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1" r:id="rId2"/>
    <p:sldId id="302" r:id="rId3"/>
    <p:sldId id="303" r:id="rId4"/>
    <p:sldId id="304" r:id="rId5"/>
    <p:sldId id="305" r:id="rId6"/>
    <p:sldId id="306" r:id="rId7"/>
    <p:sldId id="307" r:id="rId8"/>
    <p:sldId id="300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76" r:id="rId29"/>
    <p:sldId id="277" r:id="rId30"/>
    <p:sldId id="278" r:id="rId31"/>
    <p:sldId id="279" r:id="rId32"/>
    <p:sldId id="280" r:id="rId33"/>
    <p:sldId id="281" r:id="rId34"/>
    <p:sldId id="282" r:id="rId35"/>
    <p:sldId id="283" r:id="rId36"/>
    <p:sldId id="284" r:id="rId37"/>
    <p:sldId id="285" r:id="rId38"/>
    <p:sldId id="286" r:id="rId39"/>
    <p:sldId id="287" r:id="rId40"/>
    <p:sldId id="288" r:id="rId41"/>
    <p:sldId id="289" r:id="rId42"/>
    <p:sldId id="290" r:id="rId43"/>
    <p:sldId id="291" r:id="rId44"/>
    <p:sldId id="292" r:id="rId45"/>
    <p:sldId id="293" r:id="rId46"/>
    <p:sldId id="294" r:id="rId47"/>
    <p:sldId id="295" r:id="rId48"/>
    <p:sldId id="296" r:id="rId4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73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4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Relationship Id="rId4" Type="http://schemas.openxmlformats.org/officeDocument/2006/relationships/image" Target="../media/image18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wmf"/><Relationship Id="rId1" Type="http://schemas.openxmlformats.org/officeDocument/2006/relationships/image" Target="../media/image32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5.wmf"/><Relationship Id="rId1" Type="http://schemas.openxmlformats.org/officeDocument/2006/relationships/image" Target="../media/image34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40.wmf"/><Relationship Id="rId1" Type="http://schemas.openxmlformats.org/officeDocument/2006/relationships/image" Target="../media/image39.wmf"/><Relationship Id="rId5" Type="http://schemas.openxmlformats.org/officeDocument/2006/relationships/image" Target="../media/image43.wmf"/><Relationship Id="rId4" Type="http://schemas.openxmlformats.org/officeDocument/2006/relationships/image" Target="../media/image42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5.wmf"/><Relationship Id="rId1" Type="http://schemas.openxmlformats.org/officeDocument/2006/relationships/image" Target="../media/image44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2" Type="http://schemas.openxmlformats.org/officeDocument/2006/relationships/image" Target="../media/image50.wmf"/><Relationship Id="rId1" Type="http://schemas.openxmlformats.org/officeDocument/2006/relationships/image" Target="../media/image49.wmf"/><Relationship Id="rId4" Type="http://schemas.openxmlformats.org/officeDocument/2006/relationships/image" Target="../media/image52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55.wmf"/><Relationship Id="rId2" Type="http://schemas.openxmlformats.org/officeDocument/2006/relationships/image" Target="../media/image54.wmf"/><Relationship Id="rId1" Type="http://schemas.openxmlformats.org/officeDocument/2006/relationships/image" Target="../media/image53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58.wmf"/><Relationship Id="rId2" Type="http://schemas.openxmlformats.org/officeDocument/2006/relationships/image" Target="../media/image57.wmf"/><Relationship Id="rId1" Type="http://schemas.openxmlformats.org/officeDocument/2006/relationships/image" Target="../media/image56.wmf"/><Relationship Id="rId4" Type="http://schemas.openxmlformats.org/officeDocument/2006/relationships/image" Target="../media/image59.w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61.wmf"/><Relationship Id="rId1" Type="http://schemas.openxmlformats.org/officeDocument/2006/relationships/image" Target="../media/image60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2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3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66.wmf"/><Relationship Id="rId2" Type="http://schemas.openxmlformats.org/officeDocument/2006/relationships/image" Target="../media/image65.wmf"/><Relationship Id="rId1" Type="http://schemas.openxmlformats.org/officeDocument/2006/relationships/image" Target="../media/image64.w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70.wmf"/><Relationship Id="rId1" Type="http://schemas.openxmlformats.org/officeDocument/2006/relationships/image" Target="../media/image69.w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3.wmf"/><Relationship Id="rId7" Type="http://schemas.openxmlformats.org/officeDocument/2006/relationships/image" Target="../media/image77.wmf"/><Relationship Id="rId2" Type="http://schemas.openxmlformats.org/officeDocument/2006/relationships/image" Target="../media/image72.wmf"/><Relationship Id="rId1" Type="http://schemas.openxmlformats.org/officeDocument/2006/relationships/image" Target="../media/image71.wmf"/><Relationship Id="rId6" Type="http://schemas.openxmlformats.org/officeDocument/2006/relationships/image" Target="../media/image76.wmf"/><Relationship Id="rId5" Type="http://schemas.openxmlformats.org/officeDocument/2006/relationships/image" Target="../media/image75.emf"/><Relationship Id="rId4" Type="http://schemas.openxmlformats.org/officeDocument/2006/relationships/image" Target="../media/image74.e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83.wmf"/><Relationship Id="rId2" Type="http://schemas.openxmlformats.org/officeDocument/2006/relationships/image" Target="../media/image82.wmf"/><Relationship Id="rId1" Type="http://schemas.openxmlformats.org/officeDocument/2006/relationships/image" Target="../media/image81.wmf"/><Relationship Id="rId6" Type="http://schemas.openxmlformats.org/officeDocument/2006/relationships/image" Target="../media/image86.wmf"/><Relationship Id="rId5" Type="http://schemas.openxmlformats.org/officeDocument/2006/relationships/image" Target="../media/image85.wmf"/><Relationship Id="rId4" Type="http://schemas.openxmlformats.org/officeDocument/2006/relationships/image" Target="../media/image84.w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89.wmf"/><Relationship Id="rId2" Type="http://schemas.openxmlformats.org/officeDocument/2006/relationships/image" Target="../media/image88.emf"/><Relationship Id="rId1" Type="http://schemas.openxmlformats.org/officeDocument/2006/relationships/image" Target="../media/image87.emf"/><Relationship Id="rId5" Type="http://schemas.openxmlformats.org/officeDocument/2006/relationships/image" Target="../media/image91.wmf"/><Relationship Id="rId4" Type="http://schemas.openxmlformats.org/officeDocument/2006/relationships/image" Target="../media/image90.e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94.wmf"/><Relationship Id="rId2" Type="http://schemas.openxmlformats.org/officeDocument/2006/relationships/image" Target="../media/image93.emf"/><Relationship Id="rId1" Type="http://schemas.openxmlformats.org/officeDocument/2006/relationships/image" Target="../media/image92.emf"/></Relationships>
</file>

<file path=ppt/drawings/_rels/vmlDrawing25.vml.rels><?xml version="1.0" encoding="UTF-8" standalone="yes"?>
<Relationships xmlns="http://schemas.openxmlformats.org/package/2006/relationships"><Relationship Id="rId2" Type="http://schemas.openxmlformats.org/officeDocument/2006/relationships/image" Target="../media/image96.emf"/><Relationship Id="rId1" Type="http://schemas.openxmlformats.org/officeDocument/2006/relationships/image" Target="../media/image95.w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7.w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99.wmf"/></Relationships>
</file>

<file path=ppt/drawings/_rels/vmlDrawing2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wmf"/><Relationship Id="rId1" Type="http://schemas.openxmlformats.org/officeDocument/2006/relationships/image" Target="../media/image100.w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2.w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3.w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7115C-0841-4F1D-B4DE-CC761BF0B5A9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69701-70CE-474A-8AFD-48BFCD4AA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8017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7115C-0841-4F1D-B4DE-CC761BF0B5A9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69701-70CE-474A-8AFD-48BFCD4AA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7751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7115C-0841-4F1D-B4DE-CC761BF0B5A9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69701-70CE-474A-8AFD-48BFCD4AA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2163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7115C-0841-4F1D-B4DE-CC761BF0B5A9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69701-70CE-474A-8AFD-48BFCD4AA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232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7115C-0841-4F1D-B4DE-CC761BF0B5A9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69701-70CE-474A-8AFD-48BFCD4AA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3852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7115C-0841-4F1D-B4DE-CC761BF0B5A9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69701-70CE-474A-8AFD-48BFCD4AA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2758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7115C-0841-4F1D-B4DE-CC761BF0B5A9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69701-70CE-474A-8AFD-48BFCD4AA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7054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7115C-0841-4F1D-B4DE-CC761BF0B5A9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69701-70CE-474A-8AFD-48BFCD4AA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81746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7115C-0841-4F1D-B4DE-CC761BF0B5A9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69701-70CE-474A-8AFD-48BFCD4AA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160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7115C-0841-4F1D-B4DE-CC761BF0B5A9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69701-70CE-474A-8AFD-48BFCD4AA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1323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7115C-0841-4F1D-B4DE-CC761BF0B5A9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69701-70CE-474A-8AFD-48BFCD4AA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32521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03F2B5-590E-4889-81A2-6FF76948E1A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005838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A45BCC-888B-4452-BA7E-A0139D83B54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45342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67115C-0841-4F1D-B4DE-CC761BF0B5A9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469701-70CE-474A-8AFD-48BFCD4AA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84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wmf"/><Relationship Id="rId11" Type="http://schemas.openxmlformats.org/officeDocument/2006/relationships/image" Target="../media/image6.png"/><Relationship Id="rId5" Type="http://schemas.openxmlformats.org/officeDocument/2006/relationships/oleObject" Target="../embeddings/oleObject2.bin"/><Relationship Id="rId10" Type="http://schemas.openxmlformats.org/officeDocument/2006/relationships/image" Target="../media/image10.wmf"/><Relationship Id="rId4" Type="http://schemas.openxmlformats.org/officeDocument/2006/relationships/image" Target="../media/image7.wmf"/><Relationship Id="rId9" Type="http://schemas.openxmlformats.org/officeDocument/2006/relationships/oleObject" Target="../embeddings/oleObject4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6.png"/><Relationship Id="rId4" Type="http://schemas.openxmlformats.org/officeDocument/2006/relationships/image" Target="../media/image11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12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3" Type="http://schemas.openxmlformats.org/officeDocument/2006/relationships/image" Target="../media/image19.png"/><Relationship Id="rId7" Type="http://schemas.openxmlformats.org/officeDocument/2006/relationships/image" Target="../media/image16.wmf"/><Relationship Id="rId12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0.bin"/><Relationship Id="rId11" Type="http://schemas.openxmlformats.org/officeDocument/2006/relationships/image" Target="../media/image18.wmf"/><Relationship Id="rId5" Type="http://schemas.openxmlformats.org/officeDocument/2006/relationships/image" Target="../media/image15.wmf"/><Relationship Id="rId10" Type="http://schemas.openxmlformats.org/officeDocument/2006/relationships/oleObject" Target="../embeddings/oleObject12.bin"/><Relationship Id="rId4" Type="http://schemas.openxmlformats.org/officeDocument/2006/relationships/oleObject" Target="../embeddings/oleObject9.bin"/><Relationship Id="rId9" Type="http://schemas.openxmlformats.org/officeDocument/2006/relationships/image" Target="../media/image17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7" Type="http://schemas.openxmlformats.org/officeDocument/2006/relationships/image" Target="../media/image2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1.png"/><Relationship Id="rId5" Type="http://schemas.openxmlformats.org/officeDocument/2006/relationships/oleObject" Target="../embeddings/oleObject14.bin"/><Relationship Id="rId4" Type="http://schemas.openxmlformats.org/officeDocument/2006/relationships/image" Target="../media/image17.w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oleObject" Target="../embeddings/oleObject15.bin"/><Relationship Id="rId7" Type="http://schemas.openxmlformats.org/officeDocument/2006/relationships/image" Target="../media/image2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4.w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23.wmf"/><Relationship Id="rId9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.bin"/><Relationship Id="rId3" Type="http://schemas.openxmlformats.org/officeDocument/2006/relationships/image" Target="../media/image31.png"/><Relationship Id="rId7" Type="http://schemas.openxmlformats.org/officeDocument/2006/relationships/image" Target="../media/image29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8.bin"/><Relationship Id="rId5" Type="http://schemas.openxmlformats.org/officeDocument/2006/relationships/image" Target="../media/image28.wmf"/><Relationship Id="rId4" Type="http://schemas.openxmlformats.org/officeDocument/2006/relationships/oleObject" Target="../embeddings/oleObject17.bin"/><Relationship Id="rId9" Type="http://schemas.openxmlformats.org/officeDocument/2006/relationships/image" Target="../media/image30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3.w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32.w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oleObject" Target="../embeddings/oleObject22.bin"/><Relationship Id="rId7" Type="http://schemas.openxmlformats.org/officeDocument/2006/relationships/oleObject" Target="../embeddings/oleObject2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5.wmf"/><Relationship Id="rId5" Type="http://schemas.openxmlformats.org/officeDocument/2006/relationships/oleObject" Target="../embeddings/oleObject23.bin"/><Relationship Id="rId10" Type="http://schemas.openxmlformats.org/officeDocument/2006/relationships/image" Target="../media/image38.png"/><Relationship Id="rId4" Type="http://schemas.openxmlformats.org/officeDocument/2006/relationships/image" Target="../media/image34.wmf"/><Relationship Id="rId9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wmf"/><Relationship Id="rId3" Type="http://schemas.openxmlformats.org/officeDocument/2006/relationships/oleObject" Target="../embeddings/oleObject25.bin"/><Relationship Id="rId7" Type="http://schemas.openxmlformats.org/officeDocument/2006/relationships/oleObject" Target="../embeddings/oleObject27.bin"/><Relationship Id="rId12" Type="http://schemas.openxmlformats.org/officeDocument/2006/relationships/image" Target="../media/image4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40.wmf"/><Relationship Id="rId11" Type="http://schemas.openxmlformats.org/officeDocument/2006/relationships/oleObject" Target="../embeddings/oleObject29.bin"/><Relationship Id="rId5" Type="http://schemas.openxmlformats.org/officeDocument/2006/relationships/oleObject" Target="../embeddings/oleObject26.bin"/><Relationship Id="rId10" Type="http://schemas.openxmlformats.org/officeDocument/2006/relationships/image" Target="../media/image42.wmf"/><Relationship Id="rId4" Type="http://schemas.openxmlformats.org/officeDocument/2006/relationships/image" Target="../media/image39.wmf"/><Relationship Id="rId9" Type="http://schemas.openxmlformats.org/officeDocument/2006/relationships/oleObject" Target="../embeddings/oleObject28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45.wmf"/><Relationship Id="rId5" Type="http://schemas.openxmlformats.org/officeDocument/2006/relationships/oleObject" Target="../embeddings/oleObject31.bin"/><Relationship Id="rId4" Type="http://schemas.openxmlformats.org/officeDocument/2006/relationships/image" Target="../media/image44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46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wmf"/><Relationship Id="rId3" Type="http://schemas.openxmlformats.org/officeDocument/2006/relationships/oleObject" Target="../embeddings/oleObject33.bin"/><Relationship Id="rId7" Type="http://schemas.openxmlformats.org/officeDocument/2006/relationships/oleObject" Target="../embeddings/oleObject3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50.wmf"/><Relationship Id="rId5" Type="http://schemas.openxmlformats.org/officeDocument/2006/relationships/oleObject" Target="../embeddings/oleObject34.bin"/><Relationship Id="rId10" Type="http://schemas.openxmlformats.org/officeDocument/2006/relationships/image" Target="../media/image52.wmf"/><Relationship Id="rId4" Type="http://schemas.openxmlformats.org/officeDocument/2006/relationships/image" Target="../media/image49.wmf"/><Relationship Id="rId9" Type="http://schemas.openxmlformats.org/officeDocument/2006/relationships/oleObject" Target="../embeddings/oleObject36.bin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wmf"/><Relationship Id="rId3" Type="http://schemas.openxmlformats.org/officeDocument/2006/relationships/oleObject" Target="../embeddings/oleObject37.bin"/><Relationship Id="rId7" Type="http://schemas.openxmlformats.org/officeDocument/2006/relationships/oleObject" Target="../embeddings/oleObject3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54.wmf"/><Relationship Id="rId5" Type="http://schemas.openxmlformats.org/officeDocument/2006/relationships/oleObject" Target="../embeddings/oleObject38.bin"/><Relationship Id="rId4" Type="http://schemas.openxmlformats.org/officeDocument/2006/relationships/image" Target="../media/image53.w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wmf"/><Relationship Id="rId3" Type="http://schemas.openxmlformats.org/officeDocument/2006/relationships/oleObject" Target="../embeddings/oleObject40.bin"/><Relationship Id="rId7" Type="http://schemas.openxmlformats.org/officeDocument/2006/relationships/oleObject" Target="../embeddings/oleObject4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57.wmf"/><Relationship Id="rId5" Type="http://schemas.openxmlformats.org/officeDocument/2006/relationships/oleObject" Target="../embeddings/oleObject41.bin"/><Relationship Id="rId10" Type="http://schemas.openxmlformats.org/officeDocument/2006/relationships/image" Target="../media/image59.wmf"/><Relationship Id="rId4" Type="http://schemas.openxmlformats.org/officeDocument/2006/relationships/image" Target="../media/image56.wmf"/><Relationship Id="rId9" Type="http://schemas.openxmlformats.org/officeDocument/2006/relationships/oleObject" Target="../embeddings/oleObject43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61.wmf"/><Relationship Id="rId5" Type="http://schemas.openxmlformats.org/officeDocument/2006/relationships/oleObject" Target="../embeddings/oleObject45.bin"/><Relationship Id="rId4" Type="http://schemas.openxmlformats.org/officeDocument/2006/relationships/image" Target="../media/image60.w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62.w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63.wmf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wmf"/><Relationship Id="rId3" Type="http://schemas.openxmlformats.org/officeDocument/2006/relationships/oleObject" Target="../embeddings/oleObject48.bin"/><Relationship Id="rId7" Type="http://schemas.openxmlformats.org/officeDocument/2006/relationships/oleObject" Target="../embeddings/oleObject5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65.wmf"/><Relationship Id="rId5" Type="http://schemas.openxmlformats.org/officeDocument/2006/relationships/oleObject" Target="../embeddings/oleObject49.bin"/><Relationship Id="rId4" Type="http://schemas.openxmlformats.org/officeDocument/2006/relationships/image" Target="../media/image64.w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70.wmf"/><Relationship Id="rId5" Type="http://schemas.openxmlformats.org/officeDocument/2006/relationships/oleObject" Target="../embeddings/oleObject52.bin"/><Relationship Id="rId4" Type="http://schemas.openxmlformats.org/officeDocument/2006/relationships/image" Target="../media/image69.wmf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wmf"/><Relationship Id="rId13" Type="http://schemas.openxmlformats.org/officeDocument/2006/relationships/oleObject" Target="../embeddings/oleObject58.bin"/><Relationship Id="rId3" Type="http://schemas.openxmlformats.org/officeDocument/2006/relationships/oleObject" Target="../embeddings/oleObject53.bin"/><Relationship Id="rId7" Type="http://schemas.openxmlformats.org/officeDocument/2006/relationships/oleObject" Target="../embeddings/oleObject55.bin"/><Relationship Id="rId12" Type="http://schemas.openxmlformats.org/officeDocument/2006/relationships/image" Target="../media/image75.e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77.wmf"/><Relationship Id="rId1" Type="http://schemas.openxmlformats.org/officeDocument/2006/relationships/vmlDrawing" Target="../drawings/vmlDrawing21.vml"/><Relationship Id="rId6" Type="http://schemas.openxmlformats.org/officeDocument/2006/relationships/image" Target="../media/image72.wmf"/><Relationship Id="rId11" Type="http://schemas.openxmlformats.org/officeDocument/2006/relationships/oleObject" Target="../embeddings/oleObject57.bin"/><Relationship Id="rId5" Type="http://schemas.openxmlformats.org/officeDocument/2006/relationships/oleObject" Target="../embeddings/oleObject54.bin"/><Relationship Id="rId15" Type="http://schemas.openxmlformats.org/officeDocument/2006/relationships/oleObject" Target="../embeddings/oleObject59.bin"/><Relationship Id="rId10" Type="http://schemas.openxmlformats.org/officeDocument/2006/relationships/image" Target="../media/image74.emf"/><Relationship Id="rId4" Type="http://schemas.openxmlformats.org/officeDocument/2006/relationships/image" Target="../media/image71.wmf"/><Relationship Id="rId9" Type="http://schemas.openxmlformats.org/officeDocument/2006/relationships/oleObject" Target="../embeddings/oleObject56.bin"/><Relationship Id="rId14" Type="http://schemas.openxmlformats.org/officeDocument/2006/relationships/image" Target="../media/image76.w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0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wmf"/><Relationship Id="rId13" Type="http://schemas.openxmlformats.org/officeDocument/2006/relationships/oleObject" Target="../embeddings/oleObject65.bin"/><Relationship Id="rId3" Type="http://schemas.openxmlformats.org/officeDocument/2006/relationships/oleObject" Target="../embeddings/oleObject60.bin"/><Relationship Id="rId7" Type="http://schemas.openxmlformats.org/officeDocument/2006/relationships/oleObject" Target="../embeddings/oleObject62.bin"/><Relationship Id="rId12" Type="http://schemas.openxmlformats.org/officeDocument/2006/relationships/image" Target="../media/image8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82.wmf"/><Relationship Id="rId11" Type="http://schemas.openxmlformats.org/officeDocument/2006/relationships/oleObject" Target="../embeddings/oleObject64.bin"/><Relationship Id="rId5" Type="http://schemas.openxmlformats.org/officeDocument/2006/relationships/oleObject" Target="../embeddings/oleObject61.bin"/><Relationship Id="rId10" Type="http://schemas.openxmlformats.org/officeDocument/2006/relationships/image" Target="../media/image84.wmf"/><Relationship Id="rId4" Type="http://schemas.openxmlformats.org/officeDocument/2006/relationships/image" Target="../media/image81.wmf"/><Relationship Id="rId9" Type="http://schemas.openxmlformats.org/officeDocument/2006/relationships/oleObject" Target="../embeddings/oleObject63.bin"/><Relationship Id="rId14" Type="http://schemas.openxmlformats.org/officeDocument/2006/relationships/image" Target="../media/image86.wmf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wmf"/><Relationship Id="rId3" Type="http://schemas.openxmlformats.org/officeDocument/2006/relationships/oleObject" Target="../embeddings/oleObject66.bin"/><Relationship Id="rId7" Type="http://schemas.openxmlformats.org/officeDocument/2006/relationships/oleObject" Target="../embeddings/oleObject68.bin"/><Relationship Id="rId12" Type="http://schemas.openxmlformats.org/officeDocument/2006/relationships/image" Target="../media/image9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88.emf"/><Relationship Id="rId11" Type="http://schemas.openxmlformats.org/officeDocument/2006/relationships/oleObject" Target="../embeddings/oleObject70.bin"/><Relationship Id="rId5" Type="http://schemas.openxmlformats.org/officeDocument/2006/relationships/oleObject" Target="../embeddings/oleObject67.bin"/><Relationship Id="rId10" Type="http://schemas.openxmlformats.org/officeDocument/2006/relationships/image" Target="../media/image90.emf"/><Relationship Id="rId4" Type="http://schemas.openxmlformats.org/officeDocument/2006/relationships/image" Target="../media/image87.emf"/><Relationship Id="rId9" Type="http://schemas.openxmlformats.org/officeDocument/2006/relationships/oleObject" Target="../embeddings/oleObject69.bin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wmf"/><Relationship Id="rId3" Type="http://schemas.openxmlformats.org/officeDocument/2006/relationships/oleObject" Target="../embeddings/oleObject71.bin"/><Relationship Id="rId7" Type="http://schemas.openxmlformats.org/officeDocument/2006/relationships/oleObject" Target="../embeddings/oleObject7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93.emf"/><Relationship Id="rId5" Type="http://schemas.openxmlformats.org/officeDocument/2006/relationships/oleObject" Target="../embeddings/oleObject72.bin"/><Relationship Id="rId4" Type="http://schemas.openxmlformats.org/officeDocument/2006/relationships/image" Target="../media/image92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96.emf"/><Relationship Id="rId5" Type="http://schemas.openxmlformats.org/officeDocument/2006/relationships/oleObject" Target="../embeddings/oleObject75.bin"/><Relationship Id="rId4" Type="http://schemas.openxmlformats.org/officeDocument/2006/relationships/image" Target="../media/image95.w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6.vml"/><Relationship Id="rId5" Type="http://schemas.openxmlformats.org/officeDocument/2006/relationships/image" Target="../media/image98.jpeg"/><Relationship Id="rId4" Type="http://schemas.openxmlformats.org/officeDocument/2006/relationships/image" Target="../media/image97.w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4" Type="http://schemas.openxmlformats.org/officeDocument/2006/relationships/image" Target="../media/image99.w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101.wmf"/><Relationship Id="rId5" Type="http://schemas.openxmlformats.org/officeDocument/2006/relationships/oleObject" Target="../embeddings/oleObject79.bin"/><Relationship Id="rId4" Type="http://schemas.openxmlformats.org/officeDocument/2006/relationships/image" Target="../media/image100.w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9.vml"/><Relationship Id="rId4" Type="http://schemas.openxmlformats.org/officeDocument/2006/relationships/image" Target="../media/image102.w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0.vml"/><Relationship Id="rId4" Type="http://schemas.openxmlformats.org/officeDocument/2006/relationships/image" Target="../media/image103.w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1.vml"/><Relationship Id="rId6" Type="http://schemas.openxmlformats.org/officeDocument/2006/relationships/image" Target="../media/image105.png"/><Relationship Id="rId5" Type="http://schemas.openxmlformats.org/officeDocument/2006/relationships/oleObject" Target="../embeddings/oleObject83.bin"/><Relationship Id="rId4" Type="http://schemas.openxmlformats.org/officeDocument/2006/relationships/image" Target="../media/image104.wmf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altLang="ru-RU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ru-RU" altLang="ru-RU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МАГНИТНОЕ ПОЛЕ</a:t>
            </a:r>
            <a:endParaRPr lang="ru-RU" sz="36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81201" y="1052513"/>
            <a:ext cx="8291513" cy="5073650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alt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.1.Магнитные взаимодействия</a:t>
            </a:r>
          </a:p>
          <a:p>
            <a:pPr eaLnBrk="1" hangingPunct="1">
              <a:defRPr/>
            </a:pPr>
            <a:r>
              <a:rPr lang="ru-RU" alt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alt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.2.Закон </a:t>
            </a:r>
            <a:r>
              <a:rPr lang="ru-RU" altLang="ru-RU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</a:t>
            </a:r>
            <a:r>
              <a:rPr lang="ru-RU" alt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altLang="ru-RU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Савара</a:t>
            </a:r>
            <a:r>
              <a:rPr lang="ru-RU" alt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-Лапласа</a:t>
            </a:r>
          </a:p>
          <a:p>
            <a:pPr eaLnBrk="1" hangingPunct="1">
              <a:defRPr/>
            </a:pPr>
            <a:r>
              <a:rPr lang="ru-RU" alt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alt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.3.Магнитное поле движущегося заряда</a:t>
            </a:r>
          </a:p>
          <a:p>
            <a:pPr eaLnBrk="1" hangingPunct="1">
              <a:defRPr/>
            </a:pPr>
            <a:r>
              <a:rPr lang="ru-RU" alt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alt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.4.Напряженность магнитного поля</a:t>
            </a:r>
          </a:p>
          <a:p>
            <a:pPr eaLnBrk="1" hangingPunct="1">
              <a:defRPr/>
            </a:pPr>
            <a:r>
              <a:rPr lang="ru-RU" alt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alt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.5.Магнитное поле прямого тока</a:t>
            </a:r>
          </a:p>
          <a:p>
            <a:pPr eaLnBrk="1" hangingPunct="1">
              <a:defRPr/>
            </a:pPr>
            <a:r>
              <a:rPr lang="ru-RU" alt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alt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.6. Магнитное поле кругового</a:t>
            </a:r>
            <a:r>
              <a:rPr lang="en-US" alt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тока</a:t>
            </a:r>
          </a:p>
          <a:p>
            <a:pPr eaLnBrk="1" hangingPunct="1">
              <a:defRPr/>
            </a:pPr>
            <a:r>
              <a:rPr lang="ru-RU" alt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alt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.7.Теорема Гаусса для вектора магнитной индукции</a:t>
            </a:r>
          </a:p>
          <a:p>
            <a:pPr>
              <a:defRPr/>
            </a:pPr>
            <a:endParaRPr lang="ru-RU" dirty="0"/>
          </a:p>
        </p:txBody>
      </p:sp>
      <p:sp>
        <p:nvSpPr>
          <p:cNvPr id="2052" name="Номер слайда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460ECED-E287-447C-BF44-503980C6198B}" type="slidenum">
              <a:rPr lang="ru-RU" altLang="ru-RU"/>
              <a:pPr eaLnBrk="1" hangingPunct="1"/>
              <a:t>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34884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ru-RU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ru-RU" altLang="ru-RU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.1. Магнитные взаимодействия</a:t>
            </a:r>
            <a:r>
              <a:rPr lang="ru-RU" altLang="ru-RU" sz="3100" b="1" dirty="0"/>
              <a:t/>
            </a:r>
            <a:br>
              <a:rPr lang="ru-RU" altLang="ru-RU" sz="3100" b="1" dirty="0"/>
            </a:br>
            <a:endParaRPr lang="ru-RU" altLang="ru-RU" sz="3100" b="1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847850" y="1557338"/>
            <a:ext cx="8820150" cy="45259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В пространстве, окружающем намагниченные тела, возникает </a:t>
            </a: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магнитное поле</a:t>
            </a:r>
            <a:r>
              <a:rPr lang="ru-RU" altLang="ru-RU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altLang="ru-RU" b="1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Помещенная в это поле маленькая </a:t>
            </a: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магнитная стрелка</a:t>
            </a:r>
            <a:r>
              <a:rPr lang="ru-RU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 устанавливается в каждой его точке вполне определенным образом, указывая тем самым направление поля. </a:t>
            </a:r>
            <a:endParaRPr lang="en-US" altLang="ru-RU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Тот конец стрелки, который в магнитном поле Земли указывает </a:t>
            </a:r>
            <a:r>
              <a:rPr lang="ru-RU" altLang="ru-RU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север, называется </a:t>
            </a: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северным</a:t>
            </a:r>
            <a:r>
              <a:rPr lang="ru-RU" altLang="ru-RU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противоположный – </a:t>
            </a: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южным</a:t>
            </a:r>
            <a:r>
              <a:rPr lang="ru-RU" altLang="ru-RU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ru-RU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altLang="ru-RU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76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8C49205-C56D-4F86-8030-EAFBD2064942}" type="slidenum">
              <a:rPr lang="ru-RU" altLang="ru-RU"/>
              <a:pPr eaLnBrk="1" hangingPunct="1"/>
              <a:t>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624038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0" y="1"/>
            <a:ext cx="9144000" cy="586581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altLang="ru-RU">
                <a:solidFill>
                  <a:srgbClr val="CC3300"/>
                </a:solidFill>
              </a:rPr>
              <a:t>		</a:t>
            </a:r>
            <a:r>
              <a:rPr lang="ru-RU" altLang="ru-RU" b="1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отклонении магнитной стрелки от направления магнитного поля, на стрелку действует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buFontTx/>
              <a:buNone/>
            </a:pP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altLang="ru-RU" b="1" i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механический крутящий момент</a:t>
            </a:r>
            <a:r>
              <a:rPr lang="ru-RU" altLang="ru-RU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М</a:t>
            </a:r>
            <a:r>
              <a:rPr lang="ru-RU" altLang="ru-RU" b="1" baseline="-2500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3000">
                <a:latin typeface="Times New Roman" panose="02020603050405020304" pitchFamily="18" charset="0"/>
                <a:cs typeface="Times New Roman" panose="02020603050405020304" pitchFamily="18" charset="0"/>
              </a:rPr>
              <a:t>пропорциональный синусу угла отклонения </a:t>
            </a:r>
            <a:r>
              <a:rPr lang="ru-RU" altLang="ru-RU" sz="30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ru-RU" altLang="ru-RU" sz="3000" i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000">
                <a:latin typeface="Times New Roman" panose="02020603050405020304" pitchFamily="18" charset="0"/>
                <a:cs typeface="Times New Roman" panose="02020603050405020304" pitchFamily="18" charset="0"/>
              </a:rPr>
              <a:t>и стремящийся повернуть ее вдоль указанного направления.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buFontTx/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</a:p>
        </p:txBody>
      </p:sp>
      <p:sp>
        <p:nvSpPr>
          <p:cNvPr id="4099" name="Rectangle 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4100" name="Rectangle 3"/>
          <p:cNvSpPr>
            <a:spLocks noChangeArrowheads="1"/>
          </p:cNvSpPr>
          <p:nvPr/>
        </p:nvSpPr>
        <p:spPr bwMode="auto">
          <a:xfrm>
            <a:off x="1524000" y="4929189"/>
            <a:ext cx="9144000" cy="19399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При взаимодействии постоянных магнитов они испытывают </a:t>
            </a:r>
            <a:r>
              <a:rPr lang="ru-RU" altLang="ru-RU" sz="24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результирующий момент сил, но не силу</a:t>
            </a: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Подобно электрическому диполю, постоянный магнит в однородном поле стремится повернуться по полю, но не перемещаться в нем.</a:t>
            </a:r>
          </a:p>
        </p:txBody>
      </p:sp>
      <p:pic>
        <p:nvPicPr>
          <p:cNvPr id="162820" name="Picture 4" descr="рис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0239" y="2997201"/>
            <a:ext cx="4505325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2822" name="Picture 6" descr="рис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0239" y="2997201"/>
            <a:ext cx="4505325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3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CCE3A34-1425-4198-BF30-293E5FFD444F}" type="slidenum">
              <a:rPr lang="ru-RU" altLang="ru-RU"/>
              <a:pPr eaLnBrk="1" hangingPunct="1"/>
              <a:t>3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4521639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62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2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7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524000" y="1"/>
            <a:ext cx="9144000" cy="6126163"/>
          </a:xfrm>
        </p:spPr>
        <p:txBody>
          <a:bodyPr/>
          <a:lstStyle/>
          <a:p>
            <a:pPr eaLnBrk="1" hangingPunct="1"/>
            <a:r>
              <a:rPr lang="ru-RU" altLang="ru-RU" smtClean="0"/>
              <a:t>	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Отличие постоянных магнитов от Электрических диполей заключается в следующем: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/>
            <a:r>
              <a:rPr lang="ru-RU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altLang="ru-RU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Электрический диполь всегда состоит из зарядов, равных по величине и противоположных по знаку. </a:t>
            </a:r>
          </a:p>
          <a:p>
            <a:pPr eaLnBrk="1" hangingPunct="1">
              <a:buFontTx/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</a:p>
          <a:p>
            <a:pPr eaLnBrk="1" hangingPunct="1"/>
            <a:r>
              <a:rPr lang="ru-RU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altLang="ru-RU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Постоянный же магнит, будучи разрезан пополам, превращается в два меньших магнита, каждый из которых имеет и северный и южный полюса.</a:t>
            </a:r>
            <a:r>
              <a:rPr lang="ru-RU" altLang="ru-RU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	</a:t>
            </a: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eaLnBrk="1" hangingPunct="1">
              <a:buFontTx/>
              <a:buNone/>
            </a:pPr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</a:p>
        </p:txBody>
      </p:sp>
      <p:pic>
        <p:nvPicPr>
          <p:cNvPr id="5123" name="Picture 2048" descr="0_1"/>
          <p:cNvPicPr>
            <a:picLocks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87938" y="4856164"/>
            <a:ext cx="4392612" cy="20018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124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F7CF73E-5F7D-4CBF-8B7E-819F9FD82913}" type="slidenum">
              <a:rPr lang="ru-RU" altLang="ru-RU"/>
              <a:pPr eaLnBrk="1" hangingPunct="1"/>
              <a:t>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207681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027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0" y="0"/>
            <a:ext cx="9144000" cy="6669088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altLang="ru-RU"/>
              <a:t>		</a:t>
            </a:r>
            <a:r>
              <a:rPr lang="ru-RU" altLang="ru-RU" sz="360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Открытие Эрстеда.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При помещении магнитной стрелки         		в непосредственной близости от проводника с током он обнаружил, что при протекании по проводнику тока, стрелка отклоняется; после выключения тока стрелка возвращается в исходное положение  (рис. 1.1).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	Из описанного опыта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Эрстед делает </a:t>
            </a:r>
            <a:r>
              <a:rPr lang="ru-RU" altLang="ru-RU" b="1" i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вывод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вокруг прямолинейного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проводника с током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есть магнитное поле.</a:t>
            </a:r>
            <a:r>
              <a:rPr lang="ru-RU" altLang="ru-RU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6147" name="Picture 1028" descr="images 1"/>
          <p:cNvPicPr>
            <a:picLocks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83338" y="3538539"/>
            <a:ext cx="4284662" cy="31067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148" name="Picture 2048"/>
          <p:cNvPicPr>
            <a:picLocks noChangeAspect="1" noChangeArrowheads="1"/>
          </p:cNvPicPr>
          <p:nvPr>
            <p:ph sz="quarter" idx="3"/>
          </p:nvPr>
        </p:nvPicPr>
        <p:blipFill>
          <a:blip r:embed="rId3">
            <a:lum bright="12000" contrast="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1" y="1"/>
            <a:ext cx="1763713" cy="1628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149" name="TextBox 1"/>
          <p:cNvSpPr txBox="1">
            <a:spLocks noChangeArrowheads="1"/>
          </p:cNvSpPr>
          <p:nvPr/>
        </p:nvSpPr>
        <p:spPr bwMode="auto">
          <a:xfrm>
            <a:off x="4573588" y="6165850"/>
            <a:ext cx="1604962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Рис. (1.1)</a:t>
            </a:r>
          </a:p>
        </p:txBody>
      </p:sp>
      <p:sp>
        <p:nvSpPr>
          <p:cNvPr id="6150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450CEDB-9C73-4BC8-9483-D29EF45539B7}" type="slidenum">
              <a:rPr lang="ru-RU" altLang="ru-RU"/>
              <a:pPr eaLnBrk="1" hangingPunct="1"/>
              <a:t>5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629426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1" y="115888"/>
            <a:ext cx="9324975" cy="6742112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Общий вывод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alt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вокруг всякого проводника с током есть магнитное поле</a:t>
            </a:r>
            <a:r>
              <a:rPr lang="ru-RU" altLang="ru-RU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ru-RU" i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ru-RU" alt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 ведь </a:t>
            </a:r>
            <a:r>
              <a:rPr lang="ru-RU" altLang="ru-RU" b="1" i="1" dirty="0" smtClean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ток – это направленное движение</a:t>
            </a:r>
            <a:r>
              <a:rPr lang="ru-RU" alt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smtClean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зарядов</a:t>
            </a:r>
            <a:r>
              <a:rPr lang="ru-RU" alt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eaLnBrk="1" hangingPunct="1">
              <a:defRPr/>
            </a:pPr>
            <a:r>
              <a:rPr lang="ru-RU" alt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Опыты подтверждают: магнитное поле появляется вокруг электронных пучков и вокруг перемещающихся в пространстве заряженных тел.</a:t>
            </a:r>
          </a:p>
          <a:p>
            <a:pPr marL="0" indent="0">
              <a:buNone/>
              <a:defRPr/>
            </a:pPr>
            <a:r>
              <a:rPr lang="ru-RU" altLang="ru-RU" b="1" i="1" dirty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smtClean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Вокруг всякого движущегося заряда помимо электрического поля существует еще и магнитное.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7171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35A3BA3-A5A7-400C-AFFD-83D49F26B537}" type="slidenum">
              <a:rPr lang="ru-RU" altLang="ru-RU"/>
              <a:pPr eaLnBrk="1" hangingPunct="1"/>
              <a:t>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000065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WordArt 2"/>
          <p:cNvSpPr>
            <a:spLocks noChangeArrowheads="1" noChangeShapeType="1" noTextEdit="1"/>
          </p:cNvSpPr>
          <p:nvPr/>
        </p:nvSpPr>
        <p:spPr bwMode="auto">
          <a:xfrm rot="-121683">
            <a:off x="2133600" y="2895601"/>
            <a:ext cx="7499350" cy="3198813"/>
          </a:xfrm>
          <a:prstGeom prst="rect">
            <a:avLst/>
          </a:prstGeom>
        </p:spPr>
        <p:txBody>
          <a:bodyPr wrap="none" fromWordArt="1">
            <a:prstTxWarp prst="textCurveUp">
              <a:avLst>
                <a:gd name="adj" fmla="val 38593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chemeClr val="bg1"/>
                  </a:solidFill>
                  <a:round/>
                  <a:headEnd/>
                  <a:tailEnd/>
                </a:ln>
                <a:effectLst>
                  <a:prstShdw prst="shdw12">
                    <a:srgbClr val="808080"/>
                  </a:prstShdw>
                </a:effectLst>
                <a:cs typeface="Arial" panose="020B0604020202020204" pitchFamily="34" charset="0"/>
              </a:rPr>
              <a:t>Появляется </a:t>
            </a:r>
          </a:p>
          <a:p>
            <a:pPr algn="ctr"/>
            <a:r>
              <a:rPr lang="ru-RU" sz="3600" kern="10">
                <a:ln w="12700">
                  <a:solidFill>
                    <a:schemeClr val="bg1"/>
                  </a:solidFill>
                  <a:round/>
                  <a:headEnd/>
                  <a:tailEnd/>
                </a:ln>
                <a:effectLst>
                  <a:prstShdw prst="shdw12">
                    <a:srgbClr val="808080"/>
                  </a:prstShdw>
                </a:effectLst>
                <a:cs typeface="Arial" panose="020B0604020202020204" pitchFamily="34" charset="0"/>
              </a:rPr>
              <a:t>магнитное поле</a:t>
            </a:r>
          </a:p>
        </p:txBody>
      </p:sp>
      <p:grpSp>
        <p:nvGrpSpPr>
          <p:cNvPr id="191491" name="Group 3"/>
          <p:cNvGrpSpPr>
            <a:grpSpLocks/>
          </p:cNvGrpSpPr>
          <p:nvPr/>
        </p:nvGrpSpPr>
        <p:grpSpPr bwMode="auto">
          <a:xfrm>
            <a:off x="2057400" y="1905000"/>
            <a:ext cx="8153400" cy="990600"/>
            <a:chOff x="384" y="816"/>
            <a:chExt cx="5136" cy="624"/>
          </a:xfrm>
        </p:grpSpPr>
        <p:grpSp>
          <p:nvGrpSpPr>
            <p:cNvPr id="8226" name="Group 4"/>
            <p:cNvGrpSpPr>
              <a:grpSpLocks/>
            </p:cNvGrpSpPr>
            <p:nvPr/>
          </p:nvGrpSpPr>
          <p:grpSpPr bwMode="auto">
            <a:xfrm>
              <a:off x="384" y="816"/>
              <a:ext cx="4704" cy="624"/>
              <a:chOff x="384" y="816"/>
              <a:chExt cx="4704" cy="624"/>
            </a:xfrm>
          </p:grpSpPr>
          <p:sp>
            <p:nvSpPr>
              <p:cNvPr id="8228" name="Oval 5"/>
              <p:cNvSpPr>
                <a:spLocks noChangeArrowheads="1"/>
              </p:cNvSpPr>
              <p:nvPr/>
            </p:nvSpPr>
            <p:spPr bwMode="auto">
              <a:xfrm>
                <a:off x="4608" y="816"/>
                <a:ext cx="480" cy="624"/>
              </a:xfrm>
              <a:prstGeom prst="ellipse">
                <a:avLst/>
              </a:prstGeom>
              <a:gradFill rotWithShape="0">
                <a:gsLst>
                  <a:gs pos="0">
                    <a:srgbClr val="CC3300"/>
                  </a:gs>
                  <a:gs pos="100000">
                    <a:srgbClr val="781E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ru-RU" altLang="ru-RU" sz="1800"/>
              </a:p>
            </p:txBody>
          </p:sp>
          <p:sp>
            <p:nvSpPr>
              <p:cNvPr id="8229" name="Line 6"/>
              <p:cNvSpPr>
                <a:spLocks noChangeShapeType="1"/>
              </p:cNvSpPr>
              <p:nvPr/>
            </p:nvSpPr>
            <p:spPr bwMode="auto">
              <a:xfrm flipH="1">
                <a:off x="384" y="1104"/>
                <a:ext cx="4464" cy="0"/>
              </a:xfrm>
              <a:prstGeom prst="line">
                <a:avLst/>
              </a:prstGeom>
              <a:noFill/>
              <a:ln w="76200">
                <a:solidFill>
                  <a:schemeClr val="tx1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8227" name="AutoShape 7"/>
            <p:cNvSpPr>
              <a:spLocks noChangeArrowheads="1"/>
            </p:cNvSpPr>
            <p:nvPr/>
          </p:nvSpPr>
          <p:spPr bwMode="auto">
            <a:xfrm>
              <a:off x="4896" y="1008"/>
              <a:ext cx="624" cy="192"/>
            </a:xfrm>
            <a:prstGeom prst="rightArrow">
              <a:avLst>
                <a:gd name="adj1" fmla="val 50000"/>
                <a:gd name="adj2" fmla="val 8125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800"/>
            </a:p>
          </p:txBody>
        </p:sp>
      </p:grpSp>
      <p:sp>
        <p:nvSpPr>
          <p:cNvPr id="8196" name="Text Box 8"/>
          <p:cNvSpPr txBox="1">
            <a:spLocks noChangeArrowheads="1"/>
          </p:cNvSpPr>
          <p:nvPr/>
        </p:nvSpPr>
        <p:spPr bwMode="auto">
          <a:xfrm>
            <a:off x="4038600" y="457200"/>
            <a:ext cx="29718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ru-RU" sz="4400" b="1" i="1">
                <a:latin typeface="Times New Roman" panose="02020603050405020304" pitchFamily="18" charset="0"/>
              </a:rPr>
              <a:t>qV=const</a:t>
            </a:r>
            <a:endParaRPr lang="ru-RU" altLang="ru-RU" sz="2400">
              <a:latin typeface="Times New Roman" panose="02020603050405020304" pitchFamily="18" charset="0"/>
            </a:endParaRPr>
          </a:p>
        </p:txBody>
      </p:sp>
      <p:grpSp>
        <p:nvGrpSpPr>
          <p:cNvPr id="191497" name="Group 9"/>
          <p:cNvGrpSpPr>
            <a:grpSpLocks/>
          </p:cNvGrpSpPr>
          <p:nvPr/>
        </p:nvGrpSpPr>
        <p:grpSpPr bwMode="auto">
          <a:xfrm>
            <a:off x="6934200" y="1371600"/>
            <a:ext cx="533400" cy="1905000"/>
            <a:chOff x="3408" y="864"/>
            <a:chExt cx="336" cy="1200"/>
          </a:xfrm>
        </p:grpSpPr>
        <p:sp>
          <p:nvSpPr>
            <p:cNvPr id="8224" name="Arc 10"/>
            <p:cNvSpPr>
              <a:spLocks/>
            </p:cNvSpPr>
            <p:nvPr/>
          </p:nvSpPr>
          <p:spPr bwMode="auto">
            <a:xfrm flipH="1">
              <a:off x="3408" y="864"/>
              <a:ext cx="336" cy="62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57150">
              <a:solidFill>
                <a:srgbClr val="CC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225" name="Arc 11"/>
            <p:cNvSpPr>
              <a:spLocks/>
            </p:cNvSpPr>
            <p:nvPr/>
          </p:nvSpPr>
          <p:spPr bwMode="auto">
            <a:xfrm flipH="1" flipV="1">
              <a:off x="3408" y="1440"/>
              <a:ext cx="336" cy="62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57150">
              <a:solidFill>
                <a:srgbClr val="CC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91500" name="Group 12"/>
          <p:cNvGrpSpPr>
            <a:grpSpLocks/>
          </p:cNvGrpSpPr>
          <p:nvPr/>
        </p:nvGrpSpPr>
        <p:grpSpPr bwMode="auto">
          <a:xfrm>
            <a:off x="7467600" y="1371600"/>
            <a:ext cx="609600" cy="1905000"/>
            <a:chOff x="3744" y="864"/>
            <a:chExt cx="384" cy="1200"/>
          </a:xfrm>
        </p:grpSpPr>
        <p:sp>
          <p:nvSpPr>
            <p:cNvPr id="8221" name="Arc 13"/>
            <p:cNvSpPr>
              <a:spLocks/>
            </p:cNvSpPr>
            <p:nvPr/>
          </p:nvSpPr>
          <p:spPr bwMode="auto">
            <a:xfrm>
              <a:off x="3744" y="864"/>
              <a:ext cx="336" cy="62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76200">
              <a:solidFill>
                <a:srgbClr val="CC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222" name="Arc 14"/>
            <p:cNvSpPr>
              <a:spLocks/>
            </p:cNvSpPr>
            <p:nvPr/>
          </p:nvSpPr>
          <p:spPr bwMode="auto">
            <a:xfrm flipV="1">
              <a:off x="3744" y="1440"/>
              <a:ext cx="336" cy="62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76200">
              <a:solidFill>
                <a:srgbClr val="CC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223" name="AutoShape 15"/>
            <p:cNvSpPr>
              <a:spLocks noChangeArrowheads="1"/>
            </p:cNvSpPr>
            <p:nvPr/>
          </p:nvSpPr>
          <p:spPr bwMode="auto">
            <a:xfrm>
              <a:off x="3984" y="1296"/>
              <a:ext cx="144" cy="336"/>
            </a:xfrm>
            <a:prstGeom prst="triangle">
              <a:avLst>
                <a:gd name="adj" fmla="val 50000"/>
              </a:avLst>
            </a:prstGeom>
            <a:solidFill>
              <a:srgbClr val="CC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800"/>
            </a:p>
          </p:txBody>
        </p:sp>
      </p:grpSp>
      <p:grpSp>
        <p:nvGrpSpPr>
          <p:cNvPr id="191504" name="Group 16"/>
          <p:cNvGrpSpPr>
            <a:grpSpLocks/>
          </p:cNvGrpSpPr>
          <p:nvPr/>
        </p:nvGrpSpPr>
        <p:grpSpPr bwMode="auto">
          <a:xfrm>
            <a:off x="5486400" y="1447800"/>
            <a:ext cx="533400" cy="1905000"/>
            <a:chOff x="2496" y="912"/>
            <a:chExt cx="336" cy="1200"/>
          </a:xfrm>
        </p:grpSpPr>
        <p:sp>
          <p:nvSpPr>
            <p:cNvPr id="8219" name="Arc 17"/>
            <p:cNvSpPr>
              <a:spLocks/>
            </p:cNvSpPr>
            <p:nvPr/>
          </p:nvSpPr>
          <p:spPr bwMode="auto">
            <a:xfrm flipH="1">
              <a:off x="2496" y="912"/>
              <a:ext cx="336" cy="62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57150">
              <a:solidFill>
                <a:srgbClr val="CC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220" name="Arc 18"/>
            <p:cNvSpPr>
              <a:spLocks/>
            </p:cNvSpPr>
            <p:nvPr/>
          </p:nvSpPr>
          <p:spPr bwMode="auto">
            <a:xfrm flipH="1" flipV="1">
              <a:off x="2496" y="1488"/>
              <a:ext cx="336" cy="62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57150">
              <a:solidFill>
                <a:srgbClr val="CC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91507" name="Group 19"/>
          <p:cNvGrpSpPr>
            <a:grpSpLocks/>
          </p:cNvGrpSpPr>
          <p:nvPr/>
        </p:nvGrpSpPr>
        <p:grpSpPr bwMode="auto">
          <a:xfrm>
            <a:off x="6019800" y="1447800"/>
            <a:ext cx="609600" cy="1905000"/>
            <a:chOff x="2832" y="912"/>
            <a:chExt cx="384" cy="1200"/>
          </a:xfrm>
        </p:grpSpPr>
        <p:sp>
          <p:nvSpPr>
            <p:cNvPr id="8216" name="Arc 20"/>
            <p:cNvSpPr>
              <a:spLocks/>
            </p:cNvSpPr>
            <p:nvPr/>
          </p:nvSpPr>
          <p:spPr bwMode="auto">
            <a:xfrm>
              <a:off x="2832" y="912"/>
              <a:ext cx="336" cy="62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76200">
              <a:solidFill>
                <a:srgbClr val="CC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217" name="Arc 21"/>
            <p:cNvSpPr>
              <a:spLocks/>
            </p:cNvSpPr>
            <p:nvPr/>
          </p:nvSpPr>
          <p:spPr bwMode="auto">
            <a:xfrm flipV="1">
              <a:off x="2832" y="1488"/>
              <a:ext cx="336" cy="62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76200">
              <a:solidFill>
                <a:srgbClr val="CC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218" name="AutoShape 22"/>
            <p:cNvSpPr>
              <a:spLocks noChangeArrowheads="1"/>
            </p:cNvSpPr>
            <p:nvPr/>
          </p:nvSpPr>
          <p:spPr bwMode="auto">
            <a:xfrm>
              <a:off x="3072" y="1344"/>
              <a:ext cx="144" cy="336"/>
            </a:xfrm>
            <a:prstGeom prst="triangle">
              <a:avLst>
                <a:gd name="adj" fmla="val 50000"/>
              </a:avLst>
            </a:prstGeom>
            <a:solidFill>
              <a:srgbClr val="CC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800"/>
            </a:p>
          </p:txBody>
        </p:sp>
      </p:grpSp>
      <p:grpSp>
        <p:nvGrpSpPr>
          <p:cNvPr id="191511" name="Group 23"/>
          <p:cNvGrpSpPr>
            <a:grpSpLocks/>
          </p:cNvGrpSpPr>
          <p:nvPr/>
        </p:nvGrpSpPr>
        <p:grpSpPr bwMode="auto">
          <a:xfrm>
            <a:off x="3886200" y="1447800"/>
            <a:ext cx="533400" cy="1905000"/>
            <a:chOff x="1488" y="912"/>
            <a:chExt cx="336" cy="1200"/>
          </a:xfrm>
        </p:grpSpPr>
        <p:sp>
          <p:nvSpPr>
            <p:cNvPr id="8214" name="Arc 24"/>
            <p:cNvSpPr>
              <a:spLocks/>
            </p:cNvSpPr>
            <p:nvPr/>
          </p:nvSpPr>
          <p:spPr bwMode="auto">
            <a:xfrm flipH="1">
              <a:off x="1488" y="912"/>
              <a:ext cx="336" cy="62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57150">
              <a:solidFill>
                <a:srgbClr val="CC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215" name="Arc 25"/>
            <p:cNvSpPr>
              <a:spLocks/>
            </p:cNvSpPr>
            <p:nvPr/>
          </p:nvSpPr>
          <p:spPr bwMode="auto">
            <a:xfrm flipH="1" flipV="1">
              <a:off x="1488" y="1488"/>
              <a:ext cx="336" cy="62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57150">
              <a:solidFill>
                <a:srgbClr val="CC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91514" name="Group 26"/>
          <p:cNvGrpSpPr>
            <a:grpSpLocks/>
          </p:cNvGrpSpPr>
          <p:nvPr/>
        </p:nvGrpSpPr>
        <p:grpSpPr bwMode="auto">
          <a:xfrm>
            <a:off x="4419600" y="1447800"/>
            <a:ext cx="609600" cy="1905000"/>
            <a:chOff x="1824" y="912"/>
            <a:chExt cx="384" cy="1200"/>
          </a:xfrm>
        </p:grpSpPr>
        <p:sp>
          <p:nvSpPr>
            <p:cNvPr id="8211" name="Arc 27"/>
            <p:cNvSpPr>
              <a:spLocks/>
            </p:cNvSpPr>
            <p:nvPr/>
          </p:nvSpPr>
          <p:spPr bwMode="auto">
            <a:xfrm>
              <a:off x="1824" y="912"/>
              <a:ext cx="336" cy="62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76200">
              <a:solidFill>
                <a:srgbClr val="CC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212" name="Arc 28"/>
            <p:cNvSpPr>
              <a:spLocks/>
            </p:cNvSpPr>
            <p:nvPr/>
          </p:nvSpPr>
          <p:spPr bwMode="auto">
            <a:xfrm flipV="1">
              <a:off x="1824" y="1488"/>
              <a:ext cx="336" cy="62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76200">
              <a:solidFill>
                <a:srgbClr val="CC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213" name="AutoShape 29"/>
            <p:cNvSpPr>
              <a:spLocks noChangeArrowheads="1"/>
            </p:cNvSpPr>
            <p:nvPr/>
          </p:nvSpPr>
          <p:spPr bwMode="auto">
            <a:xfrm>
              <a:off x="2064" y="1344"/>
              <a:ext cx="144" cy="336"/>
            </a:xfrm>
            <a:prstGeom prst="triangle">
              <a:avLst>
                <a:gd name="adj" fmla="val 50000"/>
              </a:avLst>
            </a:prstGeom>
            <a:solidFill>
              <a:srgbClr val="CC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800"/>
            </a:p>
          </p:txBody>
        </p:sp>
      </p:grpSp>
      <p:grpSp>
        <p:nvGrpSpPr>
          <p:cNvPr id="191518" name="Group 30"/>
          <p:cNvGrpSpPr>
            <a:grpSpLocks/>
          </p:cNvGrpSpPr>
          <p:nvPr/>
        </p:nvGrpSpPr>
        <p:grpSpPr bwMode="auto">
          <a:xfrm>
            <a:off x="2438400" y="1524000"/>
            <a:ext cx="533400" cy="1905000"/>
            <a:chOff x="576" y="960"/>
            <a:chExt cx="336" cy="1200"/>
          </a:xfrm>
        </p:grpSpPr>
        <p:sp>
          <p:nvSpPr>
            <p:cNvPr id="8209" name="Arc 31"/>
            <p:cNvSpPr>
              <a:spLocks/>
            </p:cNvSpPr>
            <p:nvPr/>
          </p:nvSpPr>
          <p:spPr bwMode="auto">
            <a:xfrm flipH="1">
              <a:off x="576" y="960"/>
              <a:ext cx="336" cy="62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57150">
              <a:solidFill>
                <a:srgbClr val="CC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210" name="Arc 32"/>
            <p:cNvSpPr>
              <a:spLocks/>
            </p:cNvSpPr>
            <p:nvPr/>
          </p:nvSpPr>
          <p:spPr bwMode="auto">
            <a:xfrm flipH="1" flipV="1">
              <a:off x="576" y="1536"/>
              <a:ext cx="336" cy="62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57150">
              <a:solidFill>
                <a:srgbClr val="CC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91521" name="Group 33"/>
          <p:cNvGrpSpPr>
            <a:grpSpLocks/>
          </p:cNvGrpSpPr>
          <p:nvPr/>
        </p:nvGrpSpPr>
        <p:grpSpPr bwMode="auto">
          <a:xfrm>
            <a:off x="2971800" y="1524000"/>
            <a:ext cx="609600" cy="1905000"/>
            <a:chOff x="912" y="960"/>
            <a:chExt cx="384" cy="1200"/>
          </a:xfrm>
        </p:grpSpPr>
        <p:sp>
          <p:nvSpPr>
            <p:cNvPr id="8206" name="Arc 34"/>
            <p:cNvSpPr>
              <a:spLocks/>
            </p:cNvSpPr>
            <p:nvPr/>
          </p:nvSpPr>
          <p:spPr bwMode="auto">
            <a:xfrm>
              <a:off x="912" y="960"/>
              <a:ext cx="336" cy="62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76200">
              <a:solidFill>
                <a:srgbClr val="CC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207" name="Arc 35"/>
            <p:cNvSpPr>
              <a:spLocks/>
            </p:cNvSpPr>
            <p:nvPr/>
          </p:nvSpPr>
          <p:spPr bwMode="auto">
            <a:xfrm flipV="1">
              <a:off x="912" y="1536"/>
              <a:ext cx="336" cy="62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76200">
              <a:solidFill>
                <a:srgbClr val="CC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208" name="AutoShape 36"/>
            <p:cNvSpPr>
              <a:spLocks noChangeArrowheads="1"/>
            </p:cNvSpPr>
            <p:nvPr/>
          </p:nvSpPr>
          <p:spPr bwMode="auto">
            <a:xfrm>
              <a:off x="1152" y="1392"/>
              <a:ext cx="144" cy="336"/>
            </a:xfrm>
            <a:prstGeom prst="triangle">
              <a:avLst>
                <a:gd name="adj" fmla="val 50000"/>
              </a:avLst>
            </a:prstGeom>
            <a:solidFill>
              <a:srgbClr val="CC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800"/>
            </a:p>
          </p:txBody>
        </p:sp>
      </p:grpSp>
      <p:sp>
        <p:nvSpPr>
          <p:cNvPr id="8205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AA5B682-386F-44BC-8492-E83D44B6D9A3}" type="slidenum">
              <a:rPr lang="ru-RU" altLang="ru-RU"/>
              <a:pPr eaLnBrk="1" hangingPunct="1"/>
              <a:t>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56881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14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14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91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91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9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91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91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91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91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91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2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4" dur="500"/>
                                        <p:tgtEl>
                                          <p:spTgt spid="191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149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WordArt 2"/>
          <p:cNvSpPr>
            <a:spLocks noChangeArrowheads="1" noChangeShapeType="1" noTextEdit="1"/>
          </p:cNvSpPr>
          <p:nvPr/>
        </p:nvSpPr>
        <p:spPr bwMode="auto">
          <a:xfrm rot="20791">
            <a:off x="2590800" y="304800"/>
            <a:ext cx="7391400" cy="10668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23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D927C4"/>
                    </a:gs>
                    <a:gs pos="100000">
                      <a:schemeClr val="accent2"/>
                    </a:gs>
                  </a:gsLst>
                  <a:lin ang="5340000" scaled="1"/>
                </a:gradFill>
                <a:latin typeface="Impact" panose="020B0806030902050204" pitchFamily="34" charset="0"/>
              </a:rPr>
              <a:t>Правило буравчика</a:t>
            </a:r>
          </a:p>
        </p:txBody>
      </p:sp>
      <p:grpSp>
        <p:nvGrpSpPr>
          <p:cNvPr id="10243" name="Group 3"/>
          <p:cNvGrpSpPr>
            <a:grpSpLocks/>
          </p:cNvGrpSpPr>
          <p:nvPr/>
        </p:nvGrpSpPr>
        <p:grpSpPr bwMode="auto">
          <a:xfrm flipH="1">
            <a:off x="4953000" y="1905001"/>
            <a:ext cx="2205038" cy="1228725"/>
            <a:chOff x="1536" y="2160"/>
            <a:chExt cx="672" cy="624"/>
          </a:xfrm>
        </p:grpSpPr>
        <p:sp>
          <p:nvSpPr>
            <p:cNvPr id="10252" name="Arc 4"/>
            <p:cNvSpPr>
              <a:spLocks/>
            </p:cNvSpPr>
            <p:nvPr/>
          </p:nvSpPr>
          <p:spPr bwMode="auto">
            <a:xfrm>
              <a:off x="1872" y="2160"/>
              <a:ext cx="336" cy="62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57150">
              <a:solidFill>
                <a:srgbClr val="CC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253" name="Arc 5"/>
            <p:cNvSpPr>
              <a:spLocks/>
            </p:cNvSpPr>
            <p:nvPr/>
          </p:nvSpPr>
          <p:spPr bwMode="auto">
            <a:xfrm flipH="1">
              <a:off x="1536" y="2160"/>
              <a:ext cx="336" cy="62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76200">
              <a:solidFill>
                <a:srgbClr val="CC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0244" name="Group 6"/>
          <p:cNvGrpSpPr>
            <a:grpSpLocks/>
          </p:cNvGrpSpPr>
          <p:nvPr/>
        </p:nvGrpSpPr>
        <p:grpSpPr bwMode="auto">
          <a:xfrm flipH="1" flipV="1">
            <a:off x="4953000" y="3038476"/>
            <a:ext cx="2205038" cy="1228725"/>
            <a:chOff x="1536" y="2160"/>
            <a:chExt cx="672" cy="624"/>
          </a:xfrm>
        </p:grpSpPr>
        <p:sp>
          <p:nvSpPr>
            <p:cNvPr id="10250" name="Arc 7"/>
            <p:cNvSpPr>
              <a:spLocks/>
            </p:cNvSpPr>
            <p:nvPr/>
          </p:nvSpPr>
          <p:spPr bwMode="auto">
            <a:xfrm>
              <a:off x="1872" y="2160"/>
              <a:ext cx="336" cy="62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57150">
              <a:solidFill>
                <a:srgbClr val="CC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251" name="Arc 8"/>
            <p:cNvSpPr>
              <a:spLocks/>
            </p:cNvSpPr>
            <p:nvPr/>
          </p:nvSpPr>
          <p:spPr bwMode="auto">
            <a:xfrm flipH="1">
              <a:off x="1536" y="2160"/>
              <a:ext cx="336" cy="62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76200">
              <a:solidFill>
                <a:srgbClr val="CC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0245" name="AutoShape 9"/>
          <p:cNvSpPr>
            <a:spLocks noChangeArrowheads="1"/>
          </p:cNvSpPr>
          <p:nvPr/>
        </p:nvSpPr>
        <p:spPr bwMode="auto">
          <a:xfrm flipV="1">
            <a:off x="6842126" y="2755900"/>
            <a:ext cx="473075" cy="660400"/>
          </a:xfrm>
          <a:prstGeom prst="triangle">
            <a:avLst>
              <a:gd name="adj" fmla="val 50000"/>
            </a:avLst>
          </a:prstGeom>
          <a:solidFill>
            <a:srgbClr val="CC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10246" name="WordArt 10"/>
          <p:cNvSpPr>
            <a:spLocks noChangeArrowheads="1" noChangeShapeType="1" noTextEdit="1"/>
          </p:cNvSpPr>
          <p:nvPr/>
        </p:nvSpPr>
        <p:spPr bwMode="auto">
          <a:xfrm>
            <a:off x="2590800" y="2514600"/>
            <a:ext cx="2819400" cy="25146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4176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cs typeface="Arial" panose="020B0604020202020204" pitchFamily="34" charset="0"/>
              </a:rPr>
              <a:t>т о к</a:t>
            </a:r>
          </a:p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cs typeface="Arial" panose="020B0604020202020204" pitchFamily="34" charset="0"/>
              </a:rPr>
              <a:t>направлен от нас</a:t>
            </a:r>
          </a:p>
        </p:txBody>
      </p:sp>
      <p:sp>
        <p:nvSpPr>
          <p:cNvPr id="10247" name="WordArt 11"/>
          <p:cNvSpPr>
            <a:spLocks noChangeArrowheads="1" noChangeShapeType="1" noTextEdit="1"/>
          </p:cNvSpPr>
          <p:nvPr/>
        </p:nvSpPr>
        <p:spPr bwMode="auto">
          <a:xfrm rot="-597577">
            <a:off x="4800600" y="4114800"/>
            <a:ext cx="4495800" cy="1219200"/>
          </a:xfrm>
          <a:prstGeom prst="rect">
            <a:avLst/>
          </a:prstGeom>
        </p:spPr>
        <p:txBody>
          <a:bodyPr wrap="none" fromWordArt="1">
            <a:prstTxWarp prst="textCurveUp">
              <a:avLst>
                <a:gd name="adj" fmla="val 56338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C3300"/>
                </a:solidFill>
                <a:effectLst>
                  <a:outerShdw dist="45791" dir="2021404" algn="ctr" rotWithShape="0">
                    <a:srgbClr val="808080"/>
                  </a:outerShdw>
                </a:effectLst>
                <a:cs typeface="Arial" panose="020B0604020202020204" pitchFamily="34" charset="0"/>
              </a:rPr>
              <a:t>линия индукции</a:t>
            </a:r>
          </a:p>
        </p:txBody>
      </p:sp>
      <p:sp>
        <p:nvSpPr>
          <p:cNvPr id="10248" name="AutoShape 12"/>
          <p:cNvSpPr>
            <a:spLocks noChangeArrowheads="1"/>
          </p:cNvSpPr>
          <p:nvPr/>
        </p:nvSpPr>
        <p:spPr bwMode="auto">
          <a:xfrm>
            <a:off x="5715000" y="2743200"/>
            <a:ext cx="609600" cy="609600"/>
          </a:xfrm>
          <a:prstGeom prst="flowChartSummingJunction">
            <a:avLst/>
          </a:prstGeom>
          <a:solidFill>
            <a:schemeClr val="folHlink"/>
          </a:solidFill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10249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0B590BB-14BA-4BD7-8033-13C5C7BD3AF1}" type="slidenum">
              <a:rPr lang="ru-RU" altLang="ru-RU"/>
              <a:pPr eaLnBrk="1" hangingPunct="1"/>
              <a:t>8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88097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027"/>
          <p:cNvSpPr>
            <a:spLocks noGrp="1" noChangeArrowheads="1"/>
          </p:cNvSpPr>
          <p:nvPr>
            <p:ph type="body" idx="4294967295"/>
          </p:nvPr>
        </p:nvSpPr>
        <p:spPr>
          <a:xfrm>
            <a:off x="1524000" y="0"/>
            <a:ext cx="9144000" cy="6858000"/>
          </a:xfrm>
          <a:ln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ru-RU" i="1" smtClean="0">
                <a:solidFill>
                  <a:srgbClr val="CC3300"/>
                </a:solidFill>
              </a:rPr>
              <a:t>		</a:t>
            </a:r>
            <a:r>
              <a:rPr lang="ru-RU" alt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  <a:t>Подобно электрическому полю, оно обладает энергией и, следовательно, массой. Магнитное поле материально. Теперь можно дать следующее определение магнитного поля: </a:t>
            </a:r>
            <a:endParaRPr lang="en-US" altLang="ru-RU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ru-RU" b="1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ru-RU" sz="4000" b="1" i="1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Магнитное поле</a:t>
            </a:r>
            <a:r>
              <a:rPr lang="ru-RU" altLang="ru-RU" sz="3600" b="1" i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altLang="ru-RU" sz="3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материя, связанная с движущимися зарядами и обнаруживающая себя по действию на магнитные стрелки и движущиеся заряды, помещенные в это поле.</a:t>
            </a:r>
            <a:endParaRPr lang="ru-RU" altLang="ru-RU" sz="3600" b="1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ru-RU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endParaRPr lang="ru-RU" altLang="ru-RU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267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749E23C5-934D-46E0-B17A-DFB1BE0994EC}" type="slidenum">
              <a:rPr lang="ru-RU" altLang="ru-RU"/>
              <a:pPr eaLnBrk="1" hangingPunct="1"/>
              <a:t>9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469183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027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0" y="0"/>
            <a:ext cx="9144000" cy="68580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altLang="ru-RU" sz="2400"/>
              <a:t>		</a:t>
            </a: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Возьмем такой </a:t>
            </a:r>
            <a:r>
              <a:rPr lang="ru-RU" altLang="ru-RU" sz="2400" b="1" i="1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контур с током </a:t>
            </a:r>
            <a:r>
              <a:rPr lang="en-US" altLang="ru-RU" sz="2400" b="1" i="1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и поместим его в магнитное поле.</a:t>
            </a:r>
          </a:p>
          <a:p>
            <a:pPr eaLnBrk="1" hangingPunct="1"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ru-RU" altLang="ru-RU" sz="240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Основное свойство магнитного поля – способность действовать на движущиеся электрические заряды с определенной силой.</a:t>
            </a:r>
          </a:p>
          <a:p>
            <a:pPr eaLnBrk="1" hangingPunct="1">
              <a:buFontTx/>
              <a:buNone/>
            </a:pPr>
            <a:r>
              <a:rPr lang="ru-RU" altLang="ru-RU" sz="240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В магнитном поле контур с током будет ориентироваться определенным образом. </a:t>
            </a:r>
          </a:p>
          <a:p>
            <a:pPr eaLnBrk="1" hangingPunct="1"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Ориентацию контура в прост-</a:t>
            </a:r>
          </a:p>
          <a:p>
            <a:pPr eaLnBrk="1" hangingPunct="1"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ранстве будем характеризо-</a:t>
            </a:r>
          </a:p>
          <a:p>
            <a:pPr eaLnBrk="1" hangingPunct="1"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вать направлением нормали , </a:t>
            </a:r>
          </a:p>
          <a:p>
            <a:pPr eaLnBrk="1" hangingPunct="1"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связанной с движением </a:t>
            </a:r>
          </a:p>
          <a:p>
            <a:pPr eaLnBrk="1" hangingPunct="1"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тока </a:t>
            </a:r>
            <a:r>
              <a:rPr lang="ru-RU" altLang="ru-RU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правилом правого </a:t>
            </a:r>
          </a:p>
          <a:p>
            <a:pPr eaLnBrk="1" hangingPunct="1">
              <a:buFontTx/>
              <a:buNone/>
            </a:pPr>
            <a:r>
              <a:rPr lang="ru-RU" altLang="ru-RU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винта или</a:t>
            </a: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altLang="ru-RU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правилом буравчика</a:t>
            </a: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</a:p>
          <a:p>
            <a:pPr eaLnBrk="1" hangingPunct="1">
              <a:buFontTx/>
              <a:buNone/>
            </a:pPr>
            <a:endParaRPr lang="ru-RU" altLang="ru-RU" sz="2400"/>
          </a:p>
        </p:txBody>
      </p:sp>
      <p:pic>
        <p:nvPicPr>
          <p:cNvPr id="12291" name="Picture 1028" descr="1"/>
          <p:cNvPicPr>
            <a:picLocks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72264" y="3740151"/>
            <a:ext cx="3995737" cy="28860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292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7F57A7A-33F1-4056-8860-628E4405F63B}" type="slidenum">
              <a:rPr lang="ru-RU" altLang="ru-RU"/>
              <a:pPr eaLnBrk="1" hangingPunct="1"/>
              <a:t>10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313343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027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524001" y="1"/>
            <a:ext cx="9396413" cy="40052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altLang="ru-RU" sz="2400"/>
              <a:t>	    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Вращающий момент прямо пропорционален величине тока </a:t>
            </a:r>
            <a:r>
              <a:rPr lang="en-US" altLang="ru-RU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площади контура </a:t>
            </a:r>
            <a:r>
              <a:rPr lang="en-US" altLang="ru-RU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синусу угла между направлением магнитного поля и нормали    </a:t>
            </a:r>
          </a:p>
        </p:txBody>
      </p:sp>
      <p:sp>
        <p:nvSpPr>
          <p:cNvPr id="13315" name="Rectangle 1029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13316" name="Object 1030"/>
          <p:cNvGraphicFramePr>
            <a:graphicFrameLocks noChangeAspect="1"/>
          </p:cNvGraphicFramePr>
          <p:nvPr>
            <p:ph sz="half" idx="4294967295"/>
          </p:nvPr>
        </p:nvGraphicFramePr>
        <p:xfrm>
          <a:off x="3648076" y="1412876"/>
          <a:ext cx="447675" cy="627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Формула" r:id="rId3" imgW="126725" imgH="177415" progId="Equation.3">
                  <p:embed/>
                </p:oleObj>
              </mc:Choice>
              <mc:Fallback>
                <p:oleObj name="Формула" r:id="rId3" imgW="126725" imgH="17741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8076" y="1412876"/>
                        <a:ext cx="447675" cy="627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7" name="Rectangle 1034"/>
          <p:cNvSpPr>
            <a:spLocks noChangeArrowheads="1"/>
          </p:cNvSpPr>
          <p:nvPr/>
        </p:nvSpPr>
        <p:spPr bwMode="auto">
          <a:xfrm>
            <a:off x="1524001" y="311098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13318" name="Object 1033"/>
          <p:cNvGraphicFramePr>
            <a:graphicFrameLocks noChangeAspect="1"/>
          </p:cNvGraphicFramePr>
          <p:nvPr/>
        </p:nvGraphicFramePr>
        <p:xfrm>
          <a:off x="4806951" y="1744663"/>
          <a:ext cx="3730625" cy="862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Формула" r:id="rId5" imgW="1040948" imgH="241195" progId="Equation.3">
                  <p:embed/>
                </p:oleObj>
              </mc:Choice>
              <mc:Fallback>
                <p:oleObj name="Формула" r:id="rId5" imgW="1040948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6951" y="1744663"/>
                        <a:ext cx="3730625" cy="862012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C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9" name="Rectangle 1042"/>
          <p:cNvSpPr>
            <a:spLocks noChangeArrowheads="1"/>
          </p:cNvSpPr>
          <p:nvPr/>
        </p:nvSpPr>
        <p:spPr bwMode="auto">
          <a:xfrm>
            <a:off x="1703388" y="2844800"/>
            <a:ext cx="8964612" cy="138588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здесь </a:t>
            </a:r>
            <a:r>
              <a:rPr lang="ru-RU" altLang="ru-RU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altLang="ru-RU" sz="28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вращающий момент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, или </a:t>
            </a:r>
            <a:r>
              <a:rPr lang="ru-RU" altLang="ru-RU" sz="28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момент силы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	            - </a:t>
            </a:r>
            <a:r>
              <a:rPr lang="ru-RU" altLang="ru-RU" sz="28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магнитный момент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контура (аналогично 	          – электрический момент диполя).</a:t>
            </a:r>
          </a:p>
        </p:txBody>
      </p:sp>
      <p:sp>
        <p:nvSpPr>
          <p:cNvPr id="13320" name="Rectangle 1047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13321" name="Object 1046"/>
          <p:cNvGraphicFramePr>
            <a:graphicFrameLocks noChangeAspect="1"/>
          </p:cNvGraphicFramePr>
          <p:nvPr/>
        </p:nvGraphicFramePr>
        <p:xfrm>
          <a:off x="2351088" y="3284538"/>
          <a:ext cx="1223962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Формула" r:id="rId7" imgW="571252" imgH="241195" progId="Equation.3">
                  <p:embed/>
                </p:oleObj>
              </mc:Choice>
              <mc:Fallback>
                <p:oleObj name="Формула" r:id="rId7" imgW="571252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1088" y="3284538"/>
                        <a:ext cx="1223962" cy="5080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C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22" name="Rectangle 1049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13323" name="Object 1048"/>
          <p:cNvGraphicFramePr>
            <a:graphicFrameLocks noChangeAspect="1"/>
          </p:cNvGraphicFramePr>
          <p:nvPr/>
        </p:nvGraphicFramePr>
        <p:xfrm>
          <a:off x="2135188" y="3716339"/>
          <a:ext cx="1439862" cy="54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Формула" r:id="rId9" imgW="482181" imgH="266469" progId="Equation.3">
                  <p:embed/>
                </p:oleObj>
              </mc:Choice>
              <mc:Fallback>
                <p:oleObj name="Формула" r:id="rId9" imgW="482181" imgH="26646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5188" y="3716339"/>
                        <a:ext cx="1439862" cy="54927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C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324" name="Picture 2048" descr="1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8438" y="4292601"/>
            <a:ext cx="3598862" cy="2386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25" name="TextBox 1"/>
          <p:cNvSpPr txBox="1">
            <a:spLocks noChangeArrowheads="1"/>
          </p:cNvSpPr>
          <p:nvPr/>
        </p:nvSpPr>
        <p:spPr bwMode="auto">
          <a:xfrm>
            <a:off x="9069389" y="1908175"/>
            <a:ext cx="604837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(1)</a:t>
            </a:r>
          </a:p>
        </p:txBody>
      </p:sp>
      <p:sp>
        <p:nvSpPr>
          <p:cNvPr id="13326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3081FFC-5B1F-4E68-B2B1-31512ADB34ED}" type="slidenum">
              <a:rPr lang="ru-RU" altLang="ru-RU"/>
              <a:pPr eaLnBrk="1" hangingPunct="1"/>
              <a:t>11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003351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4"/>
          <p:cNvSpPr>
            <a:spLocks noChangeArrowheads="1"/>
          </p:cNvSpPr>
          <p:nvPr/>
        </p:nvSpPr>
        <p:spPr bwMode="auto">
          <a:xfrm>
            <a:off x="1524000" y="0"/>
            <a:ext cx="9467850" cy="1263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b="1" i="1">
                <a:solidFill>
                  <a:srgbClr val="A50021"/>
                </a:solidFill>
              </a:rPr>
              <a:t>  </a:t>
            </a:r>
            <a:r>
              <a:rPr lang="ru-RU" altLang="ru-RU" b="1" i="1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вектора магнитного</a:t>
            </a:r>
            <a:r>
              <a:rPr lang="ru-RU" altLang="ru-RU" b="1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момента совпадает с положительным направлением нормали</a:t>
            </a:r>
            <a:r>
              <a:rPr lang="ru-RU" altLang="ru-RU" b="1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graphicFrame>
        <p:nvGraphicFramePr>
          <p:cNvPr id="14339" name="Object 5"/>
          <p:cNvGraphicFramePr>
            <a:graphicFrameLocks noChangeAspect="1"/>
          </p:cNvGraphicFramePr>
          <p:nvPr/>
        </p:nvGraphicFramePr>
        <p:xfrm>
          <a:off x="4440239" y="1484314"/>
          <a:ext cx="2592387" cy="955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Формула" r:id="rId3" imgW="723586" imgH="266584" progId="Equation.3">
                  <p:embed/>
                </p:oleObj>
              </mc:Choice>
              <mc:Fallback>
                <p:oleObj name="Формула" r:id="rId3" imgW="723586" imgH="26658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40239" y="1484314"/>
                        <a:ext cx="2592387" cy="95567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C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340" name="Picture 6" descr="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2176" y="2997201"/>
            <a:ext cx="5472113" cy="3624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1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D72B5C8-A357-429A-B53A-96F469CC60C0}" type="slidenum">
              <a:rPr lang="ru-RU" altLang="ru-RU"/>
              <a:pPr eaLnBrk="1" hangingPunct="1"/>
              <a:t>12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51109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106"/>
          <p:cNvSpPr>
            <a:spLocks noChangeArrowheads="1"/>
          </p:cNvSpPr>
          <p:nvPr/>
        </p:nvSpPr>
        <p:spPr bwMode="auto">
          <a:xfrm>
            <a:off x="1524000" y="3604697"/>
            <a:ext cx="9144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15363" name="Rectangle 1107"/>
          <p:cNvSpPr>
            <a:spLocks noChangeArrowheads="1"/>
          </p:cNvSpPr>
          <p:nvPr/>
        </p:nvSpPr>
        <p:spPr bwMode="auto">
          <a:xfrm>
            <a:off x="9048750" y="1700213"/>
            <a:ext cx="184150" cy="36671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tabLst>
                <a:tab pos="2736850" algn="ctr"/>
                <a:tab pos="5472113" algn="r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tabLst>
                <a:tab pos="2736850" algn="ctr"/>
                <a:tab pos="5472113" algn="r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tabLst>
                <a:tab pos="2736850" algn="ctr"/>
                <a:tab pos="5472113" algn="r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2736850" algn="ctr"/>
                <a:tab pos="54721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2736850" algn="ctr"/>
                <a:tab pos="54721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736850" algn="ctr"/>
                <a:tab pos="54721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736850" algn="ctr"/>
                <a:tab pos="54721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736850" algn="ctr"/>
                <a:tab pos="54721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736850" algn="ctr"/>
                <a:tab pos="54721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15364" name="Rectangle 1110"/>
          <p:cNvSpPr>
            <a:spLocks noChangeArrowheads="1"/>
          </p:cNvSpPr>
          <p:nvPr/>
        </p:nvSpPr>
        <p:spPr bwMode="auto">
          <a:xfrm>
            <a:off x="1524001" y="303002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15365" name="Rectangle 1111"/>
          <p:cNvSpPr>
            <a:spLocks noChangeArrowheads="1"/>
          </p:cNvSpPr>
          <p:nvPr/>
        </p:nvSpPr>
        <p:spPr bwMode="auto">
          <a:xfrm>
            <a:off x="1524000" y="755651"/>
            <a:ext cx="9036050" cy="2060575"/>
          </a:xfrm>
          <a:prstGeom prst="rect">
            <a:avLst/>
          </a:prstGeom>
          <a:solidFill>
            <a:srgbClr val="CC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i="1">
                <a:latin typeface="Times New Roman" panose="02020603050405020304" pitchFamily="18" charset="0"/>
                <a:cs typeface="Times New Roman" panose="02020603050405020304" pitchFamily="18" charset="0"/>
              </a:rPr>
              <a:t>для данной точки магнитного поля будет одним и тем же и может служить характеристикой магнитного поля, названной   </a:t>
            </a: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магнитной индукцией</a:t>
            </a:r>
            <a:r>
              <a:rPr lang="ru-RU" altLang="ru-RU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15366" name="Rectangle 1113"/>
          <p:cNvSpPr>
            <a:spLocks noChangeArrowheads="1"/>
          </p:cNvSpPr>
          <p:nvPr/>
        </p:nvSpPr>
        <p:spPr bwMode="auto">
          <a:xfrm>
            <a:off x="1524001" y="299668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15367" name="Rectangle 1115"/>
          <p:cNvSpPr>
            <a:spLocks noChangeArrowheads="1"/>
          </p:cNvSpPr>
          <p:nvPr/>
        </p:nvSpPr>
        <p:spPr bwMode="auto">
          <a:xfrm>
            <a:off x="1524001" y="298239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15368" name="Object 1114"/>
          <p:cNvGraphicFramePr>
            <a:graphicFrameLocks noChangeAspect="1"/>
          </p:cNvGraphicFramePr>
          <p:nvPr/>
        </p:nvGraphicFramePr>
        <p:xfrm>
          <a:off x="4933950" y="2924175"/>
          <a:ext cx="1892300" cy="1225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Формула" r:id="rId3" imgW="812447" imgH="520474" progId="Equation.3">
                  <p:embed/>
                </p:oleObj>
              </mc:Choice>
              <mc:Fallback>
                <p:oleObj name="Формула" r:id="rId3" imgW="812447" imgH="52047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3950" y="2924175"/>
                        <a:ext cx="1892300" cy="122555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C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9" name="Rectangle 1116"/>
          <p:cNvSpPr>
            <a:spLocks noChangeArrowheads="1"/>
          </p:cNvSpPr>
          <p:nvPr/>
        </p:nvSpPr>
        <p:spPr bwMode="auto">
          <a:xfrm>
            <a:off x="5880100" y="5335588"/>
            <a:ext cx="247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/>
              <a:t> </a:t>
            </a:r>
          </a:p>
        </p:txBody>
      </p:sp>
      <p:sp>
        <p:nvSpPr>
          <p:cNvPr id="15370" name="Rectangle 1120"/>
          <p:cNvSpPr>
            <a:spLocks noChangeArrowheads="1"/>
          </p:cNvSpPr>
          <p:nvPr/>
        </p:nvSpPr>
        <p:spPr bwMode="auto">
          <a:xfrm>
            <a:off x="1524001" y="6097588"/>
            <a:ext cx="2333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endParaRPr lang="ru-RU" altLang="ru-RU" sz="1800"/>
          </a:p>
        </p:txBody>
      </p:sp>
      <p:sp>
        <p:nvSpPr>
          <p:cNvPr id="15371" name="Rectangle 2050"/>
          <p:cNvSpPr>
            <a:spLocks noChangeArrowheads="1"/>
          </p:cNvSpPr>
          <p:nvPr/>
        </p:nvSpPr>
        <p:spPr bwMode="auto">
          <a:xfrm>
            <a:off x="1524001" y="30163"/>
            <a:ext cx="852646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 b="1" i="1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Отношение момента силы к магнитному моменту</a:t>
            </a:r>
            <a:r>
              <a:rPr lang="ru-RU" altLang="ru-RU" sz="1400" b="1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z="1800" b="1">
              <a:solidFill>
                <a:srgbClr val="A5002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5372" name="Object 2049"/>
          <p:cNvGraphicFramePr>
            <a:graphicFrameLocks noChangeAspect="1"/>
          </p:cNvGraphicFramePr>
          <p:nvPr/>
        </p:nvGraphicFramePr>
        <p:xfrm>
          <a:off x="9983789" y="1"/>
          <a:ext cx="396875" cy="765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Формула" r:id="rId5" imgW="253780" imgH="494870" progId="Equation.3">
                  <p:embed/>
                </p:oleObj>
              </mc:Choice>
              <mc:Fallback>
                <p:oleObj name="Формула" r:id="rId5" imgW="253780" imgH="49487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83789" y="1"/>
                        <a:ext cx="396875" cy="765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73" name="Rectangle 2051"/>
          <p:cNvSpPr>
            <a:spLocks noChangeArrowheads="1"/>
          </p:cNvSpPr>
          <p:nvPr/>
        </p:nvSpPr>
        <p:spPr bwMode="auto">
          <a:xfrm>
            <a:off x="4010026" y="3676650"/>
            <a:ext cx="2714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sz="1100"/>
              <a:t> </a:t>
            </a:r>
            <a:endParaRPr lang="ru-RU" altLang="ru-RU" sz="1800"/>
          </a:p>
        </p:txBody>
      </p:sp>
      <p:sp>
        <p:nvSpPr>
          <p:cNvPr id="15374" name="Rectangle 2052"/>
          <p:cNvSpPr>
            <a:spLocks noChangeArrowheads="1"/>
          </p:cNvSpPr>
          <p:nvPr/>
        </p:nvSpPr>
        <p:spPr bwMode="auto">
          <a:xfrm>
            <a:off x="1524001" y="5392739"/>
            <a:ext cx="5770563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По аналогии с электрическим полем</a:t>
            </a:r>
          </a:p>
        </p:txBody>
      </p:sp>
      <p:graphicFrame>
        <p:nvGraphicFramePr>
          <p:cNvPr id="15375" name="Object 2053"/>
          <p:cNvGraphicFramePr>
            <a:graphicFrameLocks noChangeAspect="1"/>
          </p:cNvGraphicFramePr>
          <p:nvPr/>
        </p:nvGraphicFramePr>
        <p:xfrm>
          <a:off x="7751763" y="5013325"/>
          <a:ext cx="1873250" cy="1557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Формула" r:id="rId7" imgW="444307" imgH="444307" progId="Equation.3">
                  <p:embed/>
                </p:oleObj>
              </mc:Choice>
              <mc:Fallback>
                <p:oleObj name="Формула" r:id="rId7" imgW="444307" imgH="44430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51763" y="5013325"/>
                        <a:ext cx="1873250" cy="1557338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C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76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A683E18-F783-407C-8D4D-134469A03516}" type="slidenum">
              <a:rPr lang="ru-RU" altLang="ru-RU"/>
              <a:pPr eaLnBrk="1" hangingPunct="1"/>
              <a:t>13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343668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027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524001" y="1"/>
            <a:ext cx="9612313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2400" i="1"/>
              <a:t>		</a:t>
            </a:r>
            <a:r>
              <a:rPr lang="ru-RU" altLang="ru-RU" b="1" i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Магнитная индукция          характеризует силовое действие магнитного поля на ток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(аналогично,        характеризует силовое действие электрического поля на заряд).     	  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      – силовая характеристика магнитного поля, ее можно изобразить с помощью </a:t>
            </a:r>
            <a:r>
              <a:rPr lang="ru-RU" altLang="ru-RU" i="1">
                <a:latin typeface="Times New Roman" panose="02020603050405020304" pitchFamily="18" charset="0"/>
                <a:cs typeface="Times New Roman" panose="02020603050405020304" pitchFamily="18" charset="0"/>
              </a:rPr>
              <a:t>магнитных силовых линий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		Поскольку </a:t>
            </a:r>
            <a:r>
              <a:rPr lang="ru-RU" altLang="ru-RU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– момент силы и         – магнитный момент являются характеристиками вращательного движения, то можно предположить, что </a:t>
            </a:r>
            <a:r>
              <a:rPr lang="ru-RU" altLang="ru-RU" b="1" i="1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магнитное поле – вихревое.</a:t>
            </a:r>
          </a:p>
        </p:txBody>
      </p:sp>
      <p:pic>
        <p:nvPicPr>
          <p:cNvPr id="16387" name="Picture 2048" descr="9_12a"/>
          <p:cNvPicPr>
            <a:picLocks noChangeAspect="1" noChangeArrowheads="1"/>
          </p:cNvPicPr>
          <p:nvPr>
            <p:ph sz="quarter" idx="4294967295"/>
          </p:nvPr>
        </p:nvPicPr>
        <p:blipFill>
          <a:blip r:embed="rId3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47851" y="4421188"/>
            <a:ext cx="3743325" cy="24368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6388" name="Rectangle 1028"/>
          <p:cNvSpPr>
            <a:spLocks noChangeArrowheads="1"/>
          </p:cNvSpPr>
          <p:nvPr/>
        </p:nvSpPr>
        <p:spPr bwMode="auto">
          <a:xfrm>
            <a:off x="1524000" y="115889"/>
            <a:ext cx="91440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sp>
        <p:nvSpPr>
          <p:cNvPr id="16389" name="Rectangle 1030"/>
          <p:cNvSpPr>
            <a:spLocks noChangeArrowheads="1"/>
          </p:cNvSpPr>
          <p:nvPr/>
        </p:nvSpPr>
        <p:spPr bwMode="auto">
          <a:xfrm>
            <a:off x="1524001" y="302049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16390" name="Rectangle 1032"/>
          <p:cNvSpPr>
            <a:spLocks noChangeArrowheads="1"/>
          </p:cNvSpPr>
          <p:nvPr/>
        </p:nvSpPr>
        <p:spPr bwMode="auto">
          <a:xfrm>
            <a:off x="1524001" y="313479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16391" name="Object 1031"/>
          <p:cNvGraphicFramePr>
            <a:graphicFrameLocks noChangeAspect="1"/>
          </p:cNvGraphicFramePr>
          <p:nvPr/>
        </p:nvGraphicFramePr>
        <p:xfrm>
          <a:off x="6240463" y="-26988"/>
          <a:ext cx="360362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Формула" r:id="rId4" imgW="164885" imgH="215619" progId="Equation.3">
                  <p:embed/>
                </p:oleObj>
              </mc:Choice>
              <mc:Fallback>
                <p:oleObj name="Формула" r:id="rId4" imgW="164885" imgH="21561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0463" y="-26988"/>
                        <a:ext cx="360362" cy="487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2" name="Rectangle 1034"/>
          <p:cNvSpPr>
            <a:spLocks noChangeArrowheads="1"/>
          </p:cNvSpPr>
          <p:nvPr/>
        </p:nvSpPr>
        <p:spPr bwMode="auto">
          <a:xfrm>
            <a:off x="1524001" y="313479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16393" name="Object 1033"/>
          <p:cNvGraphicFramePr>
            <a:graphicFrameLocks noChangeAspect="1"/>
          </p:cNvGraphicFramePr>
          <p:nvPr/>
        </p:nvGraphicFramePr>
        <p:xfrm>
          <a:off x="9551988" y="398463"/>
          <a:ext cx="360362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" name="Формула" r:id="rId6" imgW="164885" imgH="215619" progId="Equation.3">
                  <p:embed/>
                </p:oleObj>
              </mc:Choice>
              <mc:Fallback>
                <p:oleObj name="Формула" r:id="rId6" imgW="164885" imgH="21561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51988" y="398463"/>
                        <a:ext cx="360362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4" name="Rectangle 1036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16395" name="Object 1035"/>
          <p:cNvGraphicFramePr>
            <a:graphicFrameLocks noChangeAspect="1"/>
          </p:cNvGraphicFramePr>
          <p:nvPr/>
        </p:nvGraphicFramePr>
        <p:xfrm>
          <a:off x="1703389" y="1484314"/>
          <a:ext cx="496887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name="Формула" r:id="rId8" imgW="164885" imgH="215619" progId="Equation.3">
                  <p:embed/>
                </p:oleObj>
              </mc:Choice>
              <mc:Fallback>
                <p:oleObj name="Формула" r:id="rId8" imgW="164885" imgH="21561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03389" y="1484314"/>
                        <a:ext cx="496887" cy="504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6" name="Rectangle 1038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16397" name="Object 1037"/>
          <p:cNvGraphicFramePr>
            <a:graphicFrameLocks noChangeAspect="1"/>
          </p:cNvGraphicFramePr>
          <p:nvPr/>
        </p:nvGraphicFramePr>
        <p:xfrm>
          <a:off x="7319963" y="2492376"/>
          <a:ext cx="431800" cy="519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" name="Формула" r:id="rId10" imgW="190500" imgH="228600" progId="Equation.3">
                  <p:embed/>
                </p:oleObj>
              </mc:Choice>
              <mc:Fallback>
                <p:oleObj name="Формула" r:id="rId10" imgW="1905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19963" y="2492376"/>
                        <a:ext cx="431800" cy="519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398" name="Picture 2051" descr="9_13"/>
          <p:cNvPicPr>
            <a:picLocks noChangeAspect="1" noChangeArrowheads="1"/>
          </p:cNvPicPr>
          <p:nvPr>
            <p:ph sz="quarter" idx="4294967295"/>
          </p:nvPr>
        </p:nvPicPr>
        <p:blipFill>
          <a:blip r:embed="rId12">
            <a:lum brigh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80100" y="4457700"/>
            <a:ext cx="4787900" cy="2400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6399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5E028E0-7A37-41C4-B838-8900712C62A6}" type="slidenum">
              <a:rPr lang="ru-RU" altLang="ru-RU"/>
              <a:pPr eaLnBrk="1" hangingPunct="1"/>
              <a:t>14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881400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027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524000" y="1"/>
            <a:ext cx="9144000" cy="5865813"/>
          </a:xfrm>
        </p:spPr>
        <p:txBody>
          <a:bodyPr/>
          <a:lstStyle/>
          <a:p>
            <a:pPr eaLnBrk="1" hangingPunct="1"/>
            <a:r>
              <a:rPr lang="ru-RU" altLang="ru-RU"/>
              <a:t>    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Условились, за направление       принимать направление северного конца магнитной стрелки. </a:t>
            </a:r>
          </a:p>
          <a:p>
            <a:pPr eaLnBrk="1" hangingPunct="1"/>
            <a:r>
              <a:rPr lang="ru-RU" altLang="ru-RU" b="1" i="1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Силовые линии выходят из северного полюса, а входят, соответственно, в южный полюс магнита.</a:t>
            </a:r>
          </a:p>
          <a:p>
            <a:pPr eaLnBrk="1" hangingPunct="1"/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Для графического изображения полей удобно пользоваться силовыми линиями (</a:t>
            </a:r>
            <a:r>
              <a:rPr lang="ru-RU" altLang="ru-RU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линиями магнитной индукции</a:t>
            </a: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eaLnBrk="1" hangingPunct="1">
              <a:buFontTx/>
              <a:buNone/>
            </a:pPr>
            <a:r>
              <a:rPr lang="ru-RU" altLang="ru-RU" sz="2400" b="1" i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ru-RU" altLang="ru-RU" sz="24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Линиями магнитной индукции</a:t>
            </a:r>
            <a:r>
              <a:rPr lang="ru-RU" altLang="ru-RU" sz="2400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называются кривые, касательные к которым в каждой точке совпадают с направлением вектора        в этой точке.</a:t>
            </a:r>
          </a:p>
          <a:p>
            <a:pPr eaLnBrk="1" hangingPunct="1"/>
            <a:endParaRPr lang="ru-RU" altLang="ru-RU" sz="2400"/>
          </a:p>
        </p:txBody>
      </p:sp>
      <p:graphicFrame>
        <p:nvGraphicFramePr>
          <p:cNvPr id="17411" name="Object 2048"/>
          <p:cNvGraphicFramePr>
            <a:graphicFrameLocks noChangeAspect="1"/>
          </p:cNvGraphicFramePr>
          <p:nvPr>
            <p:ph sz="half" idx="4294967295"/>
          </p:nvPr>
        </p:nvGraphicFramePr>
        <p:xfrm>
          <a:off x="6734176" y="-100013"/>
          <a:ext cx="441325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Формула" r:id="rId3" imgW="164885" imgH="215619" progId="Equation.3">
                  <p:embed/>
                </p:oleObj>
              </mc:Choice>
              <mc:Fallback>
                <p:oleObj name="Формула" r:id="rId3" imgW="164885" imgH="21561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4176" y="-100013"/>
                        <a:ext cx="441325" cy="576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2" name="Object 2051"/>
          <p:cNvGraphicFramePr>
            <a:graphicFrameLocks noChangeAspect="1"/>
          </p:cNvGraphicFramePr>
          <p:nvPr/>
        </p:nvGraphicFramePr>
        <p:xfrm>
          <a:off x="5016500" y="3357563"/>
          <a:ext cx="331788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" name="Формула" r:id="rId5" imgW="164885" imgH="215619" progId="Equation.3">
                  <p:embed/>
                </p:oleObj>
              </mc:Choice>
              <mc:Fallback>
                <p:oleObj name="Формула" r:id="rId5" imgW="164885" imgH="21561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6500" y="3357563"/>
                        <a:ext cx="331788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7413" name="Picture 2052" descr="9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5501" y="4221164"/>
            <a:ext cx="2881313" cy="2636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2053" descr="9_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4114" y="4221164"/>
            <a:ext cx="2592387" cy="2636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5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0906E4B-0D9C-4112-B06A-C1B78D13718A}" type="slidenum">
              <a:rPr lang="ru-RU" altLang="ru-RU"/>
              <a:pPr eaLnBrk="1" hangingPunct="1"/>
              <a:t>15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256133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274638"/>
            <a:ext cx="86868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ru-RU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altLang="ru-RU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.2. 3акон </a:t>
            </a:r>
            <a:r>
              <a:rPr lang="ru-RU" altLang="ru-RU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</a:t>
            </a:r>
            <a:r>
              <a:rPr lang="ru-RU" altLang="ru-RU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altLang="ru-RU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Савара</a:t>
            </a:r>
            <a:r>
              <a:rPr lang="ru-RU" altLang="ru-RU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–Лапласа</a:t>
            </a:r>
            <a:r>
              <a:rPr lang="ru-RU" alt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3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981075"/>
            <a:ext cx="8820150" cy="5689600"/>
          </a:xfrm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en-US" altLang="ru-RU"/>
              <a:t>		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1820 г. французские физики Жан Батист </a:t>
            </a:r>
            <a:r>
              <a:rPr lang="ru-RU" altLang="ru-RU" b="1" smtClean="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Феликс </a:t>
            </a:r>
            <a:r>
              <a:rPr lang="ru-RU" altLang="ru-RU" b="1" smtClean="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Савар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провели исследования магнитных полей токов различной формы. А французский математик Пьер </a:t>
            </a:r>
            <a:r>
              <a:rPr lang="ru-RU" altLang="ru-RU" b="1" smtClean="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Лаплас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обобщил эти исследования. </a:t>
            </a:r>
            <a:endParaRPr lang="ru-RU" altLang="ru-RU" smtClean="0">
              <a:solidFill>
                <a:srgbClr val="CC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36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4ABBE42-01CF-47AC-81B8-E100ECA77B9F}" type="slidenum">
              <a:rPr lang="ru-RU" altLang="ru-RU"/>
              <a:pPr eaLnBrk="1" hangingPunct="1"/>
              <a:t>16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098064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WordArt 2"/>
          <p:cNvSpPr>
            <a:spLocks noChangeArrowheads="1" noChangeShapeType="1" noTextEdit="1"/>
          </p:cNvSpPr>
          <p:nvPr/>
        </p:nvSpPr>
        <p:spPr bwMode="auto">
          <a:xfrm rot="-121683">
            <a:off x="2133600" y="2895601"/>
            <a:ext cx="7499350" cy="3198813"/>
          </a:xfrm>
          <a:prstGeom prst="rect">
            <a:avLst/>
          </a:prstGeom>
        </p:spPr>
        <p:txBody>
          <a:bodyPr wrap="none" fromWordArt="1">
            <a:prstTxWarp prst="textCurveUp">
              <a:avLst>
                <a:gd name="adj" fmla="val 38593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chemeClr val="bg1"/>
                  </a:solidFill>
                  <a:round/>
                  <a:headEnd/>
                  <a:tailEnd/>
                </a:ln>
                <a:effectLst>
                  <a:prstShdw prst="shdw12">
                    <a:srgbClr val="808080"/>
                  </a:prstShdw>
                </a:effectLst>
                <a:cs typeface="Arial" panose="020B0604020202020204" pitchFamily="34" charset="0"/>
              </a:rPr>
              <a:t>Появляется </a:t>
            </a:r>
          </a:p>
          <a:p>
            <a:pPr algn="ctr"/>
            <a:r>
              <a:rPr lang="ru-RU" sz="3600" kern="10">
                <a:ln w="12700">
                  <a:solidFill>
                    <a:schemeClr val="bg1"/>
                  </a:solidFill>
                  <a:round/>
                  <a:headEnd/>
                  <a:tailEnd/>
                </a:ln>
                <a:effectLst>
                  <a:prstShdw prst="shdw12">
                    <a:srgbClr val="808080"/>
                  </a:prstShdw>
                </a:effectLst>
                <a:cs typeface="Arial" panose="020B0604020202020204" pitchFamily="34" charset="0"/>
              </a:rPr>
              <a:t>магнитное поле</a:t>
            </a:r>
          </a:p>
        </p:txBody>
      </p:sp>
      <p:grpSp>
        <p:nvGrpSpPr>
          <p:cNvPr id="193539" name="Group 3"/>
          <p:cNvGrpSpPr>
            <a:grpSpLocks/>
          </p:cNvGrpSpPr>
          <p:nvPr/>
        </p:nvGrpSpPr>
        <p:grpSpPr bwMode="auto">
          <a:xfrm>
            <a:off x="2057400" y="1905000"/>
            <a:ext cx="8153400" cy="990600"/>
            <a:chOff x="384" y="816"/>
            <a:chExt cx="5136" cy="624"/>
          </a:xfrm>
        </p:grpSpPr>
        <p:grpSp>
          <p:nvGrpSpPr>
            <p:cNvPr id="19490" name="Group 4"/>
            <p:cNvGrpSpPr>
              <a:grpSpLocks/>
            </p:cNvGrpSpPr>
            <p:nvPr/>
          </p:nvGrpSpPr>
          <p:grpSpPr bwMode="auto">
            <a:xfrm>
              <a:off x="384" y="816"/>
              <a:ext cx="4704" cy="624"/>
              <a:chOff x="384" y="816"/>
              <a:chExt cx="4704" cy="624"/>
            </a:xfrm>
          </p:grpSpPr>
          <p:sp>
            <p:nvSpPr>
              <p:cNvPr id="19492" name="Oval 5"/>
              <p:cNvSpPr>
                <a:spLocks noChangeArrowheads="1"/>
              </p:cNvSpPr>
              <p:nvPr/>
            </p:nvSpPr>
            <p:spPr bwMode="auto">
              <a:xfrm>
                <a:off x="4608" y="816"/>
                <a:ext cx="480" cy="624"/>
              </a:xfrm>
              <a:prstGeom prst="ellipse">
                <a:avLst/>
              </a:prstGeom>
              <a:gradFill rotWithShape="0">
                <a:gsLst>
                  <a:gs pos="0">
                    <a:srgbClr val="CC3300"/>
                  </a:gs>
                  <a:gs pos="100000">
                    <a:srgbClr val="781E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ru-RU" altLang="ru-RU" sz="1800"/>
              </a:p>
            </p:txBody>
          </p:sp>
          <p:sp>
            <p:nvSpPr>
              <p:cNvPr id="19493" name="Line 6"/>
              <p:cNvSpPr>
                <a:spLocks noChangeShapeType="1"/>
              </p:cNvSpPr>
              <p:nvPr/>
            </p:nvSpPr>
            <p:spPr bwMode="auto">
              <a:xfrm flipH="1">
                <a:off x="384" y="1104"/>
                <a:ext cx="4464" cy="0"/>
              </a:xfrm>
              <a:prstGeom prst="line">
                <a:avLst/>
              </a:prstGeom>
              <a:noFill/>
              <a:ln w="76200">
                <a:solidFill>
                  <a:schemeClr val="tx1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19491" name="AutoShape 7"/>
            <p:cNvSpPr>
              <a:spLocks noChangeArrowheads="1"/>
            </p:cNvSpPr>
            <p:nvPr/>
          </p:nvSpPr>
          <p:spPr bwMode="auto">
            <a:xfrm>
              <a:off x="4896" y="1008"/>
              <a:ext cx="624" cy="192"/>
            </a:xfrm>
            <a:prstGeom prst="rightArrow">
              <a:avLst>
                <a:gd name="adj1" fmla="val 50000"/>
                <a:gd name="adj2" fmla="val 8125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800"/>
            </a:p>
          </p:txBody>
        </p:sp>
      </p:grpSp>
      <p:sp>
        <p:nvSpPr>
          <p:cNvPr id="19460" name="Text Box 8"/>
          <p:cNvSpPr txBox="1">
            <a:spLocks noChangeArrowheads="1"/>
          </p:cNvSpPr>
          <p:nvPr/>
        </p:nvSpPr>
        <p:spPr bwMode="auto">
          <a:xfrm>
            <a:off x="4038600" y="457200"/>
            <a:ext cx="29718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ru-RU" sz="4400" b="1" i="1">
                <a:latin typeface="Times New Roman" panose="02020603050405020304" pitchFamily="18" charset="0"/>
              </a:rPr>
              <a:t>qV=const</a:t>
            </a:r>
            <a:endParaRPr lang="ru-RU" altLang="ru-RU" sz="2400">
              <a:latin typeface="Times New Roman" panose="02020603050405020304" pitchFamily="18" charset="0"/>
            </a:endParaRPr>
          </a:p>
        </p:txBody>
      </p:sp>
      <p:grpSp>
        <p:nvGrpSpPr>
          <p:cNvPr id="193545" name="Group 9"/>
          <p:cNvGrpSpPr>
            <a:grpSpLocks/>
          </p:cNvGrpSpPr>
          <p:nvPr/>
        </p:nvGrpSpPr>
        <p:grpSpPr bwMode="auto">
          <a:xfrm>
            <a:off x="6934200" y="1371600"/>
            <a:ext cx="533400" cy="1905000"/>
            <a:chOff x="3408" y="864"/>
            <a:chExt cx="336" cy="1200"/>
          </a:xfrm>
        </p:grpSpPr>
        <p:sp>
          <p:nvSpPr>
            <p:cNvPr id="19488" name="Arc 10"/>
            <p:cNvSpPr>
              <a:spLocks/>
            </p:cNvSpPr>
            <p:nvPr/>
          </p:nvSpPr>
          <p:spPr bwMode="auto">
            <a:xfrm flipH="1">
              <a:off x="3408" y="864"/>
              <a:ext cx="336" cy="62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57150">
              <a:solidFill>
                <a:srgbClr val="CC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489" name="Arc 11"/>
            <p:cNvSpPr>
              <a:spLocks/>
            </p:cNvSpPr>
            <p:nvPr/>
          </p:nvSpPr>
          <p:spPr bwMode="auto">
            <a:xfrm flipH="1" flipV="1">
              <a:off x="3408" y="1440"/>
              <a:ext cx="336" cy="62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57150">
              <a:solidFill>
                <a:srgbClr val="CC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93548" name="Group 12"/>
          <p:cNvGrpSpPr>
            <a:grpSpLocks/>
          </p:cNvGrpSpPr>
          <p:nvPr/>
        </p:nvGrpSpPr>
        <p:grpSpPr bwMode="auto">
          <a:xfrm>
            <a:off x="7467600" y="1371600"/>
            <a:ext cx="609600" cy="1905000"/>
            <a:chOff x="3744" y="864"/>
            <a:chExt cx="384" cy="1200"/>
          </a:xfrm>
        </p:grpSpPr>
        <p:sp>
          <p:nvSpPr>
            <p:cNvPr id="19485" name="Arc 13"/>
            <p:cNvSpPr>
              <a:spLocks/>
            </p:cNvSpPr>
            <p:nvPr/>
          </p:nvSpPr>
          <p:spPr bwMode="auto">
            <a:xfrm>
              <a:off x="3744" y="864"/>
              <a:ext cx="336" cy="62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76200">
              <a:solidFill>
                <a:srgbClr val="CC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486" name="Arc 14"/>
            <p:cNvSpPr>
              <a:spLocks/>
            </p:cNvSpPr>
            <p:nvPr/>
          </p:nvSpPr>
          <p:spPr bwMode="auto">
            <a:xfrm flipV="1">
              <a:off x="3744" y="1440"/>
              <a:ext cx="336" cy="62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76200">
              <a:solidFill>
                <a:srgbClr val="CC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487" name="AutoShape 15"/>
            <p:cNvSpPr>
              <a:spLocks noChangeArrowheads="1"/>
            </p:cNvSpPr>
            <p:nvPr/>
          </p:nvSpPr>
          <p:spPr bwMode="auto">
            <a:xfrm>
              <a:off x="3984" y="1296"/>
              <a:ext cx="144" cy="336"/>
            </a:xfrm>
            <a:prstGeom prst="triangle">
              <a:avLst>
                <a:gd name="adj" fmla="val 50000"/>
              </a:avLst>
            </a:prstGeom>
            <a:solidFill>
              <a:srgbClr val="CC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800"/>
            </a:p>
          </p:txBody>
        </p:sp>
      </p:grpSp>
      <p:grpSp>
        <p:nvGrpSpPr>
          <p:cNvPr id="193552" name="Group 16"/>
          <p:cNvGrpSpPr>
            <a:grpSpLocks/>
          </p:cNvGrpSpPr>
          <p:nvPr/>
        </p:nvGrpSpPr>
        <p:grpSpPr bwMode="auto">
          <a:xfrm>
            <a:off x="5486400" y="1447800"/>
            <a:ext cx="533400" cy="1905000"/>
            <a:chOff x="2496" y="912"/>
            <a:chExt cx="336" cy="1200"/>
          </a:xfrm>
        </p:grpSpPr>
        <p:sp>
          <p:nvSpPr>
            <p:cNvPr id="19483" name="Arc 17"/>
            <p:cNvSpPr>
              <a:spLocks/>
            </p:cNvSpPr>
            <p:nvPr/>
          </p:nvSpPr>
          <p:spPr bwMode="auto">
            <a:xfrm flipH="1">
              <a:off x="2496" y="912"/>
              <a:ext cx="336" cy="62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57150">
              <a:solidFill>
                <a:srgbClr val="CC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484" name="Arc 18"/>
            <p:cNvSpPr>
              <a:spLocks/>
            </p:cNvSpPr>
            <p:nvPr/>
          </p:nvSpPr>
          <p:spPr bwMode="auto">
            <a:xfrm flipH="1" flipV="1">
              <a:off x="2496" y="1488"/>
              <a:ext cx="336" cy="62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57150">
              <a:solidFill>
                <a:srgbClr val="CC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93555" name="Group 19"/>
          <p:cNvGrpSpPr>
            <a:grpSpLocks/>
          </p:cNvGrpSpPr>
          <p:nvPr/>
        </p:nvGrpSpPr>
        <p:grpSpPr bwMode="auto">
          <a:xfrm>
            <a:off x="6019800" y="1447800"/>
            <a:ext cx="609600" cy="1905000"/>
            <a:chOff x="2832" y="912"/>
            <a:chExt cx="384" cy="1200"/>
          </a:xfrm>
        </p:grpSpPr>
        <p:sp>
          <p:nvSpPr>
            <p:cNvPr id="19480" name="Arc 20"/>
            <p:cNvSpPr>
              <a:spLocks/>
            </p:cNvSpPr>
            <p:nvPr/>
          </p:nvSpPr>
          <p:spPr bwMode="auto">
            <a:xfrm>
              <a:off x="2832" y="912"/>
              <a:ext cx="336" cy="62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76200">
              <a:solidFill>
                <a:srgbClr val="CC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481" name="Arc 21"/>
            <p:cNvSpPr>
              <a:spLocks/>
            </p:cNvSpPr>
            <p:nvPr/>
          </p:nvSpPr>
          <p:spPr bwMode="auto">
            <a:xfrm flipV="1">
              <a:off x="2832" y="1488"/>
              <a:ext cx="336" cy="62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76200">
              <a:solidFill>
                <a:srgbClr val="CC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482" name="AutoShape 22"/>
            <p:cNvSpPr>
              <a:spLocks noChangeArrowheads="1"/>
            </p:cNvSpPr>
            <p:nvPr/>
          </p:nvSpPr>
          <p:spPr bwMode="auto">
            <a:xfrm>
              <a:off x="3072" y="1344"/>
              <a:ext cx="144" cy="336"/>
            </a:xfrm>
            <a:prstGeom prst="triangle">
              <a:avLst>
                <a:gd name="adj" fmla="val 50000"/>
              </a:avLst>
            </a:prstGeom>
            <a:solidFill>
              <a:srgbClr val="CC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800"/>
            </a:p>
          </p:txBody>
        </p:sp>
      </p:grpSp>
      <p:grpSp>
        <p:nvGrpSpPr>
          <p:cNvPr id="193559" name="Group 23"/>
          <p:cNvGrpSpPr>
            <a:grpSpLocks/>
          </p:cNvGrpSpPr>
          <p:nvPr/>
        </p:nvGrpSpPr>
        <p:grpSpPr bwMode="auto">
          <a:xfrm>
            <a:off x="3886200" y="1447800"/>
            <a:ext cx="533400" cy="1905000"/>
            <a:chOff x="1488" y="912"/>
            <a:chExt cx="336" cy="1200"/>
          </a:xfrm>
        </p:grpSpPr>
        <p:sp>
          <p:nvSpPr>
            <p:cNvPr id="19478" name="Arc 24"/>
            <p:cNvSpPr>
              <a:spLocks/>
            </p:cNvSpPr>
            <p:nvPr/>
          </p:nvSpPr>
          <p:spPr bwMode="auto">
            <a:xfrm flipH="1">
              <a:off x="1488" y="912"/>
              <a:ext cx="336" cy="62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57150">
              <a:solidFill>
                <a:srgbClr val="CC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479" name="Arc 25"/>
            <p:cNvSpPr>
              <a:spLocks/>
            </p:cNvSpPr>
            <p:nvPr/>
          </p:nvSpPr>
          <p:spPr bwMode="auto">
            <a:xfrm flipH="1" flipV="1">
              <a:off x="1488" y="1488"/>
              <a:ext cx="336" cy="62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57150">
              <a:solidFill>
                <a:srgbClr val="CC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93562" name="Group 26"/>
          <p:cNvGrpSpPr>
            <a:grpSpLocks/>
          </p:cNvGrpSpPr>
          <p:nvPr/>
        </p:nvGrpSpPr>
        <p:grpSpPr bwMode="auto">
          <a:xfrm>
            <a:off x="4419600" y="1447800"/>
            <a:ext cx="609600" cy="1905000"/>
            <a:chOff x="1824" y="912"/>
            <a:chExt cx="384" cy="1200"/>
          </a:xfrm>
        </p:grpSpPr>
        <p:sp>
          <p:nvSpPr>
            <p:cNvPr id="19475" name="Arc 27"/>
            <p:cNvSpPr>
              <a:spLocks/>
            </p:cNvSpPr>
            <p:nvPr/>
          </p:nvSpPr>
          <p:spPr bwMode="auto">
            <a:xfrm>
              <a:off x="1824" y="912"/>
              <a:ext cx="336" cy="62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76200">
              <a:solidFill>
                <a:srgbClr val="CC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476" name="Arc 28"/>
            <p:cNvSpPr>
              <a:spLocks/>
            </p:cNvSpPr>
            <p:nvPr/>
          </p:nvSpPr>
          <p:spPr bwMode="auto">
            <a:xfrm flipV="1">
              <a:off x="1824" y="1488"/>
              <a:ext cx="336" cy="62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76200">
              <a:solidFill>
                <a:srgbClr val="CC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477" name="AutoShape 29"/>
            <p:cNvSpPr>
              <a:spLocks noChangeArrowheads="1"/>
            </p:cNvSpPr>
            <p:nvPr/>
          </p:nvSpPr>
          <p:spPr bwMode="auto">
            <a:xfrm>
              <a:off x="2064" y="1344"/>
              <a:ext cx="144" cy="336"/>
            </a:xfrm>
            <a:prstGeom prst="triangle">
              <a:avLst>
                <a:gd name="adj" fmla="val 50000"/>
              </a:avLst>
            </a:prstGeom>
            <a:solidFill>
              <a:srgbClr val="CC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800"/>
            </a:p>
          </p:txBody>
        </p:sp>
      </p:grpSp>
      <p:grpSp>
        <p:nvGrpSpPr>
          <p:cNvPr id="193566" name="Group 30"/>
          <p:cNvGrpSpPr>
            <a:grpSpLocks/>
          </p:cNvGrpSpPr>
          <p:nvPr/>
        </p:nvGrpSpPr>
        <p:grpSpPr bwMode="auto">
          <a:xfrm>
            <a:off x="2438400" y="1524000"/>
            <a:ext cx="533400" cy="1905000"/>
            <a:chOff x="576" y="960"/>
            <a:chExt cx="336" cy="1200"/>
          </a:xfrm>
        </p:grpSpPr>
        <p:sp>
          <p:nvSpPr>
            <p:cNvPr id="19473" name="Arc 31"/>
            <p:cNvSpPr>
              <a:spLocks/>
            </p:cNvSpPr>
            <p:nvPr/>
          </p:nvSpPr>
          <p:spPr bwMode="auto">
            <a:xfrm flipH="1">
              <a:off x="576" y="960"/>
              <a:ext cx="336" cy="62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57150">
              <a:solidFill>
                <a:srgbClr val="CC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474" name="Arc 32"/>
            <p:cNvSpPr>
              <a:spLocks/>
            </p:cNvSpPr>
            <p:nvPr/>
          </p:nvSpPr>
          <p:spPr bwMode="auto">
            <a:xfrm flipH="1" flipV="1">
              <a:off x="576" y="1536"/>
              <a:ext cx="336" cy="62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57150">
              <a:solidFill>
                <a:srgbClr val="CC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93569" name="Group 33"/>
          <p:cNvGrpSpPr>
            <a:grpSpLocks/>
          </p:cNvGrpSpPr>
          <p:nvPr/>
        </p:nvGrpSpPr>
        <p:grpSpPr bwMode="auto">
          <a:xfrm>
            <a:off x="2971800" y="1524000"/>
            <a:ext cx="609600" cy="1905000"/>
            <a:chOff x="912" y="960"/>
            <a:chExt cx="384" cy="1200"/>
          </a:xfrm>
        </p:grpSpPr>
        <p:sp>
          <p:nvSpPr>
            <p:cNvPr id="19470" name="Arc 34"/>
            <p:cNvSpPr>
              <a:spLocks/>
            </p:cNvSpPr>
            <p:nvPr/>
          </p:nvSpPr>
          <p:spPr bwMode="auto">
            <a:xfrm>
              <a:off x="912" y="960"/>
              <a:ext cx="336" cy="62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76200">
              <a:solidFill>
                <a:srgbClr val="CC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471" name="Arc 35"/>
            <p:cNvSpPr>
              <a:spLocks/>
            </p:cNvSpPr>
            <p:nvPr/>
          </p:nvSpPr>
          <p:spPr bwMode="auto">
            <a:xfrm flipV="1">
              <a:off x="912" y="1536"/>
              <a:ext cx="336" cy="62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76200">
              <a:solidFill>
                <a:srgbClr val="CC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472" name="AutoShape 36"/>
            <p:cNvSpPr>
              <a:spLocks noChangeArrowheads="1"/>
            </p:cNvSpPr>
            <p:nvPr/>
          </p:nvSpPr>
          <p:spPr bwMode="auto">
            <a:xfrm>
              <a:off x="1152" y="1392"/>
              <a:ext cx="144" cy="336"/>
            </a:xfrm>
            <a:prstGeom prst="triangle">
              <a:avLst>
                <a:gd name="adj" fmla="val 50000"/>
              </a:avLst>
            </a:prstGeom>
            <a:solidFill>
              <a:srgbClr val="CC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800"/>
            </a:p>
          </p:txBody>
        </p:sp>
      </p:grpSp>
      <p:sp>
        <p:nvSpPr>
          <p:cNvPr id="19469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1D62878-2B29-4C85-BF42-4FF8E48EBCF9}" type="slidenum">
              <a:rPr lang="ru-RU" altLang="ru-RU"/>
              <a:pPr eaLnBrk="1" hangingPunct="1"/>
              <a:t>17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58861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35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35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93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93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9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93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93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93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93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93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2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4" dur="500"/>
                                        <p:tgtEl>
                                          <p:spTgt spid="193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353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024"/>
          <p:cNvSpPr>
            <a:spLocks noGrp="1" noChangeArrowheads="1"/>
          </p:cNvSpPr>
          <p:nvPr>
            <p:ph type="title"/>
          </p:nvPr>
        </p:nvSpPr>
        <p:spPr>
          <a:xfrm>
            <a:off x="1981200" y="0"/>
            <a:ext cx="8229600" cy="692150"/>
          </a:xfrm>
        </p:spPr>
        <p:txBody>
          <a:bodyPr/>
          <a:lstStyle/>
          <a:p>
            <a:pPr eaLnBrk="1" hangingPunct="1"/>
            <a:r>
              <a:rPr lang="ru-RU" altLang="ru-RU" sz="3600" b="1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3акон Био–Савара–Лапласа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549275"/>
            <a:ext cx="9144000" cy="5576888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altLang="ru-RU" b="1" i="1" smtClean="0"/>
              <a:t>		</a:t>
            </a:r>
            <a:r>
              <a:rPr lang="ru-RU" altLang="ru-RU" sz="36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 тока длины</a:t>
            </a:r>
            <a:r>
              <a:rPr lang="ru-RU" alt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4400" b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ru-RU" sz="4400" i="1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ru-RU" sz="3600" i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6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создает поле с магнитной индукцией</a:t>
            </a:r>
            <a:r>
              <a:rPr lang="ru-RU" altLang="ru-RU" sz="3600"/>
              <a:t>:</a:t>
            </a:r>
          </a:p>
        </p:txBody>
      </p:sp>
      <p:sp>
        <p:nvSpPr>
          <p:cNvPr id="20484" name="Rectangle 5"/>
          <p:cNvSpPr>
            <a:spLocks noChangeArrowheads="1"/>
          </p:cNvSpPr>
          <p:nvPr/>
        </p:nvSpPr>
        <p:spPr bwMode="auto">
          <a:xfrm>
            <a:off x="1524001" y="30157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20485" name="Object 4"/>
          <p:cNvGraphicFramePr>
            <a:graphicFrameLocks noChangeAspect="1"/>
          </p:cNvGraphicFramePr>
          <p:nvPr/>
        </p:nvGraphicFramePr>
        <p:xfrm>
          <a:off x="3143250" y="2133600"/>
          <a:ext cx="2808288" cy="166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Формула" r:id="rId3" imgW="774364" imgH="457002" progId="Equation.3">
                  <p:embed/>
                </p:oleObj>
              </mc:Choice>
              <mc:Fallback>
                <p:oleObj name="Формула" r:id="rId3" imgW="774364" imgH="45700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43250" y="2133600"/>
                        <a:ext cx="2808288" cy="16637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C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6" name="Rectangle 8"/>
          <p:cNvSpPr>
            <a:spLocks noChangeArrowheads="1"/>
          </p:cNvSpPr>
          <p:nvPr/>
        </p:nvSpPr>
        <p:spPr bwMode="auto">
          <a:xfrm>
            <a:off x="1524001" y="300144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20487" name="Object 7"/>
          <p:cNvGraphicFramePr>
            <a:graphicFrameLocks noChangeAspect="1"/>
          </p:cNvGraphicFramePr>
          <p:nvPr/>
        </p:nvGraphicFramePr>
        <p:xfrm>
          <a:off x="3000376" y="4941888"/>
          <a:ext cx="2879725" cy="1255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7" name="Формула" r:id="rId5" imgW="1117115" imgH="482391" progId="Equation.3">
                  <p:embed/>
                </p:oleObj>
              </mc:Choice>
              <mc:Fallback>
                <p:oleObj name="Формула" r:id="rId5" imgW="1117115" imgH="48239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0376" y="4941888"/>
                        <a:ext cx="2879725" cy="1255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CC33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82273" name="Picture 1025" descr="рис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0825" y="1916114"/>
            <a:ext cx="3816350" cy="4941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2274" name="Picture 1026" descr="рис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0825" y="1914526"/>
            <a:ext cx="3817938" cy="494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2275" name="Picture 1027" descr="рис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0825" y="1914526"/>
            <a:ext cx="3817938" cy="494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91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859BAC0-734E-471A-90A9-5B44A94FBD39}" type="slidenum">
              <a:rPr lang="ru-RU" altLang="ru-RU"/>
              <a:pPr eaLnBrk="1" hangingPunct="1"/>
              <a:t>18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152077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82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2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2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027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1" y="0"/>
            <a:ext cx="5508625" cy="68580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altLang="ru-RU"/>
              <a:t>		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Здесь:      </a:t>
            </a:r>
            <a:r>
              <a:rPr lang="en-US" altLang="ru-RU" sz="36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altLang="ru-RU" sz="36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– ток;  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ru-RU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       – вектор, совпадающий с элементарным участком тока и направленный в ту сторону, куда течет ток;  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– радиус-вектор, проведенный от элемента тока в точку, в которой мы определяем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; </a:t>
            </a:r>
          </a:p>
          <a:p>
            <a:pPr eaLnBrk="1" hangingPunct="1">
              <a:buFontTx/>
              <a:buNone/>
            </a:pPr>
            <a:r>
              <a:rPr lang="ru-RU" altLang="ru-RU" i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ru-RU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altLang="ru-RU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– модуль радиус-вектора; 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ru-RU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– коэффициент пропорциональности, зависящий от системы единиц.</a:t>
            </a:r>
          </a:p>
        </p:txBody>
      </p:sp>
      <p:pic>
        <p:nvPicPr>
          <p:cNvPr id="21507" name="Picture 1028" descr="4"/>
          <p:cNvPicPr>
            <a:picLocks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58014" y="1412876"/>
            <a:ext cx="3709987" cy="544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1508" name="Rectangle 103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21509" name="Object 1031"/>
          <p:cNvGraphicFramePr>
            <a:graphicFrameLocks noChangeAspect="1"/>
          </p:cNvGraphicFramePr>
          <p:nvPr/>
        </p:nvGraphicFramePr>
        <p:xfrm>
          <a:off x="1782763" y="549276"/>
          <a:ext cx="569912" cy="620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" name="Формула" r:id="rId4" imgW="215713" imgH="241091" progId="Equation.3">
                  <p:embed/>
                </p:oleObj>
              </mc:Choice>
              <mc:Fallback>
                <p:oleObj name="Формула" r:id="rId4" imgW="215713" imgH="24109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82763" y="549276"/>
                        <a:ext cx="569912" cy="620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0" name="Rectangle 1034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21511" name="Object 1033"/>
          <p:cNvGraphicFramePr>
            <a:graphicFrameLocks noChangeAspect="1"/>
          </p:cNvGraphicFramePr>
          <p:nvPr/>
        </p:nvGraphicFramePr>
        <p:xfrm>
          <a:off x="1992313" y="2276476"/>
          <a:ext cx="431800" cy="54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1" name="Формула" r:id="rId6" imgW="126890" imgH="190335" progId="Equation.3">
                  <p:embed/>
                </p:oleObj>
              </mc:Choice>
              <mc:Fallback>
                <p:oleObj name="Формула" r:id="rId6" imgW="126890" imgH="19033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92313" y="2276476"/>
                        <a:ext cx="431800" cy="549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2" name="Rectangle 1036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21513" name="Object 1035"/>
          <p:cNvGraphicFramePr>
            <a:graphicFrameLocks noChangeAspect="1"/>
          </p:cNvGraphicFramePr>
          <p:nvPr/>
        </p:nvGraphicFramePr>
        <p:xfrm>
          <a:off x="4151313" y="3716339"/>
          <a:ext cx="539750" cy="47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2" name="Формула" r:id="rId8" imgW="253890" imgH="228501" progId="Equation.3">
                  <p:embed/>
                </p:oleObj>
              </mc:Choice>
              <mc:Fallback>
                <p:oleObj name="Формула" r:id="rId8" imgW="253890" imgH="22850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51313" y="3716339"/>
                        <a:ext cx="539750" cy="479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4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EA50E06-76D6-4EA1-92D8-6CCCF8A5F929}" type="slidenum">
              <a:rPr lang="ru-RU" altLang="ru-RU"/>
              <a:pPr eaLnBrk="1" hangingPunct="1"/>
              <a:t>19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118324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919288" y="1557339"/>
            <a:ext cx="8748712" cy="331152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ru-RU" smtClean="0"/>
              <a:t>	</a:t>
            </a:r>
            <a:r>
              <a:rPr lang="ru-RU" altLang="ru-RU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Вектор магнитной индукции  направлен перпендикулярно плоскости, проходящей через       </a:t>
            </a:r>
            <a:r>
              <a:rPr lang="en-US" altLang="ru-RU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eaLnBrk="1" hangingPunct="1">
              <a:buFontTx/>
              <a:buNone/>
            </a:pPr>
            <a:r>
              <a:rPr lang="en-US" altLang="ru-RU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buFontTx/>
              <a:buNone/>
            </a:pPr>
            <a:r>
              <a:rPr lang="ru-RU" altLang="ru-RU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точку, в которой вычисляется поле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eaLnBrk="1" hangingPunct="1">
              <a:buFontTx/>
              <a:buNone/>
            </a:pPr>
            <a:endParaRPr lang="ru-RU" altLang="ru-RU" smtClean="0"/>
          </a:p>
          <a:p>
            <a:pPr eaLnBrk="1" hangingPunct="1">
              <a:buFontTx/>
              <a:buNone/>
            </a:pPr>
            <a:r>
              <a:rPr lang="ru-RU" altLang="ru-RU" smtClean="0"/>
              <a:t>		</a:t>
            </a:r>
            <a:endParaRPr lang="ru-RU" altLang="ru-RU" i="1" smtClean="0">
              <a:solidFill>
                <a:srgbClr val="CC3300"/>
              </a:solidFill>
            </a:endParaRPr>
          </a:p>
        </p:txBody>
      </p:sp>
      <p:sp>
        <p:nvSpPr>
          <p:cNvPr id="22531" name="Rectangle 1029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22532" name="Object 1028"/>
          <p:cNvGraphicFramePr>
            <a:graphicFrameLocks noChangeAspect="1"/>
          </p:cNvGraphicFramePr>
          <p:nvPr/>
        </p:nvGraphicFramePr>
        <p:xfrm>
          <a:off x="9480550" y="1628776"/>
          <a:ext cx="539750" cy="47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4" name="Формула" r:id="rId3" imgW="253890" imgH="228501" progId="Equation.3">
                  <p:embed/>
                </p:oleObj>
              </mc:Choice>
              <mc:Fallback>
                <p:oleObj name="Формула" r:id="rId3" imgW="253890" imgH="22850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80550" y="1628776"/>
                        <a:ext cx="539750" cy="479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3" name="Rectangle 1031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22534" name="Object 1030"/>
          <p:cNvGraphicFramePr>
            <a:graphicFrameLocks noChangeAspect="1"/>
          </p:cNvGraphicFramePr>
          <p:nvPr/>
        </p:nvGraphicFramePr>
        <p:xfrm>
          <a:off x="5843589" y="2636839"/>
          <a:ext cx="504825" cy="54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5" name="Формула" r:id="rId5" imgW="215713" imgH="241091" progId="Equation.3">
                  <p:embed/>
                </p:oleObj>
              </mc:Choice>
              <mc:Fallback>
                <p:oleObj name="Формула" r:id="rId5" imgW="215713" imgH="24109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43589" y="2636839"/>
                        <a:ext cx="504825" cy="549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5" name="Rectangle 1033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22536" name="Rectangle 103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22537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6843F09-1BDB-46FE-9F17-899F8F0F0FBB}" type="slidenum">
              <a:rPr lang="ru-RU" altLang="ru-RU"/>
              <a:pPr eaLnBrk="1" hangingPunct="1"/>
              <a:t>20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722317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4"/>
          <p:cNvSpPr>
            <a:spLocks noChangeArrowheads="1"/>
          </p:cNvSpPr>
          <p:nvPr/>
        </p:nvSpPr>
        <p:spPr bwMode="auto">
          <a:xfrm>
            <a:off x="1703388" y="0"/>
            <a:ext cx="8964612" cy="2554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      связано с направлением</a:t>
            </a:r>
            <a:r>
              <a:rPr lang="ru-RU" altLang="ru-RU" i="1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i="1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ru-RU" altLang="ru-RU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правилом буравчика</a:t>
            </a:r>
            <a:r>
              <a:rPr lang="ru-RU" altLang="ru-RU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altLang="ru-RU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altLang="ru-RU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направление вращения головки винта дает направление       , поступательное движение винта соответствует направлению </a:t>
            </a: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тока</a:t>
            </a:r>
            <a:r>
              <a:rPr lang="ru-RU" altLang="ru-RU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элементе.</a:t>
            </a:r>
          </a:p>
        </p:txBody>
      </p:sp>
      <p:graphicFrame>
        <p:nvGraphicFramePr>
          <p:cNvPr id="23555" name="Object 5"/>
          <p:cNvGraphicFramePr>
            <a:graphicFrameLocks noChangeAspect="1"/>
          </p:cNvGraphicFramePr>
          <p:nvPr/>
        </p:nvGraphicFramePr>
        <p:xfrm>
          <a:off x="4008438" y="1"/>
          <a:ext cx="647700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8" name="Формула" r:id="rId3" imgW="253890" imgH="228501" progId="Equation.3">
                  <p:embed/>
                </p:oleObj>
              </mc:Choice>
              <mc:Fallback>
                <p:oleObj name="Формула" r:id="rId3" imgW="253890" imgH="22850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08438" y="1"/>
                        <a:ext cx="647700" cy="574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6" name="Object 6"/>
          <p:cNvGraphicFramePr>
            <a:graphicFrameLocks noChangeAspect="1"/>
          </p:cNvGraphicFramePr>
          <p:nvPr/>
        </p:nvGraphicFramePr>
        <p:xfrm>
          <a:off x="8975725" y="-171450"/>
          <a:ext cx="687388" cy="747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9" name="Формула" r:id="rId5" imgW="215713" imgH="241091" progId="Equation.3">
                  <p:embed/>
                </p:oleObj>
              </mc:Choice>
              <mc:Fallback>
                <p:oleObj name="Формула" r:id="rId5" imgW="215713" imgH="24109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75725" y="-171450"/>
                        <a:ext cx="687388" cy="747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7" name="Object 7"/>
          <p:cNvGraphicFramePr>
            <a:graphicFrameLocks noChangeAspect="1"/>
          </p:cNvGraphicFramePr>
          <p:nvPr/>
        </p:nvGraphicFramePr>
        <p:xfrm>
          <a:off x="9336088" y="908051"/>
          <a:ext cx="647700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0" name="Формула" r:id="rId7" imgW="253890" imgH="228501" progId="Equation.3">
                  <p:embed/>
                </p:oleObj>
              </mc:Choice>
              <mc:Fallback>
                <p:oleObj name="Формула" r:id="rId7" imgW="253890" imgH="22850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36088" y="908051"/>
                        <a:ext cx="647700" cy="574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3558" name="Picture 8" descr="9_10b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213100"/>
            <a:ext cx="3348038" cy="364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9" name="Picture 9" descr="9_11a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540"/>
          <a:stretch>
            <a:fillRect/>
          </a:stretch>
        </p:blipFill>
        <p:spPr bwMode="auto">
          <a:xfrm>
            <a:off x="8353426" y="3213100"/>
            <a:ext cx="2314575" cy="364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0" name="Picture 10" descr="Правило буравчика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5276" y="3213100"/>
            <a:ext cx="2449513" cy="364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61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D2D3E3F7-DD3E-4022-9FD7-D577802B7AFE}" type="slidenum">
              <a:rPr lang="ru-RU" altLang="ru-RU"/>
              <a:pPr eaLnBrk="1" hangingPunct="1"/>
              <a:t>21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50650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03388" y="260350"/>
            <a:ext cx="9288462" cy="446405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altLang="ru-RU" smtClean="0"/>
              <a:t>		</a:t>
            </a:r>
            <a:r>
              <a:rPr lang="ru-RU" altLang="ru-RU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 Био–Савара–Лапласа устанавливает величину и направление вектора        в произвольной точке магнитного поля, созданного элементом проводника        с током </a:t>
            </a:r>
            <a:r>
              <a:rPr lang="en-US" altLang="ru-RU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altLang="ru-RU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>
              <a:buFontTx/>
              <a:buNone/>
            </a:pPr>
            <a:endParaRPr lang="ru-RU" altLang="ru-RU" i="1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ru-RU" altLang="ru-RU" i="1">
                <a:latin typeface="Times New Roman" panose="02020603050405020304" pitchFamily="18" charset="0"/>
                <a:cs typeface="Times New Roman" panose="02020603050405020304" pitchFamily="18" charset="0"/>
              </a:rPr>
              <a:t>Модуль вектора определяется соотношением:</a:t>
            </a:r>
            <a:endParaRPr lang="ru-RU" altLang="ru-RU" i="1">
              <a:solidFill>
                <a:srgbClr val="CC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ru-RU" altLang="ru-RU" i="1" smtClean="0">
              <a:solidFill>
                <a:srgbClr val="CC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579" name="Rectangle 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24580" name="Object 4"/>
          <p:cNvGraphicFramePr>
            <a:graphicFrameLocks noChangeAspect="1"/>
          </p:cNvGraphicFramePr>
          <p:nvPr/>
        </p:nvGraphicFramePr>
        <p:xfrm>
          <a:off x="7824789" y="765176"/>
          <a:ext cx="611187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2" name="Формула" r:id="rId3" imgW="253890" imgH="228501" progId="Equation.3">
                  <p:embed/>
                </p:oleObj>
              </mc:Choice>
              <mc:Fallback>
                <p:oleObj name="Формула" r:id="rId3" imgW="253890" imgH="22850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24789" y="765176"/>
                        <a:ext cx="611187" cy="542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1" name="Rectangle 7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24582" name="Object 6"/>
          <p:cNvGraphicFramePr>
            <a:graphicFrameLocks noChangeAspect="1"/>
          </p:cNvGraphicFramePr>
          <p:nvPr/>
        </p:nvGraphicFramePr>
        <p:xfrm>
          <a:off x="6311901" y="1700213"/>
          <a:ext cx="530225" cy="576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3" name="Формула" r:id="rId5" imgW="215713" imgH="241091" progId="Equation.3">
                  <p:embed/>
                </p:oleObj>
              </mc:Choice>
              <mc:Fallback>
                <p:oleObj name="Формула" r:id="rId5" imgW="215713" imgH="24109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11901" y="1700213"/>
                        <a:ext cx="530225" cy="576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3" name="Rectangle 9"/>
          <p:cNvSpPr>
            <a:spLocks noChangeArrowheads="1"/>
          </p:cNvSpPr>
          <p:nvPr/>
        </p:nvSpPr>
        <p:spPr bwMode="auto">
          <a:xfrm>
            <a:off x="1524001" y="30157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24584" name="Object 8"/>
          <p:cNvGraphicFramePr>
            <a:graphicFrameLocks noChangeAspect="1"/>
          </p:cNvGraphicFramePr>
          <p:nvPr/>
        </p:nvGraphicFramePr>
        <p:xfrm>
          <a:off x="4295776" y="3429001"/>
          <a:ext cx="3097213" cy="1249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4" name="Формула" r:id="rId7" imgW="1130300" imgH="457200" progId="Equation.3">
                  <p:embed/>
                </p:oleObj>
              </mc:Choice>
              <mc:Fallback>
                <p:oleObj name="Формула" r:id="rId7" imgW="11303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95776" y="3429001"/>
                        <a:ext cx="3097213" cy="1249363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C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5" name="Rectangle 10"/>
          <p:cNvSpPr>
            <a:spLocks noChangeArrowheads="1"/>
          </p:cNvSpPr>
          <p:nvPr/>
        </p:nvSpPr>
        <p:spPr bwMode="auto">
          <a:xfrm>
            <a:off x="1703388" y="5168901"/>
            <a:ext cx="8496300" cy="1077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где α - угол между      и     ; </a:t>
            </a:r>
            <a:r>
              <a:rPr lang="en-US" altLang="ru-RU" i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– коэффициент пропорциональности.</a:t>
            </a:r>
          </a:p>
        </p:txBody>
      </p:sp>
      <p:sp>
        <p:nvSpPr>
          <p:cNvPr id="24586" name="Rectangle 1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24587" name="Object 11"/>
          <p:cNvGraphicFramePr>
            <a:graphicFrameLocks noChangeAspect="1"/>
          </p:cNvGraphicFramePr>
          <p:nvPr/>
        </p:nvGraphicFramePr>
        <p:xfrm>
          <a:off x="5016501" y="5175251"/>
          <a:ext cx="504825" cy="54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5" name="Формула" r:id="rId9" imgW="215713" imgH="241091" progId="Equation.3">
                  <p:embed/>
                </p:oleObj>
              </mc:Choice>
              <mc:Fallback>
                <p:oleObj name="Формула" r:id="rId9" imgW="215713" imgH="24109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6501" y="5175251"/>
                        <a:ext cx="504825" cy="549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8" name="Rectangle 14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24589" name="Object 13"/>
          <p:cNvGraphicFramePr>
            <a:graphicFrameLocks noChangeAspect="1"/>
          </p:cNvGraphicFramePr>
          <p:nvPr/>
        </p:nvGraphicFramePr>
        <p:xfrm>
          <a:off x="5908675" y="5168901"/>
          <a:ext cx="374650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6" name="Формула" r:id="rId11" imgW="126890" imgH="190335" progId="Equation.3">
                  <p:embed/>
                </p:oleObj>
              </mc:Choice>
              <mc:Fallback>
                <p:oleObj name="Формула" r:id="rId11" imgW="126890" imgH="19033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08675" y="5168901"/>
                        <a:ext cx="374650" cy="576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90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A9DC6EE-D56E-4D0D-ABB8-8E9D81A2DEC1}" type="slidenum">
              <a:rPr lang="ru-RU" altLang="ru-RU"/>
              <a:pPr eaLnBrk="1" hangingPunct="1"/>
              <a:t>22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90059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919288" y="260350"/>
            <a:ext cx="8229600" cy="1143000"/>
          </a:xfrm>
        </p:spPr>
        <p:txBody>
          <a:bodyPr/>
          <a:lstStyle/>
          <a:p>
            <a:pPr eaLnBrk="1" hangingPunct="1"/>
            <a:r>
              <a:rPr lang="ru-RU" alt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  <a:t>Закон Био–Савара–Лапласа для </a:t>
            </a:r>
            <a:r>
              <a:rPr lang="ru-RU" altLang="ru-RU" sz="360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вакуума</a:t>
            </a:r>
            <a:r>
              <a:rPr lang="ru-RU" alt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  <a:t> можно записать так: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66926" y="4813301"/>
            <a:ext cx="8062913" cy="119062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где  				     – магнитная</a:t>
            </a:r>
          </a:p>
          <a:p>
            <a:pPr eaLnBrk="1" hangingPunct="1">
              <a:buFontTx/>
              <a:buNone/>
            </a:pP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постоянная.</a:t>
            </a:r>
          </a:p>
        </p:txBody>
      </p:sp>
      <p:sp>
        <p:nvSpPr>
          <p:cNvPr id="25604" name="Rectangle 5"/>
          <p:cNvSpPr>
            <a:spLocks noChangeArrowheads="1"/>
          </p:cNvSpPr>
          <p:nvPr/>
        </p:nvSpPr>
        <p:spPr bwMode="auto">
          <a:xfrm>
            <a:off x="1524001" y="30157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25605" name="Object 4"/>
          <p:cNvGraphicFramePr>
            <a:graphicFrameLocks noChangeAspect="1"/>
          </p:cNvGraphicFramePr>
          <p:nvPr/>
        </p:nvGraphicFramePr>
        <p:xfrm>
          <a:off x="3719514" y="1989139"/>
          <a:ext cx="4681537" cy="1703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6" name="Формула" r:id="rId3" imgW="1257300" imgH="457200" progId="Equation.3">
                  <p:embed/>
                </p:oleObj>
              </mc:Choice>
              <mc:Fallback>
                <p:oleObj name="Формула" r:id="rId3" imgW="12573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19514" y="1989139"/>
                        <a:ext cx="4681537" cy="1703387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C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6" name="Rectangle 7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25607" name="Object 6"/>
          <p:cNvGraphicFramePr>
            <a:graphicFrameLocks noChangeAspect="1"/>
          </p:cNvGraphicFramePr>
          <p:nvPr/>
        </p:nvGraphicFramePr>
        <p:xfrm>
          <a:off x="2855914" y="4724401"/>
          <a:ext cx="3240087" cy="650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7" name="Формула" r:id="rId5" imgW="1371600" imgH="279400" progId="Equation.3">
                  <p:embed/>
                </p:oleObj>
              </mc:Choice>
              <mc:Fallback>
                <p:oleObj name="Формула" r:id="rId5" imgW="1371600" imgH="279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5914" y="4724401"/>
                        <a:ext cx="3240087" cy="65087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C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8" name="TextBox 7"/>
          <p:cNvSpPr txBox="1">
            <a:spLocks noChangeArrowheads="1"/>
          </p:cNvSpPr>
          <p:nvPr/>
        </p:nvSpPr>
        <p:spPr bwMode="auto">
          <a:xfrm>
            <a:off x="8904289" y="2565400"/>
            <a:ext cx="604837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(2)</a:t>
            </a:r>
          </a:p>
        </p:txBody>
      </p:sp>
      <p:sp>
        <p:nvSpPr>
          <p:cNvPr id="25609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C1FB0C0-0F4B-4257-82E1-82D369B6A1A5}" type="slidenum">
              <a:rPr lang="ru-RU" altLang="ru-RU"/>
              <a:pPr eaLnBrk="1" hangingPunct="1"/>
              <a:t>23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382226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4"/>
          <p:cNvSpPr>
            <a:spLocks noChangeArrowheads="1"/>
          </p:cNvSpPr>
          <p:nvPr/>
        </p:nvSpPr>
        <p:spPr bwMode="auto">
          <a:xfrm>
            <a:off x="1524000" y="188913"/>
            <a:ext cx="9144000" cy="206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i="1">
                <a:solidFill>
                  <a:srgbClr val="CC3300"/>
                </a:solidFill>
              </a:rPr>
              <a:t>      </a:t>
            </a:r>
            <a:r>
              <a:rPr lang="ru-RU" altLang="ru-RU" i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Магнитное поле любого тока может быть вычислено как векторная сумма </a:t>
            </a:r>
            <a:r>
              <a:rPr lang="ru-RU" altLang="ru-RU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altLang="ru-RU" b="1" i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суперпозиция</a:t>
            </a:r>
            <a:r>
              <a:rPr lang="ru-RU" altLang="ru-RU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altLang="ru-RU" i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полей, создаваемых отдельными элементарными участками тока</a:t>
            </a:r>
            <a:r>
              <a:rPr lang="ru-RU" altLang="ru-RU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graphicFrame>
        <p:nvGraphicFramePr>
          <p:cNvPr id="26627" name="Object 5"/>
          <p:cNvGraphicFramePr>
            <a:graphicFrameLocks noChangeAspect="1"/>
          </p:cNvGraphicFramePr>
          <p:nvPr/>
        </p:nvGraphicFramePr>
        <p:xfrm>
          <a:off x="4151313" y="2852739"/>
          <a:ext cx="2703512" cy="1095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0" name="Формула" r:id="rId3" imgW="647419" imgH="266584" progId="Equation.3">
                  <p:embed/>
                </p:oleObj>
              </mc:Choice>
              <mc:Fallback>
                <p:oleObj name="Формула" r:id="rId3" imgW="647419" imgH="26658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51313" y="2852739"/>
                        <a:ext cx="2703512" cy="109537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C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28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7B31167-B1B5-4E63-A009-838FFAA4C7EC}" type="slidenum">
              <a:rPr lang="ru-RU" altLang="ru-RU"/>
              <a:pPr eaLnBrk="1" hangingPunct="1"/>
              <a:t>24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2474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1703389" y="333375"/>
            <a:ext cx="8518525" cy="13589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altLang="ru-RU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ru-RU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altLang="ru-RU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.3. Магнитное поле движущегося заряда</a:t>
            </a:r>
            <a:r>
              <a:rPr lang="ru-RU" alt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03389" y="1341438"/>
            <a:ext cx="5113337" cy="5516562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/>
              <a:t>		</a:t>
            </a:r>
            <a:r>
              <a:rPr lang="ru-RU" altLang="ru-RU" b="1" i="1" smtClean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Магнитное поле порождается электрическим током.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b="1" i="1" smtClean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электрический ток</a:t>
            </a:r>
            <a:r>
              <a:rPr lang="ru-RU" altLang="ru-RU" b="1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</a:t>
            </a:r>
            <a:r>
              <a:rPr lang="ru-RU" altLang="ru-RU" b="1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упорядоченное движение зарядов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Найдем магнитное поле, создаваемое одним движущимся зарядом (рис. 1.2). </a:t>
            </a:r>
          </a:p>
        </p:txBody>
      </p:sp>
      <p:sp>
        <p:nvSpPr>
          <p:cNvPr id="27652" name="Rectangle 6"/>
          <p:cNvSpPr>
            <a:spLocks noChangeArrowheads="1"/>
          </p:cNvSpPr>
          <p:nvPr/>
        </p:nvSpPr>
        <p:spPr bwMode="auto">
          <a:xfrm>
            <a:off x="7391401" y="5876925"/>
            <a:ext cx="1782763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(рис. 1.2)</a:t>
            </a:r>
          </a:p>
        </p:txBody>
      </p:sp>
      <p:pic>
        <p:nvPicPr>
          <p:cNvPr id="226305" name="Picture 1025" descr="рис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6575" y="1628776"/>
            <a:ext cx="3530600" cy="417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6306" name="Picture 1026" descr="рис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1975" y="1628775"/>
            <a:ext cx="3505200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5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7D5EEBB-D020-42AC-A603-84C408734635}" type="slidenum">
              <a:rPr lang="ru-RU" altLang="ru-RU"/>
              <a:pPr eaLnBrk="1" hangingPunct="1"/>
              <a:t>25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081296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6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6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524000" y="115888"/>
            <a:ext cx="9144000" cy="266541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altLang="ru-RU" smtClean="0"/>
              <a:t>	</a:t>
            </a:r>
          </a:p>
          <a:p>
            <a:pPr eaLnBrk="1" hangingPunct="1">
              <a:buFontTx/>
              <a:buNone/>
            </a:pPr>
            <a:r>
              <a:rPr lang="ru-RU" altLang="ru-RU" smtClean="0"/>
              <a:t>	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уравнении	 			       заменим ток </a:t>
            </a:r>
            <a:r>
              <a:rPr lang="en-US" altLang="ru-RU" b="1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ru-RU" altLang="ru-RU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en-US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jS, 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en-US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 – 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плотность тока.</a:t>
            </a:r>
          </a:p>
          <a:p>
            <a:pPr eaLnBrk="1" hangingPunct="1">
              <a:buFontTx/>
              <a:buNone/>
            </a:pPr>
            <a:endParaRPr lang="ru-RU" altLang="ru-RU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675" name="Rectangle 1029"/>
          <p:cNvSpPr>
            <a:spLocks noChangeArrowheads="1"/>
          </p:cNvSpPr>
          <p:nvPr/>
        </p:nvSpPr>
        <p:spPr bwMode="auto">
          <a:xfrm>
            <a:off x="1524001" y="300144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28676" name="Object 1028"/>
          <p:cNvGraphicFramePr>
            <a:graphicFrameLocks noChangeAspect="1"/>
          </p:cNvGraphicFramePr>
          <p:nvPr/>
        </p:nvGraphicFramePr>
        <p:xfrm>
          <a:off x="4583114" y="303214"/>
          <a:ext cx="3025775" cy="1406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4" name="Формула" r:id="rId3" imgW="939392" imgH="431613" progId="Equation.3">
                  <p:embed/>
                </p:oleObj>
              </mc:Choice>
              <mc:Fallback>
                <p:oleObj name="Формула" r:id="rId3" imgW="939392" imgH="4316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3114" y="303214"/>
                        <a:ext cx="3025775" cy="140652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C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77" name="Rectangle 1030"/>
          <p:cNvSpPr>
            <a:spLocks noChangeArrowheads="1"/>
          </p:cNvSpPr>
          <p:nvPr/>
        </p:nvSpPr>
        <p:spPr bwMode="auto">
          <a:xfrm>
            <a:off x="1524001" y="3573463"/>
            <a:ext cx="8785225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/>
              <a:t>	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Векторы    и      имеют одинаковое направление, значит:</a:t>
            </a:r>
          </a:p>
        </p:txBody>
      </p:sp>
      <p:sp>
        <p:nvSpPr>
          <p:cNvPr id="28678" name="Rectangle 103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28679" name="Rectangle 1034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28680" name="Object 1033"/>
          <p:cNvGraphicFramePr>
            <a:graphicFrameLocks noChangeAspect="1"/>
          </p:cNvGraphicFramePr>
          <p:nvPr/>
        </p:nvGraphicFramePr>
        <p:xfrm>
          <a:off x="4008438" y="3429001"/>
          <a:ext cx="342900" cy="765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5" name="Формула" r:id="rId5" imgW="126890" imgH="279158" progId="Equation.3">
                  <p:embed/>
                </p:oleObj>
              </mc:Choice>
              <mc:Fallback>
                <p:oleObj name="Формула" r:id="rId5" imgW="126890" imgH="279158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08438" y="3429001"/>
                        <a:ext cx="342900" cy="765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81" name="Rectangle 1036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28682" name="Object 1035"/>
          <p:cNvGraphicFramePr>
            <a:graphicFrameLocks noChangeAspect="1"/>
          </p:cNvGraphicFramePr>
          <p:nvPr/>
        </p:nvGraphicFramePr>
        <p:xfrm>
          <a:off x="4656138" y="3459163"/>
          <a:ext cx="595312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6" name="Формула" r:id="rId7" imgW="215713" imgH="241091" progId="Equation.3">
                  <p:embed/>
                </p:oleObj>
              </mc:Choice>
              <mc:Fallback>
                <p:oleObj name="Формула" r:id="rId7" imgW="215713" imgH="24109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56138" y="3459163"/>
                        <a:ext cx="595312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83" name="Rectangle 1038"/>
          <p:cNvSpPr>
            <a:spLocks noChangeArrowheads="1"/>
          </p:cNvSpPr>
          <p:nvPr/>
        </p:nvSpPr>
        <p:spPr bwMode="auto">
          <a:xfrm>
            <a:off x="-396875" y="34602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28684" name="Object 1037"/>
          <p:cNvGraphicFramePr>
            <a:graphicFrameLocks noChangeAspect="1"/>
          </p:cNvGraphicFramePr>
          <p:nvPr/>
        </p:nvGraphicFramePr>
        <p:xfrm>
          <a:off x="4079876" y="5013326"/>
          <a:ext cx="3313113" cy="993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7" name="Формула" r:id="rId9" imgW="761669" imgH="228501" progId="Equation.3">
                  <p:embed/>
                </p:oleObj>
              </mc:Choice>
              <mc:Fallback>
                <p:oleObj name="Формула" r:id="rId9" imgW="761669" imgH="22850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9876" y="5013326"/>
                        <a:ext cx="3313113" cy="99377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C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85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D90F290-78FF-4F79-8CFE-8CB6A5AD725C}" type="slidenum">
              <a:rPr lang="ru-RU" altLang="ru-RU"/>
              <a:pPr eaLnBrk="1" hangingPunct="1"/>
              <a:t>26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68146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0"/>
            <a:ext cx="9144000" cy="659765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все заряды одинаковы и имеют заряд </a:t>
            </a:r>
            <a:r>
              <a:rPr lang="en-US" altLang="ru-RU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eaLnBrk="1" hangingPunct="1">
              <a:buFontTx/>
              <a:buNone/>
            </a:pP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то:</a:t>
            </a:r>
          </a:p>
          <a:p>
            <a:pPr eaLnBrk="1" hangingPunct="1">
              <a:buFontTx/>
              <a:buNone/>
            </a:pPr>
            <a:endParaRPr lang="ru-RU" altLang="ru-RU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en-US" altLang="ru-RU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число носителей заряда в единице </a:t>
            </a:r>
          </a:p>
          <a:p>
            <a:pPr eaLnBrk="1" hangingPunct="1">
              <a:buFontTx/>
              <a:buNone/>
            </a:pP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объема;</a:t>
            </a:r>
          </a:p>
          <a:p>
            <a:pPr eaLnBrk="1" hangingPunct="1">
              <a:buFontTx/>
              <a:buNone/>
            </a:pP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	 – дрейфовая скорость зарядов.</a:t>
            </a:r>
          </a:p>
          <a:p>
            <a:pPr eaLnBrk="1" hangingPunct="1">
              <a:buFontTx/>
              <a:buNone/>
            </a:pP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Если заряды положительные, то  и  имеют одно направление (рис. 1.4). Подставив (3) в з-н Б-С-Л, получим</a:t>
            </a:r>
            <a:r>
              <a:rPr lang="ru-RU" altLang="ru-RU" smtClean="0"/>
              <a:t>:</a:t>
            </a:r>
          </a:p>
        </p:txBody>
      </p:sp>
      <p:sp>
        <p:nvSpPr>
          <p:cNvPr id="29699" name="Rectangle 5"/>
          <p:cNvSpPr>
            <a:spLocks noChangeArrowheads="1"/>
          </p:cNvSpPr>
          <p:nvPr/>
        </p:nvSpPr>
        <p:spPr bwMode="auto">
          <a:xfrm>
            <a:off x="1524001" y="310622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29700" name="Object 4"/>
          <p:cNvGraphicFramePr>
            <a:graphicFrameLocks noChangeAspect="1"/>
          </p:cNvGraphicFramePr>
          <p:nvPr/>
        </p:nvGraphicFramePr>
        <p:xfrm>
          <a:off x="3432175" y="692151"/>
          <a:ext cx="2051050" cy="974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8" name="Формула" r:id="rId3" imgW="583947" imgH="279279" progId="Equation.3">
                  <p:embed/>
                </p:oleObj>
              </mc:Choice>
              <mc:Fallback>
                <p:oleObj name="Формула" r:id="rId3" imgW="583947" imgH="27927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32175" y="692151"/>
                        <a:ext cx="2051050" cy="97472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C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1" name="Rectangle 7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29702" name="Object 6"/>
          <p:cNvGraphicFramePr>
            <a:graphicFrameLocks noChangeAspect="1"/>
          </p:cNvGraphicFramePr>
          <p:nvPr/>
        </p:nvGraphicFramePr>
        <p:xfrm>
          <a:off x="2063750" y="2924176"/>
          <a:ext cx="465138" cy="620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9" name="Формула" r:id="rId5" imgW="139639" imgH="190417" progId="Equation.3">
                  <p:embed/>
                </p:oleObj>
              </mc:Choice>
              <mc:Fallback>
                <p:oleObj name="Формула" r:id="rId5" imgW="139639" imgH="19041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63750" y="2924176"/>
                        <a:ext cx="465138" cy="620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3" name="Rectangle 14"/>
          <p:cNvSpPr>
            <a:spLocks noChangeArrowheads="1"/>
          </p:cNvSpPr>
          <p:nvPr/>
        </p:nvSpPr>
        <p:spPr bwMode="auto">
          <a:xfrm>
            <a:off x="1524001" y="30157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29704" name="Object 13"/>
          <p:cNvGraphicFramePr>
            <a:graphicFrameLocks noChangeAspect="1"/>
          </p:cNvGraphicFramePr>
          <p:nvPr/>
        </p:nvGraphicFramePr>
        <p:xfrm>
          <a:off x="3359150" y="5157788"/>
          <a:ext cx="4681538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0" name="Формула" r:id="rId7" imgW="1473200" imgH="457200" progId="Equation.3">
                  <p:embed/>
                </p:oleObj>
              </mc:Choice>
              <mc:Fallback>
                <p:oleObj name="Формула" r:id="rId7" imgW="14732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9150" y="5157788"/>
                        <a:ext cx="4681538" cy="14478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C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5" name="Rectangle 15"/>
          <p:cNvSpPr>
            <a:spLocks noChangeArrowheads="1"/>
          </p:cNvSpPr>
          <p:nvPr/>
        </p:nvSpPr>
        <p:spPr bwMode="auto">
          <a:xfrm>
            <a:off x="8401050" y="5689600"/>
            <a:ext cx="661988" cy="584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tabLst>
                <a:tab pos="2736850" algn="ctr"/>
                <a:tab pos="5472113" algn="r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tabLst>
                <a:tab pos="2736850" algn="ctr"/>
                <a:tab pos="5472113" algn="r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tabLst>
                <a:tab pos="2736850" algn="ctr"/>
                <a:tab pos="5472113" algn="r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2736850" algn="ctr"/>
                <a:tab pos="54721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2736850" algn="ctr"/>
                <a:tab pos="54721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736850" algn="ctr"/>
                <a:tab pos="54721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736850" algn="ctr"/>
                <a:tab pos="54721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736850" algn="ctr"/>
                <a:tab pos="54721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736850" algn="ctr"/>
                <a:tab pos="54721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(4)</a:t>
            </a:r>
          </a:p>
        </p:txBody>
      </p:sp>
      <p:sp>
        <p:nvSpPr>
          <p:cNvPr id="29706" name="Rectangle 16"/>
          <p:cNvSpPr>
            <a:spLocks noChangeArrowheads="1"/>
          </p:cNvSpPr>
          <p:nvPr/>
        </p:nvSpPr>
        <p:spPr bwMode="auto">
          <a:xfrm>
            <a:off x="6167439" y="865188"/>
            <a:ext cx="661987" cy="584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tabLst>
                <a:tab pos="2736850" algn="ctr"/>
                <a:tab pos="5472113" algn="r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tabLst>
                <a:tab pos="2736850" algn="ctr"/>
                <a:tab pos="5472113" algn="r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tabLst>
                <a:tab pos="2736850" algn="ctr"/>
                <a:tab pos="5472113" algn="r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2736850" algn="ctr"/>
                <a:tab pos="54721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2736850" algn="ctr"/>
                <a:tab pos="54721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736850" algn="ctr"/>
                <a:tab pos="54721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736850" algn="ctr"/>
                <a:tab pos="54721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736850" algn="ctr"/>
                <a:tab pos="54721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736850" algn="ctr"/>
                <a:tab pos="54721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(3)</a:t>
            </a:r>
          </a:p>
        </p:txBody>
      </p:sp>
      <p:sp>
        <p:nvSpPr>
          <p:cNvPr id="29707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732236D9-C5B2-4CE1-A3BF-749EDACAB97A}" type="slidenum">
              <a:rPr lang="ru-RU" altLang="ru-RU"/>
              <a:pPr eaLnBrk="1" hangingPunct="1"/>
              <a:t>27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320851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03388" y="115888"/>
            <a:ext cx="8229600" cy="45259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altLang="ru-RU" smtClean="0"/>
              <a:t>		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Обозначим  				               – число носителей заряда в отрезке 	 Разделив (4) на это число, получим выражение для </a:t>
            </a:r>
            <a:r>
              <a:rPr lang="ru-RU" altLang="ru-RU" b="1" i="1" smtClean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индукции магнитного поля, создаваемого одним зарядом</a:t>
            </a:r>
            <a:r>
              <a:rPr lang="ru-RU" altLang="ru-RU" smtClean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движущимся со скоростью      :</a:t>
            </a:r>
          </a:p>
        </p:txBody>
      </p:sp>
      <p:sp>
        <p:nvSpPr>
          <p:cNvPr id="30723" name="Rectangle 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30724" name="Object 4"/>
          <p:cNvGraphicFramePr>
            <a:graphicFrameLocks noChangeAspect="1"/>
          </p:cNvGraphicFramePr>
          <p:nvPr/>
        </p:nvGraphicFramePr>
        <p:xfrm>
          <a:off x="5375276" y="115889"/>
          <a:ext cx="2303463" cy="56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2" name="Формула" r:id="rId3" imgW="774364" imgH="190417" progId="Equation.3">
                  <p:embed/>
                </p:oleObj>
              </mc:Choice>
              <mc:Fallback>
                <p:oleObj name="Формула" r:id="rId3" imgW="774364" imgH="19041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75276" y="115889"/>
                        <a:ext cx="2303463" cy="56832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C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25" name="Rectangle 7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30726" name="Object 6"/>
          <p:cNvGraphicFramePr>
            <a:graphicFrameLocks noChangeAspect="1"/>
          </p:cNvGraphicFramePr>
          <p:nvPr/>
        </p:nvGraphicFramePr>
        <p:xfrm>
          <a:off x="9191626" y="549276"/>
          <a:ext cx="530225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3" name="Формула" r:id="rId5" imgW="215713" imgH="241091" progId="Equation.3">
                  <p:embed/>
                </p:oleObj>
              </mc:Choice>
              <mc:Fallback>
                <p:oleObj name="Формула" r:id="rId5" imgW="215713" imgH="24109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91626" y="549276"/>
                        <a:ext cx="530225" cy="576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27" name="Rectangle 9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30728" name="Object 8"/>
          <p:cNvGraphicFramePr>
            <a:graphicFrameLocks noChangeAspect="1"/>
          </p:cNvGraphicFramePr>
          <p:nvPr/>
        </p:nvGraphicFramePr>
        <p:xfrm>
          <a:off x="6959601" y="2546350"/>
          <a:ext cx="461963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4" name="Формула" r:id="rId7" imgW="139639" imgH="203112" progId="Equation.3">
                  <p:embed/>
                </p:oleObj>
              </mc:Choice>
              <mc:Fallback>
                <p:oleObj name="Формула" r:id="rId7" imgW="139639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59601" y="2546350"/>
                        <a:ext cx="461963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29" name="Rectangle 11"/>
          <p:cNvSpPr>
            <a:spLocks noChangeArrowheads="1"/>
          </p:cNvSpPr>
          <p:nvPr/>
        </p:nvSpPr>
        <p:spPr bwMode="auto">
          <a:xfrm>
            <a:off x="1524001" y="30157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30730" name="Object 10"/>
          <p:cNvGraphicFramePr>
            <a:graphicFrameLocks noChangeAspect="1"/>
          </p:cNvGraphicFramePr>
          <p:nvPr/>
        </p:nvGraphicFramePr>
        <p:xfrm>
          <a:off x="2424113" y="3379789"/>
          <a:ext cx="5688012" cy="166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5" name="Формула" r:id="rId9" imgW="1562100" imgH="457200" progId="Equation.3">
                  <p:embed/>
                </p:oleObj>
              </mc:Choice>
              <mc:Fallback>
                <p:oleObj name="Формула" r:id="rId9" imgW="15621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24113" y="3379789"/>
                        <a:ext cx="5688012" cy="1665287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C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31" name="Rectangle 12"/>
          <p:cNvSpPr>
            <a:spLocks noChangeArrowheads="1"/>
          </p:cNvSpPr>
          <p:nvPr/>
        </p:nvSpPr>
        <p:spPr bwMode="auto">
          <a:xfrm>
            <a:off x="8678864" y="3716339"/>
            <a:ext cx="661987" cy="58578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tabLst>
                <a:tab pos="2736850" algn="ctr"/>
                <a:tab pos="5472113" algn="r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tabLst>
                <a:tab pos="2736850" algn="ctr"/>
                <a:tab pos="5472113" algn="r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tabLst>
                <a:tab pos="2736850" algn="ctr"/>
                <a:tab pos="5472113" algn="r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2736850" algn="ctr"/>
                <a:tab pos="54721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2736850" algn="ctr"/>
                <a:tab pos="54721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736850" algn="ctr"/>
                <a:tab pos="54721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736850" algn="ctr"/>
                <a:tab pos="54721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736850" algn="ctr"/>
                <a:tab pos="54721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736850" algn="ctr"/>
                <a:tab pos="54721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(5)</a:t>
            </a:r>
          </a:p>
        </p:txBody>
      </p:sp>
      <p:sp>
        <p:nvSpPr>
          <p:cNvPr id="30732" name="Rectangle 14"/>
          <p:cNvSpPr>
            <a:spLocks noChangeArrowheads="1"/>
          </p:cNvSpPr>
          <p:nvPr/>
        </p:nvSpPr>
        <p:spPr bwMode="auto">
          <a:xfrm>
            <a:off x="1524000" y="5213350"/>
            <a:ext cx="9144000" cy="1644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/>
              <a:t>	</a:t>
            </a:r>
          </a:p>
        </p:txBody>
      </p:sp>
      <p:sp>
        <p:nvSpPr>
          <p:cNvPr id="30733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99EB86E-8EC2-4593-A0C1-B26394FD1E75}" type="slidenum">
              <a:rPr lang="ru-RU" altLang="ru-RU"/>
              <a:pPr eaLnBrk="1" hangingPunct="1"/>
              <a:t>28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336113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992313" y="188913"/>
            <a:ext cx="8229600" cy="23034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altLang="ru-RU" smtClean="0"/>
              <a:t>		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скалярной</a:t>
            </a:r>
            <a:r>
              <a:rPr lang="ru-RU" altLang="ru-RU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форме</a:t>
            </a:r>
            <a:r>
              <a:rPr lang="ru-RU" altLang="ru-RU" b="1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индукция магнитного поля</a:t>
            </a:r>
            <a:r>
              <a:rPr lang="ru-RU" altLang="ru-RU" i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одного заряда</a:t>
            </a:r>
            <a:r>
              <a:rPr lang="ru-RU" altLang="ru-RU" i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вакууме определяется по формуле:</a:t>
            </a:r>
          </a:p>
        </p:txBody>
      </p:sp>
      <p:sp>
        <p:nvSpPr>
          <p:cNvPr id="31747" name="Rectangle 1029"/>
          <p:cNvSpPr>
            <a:spLocks noChangeArrowheads="1"/>
          </p:cNvSpPr>
          <p:nvPr/>
        </p:nvSpPr>
        <p:spPr bwMode="auto">
          <a:xfrm>
            <a:off x="1524001" y="30157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31748" name="Object 1028"/>
          <p:cNvGraphicFramePr>
            <a:graphicFrameLocks noChangeAspect="1"/>
          </p:cNvGraphicFramePr>
          <p:nvPr/>
        </p:nvGraphicFramePr>
        <p:xfrm>
          <a:off x="1992313" y="2565401"/>
          <a:ext cx="5256212" cy="1649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6" name="Формула" r:id="rId3" imgW="1460500" imgH="457200" progId="Equation.3">
                  <p:embed/>
                </p:oleObj>
              </mc:Choice>
              <mc:Fallback>
                <p:oleObj name="Формула" r:id="rId3" imgW="14605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92313" y="2565401"/>
                        <a:ext cx="5256212" cy="1649413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C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49" name="Rectangle 1030"/>
          <p:cNvSpPr>
            <a:spLocks noChangeArrowheads="1"/>
          </p:cNvSpPr>
          <p:nvPr/>
        </p:nvSpPr>
        <p:spPr bwMode="auto">
          <a:xfrm>
            <a:off x="7751764" y="3170238"/>
            <a:ext cx="661987" cy="584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tabLst>
                <a:tab pos="2736850" algn="ctr"/>
                <a:tab pos="5472113" algn="r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tabLst>
                <a:tab pos="2736850" algn="ctr"/>
                <a:tab pos="5472113" algn="r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tabLst>
                <a:tab pos="2736850" algn="ctr"/>
                <a:tab pos="5472113" algn="r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2736850" algn="ctr"/>
                <a:tab pos="54721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2736850" algn="ctr"/>
                <a:tab pos="54721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736850" algn="ctr"/>
                <a:tab pos="54721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736850" algn="ctr"/>
                <a:tab pos="54721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736850" algn="ctr"/>
                <a:tab pos="54721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736850" algn="ctr"/>
                <a:tab pos="54721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(6)</a:t>
            </a:r>
          </a:p>
        </p:txBody>
      </p:sp>
      <p:sp>
        <p:nvSpPr>
          <p:cNvPr id="31750" name="Rectangle 1032"/>
          <p:cNvSpPr>
            <a:spLocks noChangeArrowheads="1"/>
          </p:cNvSpPr>
          <p:nvPr/>
        </p:nvSpPr>
        <p:spPr bwMode="auto">
          <a:xfrm>
            <a:off x="1524000" y="5343525"/>
            <a:ext cx="91440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/>
              <a:t>	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Эта формула справедлива при скоростях заряженных частиц </a:t>
            </a:r>
          </a:p>
        </p:txBody>
      </p:sp>
      <p:sp>
        <p:nvSpPr>
          <p:cNvPr id="31751" name="Rectangle 103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31752" name="Object 1034"/>
          <p:cNvGraphicFramePr>
            <a:graphicFrameLocks noChangeAspect="1"/>
          </p:cNvGraphicFramePr>
          <p:nvPr/>
        </p:nvGraphicFramePr>
        <p:xfrm>
          <a:off x="5735639" y="5949950"/>
          <a:ext cx="1692275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7" name="Формула" r:id="rId5" imgW="495085" imgH="152334" progId="Equation.3">
                  <p:embed/>
                </p:oleObj>
              </mc:Choice>
              <mc:Fallback>
                <p:oleObj name="Формула" r:id="rId5" imgW="495085" imgH="15233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35639" y="5949950"/>
                        <a:ext cx="1692275" cy="5207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C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53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9F56906-7E70-417F-8C55-666E84E553F3}" type="slidenum">
              <a:rPr lang="ru-RU" altLang="ru-RU"/>
              <a:pPr eaLnBrk="1" hangingPunct="1"/>
              <a:t>29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948682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1919288" y="4762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ru-RU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altLang="ru-RU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.4. Напряженность магнитного поля</a:t>
            </a:r>
            <a:br>
              <a:rPr lang="ru-RU" altLang="ru-RU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3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484313"/>
            <a:ext cx="8686800" cy="4525962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altLang="ru-RU" sz="3600" i="1" dirty="0"/>
              <a:t>		</a:t>
            </a:r>
            <a:r>
              <a:rPr lang="ru-RU" altLang="ru-RU" sz="3600" i="1" dirty="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Магнитное поле </a:t>
            </a:r>
            <a:r>
              <a:rPr lang="ru-RU" altLang="ru-RU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altLang="ru-RU" sz="36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одна из форм проявления электромагнитного поля</a:t>
            </a:r>
            <a:r>
              <a:rPr lang="ru-RU" alt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особенностью которого является то, что </a:t>
            </a:r>
            <a:r>
              <a:rPr lang="ru-RU" altLang="ru-RU" sz="3600" b="1" i="1" dirty="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поле действует только на движущиеся частицы и тела, обладающие электрическим зарядом, а также на намагниченные тела.</a:t>
            </a:r>
          </a:p>
        </p:txBody>
      </p:sp>
      <p:sp>
        <p:nvSpPr>
          <p:cNvPr id="32772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AA6D052-8B31-41EE-B586-94B5080D2069}" type="slidenum">
              <a:rPr lang="ru-RU" altLang="ru-RU"/>
              <a:pPr eaLnBrk="1" hangingPunct="1"/>
              <a:t>30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886072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43025" y="1"/>
            <a:ext cx="9577388" cy="53006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altLang="ru-RU" smtClean="0"/>
              <a:t>		</a:t>
            </a:r>
            <a:r>
              <a:rPr lang="ru-RU" altLang="ru-RU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Магнитное поле создается проводниками с током, движущимися электрическими заряженными частицами и телами, а также переменными электрическими полями.</a:t>
            </a:r>
          </a:p>
          <a:p>
            <a:pPr eaLnBrk="1" hangingPunct="1">
              <a:buFontTx/>
              <a:buNone/>
            </a:pPr>
            <a:r>
              <a:rPr lang="ru-RU" altLang="ru-RU" i="1" smtClean="0"/>
              <a:t>		</a:t>
            </a:r>
            <a:r>
              <a:rPr lang="ru-RU" altLang="ru-RU" b="1" i="1" smtClean="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Силовой характеристикой магнитного поля служит вектор магнитной индукции</a:t>
            </a:r>
            <a:r>
              <a:rPr lang="ru-RU" altLang="ru-RU" i="1" smtClean="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поля созданного одним зарядом в вакууме:</a:t>
            </a:r>
          </a:p>
        </p:txBody>
      </p:sp>
      <p:sp>
        <p:nvSpPr>
          <p:cNvPr id="33795" name="Rectangle 5"/>
          <p:cNvSpPr>
            <a:spLocks noChangeArrowheads="1"/>
          </p:cNvSpPr>
          <p:nvPr/>
        </p:nvSpPr>
        <p:spPr bwMode="auto">
          <a:xfrm>
            <a:off x="1524001" y="30157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33796" name="Object 4"/>
          <p:cNvGraphicFramePr>
            <a:graphicFrameLocks noChangeAspect="1"/>
          </p:cNvGraphicFramePr>
          <p:nvPr/>
        </p:nvGraphicFramePr>
        <p:xfrm>
          <a:off x="4008439" y="4243389"/>
          <a:ext cx="3455987" cy="1550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0" name="Формула" r:id="rId3" imgW="1016000" imgH="457200" progId="Equation.3">
                  <p:embed/>
                </p:oleObj>
              </mc:Choice>
              <mc:Fallback>
                <p:oleObj name="Формула" r:id="rId3" imgW="10160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08439" y="4243389"/>
                        <a:ext cx="3455987" cy="1550987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C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797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1037A84-081C-403D-8FDD-4DC7A03C1443}" type="slidenum">
              <a:rPr lang="ru-RU" altLang="ru-RU"/>
              <a:pPr eaLnBrk="1" hangingPunct="1"/>
              <a:t>31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281405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WordArt 2"/>
          <p:cNvSpPr>
            <a:spLocks noChangeArrowheads="1" noChangeShapeType="1" noTextEdit="1"/>
          </p:cNvSpPr>
          <p:nvPr/>
        </p:nvSpPr>
        <p:spPr bwMode="auto">
          <a:xfrm>
            <a:off x="3276600" y="457200"/>
            <a:ext cx="5715000" cy="16002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0"/>
              </a:avLst>
            </a:prstTxWarp>
          </a:bodyPr>
          <a:lstStyle/>
          <a:p>
            <a:pPr algn="ctr"/>
            <a:endParaRPr lang="ru-RU" sz="3600" kern="10">
              <a:ln w="9525">
                <a:solidFill>
                  <a:schemeClr val="bg1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6600CC"/>
                  </a:gs>
                  <a:gs pos="100000">
                    <a:srgbClr val="CC00CC"/>
                  </a:gs>
                </a:gsLst>
                <a:lin ang="5400000" scaled="1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819" name="WordArt 3"/>
          <p:cNvSpPr>
            <a:spLocks noChangeArrowheads="1" noChangeShapeType="1" noTextEdit="1"/>
          </p:cNvSpPr>
          <p:nvPr/>
        </p:nvSpPr>
        <p:spPr bwMode="auto">
          <a:xfrm>
            <a:off x="5562601" y="2667000"/>
            <a:ext cx="1336675" cy="178435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12634"/>
              </a:avLst>
            </a:prstTxWarp>
          </a:bodyPr>
          <a:lstStyle/>
          <a:p>
            <a:pPr algn="ctr"/>
            <a:endParaRPr lang="ru-RU" sz="3600" kern="10">
              <a:ln w="9525">
                <a:solidFill>
                  <a:srgbClr val="CC99FF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6600CC"/>
                  </a:gs>
                  <a:gs pos="100000">
                    <a:srgbClr val="CC00CC"/>
                  </a:gs>
                </a:gsLst>
                <a:lin ang="5400000" scaled="1"/>
              </a:gradFill>
              <a:effectLst>
                <a:outerShdw dist="53882" dir="2700000" algn="ctr" rotWithShape="0">
                  <a:srgbClr val="9999FF"/>
                </a:outerShdw>
              </a:effectLst>
              <a:latin typeface="Impact" panose="020B0806030902050204" pitchFamily="34" charset="0"/>
            </a:endParaRPr>
          </a:p>
        </p:txBody>
      </p:sp>
      <p:graphicFrame>
        <p:nvGraphicFramePr>
          <p:cNvPr id="207877" name="Object 5"/>
          <p:cNvGraphicFramePr>
            <a:graphicFrameLocks noChangeAspect="1"/>
          </p:cNvGraphicFramePr>
          <p:nvPr/>
        </p:nvGraphicFramePr>
        <p:xfrm>
          <a:off x="3719513" y="746125"/>
          <a:ext cx="4133850" cy="2813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4" name="Equation" r:id="rId3" imgW="901700" imgH="508000" progId="Equation.3">
                  <p:embed/>
                </p:oleObj>
              </mc:Choice>
              <mc:Fallback>
                <p:oleObj name="Equation" r:id="rId3" imgW="901700" imgH="508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19513" y="746125"/>
                        <a:ext cx="4133850" cy="2813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21" name="WordArt 6"/>
          <p:cNvSpPr>
            <a:spLocks noChangeArrowheads="1" noChangeShapeType="1" noTextEdit="1"/>
          </p:cNvSpPr>
          <p:nvPr/>
        </p:nvSpPr>
        <p:spPr bwMode="auto">
          <a:xfrm>
            <a:off x="3200400" y="3933825"/>
            <a:ext cx="5867400" cy="8763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CurveUp">
              <a:avLst>
                <a:gd name="adj" fmla="val 0"/>
              </a:avLst>
            </a:prstTxWarp>
          </a:bodyPr>
          <a:lstStyle/>
          <a:p>
            <a:pPr algn="ctr"/>
            <a:r>
              <a:rPr lang="ru-RU" sz="3600" kern="10">
                <a:latin typeface="Times New Roman" panose="02020603050405020304" pitchFamily="18" charset="0"/>
                <a:cs typeface="Times New Roman" panose="02020603050405020304" pitchFamily="18" charset="0"/>
              </a:rPr>
              <a:t>Тл = Н.с / (Кл.м)</a:t>
            </a:r>
          </a:p>
        </p:txBody>
      </p:sp>
      <p:sp>
        <p:nvSpPr>
          <p:cNvPr id="34822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0B72C69-A58D-40A6-994C-CCBBFE24226A}" type="slidenum">
              <a:rPr lang="ru-RU" altLang="ru-RU"/>
              <a:pPr eaLnBrk="1" hangingPunct="1"/>
              <a:t>32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88619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7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92314" y="188914"/>
            <a:ext cx="8675687" cy="540067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mtClean="0"/>
              <a:t>		</a:t>
            </a:r>
            <a:r>
              <a:rPr lang="ru-RU" altLang="ru-RU" b="1" i="1" smtClean="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Напряженностью магнитного поля</a:t>
            </a:r>
            <a:r>
              <a:rPr lang="ru-RU" altLang="ru-RU" i="1" smtClean="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называют векторную величину , характеризующую магнитное поле и определяемую следующим образом: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ru-RU" altLang="ru-RU" b="1" i="1" smtClean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ru-RU" altLang="ru-RU" smtClean="0">
              <a:solidFill>
                <a:srgbClr val="053DA1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ru-RU" altLang="ru-RU" smtClean="0">
              <a:solidFill>
                <a:srgbClr val="053DA1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mtClean="0"/>
              <a:t>	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Напряженность магнитного поля заряда </a:t>
            </a:r>
            <a:r>
              <a:rPr lang="en-US" altLang="ru-RU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движущегося </a:t>
            </a:r>
            <a:r>
              <a:rPr lang="ru-RU" altLang="ru-RU" smtClean="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вакууме 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равна:</a:t>
            </a:r>
          </a:p>
        </p:txBody>
      </p:sp>
      <p:sp>
        <p:nvSpPr>
          <p:cNvPr id="35843" name="Rectangle 5"/>
          <p:cNvSpPr>
            <a:spLocks noChangeArrowheads="1"/>
          </p:cNvSpPr>
          <p:nvPr/>
        </p:nvSpPr>
        <p:spPr bwMode="auto">
          <a:xfrm>
            <a:off x="1524001" y="298239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35844" name="Object 4"/>
          <p:cNvGraphicFramePr>
            <a:graphicFrameLocks noChangeAspect="1"/>
          </p:cNvGraphicFramePr>
          <p:nvPr/>
        </p:nvGraphicFramePr>
        <p:xfrm>
          <a:off x="5303838" y="2133600"/>
          <a:ext cx="1871662" cy="1608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8" name="Формула" r:id="rId3" imgW="609336" imgH="520474" progId="Equation.3">
                  <p:embed/>
                </p:oleObj>
              </mc:Choice>
              <mc:Fallback>
                <p:oleObj name="Формула" r:id="rId3" imgW="609336" imgH="52047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3838" y="2133600"/>
                        <a:ext cx="1871662" cy="1608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CC33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5" name="Rectangle 8"/>
          <p:cNvSpPr>
            <a:spLocks noChangeArrowheads="1"/>
          </p:cNvSpPr>
          <p:nvPr/>
        </p:nvSpPr>
        <p:spPr bwMode="auto">
          <a:xfrm>
            <a:off x="1524001" y="30157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35846" name="Object 7"/>
          <p:cNvGraphicFramePr>
            <a:graphicFrameLocks noChangeAspect="1"/>
          </p:cNvGraphicFramePr>
          <p:nvPr/>
        </p:nvGraphicFramePr>
        <p:xfrm>
          <a:off x="4151314" y="5229226"/>
          <a:ext cx="3311525" cy="1431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9" name="Формула" r:id="rId5" imgW="1054100" imgH="457200" progId="Equation.3">
                  <p:embed/>
                </p:oleObj>
              </mc:Choice>
              <mc:Fallback>
                <p:oleObj name="Формула" r:id="rId5" imgW="10541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51314" y="5229226"/>
                        <a:ext cx="3311525" cy="143192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C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7" name="Oval 9"/>
          <p:cNvSpPr>
            <a:spLocks noChangeArrowheads="1"/>
          </p:cNvSpPr>
          <p:nvPr/>
        </p:nvSpPr>
        <p:spPr bwMode="auto">
          <a:xfrm>
            <a:off x="4872039" y="2060576"/>
            <a:ext cx="2592387" cy="1706563"/>
          </a:xfrm>
          <a:prstGeom prst="ellipse">
            <a:avLst/>
          </a:prstGeom>
          <a:noFill/>
          <a:ln w="9525">
            <a:solidFill>
              <a:srgbClr val="A5002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35848" name="Rectangle 11"/>
          <p:cNvSpPr>
            <a:spLocks noChangeArrowheads="1"/>
          </p:cNvSpPr>
          <p:nvPr/>
        </p:nvSpPr>
        <p:spPr bwMode="auto">
          <a:xfrm>
            <a:off x="7680326" y="5262564"/>
            <a:ext cx="2987675" cy="137318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2800" b="1" i="1">
                <a:solidFill>
                  <a:srgbClr val="000000"/>
                </a:solidFill>
              </a:rPr>
              <a:t>З</a:t>
            </a:r>
            <a:r>
              <a:rPr lang="ru-RU" altLang="ru-RU" sz="2800" b="1" i="1">
                <a:solidFill>
                  <a:srgbClr val="000000"/>
                </a:solidFill>
                <a:cs typeface="Times New Roman" panose="02020603050405020304" pitchFamily="18" charset="0"/>
              </a:rPr>
              <a:t>акон Био–Савара–Лапласа для </a:t>
            </a:r>
            <a:endParaRPr lang="ru-RU" altLang="ru-RU" sz="2800"/>
          </a:p>
        </p:txBody>
      </p:sp>
      <p:graphicFrame>
        <p:nvGraphicFramePr>
          <p:cNvPr id="35849" name="Object 10"/>
          <p:cNvGraphicFramePr>
            <a:graphicFrameLocks noChangeAspect="1"/>
          </p:cNvGraphicFramePr>
          <p:nvPr/>
        </p:nvGraphicFramePr>
        <p:xfrm>
          <a:off x="10128251" y="5983288"/>
          <a:ext cx="474663" cy="576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0" name="Формула" r:id="rId7" imgW="177569" imgH="215619" progId="Equation.3">
                  <p:embed/>
                </p:oleObj>
              </mc:Choice>
              <mc:Fallback>
                <p:oleObj name="Формула" r:id="rId7" imgW="177569" imgH="21561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28251" y="5983288"/>
                        <a:ext cx="474663" cy="576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50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4F45127-D697-4BF2-A93F-C36A718F5E93}" type="slidenum">
              <a:rPr lang="ru-RU" altLang="ru-RU"/>
              <a:pPr eaLnBrk="1" hangingPunct="1"/>
              <a:t>33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660628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altLang="ru-RU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ru-RU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altLang="ru-RU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.5. Магнитное поле прямого тока</a:t>
            </a:r>
            <a:br>
              <a:rPr lang="ru-RU" altLang="ru-RU" sz="4000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1" y="1600200"/>
            <a:ext cx="4029075" cy="29083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altLang="ru-RU" smtClean="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Рассмотрим магнитное поле  </a:t>
            </a:r>
          </a:p>
          <a:p>
            <a:pPr algn="ctr" eaLnBrk="1" hangingPunct="1">
              <a:buFontTx/>
              <a:buNone/>
            </a:pPr>
            <a:r>
              <a:rPr lang="ru-RU" altLang="ru-RU" smtClean="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прямого тока </a:t>
            </a:r>
            <a:r>
              <a:rPr lang="ru-RU" altLang="ru-RU" smtClean="0"/>
              <a:t>		</a:t>
            </a:r>
          </a:p>
        </p:txBody>
      </p:sp>
      <p:pic>
        <p:nvPicPr>
          <p:cNvPr id="98311" name="Picture 7" descr="рис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125538"/>
            <a:ext cx="4006850" cy="5732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8312" name="Picture 8" descr="рис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125538"/>
            <a:ext cx="4008438" cy="573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70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7704DD3-E690-4072-8F6F-54BECB9752F6}" type="slidenum">
              <a:rPr lang="ru-RU" altLang="ru-RU"/>
              <a:pPr eaLnBrk="1" hangingPunct="1"/>
              <a:t>34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7927494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98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8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63750" y="1"/>
            <a:ext cx="8229600" cy="4868863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ru-RU" alt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Пусть точка, в которой определяется магнитное поле, находится на расстоянии </a:t>
            </a:r>
            <a:r>
              <a:rPr lang="en-US" altLang="ru-RU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alt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 провода. Из рис. 1.6 видно, что:</a:t>
            </a:r>
          </a:p>
          <a:p>
            <a:pPr eaLnBrk="1" hangingPunct="1">
              <a:buFontTx/>
              <a:buNone/>
              <a:defRPr/>
            </a:pPr>
            <a:endParaRPr lang="ru-RU" alt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  <a:defRPr/>
            </a:pPr>
            <a:endParaRPr lang="ru-RU" alt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  <a:defRPr/>
            </a:pPr>
            <a:endParaRPr lang="ru-RU" alt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  <a:defRPr/>
            </a:pPr>
            <a:r>
              <a:rPr lang="ru-RU" alt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Подставив найденные значения </a:t>
            </a:r>
            <a:r>
              <a:rPr lang="en-US" altLang="ru-RU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alt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alt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ru-RU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закон </a:t>
            </a:r>
            <a:r>
              <a:rPr lang="ru-RU" alt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</a:t>
            </a:r>
            <a:r>
              <a:rPr lang="ru-RU" alt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alt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Савара</a:t>
            </a:r>
            <a:r>
              <a:rPr lang="ru-RU" alt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–Лапласа, получим:</a:t>
            </a:r>
          </a:p>
        </p:txBody>
      </p:sp>
      <p:sp>
        <p:nvSpPr>
          <p:cNvPr id="37891" name="Rectangle 5"/>
          <p:cNvSpPr>
            <a:spLocks noChangeArrowheads="1"/>
          </p:cNvSpPr>
          <p:nvPr/>
        </p:nvSpPr>
        <p:spPr bwMode="auto">
          <a:xfrm>
            <a:off x="1524001" y="30157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37892" name="Object 4"/>
          <p:cNvGraphicFramePr>
            <a:graphicFrameLocks noChangeAspect="1"/>
          </p:cNvGraphicFramePr>
          <p:nvPr/>
        </p:nvGraphicFramePr>
        <p:xfrm>
          <a:off x="3143251" y="1871664"/>
          <a:ext cx="6119813" cy="1260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2" name="Формула" r:id="rId3" imgW="2222500" imgH="457200" progId="Equation.3">
                  <p:embed/>
                </p:oleObj>
              </mc:Choice>
              <mc:Fallback>
                <p:oleObj name="Формула" r:id="rId3" imgW="22225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43251" y="1871664"/>
                        <a:ext cx="6119813" cy="1260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CC33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93" name="Rectangle 7"/>
          <p:cNvSpPr>
            <a:spLocks noChangeArrowheads="1"/>
          </p:cNvSpPr>
          <p:nvPr/>
        </p:nvSpPr>
        <p:spPr bwMode="auto">
          <a:xfrm>
            <a:off x="1524001" y="298239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37894" name="Object 6"/>
          <p:cNvGraphicFramePr>
            <a:graphicFrameLocks noChangeAspect="1"/>
          </p:cNvGraphicFramePr>
          <p:nvPr/>
        </p:nvGraphicFramePr>
        <p:xfrm>
          <a:off x="2351088" y="5229225"/>
          <a:ext cx="7777162" cy="142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3" name="Формула" r:id="rId5" imgW="2870200" imgH="520700" progId="Equation.3">
                  <p:embed/>
                </p:oleObj>
              </mc:Choice>
              <mc:Fallback>
                <p:oleObj name="Формула" r:id="rId5" imgW="2870200" imgH="520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1088" y="5229225"/>
                        <a:ext cx="7777162" cy="14224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C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95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9349393-1473-4293-B196-B4BDF477DBBF}" type="slidenum">
              <a:rPr lang="ru-RU" altLang="ru-RU"/>
              <a:pPr eaLnBrk="1" hangingPunct="1"/>
              <a:t>35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614972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0"/>
            <a:ext cx="9144000" cy="68580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altLang="ru-RU" b="1" i="1" smtClean="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конечного проводника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угол α изменяется от  </a:t>
            </a:r>
            <a:r>
              <a:rPr lang="ru-RU" altLang="ru-RU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до     . Тогда:</a:t>
            </a:r>
          </a:p>
          <a:p>
            <a:pPr eaLnBrk="1" hangingPunct="1">
              <a:buFontTx/>
              <a:buNone/>
            </a:pPr>
            <a:endParaRPr lang="ru-RU" altLang="ru-RU" smtClean="0"/>
          </a:p>
          <a:p>
            <a:pPr eaLnBrk="1" hangingPunct="1">
              <a:buFontTx/>
              <a:buNone/>
            </a:pPr>
            <a:endParaRPr lang="ru-RU" altLang="ru-RU" smtClean="0"/>
          </a:p>
          <a:p>
            <a:pPr eaLnBrk="1" hangingPunct="1">
              <a:buFontTx/>
              <a:buNone/>
            </a:pPr>
            <a:endParaRPr lang="ru-RU" altLang="ru-RU" smtClean="0"/>
          </a:p>
          <a:p>
            <a:pPr eaLnBrk="1" hangingPunct="1">
              <a:buFontTx/>
              <a:buNone/>
            </a:pPr>
            <a:endParaRPr lang="ru-RU" altLang="ru-RU" smtClean="0"/>
          </a:p>
          <a:p>
            <a:pPr eaLnBrk="1" hangingPunct="1">
              <a:buFontTx/>
              <a:buNone/>
            </a:pP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altLang="ru-RU" b="1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бесконечно длинного проводника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	     а 		, тогда:</a:t>
            </a:r>
          </a:p>
          <a:p>
            <a:pPr eaLnBrk="1" hangingPunct="1">
              <a:buFontTx/>
              <a:buNone/>
            </a:pPr>
            <a:endParaRPr lang="ru-RU" altLang="ru-RU" smtClean="0"/>
          </a:p>
          <a:p>
            <a:pPr eaLnBrk="1" hangingPunct="1">
              <a:buFontTx/>
              <a:buNone/>
            </a:pPr>
            <a:endParaRPr lang="ru-RU" altLang="ru-RU" smtClean="0"/>
          </a:p>
          <a:p>
            <a:pPr eaLnBrk="1" hangingPunct="1">
              <a:buFontTx/>
              <a:buNone/>
            </a:pPr>
            <a:r>
              <a:rPr lang="ru-RU" altLang="ru-RU" smtClean="0"/>
              <a:t>					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или</a:t>
            </a:r>
          </a:p>
        </p:txBody>
      </p:sp>
      <p:sp>
        <p:nvSpPr>
          <p:cNvPr id="38915" name="Rectangle 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38916" name="Object 4"/>
          <p:cNvGraphicFramePr>
            <a:graphicFrameLocks noChangeAspect="1"/>
          </p:cNvGraphicFramePr>
          <p:nvPr/>
        </p:nvGraphicFramePr>
        <p:xfrm>
          <a:off x="1546226" y="549276"/>
          <a:ext cx="384175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6" name="Формула" r:id="rId3" imgW="177646" imgH="241091" progId="Equation.3">
                  <p:embed/>
                </p:oleObj>
              </mc:Choice>
              <mc:Fallback>
                <p:oleObj name="Формула" r:id="rId3" imgW="177646" imgH="24109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6226" y="549276"/>
                        <a:ext cx="384175" cy="504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17" name="Rectangle 7"/>
          <p:cNvSpPr>
            <a:spLocks noChangeArrowheads="1"/>
          </p:cNvSpPr>
          <p:nvPr/>
        </p:nvSpPr>
        <p:spPr bwMode="auto">
          <a:xfrm>
            <a:off x="1524001" y="312527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38918" name="Object 6"/>
          <p:cNvGraphicFramePr>
            <a:graphicFrameLocks noChangeAspect="1"/>
          </p:cNvGraphicFramePr>
          <p:nvPr/>
        </p:nvGraphicFramePr>
        <p:xfrm>
          <a:off x="2640014" y="549275"/>
          <a:ext cx="422275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7" name="Формула" r:id="rId5" imgW="203112" imgH="241195" progId="Equation.3">
                  <p:embed/>
                </p:oleObj>
              </mc:Choice>
              <mc:Fallback>
                <p:oleObj name="Формула" r:id="rId5" imgW="203112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0014" y="549275"/>
                        <a:ext cx="422275" cy="503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19" name="Rectangle 9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38920" name="Object 8"/>
          <p:cNvGraphicFramePr>
            <a:graphicFrameLocks noChangeAspect="1"/>
          </p:cNvGraphicFramePr>
          <p:nvPr/>
        </p:nvGraphicFramePr>
        <p:xfrm>
          <a:off x="1847850" y="1268413"/>
          <a:ext cx="8820150" cy="149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8" name="Формула" r:id="rId7" imgW="3416300" imgH="584200" progId="Equation.3">
                  <p:embed/>
                </p:oleObj>
              </mc:Choice>
              <mc:Fallback>
                <p:oleObj name="Формула" r:id="rId7" imgW="3416300" imgH="584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47850" y="1268413"/>
                        <a:ext cx="8820150" cy="14986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C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21" name="Rectangle 11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38922" name="Object 10"/>
          <p:cNvGraphicFramePr>
            <a:graphicFrameLocks noChangeAspect="1"/>
          </p:cNvGraphicFramePr>
          <p:nvPr/>
        </p:nvGraphicFramePr>
        <p:xfrm>
          <a:off x="8472488" y="3644901"/>
          <a:ext cx="857250" cy="43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9" name="Формула" r:id="rId9" imgW="390604" imgH="161960" progId="Equation.3">
                  <p:embed/>
                </p:oleObj>
              </mc:Choice>
              <mc:Fallback>
                <p:oleObj name="Формула" r:id="rId9" imgW="390604" imgH="161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72488" y="3644901"/>
                        <a:ext cx="857250" cy="434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23" name="Rectangle 13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38924" name="Object 12"/>
          <p:cNvGraphicFramePr>
            <a:graphicFrameLocks noChangeAspect="1"/>
          </p:cNvGraphicFramePr>
          <p:nvPr/>
        </p:nvGraphicFramePr>
        <p:xfrm>
          <a:off x="1536700" y="4076701"/>
          <a:ext cx="1036638" cy="51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0" name="Формула" r:id="rId11" imgW="400052" imgH="161960" progId="Equation.3">
                  <p:embed/>
                </p:oleObj>
              </mc:Choice>
              <mc:Fallback>
                <p:oleObj name="Формула" r:id="rId11" imgW="400052" imgH="161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6700" y="4076701"/>
                        <a:ext cx="1036638" cy="511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25" name="Rectangle 15"/>
          <p:cNvSpPr>
            <a:spLocks noChangeArrowheads="1"/>
          </p:cNvSpPr>
          <p:nvPr/>
        </p:nvSpPr>
        <p:spPr bwMode="auto">
          <a:xfrm>
            <a:off x="1524001" y="30157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38926" name="Object 14"/>
          <p:cNvGraphicFramePr>
            <a:graphicFrameLocks noChangeAspect="1"/>
          </p:cNvGraphicFramePr>
          <p:nvPr/>
        </p:nvGraphicFramePr>
        <p:xfrm>
          <a:off x="2424113" y="4724400"/>
          <a:ext cx="2087562" cy="1411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1" name="Формула" r:id="rId13" imgW="672808" imgH="457002" progId="Equation.3">
                  <p:embed/>
                </p:oleObj>
              </mc:Choice>
              <mc:Fallback>
                <p:oleObj name="Формула" r:id="rId13" imgW="672808" imgH="45700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24113" y="4724400"/>
                        <a:ext cx="2087562" cy="1411288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C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27" name="Rectangle 17"/>
          <p:cNvSpPr>
            <a:spLocks noChangeArrowheads="1"/>
          </p:cNvSpPr>
          <p:nvPr/>
        </p:nvSpPr>
        <p:spPr bwMode="auto">
          <a:xfrm>
            <a:off x="1524001" y="30157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38928" name="Object 16"/>
          <p:cNvGraphicFramePr>
            <a:graphicFrameLocks noChangeAspect="1"/>
          </p:cNvGraphicFramePr>
          <p:nvPr/>
        </p:nvGraphicFramePr>
        <p:xfrm>
          <a:off x="6600826" y="4718050"/>
          <a:ext cx="2519363" cy="1390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2" name="Формула" r:id="rId15" imgW="825500" imgH="457200" progId="Equation.3">
                  <p:embed/>
                </p:oleObj>
              </mc:Choice>
              <mc:Fallback>
                <p:oleObj name="Формула" r:id="rId15" imgW="8255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00826" y="4718050"/>
                        <a:ext cx="2519363" cy="139065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C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29" name="Rectangle 18"/>
          <p:cNvSpPr>
            <a:spLocks noChangeArrowheads="1"/>
          </p:cNvSpPr>
          <p:nvPr/>
        </p:nvSpPr>
        <p:spPr bwMode="auto">
          <a:xfrm>
            <a:off x="9163050" y="2809875"/>
            <a:ext cx="661988" cy="584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tabLst>
                <a:tab pos="2736850" algn="ctr"/>
                <a:tab pos="5472113" algn="r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tabLst>
                <a:tab pos="2736850" algn="ctr"/>
                <a:tab pos="5472113" algn="r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tabLst>
                <a:tab pos="2736850" algn="ctr"/>
                <a:tab pos="5472113" algn="r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2736850" algn="ctr"/>
                <a:tab pos="54721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2736850" algn="ctr"/>
                <a:tab pos="54721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736850" algn="ctr"/>
                <a:tab pos="54721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736850" algn="ctr"/>
                <a:tab pos="54721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736850" algn="ctr"/>
                <a:tab pos="54721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736850" algn="ctr"/>
                <a:tab pos="54721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(7)</a:t>
            </a:r>
          </a:p>
        </p:txBody>
      </p:sp>
      <p:sp>
        <p:nvSpPr>
          <p:cNvPr id="38930" name="Rectangle 19"/>
          <p:cNvSpPr>
            <a:spLocks noChangeArrowheads="1"/>
          </p:cNvSpPr>
          <p:nvPr/>
        </p:nvSpPr>
        <p:spPr bwMode="auto">
          <a:xfrm>
            <a:off x="9153525" y="6049963"/>
            <a:ext cx="661988" cy="584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tabLst>
                <a:tab pos="2736850" algn="ctr"/>
                <a:tab pos="5472113" algn="r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tabLst>
                <a:tab pos="2736850" algn="ctr"/>
                <a:tab pos="5472113" algn="r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tabLst>
                <a:tab pos="2736850" algn="ctr"/>
                <a:tab pos="5472113" algn="r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2736850" algn="ctr"/>
                <a:tab pos="54721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2736850" algn="ctr"/>
                <a:tab pos="54721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736850" algn="ctr"/>
                <a:tab pos="54721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736850" algn="ctr"/>
                <a:tab pos="54721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736850" algn="ctr"/>
                <a:tab pos="54721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736850" algn="ctr"/>
                <a:tab pos="54721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(8)</a:t>
            </a:r>
          </a:p>
        </p:txBody>
      </p:sp>
      <p:sp>
        <p:nvSpPr>
          <p:cNvPr id="38931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D0503821-140C-47E7-8FB5-79C6E9A3275E}" type="slidenum">
              <a:rPr lang="ru-RU" altLang="ru-RU"/>
              <a:pPr eaLnBrk="1" hangingPunct="1"/>
              <a:t>36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176546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1919288" y="188913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ru-RU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altLang="ru-RU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.6. Магнитное поле кругового тока</a:t>
            </a:r>
            <a:r>
              <a:rPr lang="ru-RU" alt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0" y="1600201"/>
            <a:ext cx="9144000" cy="276542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altLang="ru-RU"/>
              <a:t>		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Рассмотрим поле, создаваемое током </a:t>
            </a:r>
            <a:r>
              <a:rPr lang="en-US" altLang="ru-RU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текущим по тонкому проводу, имеющему форму окружности радиуса </a:t>
            </a:r>
            <a:r>
              <a:rPr lang="en-US" altLang="ru-RU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(рис. 1.3).</a:t>
            </a:r>
          </a:p>
        </p:txBody>
      </p:sp>
      <p:pic>
        <p:nvPicPr>
          <p:cNvPr id="102407" name="Picture 7" descr="рис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551" y="3236914"/>
            <a:ext cx="7389813" cy="345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08" name="Picture 8" descr="рис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551" y="3235326"/>
            <a:ext cx="7388225" cy="345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09" name="Picture 9" descr="рис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551" y="3235326"/>
            <a:ext cx="7388225" cy="345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3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3ADED13-B652-47F6-8D9F-3A8D2B0C923A}" type="slidenum">
              <a:rPr lang="ru-RU" altLang="ru-RU"/>
              <a:pPr eaLnBrk="1" hangingPunct="1"/>
              <a:t>37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1930096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102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2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2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74825" y="188913"/>
            <a:ext cx="8229600" cy="4525962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ru-RU" altLang="ru-RU" dirty="0" smtClean="0"/>
              <a:t>	</a:t>
            </a:r>
          </a:p>
          <a:p>
            <a:pPr eaLnBrk="1" hangingPunct="1">
              <a:buFontTx/>
              <a:buNone/>
              <a:defRPr/>
            </a:pPr>
            <a:endParaRPr lang="ru-RU" altLang="ru-RU" dirty="0" smtClean="0"/>
          </a:p>
          <a:p>
            <a:pPr eaLnBrk="1" hangingPunct="1">
              <a:buFontTx/>
              <a:buNone/>
              <a:defRPr/>
            </a:pPr>
            <a:r>
              <a:rPr lang="ru-RU" altLang="ru-RU" dirty="0" smtClean="0"/>
              <a:t>	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т.к. угол между         и        α – прямой,                      то                 </a:t>
            </a:r>
            <a:r>
              <a:rPr lang="ru-RU" alt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тогда получим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40963" name="Rectangle 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40964" name="Object 4"/>
          <p:cNvGraphicFramePr>
            <a:graphicFrameLocks noChangeAspect="1"/>
          </p:cNvGraphicFramePr>
          <p:nvPr/>
        </p:nvGraphicFramePr>
        <p:xfrm>
          <a:off x="6743700" y="333376"/>
          <a:ext cx="2376488" cy="646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0" name="Формула" r:id="rId3" imgW="977476" imgH="266584" progId="Equation.3">
                  <p:embed/>
                </p:oleObj>
              </mc:Choice>
              <mc:Fallback>
                <p:oleObj name="Формула" r:id="rId3" imgW="977476" imgH="26658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43700" y="333376"/>
                        <a:ext cx="2376488" cy="646113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C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65" name="Rectangle 7"/>
          <p:cNvSpPr>
            <a:spLocks noChangeArrowheads="1"/>
          </p:cNvSpPr>
          <p:nvPr/>
        </p:nvSpPr>
        <p:spPr bwMode="auto">
          <a:xfrm>
            <a:off x="1524001" y="302049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40966" name="Object 6"/>
          <p:cNvGraphicFramePr>
            <a:graphicFrameLocks noChangeAspect="1"/>
          </p:cNvGraphicFramePr>
          <p:nvPr/>
        </p:nvGraphicFramePr>
        <p:xfrm>
          <a:off x="2782889" y="260350"/>
          <a:ext cx="1296987" cy="882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1" name="Формула" r:id="rId5" imgW="660113" imgH="444307" progId="Equation.3">
                  <p:embed/>
                </p:oleObj>
              </mc:Choice>
              <mc:Fallback>
                <p:oleObj name="Формула" r:id="rId5" imgW="660113" imgH="44430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2889" y="260350"/>
                        <a:ext cx="1296987" cy="88265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C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67" name="Rectangle 9"/>
          <p:cNvSpPr>
            <a:spLocks noChangeArrowheads="1"/>
          </p:cNvSpPr>
          <p:nvPr/>
        </p:nvSpPr>
        <p:spPr bwMode="auto">
          <a:xfrm>
            <a:off x="1524001" y="312527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40968" name="Object 8"/>
          <p:cNvGraphicFramePr>
            <a:graphicFrameLocks noChangeAspect="1"/>
          </p:cNvGraphicFramePr>
          <p:nvPr/>
        </p:nvGraphicFramePr>
        <p:xfrm>
          <a:off x="5303839" y="1341438"/>
          <a:ext cx="530225" cy="576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2" name="Формула" r:id="rId7" imgW="215713" imgH="241091" progId="Equation.3">
                  <p:embed/>
                </p:oleObj>
              </mc:Choice>
              <mc:Fallback>
                <p:oleObj name="Формула" r:id="rId7" imgW="215713" imgH="24109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3839" y="1341438"/>
                        <a:ext cx="530225" cy="576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69" name="Rectangle 11"/>
          <p:cNvSpPr>
            <a:spLocks noChangeArrowheads="1"/>
          </p:cNvSpPr>
          <p:nvPr/>
        </p:nvSpPr>
        <p:spPr bwMode="auto">
          <a:xfrm>
            <a:off x="1524001" y="314908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40970" name="Object 10"/>
          <p:cNvGraphicFramePr>
            <a:graphicFrameLocks noChangeAspect="1"/>
          </p:cNvGraphicFramePr>
          <p:nvPr/>
        </p:nvGraphicFramePr>
        <p:xfrm>
          <a:off x="6245225" y="1268413"/>
          <a:ext cx="420688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3" name="Формула" r:id="rId9" imgW="126890" imgH="190335" progId="Equation.3">
                  <p:embed/>
                </p:oleObj>
              </mc:Choice>
              <mc:Fallback>
                <p:oleObj name="Формула" r:id="rId9" imgW="126890" imgH="19033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5225" y="1268413"/>
                        <a:ext cx="420688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71" name="Rectangle 13"/>
          <p:cNvSpPr>
            <a:spLocks noChangeArrowheads="1"/>
          </p:cNvSpPr>
          <p:nvPr/>
        </p:nvSpPr>
        <p:spPr bwMode="auto">
          <a:xfrm>
            <a:off x="1524001" y="313479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40972" name="Object 12"/>
          <p:cNvGraphicFramePr>
            <a:graphicFrameLocks noChangeAspect="1"/>
          </p:cNvGraphicFramePr>
          <p:nvPr/>
        </p:nvGraphicFramePr>
        <p:xfrm>
          <a:off x="2711450" y="1989138"/>
          <a:ext cx="1295400" cy="43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4" name="Формула" r:id="rId11" imgW="647419" imgH="215806" progId="Equation.3">
                  <p:embed/>
                </p:oleObj>
              </mc:Choice>
              <mc:Fallback>
                <p:oleObj name="Формула" r:id="rId11" imgW="647419" imgH="21580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11450" y="1989138"/>
                        <a:ext cx="1295400" cy="438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73" name="Rectangle 2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40974" name="Object 21"/>
          <p:cNvGraphicFramePr>
            <a:graphicFrameLocks noChangeAspect="1"/>
          </p:cNvGraphicFramePr>
          <p:nvPr/>
        </p:nvGraphicFramePr>
        <p:xfrm>
          <a:off x="1992314" y="3500439"/>
          <a:ext cx="6408737" cy="1709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5" name="Формула" r:id="rId13" imgW="1714500" imgH="457200" progId="Equation.3">
                  <p:embed/>
                </p:oleObj>
              </mc:Choice>
              <mc:Fallback>
                <p:oleObj name="Формула" r:id="rId13" imgW="17145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92314" y="3500439"/>
                        <a:ext cx="6408737" cy="1709737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C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75" name="Rectangle 23"/>
          <p:cNvSpPr>
            <a:spLocks noChangeArrowheads="1"/>
          </p:cNvSpPr>
          <p:nvPr/>
        </p:nvSpPr>
        <p:spPr bwMode="auto">
          <a:xfrm>
            <a:off x="8688389" y="3933825"/>
            <a:ext cx="661987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(9)</a:t>
            </a:r>
            <a:endParaRPr lang="ru-RU" altLang="ru-RU" u="sng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976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B2E2A77-4A5D-4F74-A8B4-C4F6AD0E3B87}" type="slidenum">
              <a:rPr lang="ru-RU" altLang="ru-RU"/>
              <a:pPr eaLnBrk="1" hangingPunct="1"/>
              <a:t>38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142006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19288" y="188914"/>
            <a:ext cx="8229600" cy="640873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altLang="ru-RU" smtClean="0"/>
              <a:t>		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Подставив в (9)  			и, проинтегрировав по всему контуру          получим выражение для нахождения </a:t>
            </a:r>
            <a:r>
              <a:rPr lang="ru-RU" altLang="ru-RU" b="1" i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магнитной индукции кругового</a:t>
            </a:r>
            <a:r>
              <a:rPr lang="ru-RU" altLang="ru-RU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тока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eaLnBrk="1" hangingPunct="1">
              <a:buFontTx/>
              <a:buNone/>
            </a:pPr>
            <a:endParaRPr lang="ru-RU" altLang="ru-RU" smtClean="0"/>
          </a:p>
          <a:p>
            <a:pPr eaLnBrk="1" hangingPunct="1">
              <a:buFontTx/>
              <a:buNone/>
            </a:pPr>
            <a:endParaRPr lang="ru-RU" altLang="ru-RU" smtClean="0"/>
          </a:p>
          <a:p>
            <a:pPr eaLnBrk="1" hangingPunct="1">
              <a:buFontTx/>
              <a:buNone/>
            </a:pPr>
            <a:endParaRPr lang="ru-RU" altLang="ru-RU" smtClean="0"/>
          </a:p>
          <a:p>
            <a:pPr eaLnBrk="1" hangingPunct="1">
              <a:buFontTx/>
              <a:buNone/>
            </a:pP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,          получим </a:t>
            </a:r>
            <a:r>
              <a:rPr lang="ru-RU" altLang="ru-RU" b="1" i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магнитную индукцию в центре кругового тока</a:t>
            </a:r>
            <a:r>
              <a:rPr lang="ru-RU" altLang="ru-RU" smtClean="0">
                <a:solidFill>
                  <a:srgbClr val="C00000"/>
                </a:solidFill>
              </a:rPr>
              <a:t>:</a:t>
            </a:r>
          </a:p>
        </p:txBody>
      </p:sp>
      <p:sp>
        <p:nvSpPr>
          <p:cNvPr id="41987" name="Rectangle 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41988" name="Object 4"/>
          <p:cNvGraphicFramePr>
            <a:graphicFrameLocks noChangeAspect="1"/>
          </p:cNvGraphicFramePr>
          <p:nvPr/>
        </p:nvGraphicFramePr>
        <p:xfrm>
          <a:off x="6383339" y="188914"/>
          <a:ext cx="2124075" cy="592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4" name="Формула" r:id="rId3" imgW="904842" imgH="190573" progId="Equation.3">
                  <p:embed/>
                </p:oleObj>
              </mc:Choice>
              <mc:Fallback>
                <p:oleObj name="Формула" r:id="rId3" imgW="904842" imgH="19057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83339" y="188914"/>
                        <a:ext cx="2124075" cy="592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989" name="Rectangle 7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41990" name="Object 6"/>
          <p:cNvGraphicFramePr>
            <a:graphicFrameLocks noChangeAspect="1"/>
          </p:cNvGraphicFramePr>
          <p:nvPr/>
        </p:nvGraphicFramePr>
        <p:xfrm>
          <a:off x="9120188" y="765176"/>
          <a:ext cx="1403350" cy="468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5" name="Формула" r:id="rId5" imgW="485894" imgH="104734" progId="Equation.3">
                  <p:embed/>
                </p:oleObj>
              </mc:Choice>
              <mc:Fallback>
                <p:oleObj name="Формула" r:id="rId5" imgW="485894" imgH="10473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20188" y="765176"/>
                        <a:ext cx="1403350" cy="468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991" name="Rectangle 9"/>
          <p:cNvSpPr>
            <a:spLocks noChangeArrowheads="1"/>
          </p:cNvSpPr>
          <p:nvPr/>
        </p:nvSpPr>
        <p:spPr bwMode="auto">
          <a:xfrm>
            <a:off x="1524001" y="294429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41992" name="Object 8"/>
          <p:cNvGraphicFramePr>
            <a:graphicFrameLocks noChangeAspect="1"/>
          </p:cNvGraphicFramePr>
          <p:nvPr/>
        </p:nvGraphicFramePr>
        <p:xfrm>
          <a:off x="2351089" y="2781301"/>
          <a:ext cx="6122987" cy="1236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6" name="Формула" r:id="rId7" imgW="2527300" imgH="508000" progId="Equation.3">
                  <p:embed/>
                </p:oleObj>
              </mc:Choice>
              <mc:Fallback>
                <p:oleObj name="Формула" r:id="rId7" imgW="2527300" imgH="508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1089" y="2781301"/>
                        <a:ext cx="6122987" cy="1236663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C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993" name="Rectangle 10"/>
          <p:cNvSpPr>
            <a:spLocks noChangeArrowheads="1"/>
          </p:cNvSpPr>
          <p:nvPr/>
        </p:nvSpPr>
        <p:spPr bwMode="auto">
          <a:xfrm>
            <a:off x="9163051" y="3313113"/>
            <a:ext cx="866775" cy="584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tabLst>
                <a:tab pos="2736850" algn="ctr"/>
                <a:tab pos="5472113" algn="r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tabLst>
                <a:tab pos="2736850" algn="ctr"/>
                <a:tab pos="5472113" algn="r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tabLst>
                <a:tab pos="2736850" algn="ctr"/>
                <a:tab pos="5472113" algn="r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2736850" algn="ctr"/>
                <a:tab pos="54721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2736850" algn="ctr"/>
                <a:tab pos="54721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736850" algn="ctr"/>
                <a:tab pos="54721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736850" algn="ctr"/>
                <a:tab pos="54721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736850" algn="ctr"/>
                <a:tab pos="54721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736850" algn="ctr"/>
                <a:tab pos="54721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(10)</a:t>
            </a:r>
          </a:p>
        </p:txBody>
      </p:sp>
      <p:sp>
        <p:nvSpPr>
          <p:cNvPr id="41994" name="Rectangle 1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41995" name="Object 11"/>
          <p:cNvGraphicFramePr>
            <a:graphicFrameLocks noChangeAspect="1"/>
          </p:cNvGraphicFramePr>
          <p:nvPr/>
        </p:nvGraphicFramePr>
        <p:xfrm>
          <a:off x="2927351" y="4076700"/>
          <a:ext cx="900113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7" name="Формула" r:id="rId9" imgW="323929" imgH="104734" progId="Equation.3">
                  <p:embed/>
                </p:oleObj>
              </mc:Choice>
              <mc:Fallback>
                <p:oleObj name="Формула" r:id="rId9" imgW="323929" imgH="10473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27351" y="4076700"/>
                        <a:ext cx="900113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996" name="Rectangle 15"/>
          <p:cNvSpPr>
            <a:spLocks noChangeArrowheads="1"/>
          </p:cNvSpPr>
          <p:nvPr/>
        </p:nvSpPr>
        <p:spPr bwMode="auto">
          <a:xfrm>
            <a:off x="1524001" y="302049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41997" name="Object 14"/>
          <p:cNvGraphicFramePr>
            <a:graphicFrameLocks noChangeAspect="1"/>
          </p:cNvGraphicFramePr>
          <p:nvPr/>
        </p:nvGraphicFramePr>
        <p:xfrm>
          <a:off x="5016501" y="5661026"/>
          <a:ext cx="1331913" cy="963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8" name="Формула" r:id="rId11" imgW="622030" imgH="444307" progId="Equation.3">
                  <p:embed/>
                </p:oleObj>
              </mc:Choice>
              <mc:Fallback>
                <p:oleObj name="Формула" r:id="rId11" imgW="622030" imgH="44430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6501" y="5661026"/>
                        <a:ext cx="1331913" cy="963613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C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998" name="Rectangle 16"/>
          <p:cNvSpPr>
            <a:spLocks noChangeArrowheads="1"/>
          </p:cNvSpPr>
          <p:nvPr/>
        </p:nvSpPr>
        <p:spPr bwMode="auto">
          <a:xfrm>
            <a:off x="9163050" y="5834063"/>
            <a:ext cx="852488" cy="584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tabLst>
                <a:tab pos="2736850" algn="ctr"/>
                <a:tab pos="5472113" algn="r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tabLst>
                <a:tab pos="2736850" algn="ctr"/>
                <a:tab pos="5472113" algn="r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tabLst>
                <a:tab pos="2736850" algn="ctr"/>
                <a:tab pos="5472113" algn="r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2736850" algn="ctr"/>
                <a:tab pos="54721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2736850" algn="ctr"/>
                <a:tab pos="54721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736850" algn="ctr"/>
                <a:tab pos="54721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736850" algn="ctr"/>
                <a:tab pos="54721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736850" algn="ctr"/>
                <a:tab pos="54721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736850" algn="ctr"/>
                <a:tab pos="54721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(11)</a:t>
            </a:r>
          </a:p>
        </p:txBody>
      </p:sp>
      <p:sp>
        <p:nvSpPr>
          <p:cNvPr id="41999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A249B8B-306C-44B9-9BDF-4E3A0916F0F1}" type="slidenum">
              <a:rPr lang="ru-RU" altLang="ru-RU"/>
              <a:pPr eaLnBrk="1" hangingPunct="1"/>
              <a:t>39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943331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"/>
            <a:ext cx="8229600" cy="61261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altLang="ru-RU" smtClean="0"/>
              <a:t>		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Заметим, что в числителе (10)   </a:t>
            </a:r>
          </a:p>
          <a:p>
            <a:pPr eaLnBrk="1" hangingPunct="1">
              <a:buFontTx/>
              <a:buNone/>
            </a:pP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  	– магнитный момент контура. Тогда, на большом расстоянии от контура, при         	 , магнитную индукцию можно рассчитать по формуле:</a:t>
            </a:r>
          </a:p>
        </p:txBody>
      </p:sp>
      <p:sp>
        <p:nvSpPr>
          <p:cNvPr id="43011" name="Rectangle 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43012" name="Object 4"/>
          <p:cNvGraphicFramePr>
            <a:graphicFrameLocks noChangeAspect="1"/>
          </p:cNvGraphicFramePr>
          <p:nvPr/>
        </p:nvGraphicFramePr>
        <p:xfrm>
          <a:off x="2351088" y="549275"/>
          <a:ext cx="2411412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78" name="Формула" r:id="rId3" imgW="1019297" imgH="190573" progId="Equation.3">
                  <p:embed/>
                </p:oleObj>
              </mc:Choice>
              <mc:Fallback>
                <p:oleObj name="Формула" r:id="rId3" imgW="1019297" imgH="19057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1088" y="549275"/>
                        <a:ext cx="2411412" cy="603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013" name="Rectangle 7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43014" name="Object 6"/>
          <p:cNvGraphicFramePr>
            <a:graphicFrameLocks noChangeAspect="1"/>
          </p:cNvGraphicFramePr>
          <p:nvPr/>
        </p:nvGraphicFramePr>
        <p:xfrm>
          <a:off x="3503614" y="1628776"/>
          <a:ext cx="1258887" cy="449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79" name="Формула" r:id="rId5" imgW="447562" imgH="104734" progId="Equation.3">
                  <p:embed/>
                </p:oleObj>
              </mc:Choice>
              <mc:Fallback>
                <p:oleObj name="Формула" r:id="rId5" imgW="447562" imgH="10473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3614" y="1628776"/>
                        <a:ext cx="1258887" cy="449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015" name="Rectangle 9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43016" name="Object 8"/>
          <p:cNvGraphicFramePr>
            <a:graphicFrameLocks noChangeAspect="1"/>
          </p:cNvGraphicFramePr>
          <p:nvPr/>
        </p:nvGraphicFramePr>
        <p:xfrm>
          <a:off x="2927350" y="3716338"/>
          <a:ext cx="3384550" cy="1674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0" name="Формула" r:id="rId7" imgW="927100" imgH="457200" progId="Equation.3">
                  <p:embed/>
                </p:oleObj>
              </mc:Choice>
              <mc:Fallback>
                <p:oleObj name="Формула" r:id="rId7" imgW="9271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27350" y="3716338"/>
                        <a:ext cx="3384550" cy="1674812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C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017" name="Rectangle 10"/>
          <p:cNvSpPr>
            <a:spLocks noChangeArrowheads="1"/>
          </p:cNvSpPr>
          <p:nvPr/>
        </p:nvSpPr>
        <p:spPr bwMode="auto">
          <a:xfrm>
            <a:off x="8975726" y="4249738"/>
            <a:ext cx="866775" cy="584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tabLst>
                <a:tab pos="2736850" algn="ctr"/>
                <a:tab pos="5472113" algn="r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tabLst>
                <a:tab pos="2736850" algn="ctr"/>
                <a:tab pos="5472113" algn="r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tabLst>
                <a:tab pos="2736850" algn="ctr"/>
                <a:tab pos="5472113" algn="r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2736850" algn="ctr"/>
                <a:tab pos="54721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2736850" algn="ctr"/>
                <a:tab pos="54721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736850" algn="ctr"/>
                <a:tab pos="54721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736850" algn="ctr"/>
                <a:tab pos="54721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736850" algn="ctr"/>
                <a:tab pos="54721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736850" algn="ctr"/>
                <a:tab pos="54721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(12)</a:t>
            </a:r>
          </a:p>
        </p:txBody>
      </p:sp>
      <p:sp>
        <p:nvSpPr>
          <p:cNvPr id="43018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22E5B39-F585-42F2-BE31-90A0F508D860}" type="slidenum">
              <a:rPr lang="ru-RU" altLang="ru-RU"/>
              <a:pPr eaLnBrk="1" hangingPunct="1"/>
              <a:t>40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133678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alt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.7. Теорема Гаусса для вектора магнитной индукции</a:t>
            </a:r>
            <a:br>
              <a:rPr lang="ru-RU" alt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32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1600200"/>
            <a:ext cx="9144000" cy="5257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altLang="ru-RU"/>
              <a:t>		</a:t>
            </a:r>
            <a:r>
              <a:rPr lang="ru-RU" altLang="ru-RU" i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Поток вектора  через замкнутую поверхность должен быть равен нулю</a:t>
            </a:r>
            <a:r>
              <a:rPr lang="ru-RU" altLang="ru-RU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>
              <a:buFontTx/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Таким образом: </a:t>
            </a:r>
          </a:p>
          <a:p>
            <a:pPr eaLnBrk="1" hangingPunct="1">
              <a:buFontTx/>
              <a:buNone/>
            </a:pPr>
            <a:endParaRPr lang="ru-RU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ru-RU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ru-RU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ru-RU" altLang="ru-RU" b="1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ru-RU" altLang="ru-RU" b="1" i="1" smtClean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теорема Гаусса </a:t>
            </a:r>
            <a:r>
              <a:rPr lang="ru-RU" altLang="ru-RU" b="1" i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ru-RU" altLang="ru-RU" b="1" i="1" smtClean="0">
                <a:solidFill>
                  <a:srgbClr val="053DA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i="1" smtClean="0">
                <a:solidFill>
                  <a:srgbClr val="053DA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(в интегральной форме): </a:t>
            </a:r>
            <a:r>
              <a:rPr lang="ru-RU" altLang="ru-RU" b="1" i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поток вектора магнитной индукции через любую замкнутую поверхность равен нулю</a:t>
            </a:r>
            <a:r>
              <a:rPr lang="ru-RU" altLang="ru-RU" smtClean="0">
                <a:solidFill>
                  <a:srgbClr val="C00000"/>
                </a:solidFill>
              </a:rPr>
              <a:t>.</a:t>
            </a:r>
          </a:p>
        </p:txBody>
      </p:sp>
      <p:sp>
        <p:nvSpPr>
          <p:cNvPr id="44036" name="Rectangle 5"/>
          <p:cNvSpPr>
            <a:spLocks noChangeArrowheads="1"/>
          </p:cNvSpPr>
          <p:nvPr/>
        </p:nvSpPr>
        <p:spPr bwMode="auto">
          <a:xfrm>
            <a:off x="1524001" y="303002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44037" name="Object 4"/>
          <p:cNvGraphicFramePr>
            <a:graphicFrameLocks noChangeAspect="1"/>
          </p:cNvGraphicFramePr>
          <p:nvPr/>
        </p:nvGraphicFramePr>
        <p:xfrm>
          <a:off x="4367214" y="2789238"/>
          <a:ext cx="4537075" cy="174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2" name="Формула" r:id="rId3" imgW="1117600" imgH="431800" progId="Equation.3">
                  <p:embed/>
                </p:oleObj>
              </mc:Choice>
              <mc:Fallback>
                <p:oleObj name="Формула" r:id="rId3" imgW="11176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67214" y="2789238"/>
                        <a:ext cx="4537075" cy="174625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C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38" name="Rectangle 6"/>
          <p:cNvSpPr>
            <a:spLocks noChangeArrowheads="1"/>
          </p:cNvSpPr>
          <p:nvPr/>
        </p:nvSpPr>
        <p:spPr bwMode="auto">
          <a:xfrm>
            <a:off x="9163051" y="3602038"/>
            <a:ext cx="866775" cy="584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tabLst>
                <a:tab pos="2736850" algn="ctr"/>
                <a:tab pos="5472113" algn="r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tabLst>
                <a:tab pos="2736850" algn="ctr"/>
                <a:tab pos="5472113" algn="r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tabLst>
                <a:tab pos="2736850" algn="ctr"/>
                <a:tab pos="5472113" algn="r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2736850" algn="ctr"/>
                <a:tab pos="54721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2736850" algn="ctr"/>
                <a:tab pos="54721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736850" algn="ctr"/>
                <a:tab pos="54721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736850" algn="ctr"/>
                <a:tab pos="54721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736850" algn="ctr"/>
                <a:tab pos="54721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736850" algn="ctr"/>
                <a:tab pos="54721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(13)</a:t>
            </a:r>
          </a:p>
        </p:txBody>
      </p:sp>
      <p:sp>
        <p:nvSpPr>
          <p:cNvPr id="44039" name="Rectangle 8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44040" name="Object 7"/>
          <p:cNvGraphicFramePr>
            <a:graphicFrameLocks noChangeAspect="1"/>
          </p:cNvGraphicFramePr>
          <p:nvPr/>
        </p:nvGraphicFramePr>
        <p:xfrm>
          <a:off x="7824788" y="4581526"/>
          <a:ext cx="792162" cy="733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3" name="Формула" r:id="rId5" imgW="171412" imgH="152512" progId="Equation.3">
                  <p:embed/>
                </p:oleObj>
              </mc:Choice>
              <mc:Fallback>
                <p:oleObj name="Формула" r:id="rId5" imgW="171412" imgH="1525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24788" y="4581526"/>
                        <a:ext cx="792162" cy="733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41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D1A6B2DA-8098-4D62-9F52-FC0F253087B3}" type="slidenum">
              <a:rPr lang="ru-RU" altLang="ru-RU"/>
              <a:pPr eaLnBrk="1" hangingPunct="1"/>
              <a:t>41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669560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Line 2"/>
          <p:cNvSpPr>
            <a:spLocks noChangeShapeType="1"/>
          </p:cNvSpPr>
          <p:nvPr/>
        </p:nvSpPr>
        <p:spPr bwMode="auto">
          <a:xfrm flipH="1">
            <a:off x="3200400" y="3429000"/>
            <a:ext cx="1828800" cy="6350"/>
          </a:xfrm>
          <a:prstGeom prst="line">
            <a:avLst/>
          </a:prstGeom>
          <a:noFill/>
          <a:ln w="76200">
            <a:solidFill>
              <a:srgbClr val="CC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5059" name="AutoShape 3"/>
          <p:cNvSpPr>
            <a:spLocks noChangeArrowheads="1"/>
          </p:cNvSpPr>
          <p:nvPr/>
        </p:nvSpPr>
        <p:spPr bwMode="auto">
          <a:xfrm rot="-1248849">
            <a:off x="4814889" y="2590800"/>
            <a:ext cx="1857375" cy="1828800"/>
          </a:xfrm>
          <a:prstGeom prst="verticalScroll">
            <a:avLst>
              <a:gd name="adj" fmla="val 12500"/>
            </a:avLst>
          </a:prstGeom>
          <a:gradFill rotWithShape="0">
            <a:gsLst>
              <a:gs pos="0">
                <a:srgbClr val="007600"/>
              </a:gs>
              <a:gs pos="100000">
                <a:srgbClr val="00FF00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45060" name="Line 4"/>
          <p:cNvSpPr>
            <a:spLocks noChangeShapeType="1"/>
          </p:cNvSpPr>
          <p:nvPr/>
        </p:nvSpPr>
        <p:spPr bwMode="auto">
          <a:xfrm flipV="1">
            <a:off x="5945189" y="2732088"/>
            <a:ext cx="1857375" cy="703262"/>
          </a:xfrm>
          <a:prstGeom prst="line">
            <a:avLst/>
          </a:prstGeom>
          <a:noFill/>
          <a:ln w="57150">
            <a:solidFill>
              <a:srgbClr val="0066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09925" name="AutoShape 5"/>
          <p:cNvSpPr>
            <a:spLocks noChangeArrowheads="1"/>
          </p:cNvSpPr>
          <p:nvPr/>
        </p:nvSpPr>
        <p:spPr bwMode="auto">
          <a:xfrm>
            <a:off x="5945188" y="3294064"/>
            <a:ext cx="2665412" cy="352425"/>
          </a:xfrm>
          <a:prstGeom prst="rightArrow">
            <a:avLst>
              <a:gd name="adj1" fmla="val 20833"/>
              <a:gd name="adj2" fmla="val 189077"/>
            </a:avLst>
          </a:prstGeom>
          <a:solidFill>
            <a:srgbClr val="CC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45062" name="Text Box 6"/>
          <p:cNvSpPr txBox="1">
            <a:spLocks noChangeArrowheads="1"/>
          </p:cNvSpPr>
          <p:nvPr/>
        </p:nvSpPr>
        <p:spPr bwMode="auto">
          <a:xfrm>
            <a:off x="6996114" y="2801939"/>
            <a:ext cx="484187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ru-RU" altLang="ru-RU" sz="4000">
                <a:latin typeface="Times New Roman" panose="02020603050405020304" pitchFamily="18" charset="0"/>
                <a:sym typeface="Symbol" panose="05050102010706020507" pitchFamily="18" charset="2"/>
              </a:rPr>
              <a:t></a:t>
            </a: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45063" name="WordArt 7"/>
          <p:cNvSpPr>
            <a:spLocks noChangeArrowheads="1" noChangeShapeType="1" noTextEdit="1"/>
          </p:cNvSpPr>
          <p:nvPr/>
        </p:nvSpPr>
        <p:spPr bwMode="auto">
          <a:xfrm>
            <a:off x="2208213" y="404813"/>
            <a:ext cx="8001000" cy="1676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потока</a:t>
            </a:r>
          </a:p>
          <a:p>
            <a:pPr algn="ctr"/>
            <a:r>
              <a:rPr lang="ru-RU" sz="3600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вектора магнитной индукции</a:t>
            </a:r>
          </a:p>
        </p:txBody>
      </p:sp>
      <p:graphicFrame>
        <p:nvGraphicFramePr>
          <p:cNvPr id="209928" name="Object 8"/>
          <p:cNvGraphicFramePr>
            <a:graphicFrameLocks noChangeAspect="1"/>
          </p:cNvGraphicFramePr>
          <p:nvPr/>
        </p:nvGraphicFramePr>
        <p:xfrm>
          <a:off x="2438400" y="4849814"/>
          <a:ext cx="5867400" cy="1017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6" name="Equation" r:id="rId3" imgW="1015559" imgH="177723" progId="Equation.3">
                  <p:embed/>
                </p:oleObj>
              </mc:Choice>
              <mc:Fallback>
                <p:oleObj name="Equation" r:id="rId3" imgW="1015559" imgH="17772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4849814"/>
                        <a:ext cx="5867400" cy="1017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65" name="WordArt 9" descr="Бумажный пакет"/>
          <p:cNvSpPr>
            <a:spLocks noChangeArrowheads="1" noChangeShapeType="1" noTextEdit="1"/>
          </p:cNvSpPr>
          <p:nvPr/>
        </p:nvSpPr>
        <p:spPr bwMode="auto">
          <a:xfrm>
            <a:off x="5334000" y="3505201"/>
            <a:ext cx="484188" cy="511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i="1" kern="1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blipFill dpi="0" rotWithShape="0">
                  <a:blip r:embed="rId5"/>
                  <a:srcRect/>
                  <a:tile tx="0" ty="0" sx="100000" sy="100000" flip="none" algn="tl"/>
                </a:blipFill>
                <a:latin typeface="Times New Roman" panose="02020603050405020304" pitchFamily="18" charset="0"/>
                <a:cs typeface="Times New Roman" panose="02020603050405020304" pitchFamily="18" charset="0"/>
              </a:rPr>
              <a:t>dS</a:t>
            </a:r>
            <a:endParaRPr lang="ru-RU" sz="3600" b="1" i="1" kern="10">
              <a:ln w="9525">
                <a:solidFill>
                  <a:srgbClr val="008000"/>
                </a:solidFill>
                <a:round/>
                <a:headEnd/>
                <a:tailEnd/>
              </a:ln>
              <a:blipFill dpi="0" rotWithShape="0">
                <a:blip r:embed="rId5"/>
                <a:srcRect/>
                <a:tile tx="0" ty="0" sx="100000" sy="100000" flip="none" algn="tl"/>
              </a:blip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09930" name="Group 10"/>
          <p:cNvGrpSpPr>
            <a:grpSpLocks/>
          </p:cNvGrpSpPr>
          <p:nvPr/>
        </p:nvGrpSpPr>
        <p:grpSpPr bwMode="auto">
          <a:xfrm>
            <a:off x="8001001" y="3886201"/>
            <a:ext cx="525463" cy="779463"/>
            <a:chOff x="2112" y="192"/>
            <a:chExt cx="352" cy="615"/>
          </a:xfrm>
        </p:grpSpPr>
        <p:sp>
          <p:nvSpPr>
            <p:cNvPr id="45068" name="WordArt 11"/>
            <p:cNvSpPr>
              <a:spLocks noChangeArrowheads="1" noChangeShapeType="1" noTextEdit="1"/>
            </p:cNvSpPr>
            <p:nvPr/>
          </p:nvSpPr>
          <p:spPr bwMode="auto">
            <a:xfrm>
              <a:off x="2112" y="336"/>
              <a:ext cx="352" cy="471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3600" i="1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CC3300"/>
                  </a:solidFill>
                  <a:cs typeface="Arial" panose="020B0604020202020204" pitchFamily="34" charset="0"/>
                </a:rPr>
                <a:t>B</a:t>
              </a:r>
              <a:endParaRPr lang="ru-RU" sz="3600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C33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45069" name="Line 12"/>
            <p:cNvSpPr>
              <a:spLocks noChangeShapeType="1"/>
            </p:cNvSpPr>
            <p:nvPr/>
          </p:nvSpPr>
          <p:spPr bwMode="auto">
            <a:xfrm>
              <a:off x="2208" y="192"/>
              <a:ext cx="240" cy="0"/>
            </a:xfrm>
            <a:prstGeom prst="line">
              <a:avLst/>
            </a:prstGeom>
            <a:noFill/>
            <a:ln w="38100">
              <a:solidFill>
                <a:srgbClr val="CC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45067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BD81EE2-8ADC-46E7-9DD5-ED648ADBA31A}" type="slidenum">
              <a:rPr lang="ru-RU" altLang="ru-RU"/>
              <a:pPr eaLnBrk="1" hangingPunct="1"/>
              <a:t>42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79871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9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9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99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99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9922" grpId="0" animBg="1"/>
      <p:bldP spid="209925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0"/>
            <a:ext cx="9144000" cy="68580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altLang="ru-RU" i="1" smtClean="0"/>
              <a:t>		</a:t>
            </a:r>
            <a:r>
              <a:rPr lang="ru-RU" altLang="ru-RU" b="1" i="1" smtClean="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природе нет магнитных зарядов – источников магнитного поля</a:t>
            </a:r>
            <a:r>
              <a:rPr lang="ru-RU" altLang="ru-RU" b="1" smtClean="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на которых начинались и заканчивались бы линии магнитной индукции</a:t>
            </a:r>
            <a:r>
              <a:rPr lang="ru-RU" altLang="ru-RU" smtClean="0">
                <a:solidFill>
                  <a:srgbClr val="053DA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>
              <a:buFontTx/>
              <a:buNone/>
            </a:pP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Заменив поверхностный интеграл в (13) объемным, получим:</a:t>
            </a:r>
          </a:p>
          <a:p>
            <a:pPr eaLnBrk="1" hangingPunct="1">
              <a:buFontTx/>
              <a:buNone/>
            </a:pPr>
            <a:endParaRPr lang="ru-RU" altLang="ru-RU" smtClean="0"/>
          </a:p>
          <a:p>
            <a:pPr eaLnBrk="1" hangingPunct="1">
              <a:buFontTx/>
              <a:buNone/>
            </a:pP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6083" name="Rectangle 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46084" name="Object 4"/>
          <p:cNvGraphicFramePr>
            <a:graphicFrameLocks noChangeAspect="1"/>
          </p:cNvGraphicFramePr>
          <p:nvPr/>
        </p:nvGraphicFramePr>
        <p:xfrm>
          <a:off x="3432175" y="3284539"/>
          <a:ext cx="3024188" cy="149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0" name="Формула" r:id="rId3" imgW="863225" imgH="431613" progId="Equation.3">
                  <p:embed/>
                </p:oleObj>
              </mc:Choice>
              <mc:Fallback>
                <p:oleObj name="Формула" r:id="rId3" imgW="863225" imgH="4316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32175" y="3284539"/>
                        <a:ext cx="3024188" cy="149542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C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85" name="Rectangle 6"/>
          <p:cNvSpPr>
            <a:spLocks noChangeArrowheads="1"/>
          </p:cNvSpPr>
          <p:nvPr/>
        </p:nvSpPr>
        <p:spPr bwMode="auto">
          <a:xfrm>
            <a:off x="8904289" y="4105275"/>
            <a:ext cx="866775" cy="584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tabLst>
                <a:tab pos="2736850" algn="ctr"/>
                <a:tab pos="5472113" algn="r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tabLst>
                <a:tab pos="2736850" algn="ctr"/>
                <a:tab pos="5472113" algn="r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tabLst>
                <a:tab pos="2736850" algn="ctr"/>
                <a:tab pos="5472113" algn="r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2736850" algn="ctr"/>
                <a:tab pos="54721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2736850" algn="ctr"/>
                <a:tab pos="54721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736850" algn="ctr"/>
                <a:tab pos="54721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736850" algn="ctr"/>
                <a:tab pos="54721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736850" algn="ctr"/>
                <a:tab pos="54721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736850" algn="ctr"/>
                <a:tab pos="54721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(14)</a:t>
            </a:r>
          </a:p>
        </p:txBody>
      </p:sp>
      <p:sp>
        <p:nvSpPr>
          <p:cNvPr id="46086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7614BE4-42A3-4395-8F33-DFEFEE3199C6}" type="slidenum">
              <a:rPr lang="ru-RU" altLang="ru-RU"/>
              <a:pPr eaLnBrk="1" hangingPunct="1"/>
              <a:t>43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968144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1" y="0"/>
            <a:ext cx="9396413" cy="685800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ru-RU" altLang="ru-RU" dirty="0" smtClean="0"/>
              <a:t>		</a:t>
            </a:r>
            <a:r>
              <a:rPr lang="ru-RU" alt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altLang="ru-RU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агнитное поле обладает тем свойством, что его </a:t>
            </a:r>
            <a:r>
              <a:rPr lang="ru-RU" alt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дивергенция</a:t>
            </a:r>
            <a:r>
              <a:rPr lang="ru-RU" altLang="ru-RU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всюду равна нулю</a:t>
            </a:r>
            <a:r>
              <a:rPr lang="ru-RU" alt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eaLnBrk="1" hangingPunct="1">
              <a:buFontTx/>
              <a:buNone/>
              <a:defRPr/>
            </a:pPr>
            <a:endParaRPr lang="ru-RU" altLang="ru-RU" dirty="0" smtClean="0">
              <a:solidFill>
                <a:srgbClr val="CC3300"/>
              </a:solidFill>
            </a:endParaRPr>
          </a:p>
          <a:p>
            <a:pPr eaLnBrk="1" hangingPunct="1">
              <a:buFontTx/>
              <a:buNone/>
              <a:defRPr/>
            </a:pPr>
            <a:r>
              <a:rPr lang="ru-RU" altLang="ru-RU" dirty="0" smtClean="0">
                <a:solidFill>
                  <a:srgbClr val="CC3300"/>
                </a:solidFill>
              </a:rPr>
              <a:t>					</a:t>
            </a:r>
            <a:r>
              <a:rPr lang="ru-RU" alt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или</a:t>
            </a:r>
          </a:p>
          <a:p>
            <a:pPr eaLnBrk="1" hangingPunct="1">
              <a:buFontTx/>
              <a:buNone/>
              <a:defRPr/>
            </a:pPr>
            <a:endParaRPr lang="ru-RU" altLang="ru-RU" dirty="0" smtClean="0">
              <a:solidFill>
                <a:srgbClr val="CC3300"/>
              </a:solidFill>
            </a:endParaRPr>
          </a:p>
          <a:p>
            <a:pPr eaLnBrk="1" hangingPunct="1">
              <a:buFontTx/>
              <a:buNone/>
              <a:defRPr/>
            </a:pPr>
            <a:r>
              <a:rPr lang="ru-RU" altLang="ru-RU" dirty="0" smtClean="0"/>
              <a:t>		</a:t>
            </a:r>
          </a:p>
          <a:p>
            <a:pPr eaLnBrk="1" hangingPunct="1">
              <a:buFontTx/>
              <a:buNone/>
              <a:defRPr/>
            </a:pPr>
            <a:endParaRPr lang="ru-RU" altLang="ru-RU" dirty="0" smtClean="0"/>
          </a:p>
          <a:p>
            <a:pPr eaLnBrk="1" hangingPunct="1">
              <a:buFontTx/>
              <a:buNone/>
              <a:defRPr/>
            </a:pPr>
            <a:r>
              <a:rPr lang="ru-RU" altLang="ru-RU" dirty="0" smtClean="0"/>
              <a:t>		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Электростатического поля может быть выражено скалярным потенциалом φ</a:t>
            </a:r>
            <a:r>
              <a:rPr lang="ru-RU" alt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 а </a:t>
            </a:r>
            <a:r>
              <a:rPr lang="ru-RU" altLang="ru-RU" b="1" i="1" dirty="0" smtClean="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магнитное поле – вихревое, или </a:t>
            </a:r>
            <a:r>
              <a:rPr lang="ru-RU" altLang="ru-RU" b="1" i="1" dirty="0" err="1" smtClean="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соленоидальное</a:t>
            </a:r>
            <a:r>
              <a:rPr lang="ru-RU" altLang="ru-RU" dirty="0" smtClean="0">
                <a:solidFill>
                  <a:srgbClr val="053DA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7107" name="Rectangle 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47108" name="Object 4"/>
          <p:cNvGraphicFramePr>
            <a:graphicFrameLocks noChangeAspect="1"/>
          </p:cNvGraphicFramePr>
          <p:nvPr/>
        </p:nvGraphicFramePr>
        <p:xfrm>
          <a:off x="2711450" y="2474914"/>
          <a:ext cx="2376488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4" name="Формула" r:id="rId3" imgW="672808" imgH="266584" progId="Equation.3">
                  <p:embed/>
                </p:oleObj>
              </mc:Choice>
              <mc:Fallback>
                <p:oleObj name="Формула" r:id="rId3" imgW="672808" imgH="26658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11450" y="2474914"/>
                        <a:ext cx="2376488" cy="93662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053DA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109" name="Rectangle 7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47110" name="Object 6"/>
          <p:cNvGraphicFramePr>
            <a:graphicFrameLocks noChangeAspect="1"/>
          </p:cNvGraphicFramePr>
          <p:nvPr/>
        </p:nvGraphicFramePr>
        <p:xfrm>
          <a:off x="7391401" y="2492375"/>
          <a:ext cx="2087563" cy="820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5" name="Формула" r:id="rId5" imgW="583947" imgH="228501" progId="Equation.3">
                  <p:embed/>
                </p:oleObj>
              </mc:Choice>
              <mc:Fallback>
                <p:oleObj name="Формула" r:id="rId5" imgW="583947" imgH="22850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91401" y="2492375"/>
                        <a:ext cx="2087563" cy="820738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053DA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111" name="Rectangle 8"/>
          <p:cNvSpPr>
            <a:spLocks noChangeArrowheads="1"/>
          </p:cNvSpPr>
          <p:nvPr/>
        </p:nvSpPr>
        <p:spPr bwMode="auto">
          <a:xfrm>
            <a:off x="9163051" y="3386138"/>
            <a:ext cx="866775" cy="584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tabLst>
                <a:tab pos="2736850" algn="ctr"/>
                <a:tab pos="5472113" algn="r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tabLst>
                <a:tab pos="2736850" algn="ctr"/>
                <a:tab pos="5472113" algn="r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tabLst>
                <a:tab pos="2736850" algn="ctr"/>
                <a:tab pos="5472113" algn="r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2736850" algn="ctr"/>
                <a:tab pos="54721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2736850" algn="ctr"/>
                <a:tab pos="54721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736850" algn="ctr"/>
                <a:tab pos="54721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736850" algn="ctr"/>
                <a:tab pos="54721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736850" algn="ctr"/>
                <a:tab pos="54721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736850" algn="ctr"/>
                <a:tab pos="54721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(15)</a:t>
            </a:r>
          </a:p>
        </p:txBody>
      </p:sp>
      <p:sp>
        <p:nvSpPr>
          <p:cNvPr id="47112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D0F1A668-A69B-4570-9C7B-C8088898533C}" type="slidenum">
              <a:rPr lang="ru-RU" altLang="ru-RU"/>
              <a:pPr eaLnBrk="1" hangingPunct="1"/>
              <a:t>44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34452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4"/>
          <p:cNvSpPr>
            <a:spLocks noChangeArrowheads="1"/>
          </p:cNvSpPr>
          <p:nvPr/>
        </p:nvSpPr>
        <p:spPr bwMode="auto">
          <a:xfrm>
            <a:off x="1524000" y="3933826"/>
            <a:ext cx="9251950" cy="2678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ru-RU" altLang="ru-RU" sz="2800">
                <a:sym typeface="Symbol" panose="05050102010706020507" pitchFamily="18" charset="2"/>
              </a:rPr>
              <a:t>     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Магнитные линии образуют петли вокруг токов. </a:t>
            </a:r>
          </a:p>
          <a:p>
            <a:pPr>
              <a:spcBef>
                <a:spcPct val="0"/>
              </a:spcBef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Не имея ни конца, ни начала, линии </a:t>
            </a:r>
            <a:r>
              <a:rPr lang="ru-RU" altLang="ru-RU" sz="2800" b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В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возвращаются в исходную точку, образуя замкнутые петли. </a:t>
            </a:r>
          </a:p>
          <a:p>
            <a:pPr>
              <a:spcBef>
                <a:spcPct val="0"/>
              </a:spcBef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   В любых, самых сложных случаях линии </a:t>
            </a:r>
            <a:r>
              <a:rPr lang="ru-RU" altLang="ru-RU" sz="2800" b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В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не исходят </a:t>
            </a:r>
          </a:p>
          <a:p>
            <a:pPr>
              <a:spcBef>
                <a:spcPct val="0"/>
              </a:spcBef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из точек. </a:t>
            </a:r>
          </a:p>
          <a:p>
            <a:pPr>
              <a:spcBef>
                <a:spcPct val="0"/>
              </a:spcBef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Утверждение, что   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div</a:t>
            </a:r>
            <a:r>
              <a:rPr lang="ru-RU" altLang="ru-RU" sz="2800" b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В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= 0 ,   справедливо всегда. </a:t>
            </a:r>
          </a:p>
        </p:txBody>
      </p:sp>
      <p:sp>
        <p:nvSpPr>
          <p:cNvPr id="48131" name="Rectangle 5"/>
          <p:cNvSpPr>
            <a:spLocks noChangeArrowheads="1"/>
          </p:cNvSpPr>
          <p:nvPr/>
        </p:nvSpPr>
        <p:spPr bwMode="auto">
          <a:xfrm>
            <a:off x="7391400" y="2708275"/>
            <a:ext cx="20891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/>
              <a:t>= 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</a:t>
            </a:r>
            <a:r>
              <a:rPr lang="ru-RU" altLang="ru-RU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altLang="ru-RU" b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j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</p:txBody>
      </p:sp>
      <p:sp>
        <p:nvSpPr>
          <p:cNvPr id="48132" name="Rectangle 6"/>
          <p:cNvSpPr>
            <a:spLocks noChangeArrowheads="1"/>
          </p:cNvSpPr>
          <p:nvPr/>
        </p:nvSpPr>
        <p:spPr bwMode="auto">
          <a:xfrm>
            <a:off x="1524001" y="0"/>
            <a:ext cx="9363075" cy="181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ru-RU" altLang="ru-RU" sz="2800"/>
              <a:t>     </a:t>
            </a:r>
            <a:r>
              <a:rPr lang="ru-RU" altLang="ru-RU" sz="280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Возникают магнитные поля в присутствии токов и являются вихревыми полями в области, где есть токи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eaLnBrk="1" hangingPunct="1">
              <a:spcBef>
                <a:spcPct val="0"/>
              </a:spcBef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   Векторная функция векторного аргумента – </a:t>
            </a:r>
            <a:r>
              <a:rPr lang="ru-RU" altLang="ru-RU" sz="2800" b="1" i="1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ротор, взятая от В, пропорциональна плотности тока</a:t>
            </a:r>
          </a:p>
        </p:txBody>
      </p:sp>
      <p:graphicFrame>
        <p:nvGraphicFramePr>
          <p:cNvPr id="48133" name="Object 7"/>
          <p:cNvGraphicFramePr>
            <a:graphicFrameLocks noChangeAspect="1"/>
          </p:cNvGraphicFramePr>
          <p:nvPr/>
        </p:nvGraphicFramePr>
        <p:xfrm>
          <a:off x="4295775" y="1989138"/>
          <a:ext cx="3024188" cy="196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698" name="Формула" r:id="rId3" imgW="1244600" imgH="812800" progId="Equation.3">
                  <p:embed/>
                </p:oleObj>
              </mc:Choice>
              <mc:Fallback>
                <p:oleObj name="Формула" r:id="rId3" imgW="1244600" imgH="812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95775" y="1989138"/>
                        <a:ext cx="3024188" cy="1962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34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F14F905-7765-4256-AFA4-CDFD071A8A2B}" type="slidenum">
              <a:rPr lang="ru-RU" altLang="ru-RU"/>
              <a:pPr eaLnBrk="1" hangingPunct="1"/>
              <a:t>45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62029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6"/>
          <p:cNvSpPr>
            <a:spLocks noChangeArrowheads="1"/>
          </p:cNvSpPr>
          <p:nvPr/>
        </p:nvSpPr>
        <p:spPr bwMode="auto">
          <a:xfrm>
            <a:off x="1524000" y="1"/>
            <a:ext cx="9144000" cy="449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bIns="0" anchor="ctr">
            <a:spAutoFit/>
          </a:bodyPr>
          <a:lstStyle>
            <a:lvl1pPr indent="180975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>
                <a:solidFill>
                  <a:srgbClr val="053DA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уравнения магнитостатики</a:t>
            </a:r>
            <a:endParaRPr lang="ru-RU" altLang="ru-RU" b="1" i="1">
              <a:solidFill>
                <a:srgbClr val="053DA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  Основные уравнения магнитостатики для магнитных полей, созданных постоянными потоками зарядов, записанные в дифференциальной форме, имеют вид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US" alt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  <a:t>div</a:t>
            </a:r>
            <a:r>
              <a:rPr lang="en-US" altLang="ru-RU" sz="3600" b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  <a:t> = 0,</a:t>
            </a:r>
            <a:r>
              <a:rPr lang="ru-RU" alt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  <a:t>	      </a:t>
            </a:r>
            <a:r>
              <a:rPr lang="en-US" alt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  <a:t>rot</a:t>
            </a:r>
            <a:r>
              <a:rPr lang="en-US" altLang="ru-RU" sz="3600" b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ru-RU" sz="36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</a:t>
            </a:r>
            <a:r>
              <a:rPr lang="en-US" altLang="ru-RU" sz="3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altLang="ru-RU" sz="3600" b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j</a:t>
            </a:r>
            <a:r>
              <a:rPr lang="en-US" altLang="ru-RU" sz="36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endParaRPr lang="ru-RU" altLang="ru-RU" sz="360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    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Первое из этих уравнений говорит, что дивергенция вектора </a:t>
            </a:r>
            <a:r>
              <a:rPr lang="ru-RU" altLang="ru-RU" sz="2800" b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В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равна нулю. </a:t>
            </a:r>
          </a:p>
          <a:p>
            <a:pPr>
              <a:spcBef>
                <a:spcPct val="0"/>
              </a:spcBef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   Если сравнить его с аналогичным уравнением для электрического поля</a:t>
            </a:r>
          </a:p>
          <a:p>
            <a:pPr>
              <a:spcBef>
                <a:spcPct val="0"/>
              </a:spcBef>
              <a:buFontTx/>
              <a:buNone/>
            </a:pPr>
            <a:endParaRPr lang="ru-RU" altLang="ru-RU" sz="280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graphicFrame>
        <p:nvGraphicFramePr>
          <p:cNvPr id="49155" name="Object 5"/>
          <p:cNvGraphicFramePr>
            <a:graphicFrameLocks noChangeAspect="1"/>
          </p:cNvGraphicFramePr>
          <p:nvPr/>
        </p:nvGraphicFramePr>
        <p:xfrm>
          <a:off x="5159375" y="3419476"/>
          <a:ext cx="1944688" cy="1247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2" name="Формула" r:id="rId3" imgW="634725" imgH="406224" progId="Equation.3">
                  <p:embed/>
                </p:oleObj>
              </mc:Choice>
              <mc:Fallback>
                <p:oleObj name="Формула" r:id="rId3" imgW="634725" imgH="40622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59375" y="3419476"/>
                        <a:ext cx="1944688" cy="1247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56" name="Rectangle 7"/>
          <p:cNvSpPr>
            <a:spLocks noChangeArrowheads="1"/>
          </p:cNvSpPr>
          <p:nvPr/>
        </p:nvSpPr>
        <p:spPr bwMode="auto">
          <a:xfrm>
            <a:off x="1631950" y="4965700"/>
            <a:ext cx="9036050" cy="1385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indent="180975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то можно прийти к выводу, что магнитного аналога электрического заряда не существует. Нет зарядов, из которых выходят линии вектора магнитной индукции </a:t>
            </a:r>
            <a:r>
              <a:rPr lang="ru-RU" altLang="ru-RU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49157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461F114-327A-4BE2-ACC5-388AD74BBC20}" type="slidenum">
              <a:rPr lang="ru-RU" altLang="ru-RU"/>
              <a:pPr eaLnBrk="1" hangingPunct="1"/>
              <a:t>46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96306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5"/>
          <p:cNvSpPr>
            <a:spLocks noChangeArrowheads="1"/>
          </p:cNvSpPr>
          <p:nvPr/>
        </p:nvSpPr>
        <p:spPr bwMode="auto">
          <a:xfrm>
            <a:off x="1524001" y="-9525"/>
            <a:ext cx="8964613" cy="206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indent="180975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Сравнив </a:t>
            </a:r>
            <a:r>
              <a:rPr lang="ru-RU" altLang="ru-RU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уравнения магнитостатики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rot</a:t>
            </a:r>
            <a:r>
              <a:rPr lang="ru-RU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</a:t>
            </a:r>
            <a:r>
              <a:rPr lang="ru-RU" altLang="ru-RU" baseline="-3000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altLang="ru-RU" b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j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,   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div</a:t>
            </a:r>
            <a:r>
              <a:rPr lang="ru-RU" altLang="ru-RU" b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В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= 0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с </a:t>
            </a:r>
            <a:r>
              <a:rPr lang="ru-RU" altLang="ru-RU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уравнениями электростатики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rot</a:t>
            </a:r>
            <a:r>
              <a:rPr lang="ru-RU" altLang="ru-RU" b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Е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= 0,   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div</a:t>
            </a:r>
            <a:r>
              <a:rPr lang="ru-RU" altLang="ru-RU" b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Е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= </a:t>
            </a:r>
          </a:p>
        </p:txBody>
      </p:sp>
      <p:graphicFrame>
        <p:nvGraphicFramePr>
          <p:cNvPr id="50179" name="Object 4"/>
          <p:cNvGraphicFramePr>
            <a:graphicFrameLocks noChangeAspect="1"/>
          </p:cNvGraphicFramePr>
          <p:nvPr/>
        </p:nvGraphicFramePr>
        <p:xfrm>
          <a:off x="-3400425" y="3392489"/>
          <a:ext cx="219075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6" name="Формула" r:id="rId3" imgW="215713" imgH="406048" progId="Equation.3">
                  <p:embed/>
                </p:oleObj>
              </mc:Choice>
              <mc:Fallback>
                <p:oleObj name="Формула" r:id="rId3" imgW="215713" imgH="406048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3400425" y="3392489"/>
                        <a:ext cx="219075" cy="409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180" name="Rectangle 6"/>
          <p:cNvSpPr>
            <a:spLocks noChangeArrowheads="1"/>
          </p:cNvSpPr>
          <p:nvPr/>
        </p:nvSpPr>
        <p:spPr bwMode="auto">
          <a:xfrm>
            <a:off x="1524000" y="1773239"/>
            <a:ext cx="9144000" cy="454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800">
              <a:cs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2800"/>
              <a:t>   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можно заключить, что </a:t>
            </a:r>
            <a:r>
              <a:rPr lang="ru-RU" altLang="ru-RU" b="1" i="1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электрическое поле всегда потенциально, а его источниками являются электрические заряды.</a:t>
            </a:r>
            <a:r>
              <a:rPr lang="ru-RU" altLang="ru-RU" sz="2800" b="1" i="1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2800"/>
              <a:t>      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ru-RU" altLang="ru-RU" sz="2800"/>
          </a:p>
          <a:p>
            <a:pPr algn="ctr">
              <a:spcBef>
                <a:spcPct val="0"/>
              </a:spcBef>
              <a:buFontTx/>
              <a:buNone/>
            </a:pPr>
            <a:endParaRPr lang="ru-RU" altLang="ru-RU" sz="2800"/>
          </a:p>
          <a:p>
            <a:pPr algn="ctr">
              <a:spcBef>
                <a:spcPct val="0"/>
              </a:spcBef>
              <a:buFontTx/>
              <a:buNone/>
            </a:pPr>
            <a:endParaRPr lang="ru-RU" altLang="ru-RU" sz="2800"/>
          </a:p>
          <a:p>
            <a:pPr algn="ctr">
              <a:spcBef>
                <a:spcPct val="0"/>
              </a:spcBef>
              <a:buFontTx/>
              <a:buNone/>
            </a:pPr>
            <a:endParaRPr lang="ru-RU" altLang="ru-RU" sz="2800"/>
          </a:p>
          <a:p>
            <a:pPr algn="ctr">
              <a:spcBef>
                <a:spcPct val="0"/>
              </a:spcBef>
              <a:buFontTx/>
              <a:buNone/>
            </a:pPr>
            <a:endParaRPr lang="ru-RU" altLang="ru-RU" sz="2800"/>
          </a:p>
        </p:txBody>
      </p:sp>
      <p:sp>
        <p:nvSpPr>
          <p:cNvPr id="50181" name="Rectangle 8"/>
          <p:cNvSpPr>
            <a:spLocks noChangeArrowheads="1"/>
          </p:cNvSpPr>
          <p:nvPr/>
        </p:nvSpPr>
        <p:spPr bwMode="auto">
          <a:xfrm>
            <a:off x="1524001" y="303954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50182" name="Object 7"/>
          <p:cNvGraphicFramePr>
            <a:graphicFrameLocks noChangeAspect="1"/>
          </p:cNvGraphicFramePr>
          <p:nvPr/>
        </p:nvGraphicFramePr>
        <p:xfrm>
          <a:off x="7464425" y="1196976"/>
          <a:ext cx="617538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7" name="Формула" r:id="rId5" imgW="215713" imgH="406048" progId="Equation.3">
                  <p:embed/>
                </p:oleObj>
              </mc:Choice>
              <mc:Fallback>
                <p:oleObj name="Формула" r:id="rId5" imgW="215713" imgH="406048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64425" y="1196976"/>
                        <a:ext cx="617538" cy="1152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0183" name="Picture 12" descr="2_4b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6988" y="4027488"/>
            <a:ext cx="7200900" cy="244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4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80254EA-19BE-464B-9F9D-DA0CCA35FD1E}" type="slidenum">
              <a:rPr lang="ru-RU" altLang="ru-RU"/>
              <a:pPr eaLnBrk="1" hangingPunct="1"/>
              <a:t>47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22829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WordArt 4"/>
          <p:cNvSpPr>
            <a:spLocks noChangeArrowheads="1" noChangeShapeType="1" noTextEdit="1"/>
          </p:cNvSpPr>
          <p:nvPr/>
        </p:nvSpPr>
        <p:spPr bwMode="auto">
          <a:xfrm>
            <a:off x="2351089" y="836614"/>
            <a:ext cx="7921625" cy="4321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cs typeface="Arial" panose="020B0604020202020204" pitchFamily="34" charset="0"/>
              </a:rPr>
              <a:t>Лекция окончена!</a:t>
            </a:r>
          </a:p>
        </p:txBody>
      </p:sp>
      <p:sp>
        <p:nvSpPr>
          <p:cNvPr id="51203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F828904-DD98-4F36-93E7-768C3ECF9405}" type="slidenum">
              <a:rPr lang="ru-RU" altLang="ru-RU"/>
              <a:pPr eaLnBrk="1" hangingPunct="1"/>
              <a:t>48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00115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797</Words>
  <Application>Microsoft Office PowerPoint</Application>
  <PresentationFormat>Широкоэкранный</PresentationFormat>
  <Paragraphs>270</Paragraphs>
  <Slides>48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48</vt:i4>
      </vt:variant>
    </vt:vector>
  </HeadingPairs>
  <TitlesOfParts>
    <vt:vector size="56" baseType="lpstr">
      <vt:lpstr>Arial</vt:lpstr>
      <vt:lpstr>Calibri</vt:lpstr>
      <vt:lpstr>Calibri Light</vt:lpstr>
      <vt:lpstr>Impact</vt:lpstr>
      <vt:lpstr>Symbol</vt:lpstr>
      <vt:lpstr>Times New Roman</vt:lpstr>
      <vt:lpstr>Тема Office</vt:lpstr>
      <vt:lpstr>Microsoft Equation 3.0</vt:lpstr>
      <vt:lpstr> 12. МАГНИТНОЕ ПОЛЕ</vt:lpstr>
      <vt:lpstr>12.1. Магнитные взаимодействия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12.2. 3акон Био–Савара–Лапласа </vt:lpstr>
      <vt:lpstr>Презентация PowerPoint</vt:lpstr>
      <vt:lpstr>3акон Био–Савара–Лапласа</vt:lpstr>
      <vt:lpstr>Презентация PowerPoint</vt:lpstr>
      <vt:lpstr>Презентация PowerPoint</vt:lpstr>
      <vt:lpstr>Презентация PowerPoint</vt:lpstr>
      <vt:lpstr>Презентация PowerPoint</vt:lpstr>
      <vt:lpstr>Закон Био–Савара–Лапласа для вакуума можно записать так:</vt:lpstr>
      <vt:lpstr>Презентация PowerPoint</vt:lpstr>
      <vt:lpstr>12.3. Магнитное поле движущегося заряда </vt:lpstr>
      <vt:lpstr>Презентация PowerPoint</vt:lpstr>
      <vt:lpstr>Презентация PowerPoint</vt:lpstr>
      <vt:lpstr>Презентация PowerPoint</vt:lpstr>
      <vt:lpstr>Презентация PowerPoint</vt:lpstr>
      <vt:lpstr>12.4. Напряженность магнитного поля </vt:lpstr>
      <vt:lpstr>Презентация PowerPoint</vt:lpstr>
      <vt:lpstr>Презентация PowerPoint</vt:lpstr>
      <vt:lpstr>Презентация PowerPoint</vt:lpstr>
      <vt:lpstr>12.5. Магнитное поле прямого тока </vt:lpstr>
      <vt:lpstr>Презентация PowerPoint</vt:lpstr>
      <vt:lpstr>Презентация PowerPoint</vt:lpstr>
      <vt:lpstr>12.6. Магнитное поле кругового тока </vt:lpstr>
      <vt:lpstr>Презентация PowerPoint</vt:lpstr>
      <vt:lpstr>Презентация PowerPoint</vt:lpstr>
      <vt:lpstr>Презентация PowerPoint</vt:lpstr>
      <vt:lpstr>12.7. Теорема Гаусса для вектора магнитной индукции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12. МАГНИТНОЕ ПОЛЕ</dc:title>
  <dc:creator>Nikolay A. Antropov</dc:creator>
  <cp:lastModifiedBy>Nikolay A. Antropov</cp:lastModifiedBy>
  <cp:revision>1</cp:revision>
  <dcterms:created xsi:type="dcterms:W3CDTF">2016-04-18T03:23:10Z</dcterms:created>
  <dcterms:modified xsi:type="dcterms:W3CDTF">2016-04-18T03:27:28Z</dcterms:modified>
</cp:coreProperties>
</file>