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550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79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2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156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13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1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58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16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445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186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CF561-15A8-484A-9A21-F0BE33D68A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647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7C7EB-DB5F-4902-BA1D-2199FA1BDDC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04C38-62F3-49DB-9FDF-759D2FAAA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313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file:///\\82.117.66.190\copy\Bai%20referat%20Vat%20li-ngu%20ngon%20hehe\h.htm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850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260350"/>
            <a:ext cx="84963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/>
              <a:t>11. </a:t>
            </a:r>
            <a:r>
              <a:rPr lang="ru-RU" altLang="ru-RU" sz="4000" b="1" dirty="0"/>
              <a:t>Электрический ток в полупроводниках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4876800"/>
          </a:xfrm>
        </p:spPr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b="1"/>
              <a:t>Качественное отличие полупроводников от металлов</a:t>
            </a:r>
            <a:r>
              <a:rPr lang="ru-RU" altLang="ru-RU"/>
              <a:t>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b="1"/>
              <a:t>Электронно-дырочный механизм проводимости чистых беспримесных полупроводников.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b="1"/>
              <a:t>Электронная и дырочная проводимость примесных полупроводников. </a:t>
            </a:r>
          </a:p>
          <a:p>
            <a:pPr marL="609600" indent="-609600">
              <a:buNone/>
            </a:pPr>
            <a:r>
              <a:rPr lang="ru-RU" altLang="ru-RU" b="1"/>
              <a:t>      Донорные и акцепторные примеси.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b="1"/>
              <a:t>Электронно-дырочный переход. Полупроводниковый диод. Транзистор.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ru-RU" altLang="ru-RU" b="1"/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ru-RU" altLang="ru-RU" sz="2400" b="1"/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ru-RU" altLang="ru-RU" b="1" smtClean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ru-RU" altLang="ru-RU" b="1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473C8E-54ED-4A26-94CE-C6376C9B6A66}" type="slidenum">
              <a:rPr lang="ru-RU" altLang="ru-RU" sz="1400">
                <a:latin typeface="Times New Roman" panose="02020603050405020304" pitchFamily="18" charset="0"/>
              </a:rPr>
              <a:pPr/>
              <a:t>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90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19288" y="476250"/>
            <a:ext cx="7772400" cy="59055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К числу полупроводников относятся многие химические элементы (германий, кремний, селен, теллур, мышьяк и др.), огромное количество сплавов и химических соединений.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Почти все неорганические вещества окружающего нас мира – полупроводники.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Самым распространенным в природе полупроводником является кремний, составляющий около 30 % земной коры.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>
              <a:solidFill>
                <a:schemeClr val="accent2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77305B-C2E6-49DA-B92C-B4F4288A4210}" type="slidenum">
              <a:rPr lang="ru-RU" altLang="ru-RU" sz="1400">
                <a:latin typeface="Times New Roman" panose="02020603050405020304" pitchFamily="18" charset="0"/>
              </a:rPr>
              <a:pPr/>
              <a:t>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76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19289" y="333375"/>
            <a:ext cx="8569325" cy="4114800"/>
          </a:xfrm>
        </p:spPr>
        <p:txBody>
          <a:bodyPr/>
          <a:lstStyle/>
          <a:p>
            <a:pPr eaLnBrk="1" hangingPunct="1"/>
            <a:r>
              <a:rPr lang="ru-RU" altLang="ru-RU" b="1" smtClean="0"/>
              <a:t>Качественное отличие полупроводников от металлов проявляется прежде всего в </a:t>
            </a:r>
            <a:r>
              <a:rPr lang="ru-RU" altLang="ru-RU" b="1" i="1" smtClean="0"/>
              <a:t>зависимости удельного сопротивления от температуры</a:t>
            </a:r>
            <a:r>
              <a:rPr lang="ru-RU" altLang="ru-RU" b="1" smtClean="0"/>
              <a:t>.</a:t>
            </a:r>
            <a:r>
              <a:rPr lang="ru-RU" altLang="ru-RU" smtClean="0"/>
              <a:t> </a:t>
            </a:r>
          </a:p>
        </p:txBody>
      </p:sp>
      <p:pic>
        <p:nvPicPr>
          <p:cNvPr id="40963" name="Picture 4" descr="1-13-1"/>
          <p:cNvPicPr>
            <a:picLocks noChangeAspect="1" noChangeArrowheads="1"/>
          </p:cNvPicPr>
          <p:nvPr/>
        </p:nvPicPr>
        <p:blipFill>
          <a:blip r:embed="rId2">
            <a:lum bright="-20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3141664"/>
            <a:ext cx="720090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876D0C-0D54-4BE4-8FF9-B0E843C64CA4}" type="slidenum">
              <a:rPr lang="ru-RU" altLang="ru-RU" sz="1400">
                <a:latin typeface="Times New Roman" panose="02020603050405020304" pitchFamily="18" charset="0"/>
              </a:rPr>
              <a:pPr/>
              <a:t>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07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188913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ru-RU" sz="3000"/>
              <a:t>Зонная модель электронно-дырочной проводимости полупроводников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412875"/>
            <a:ext cx="9144000" cy="4114800"/>
          </a:xfrm>
        </p:spPr>
        <p:txBody>
          <a:bodyPr/>
          <a:lstStyle/>
          <a:p>
            <a:pPr marL="469900" indent="-469900">
              <a:lnSpc>
                <a:spcPct val="80000"/>
              </a:lnSpc>
            </a:pPr>
            <a:r>
              <a:rPr lang="ru-RU" altLang="ru-RU" sz="2400"/>
              <a:t>При образовании твердых тел возможна ситуация, когда энергетическая зона, возникшая из энергетических уровней валентных электронов исходных атомов, оказывается полностью заполненной электронами, а ближайшие, доступные для заполнения электронами энергетические уровни отделены от </a:t>
            </a:r>
            <a:r>
              <a:rPr lang="ru-RU" altLang="ru-RU" sz="2400" i="1"/>
              <a:t>валентной зоны</a:t>
            </a:r>
            <a:r>
              <a:rPr lang="ru-RU" altLang="ru-RU" sz="2400"/>
              <a:t> промежутком неразрешенных энергетических состояний – так называемой </a:t>
            </a:r>
            <a:r>
              <a:rPr lang="ru-RU" altLang="ru-RU" sz="2400" i="1"/>
              <a:t>запрещенной зоной. </a:t>
            </a:r>
            <a:endParaRPr lang="ru-RU" altLang="ru-RU" sz="1500" i="1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-3449638" y="32464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pic>
        <p:nvPicPr>
          <p:cNvPr id="41989" name="Picture 5" descr="6_10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9514" y="4138614"/>
            <a:ext cx="4681537" cy="2719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3923A1-8EA4-4A0B-840C-7D0BAE5B8883}" type="slidenum">
              <a:rPr lang="ru-RU" altLang="ru-RU" sz="1400">
                <a:latin typeface="Times New Roman" panose="02020603050405020304" pitchFamily="18" charset="0"/>
              </a:rPr>
              <a:pPr/>
              <a:t>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01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333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800" b="1" dirty="0">
                <a:latin typeface="Arial" charset="0"/>
              </a:rPr>
              <a:t>     </a:t>
            </a:r>
            <a:r>
              <a:rPr lang="ru-RU" sz="2800" dirty="0"/>
              <a:t>Выше запрещенной зоны расположена зона разрешенных для электронов энергетических состояний – зона проводимости.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800" dirty="0"/>
              <a:t>    Зона проводимости при 0 К полностью свободна, а валентная зона полностью занята.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800" dirty="0"/>
              <a:t>   Подобные зонные структуры характерны для кремния, германия, арсенида галлия (</a:t>
            </a:r>
            <a:r>
              <a:rPr lang="en-US" sz="2800" dirty="0" err="1"/>
              <a:t>GaAs</a:t>
            </a:r>
            <a:r>
              <a:rPr lang="ru-RU" sz="2800" dirty="0"/>
              <a:t>), фосфида индия (</a:t>
            </a:r>
            <a:r>
              <a:rPr lang="en-US" sz="2800" dirty="0" err="1"/>
              <a:t>InP</a:t>
            </a:r>
            <a:r>
              <a:rPr lang="ru-RU" sz="2800" dirty="0"/>
              <a:t>) и многих других твердых тел, являющихся полупроводниками (см. рис.). </a:t>
            </a:r>
          </a:p>
        </p:txBody>
      </p:sp>
      <p:pic>
        <p:nvPicPr>
          <p:cNvPr id="43011" name="Picture 5" descr="6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3802064"/>
            <a:ext cx="5256212" cy="30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074E97-3736-458A-8F0D-4CB72DED3008}" type="slidenum">
              <a:rPr lang="ru-RU" altLang="ru-RU" sz="1400">
                <a:latin typeface="Times New Roman" panose="02020603050405020304" pitchFamily="18" charset="0"/>
              </a:rPr>
              <a:pPr/>
              <a:t>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86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328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800" dirty="0">
                <a:latin typeface="Arial" charset="0"/>
              </a:rPr>
              <a:t>      </a:t>
            </a:r>
            <a:r>
              <a:rPr lang="ru-RU" sz="2800" dirty="0"/>
              <a:t>При повышении температуры полупроводников и диэлектриков электроны способны получать дополнительную энергию, связанную с тепловым движением </a:t>
            </a:r>
            <a:r>
              <a:rPr lang="en-US" sz="2800" i="1" dirty="0" err="1"/>
              <a:t>kT</a:t>
            </a:r>
            <a:r>
              <a:rPr lang="ru-RU" sz="2800" dirty="0"/>
              <a:t>.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800" dirty="0"/>
              <a:t>      У части электронов энергии теплового движения оказывается достаточно для перехода </a:t>
            </a:r>
            <a:r>
              <a:rPr lang="ru-RU" sz="2800" i="1" dirty="0"/>
              <a:t>из валентной зоны в зону проводимости,</a:t>
            </a:r>
            <a:r>
              <a:rPr lang="ru-RU" sz="2800" dirty="0"/>
              <a:t> где электроны под действием внешнего электрического поля могут перемещаться практически свободно  </a:t>
            </a:r>
          </a:p>
        </p:txBody>
      </p:sp>
      <p:pic>
        <p:nvPicPr>
          <p:cNvPr id="44035" name="Picture 5" descr="6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3802064"/>
            <a:ext cx="5256212" cy="30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163CB5-F322-4F1E-8E7C-362F5B7C4CA6}" type="slidenum">
              <a:rPr lang="ru-RU" altLang="ru-RU" sz="1400">
                <a:latin typeface="Times New Roman" panose="02020603050405020304" pitchFamily="18" charset="0"/>
              </a:rPr>
              <a:pPr/>
              <a:t>7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5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2800" b="1" dirty="0">
                <a:latin typeface="Arial" charset="0"/>
              </a:rPr>
              <a:t>       </a:t>
            </a:r>
            <a:r>
              <a:rPr lang="ru-RU" sz="2800" dirty="0"/>
              <a:t>В этом случае, в цепи с полупроводниковым материалом по мере повышения температуры полупроводника будет нарастать электрический ток. </a:t>
            </a:r>
          </a:p>
          <a:p>
            <a:pPr>
              <a:buFontTx/>
              <a:buChar char="•"/>
              <a:defRPr/>
            </a:pPr>
            <a:r>
              <a:rPr lang="ru-RU" sz="2800" dirty="0"/>
              <a:t>       Этот ток связан не только с движением электронов в зоне проводимости, но и с появлением </a:t>
            </a:r>
            <a:r>
              <a:rPr lang="ru-RU" sz="2800" i="1" dirty="0"/>
              <a:t>вакантных мест от ушедших в зону проводимости электронов</a:t>
            </a:r>
            <a:r>
              <a:rPr lang="ru-RU" sz="2800" dirty="0"/>
              <a:t> в валентной зоне, так называемых </a:t>
            </a:r>
            <a:r>
              <a:rPr lang="ru-RU" sz="2800" i="1" dirty="0"/>
              <a:t>дырок</a:t>
            </a:r>
          </a:p>
        </p:txBody>
      </p:sp>
      <p:pic>
        <p:nvPicPr>
          <p:cNvPr id="45059" name="Picture 5" descr="6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3802064"/>
            <a:ext cx="5256212" cy="30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F726C5-C47B-4B21-8978-0B091AB7D1EA}" type="slidenum">
              <a:rPr lang="ru-RU" altLang="ru-RU" sz="1400">
                <a:latin typeface="Times New Roman" panose="02020603050405020304" pitchFamily="18" charset="0"/>
              </a:rPr>
              <a:pPr/>
              <a:t>8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74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1774825" y="476250"/>
            <a:ext cx="8713788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3200" b="1" dirty="0">
                <a:latin typeface="Arial" charset="0"/>
              </a:rPr>
              <a:t>    </a:t>
            </a:r>
            <a:r>
              <a:rPr lang="ru-RU" sz="3200" dirty="0"/>
              <a:t>Вакантное место может быть занято валентным электроном из соседней пары, тогда дырка переместиться на новое место в кристалле. </a:t>
            </a:r>
          </a:p>
          <a:p>
            <a:pPr>
              <a:defRPr/>
            </a:pPr>
            <a:r>
              <a:rPr lang="ru-RU" sz="3200" dirty="0"/>
              <a:t>    </a:t>
            </a:r>
          </a:p>
          <a:p>
            <a:pPr>
              <a:buFontTx/>
              <a:buChar char="•"/>
              <a:defRPr/>
            </a:pPr>
            <a:r>
              <a:rPr lang="ru-RU" sz="3200" dirty="0"/>
              <a:t>    Если полупроводник помещается в электрическое поле, то в упорядоченное движение вовлекаются не только свободные электроны, но и дырки, которые ведут себя как положительно заряженные частицы</a:t>
            </a:r>
            <a:r>
              <a:rPr lang="ru-RU" sz="3200" b="1" dirty="0"/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9862F8-4461-4B38-AB76-6B399B219EE4}" type="slidenum">
              <a:rPr lang="ru-RU" altLang="ru-RU" sz="1400">
                <a:latin typeface="Times New Roman" panose="02020603050405020304" pitchFamily="18" charset="0"/>
              </a:rPr>
              <a:pPr/>
              <a:t>9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1524000" y="260350"/>
            <a:ext cx="9144000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3600" b="1">
                <a:latin typeface="Arial" panose="020B0604020202020204" pitchFamily="34" charset="0"/>
              </a:rPr>
              <a:t>    </a:t>
            </a:r>
            <a:r>
              <a:rPr lang="ru-RU" altLang="ru-RU" sz="3600"/>
              <a:t>Поэтому ток </a:t>
            </a:r>
            <a:r>
              <a:rPr lang="ru-RU" altLang="ru-RU" sz="4400" i="1"/>
              <a:t>I</a:t>
            </a:r>
            <a:r>
              <a:rPr lang="ru-RU" altLang="ru-RU" sz="3600"/>
              <a:t> в полупроводнике складывается из электронного </a:t>
            </a:r>
            <a:r>
              <a:rPr lang="ru-RU" altLang="ru-RU" sz="4400" i="1"/>
              <a:t>I</a:t>
            </a:r>
            <a:r>
              <a:rPr lang="en-US" altLang="ru-RU" sz="4400" i="1" baseline="-25000"/>
              <a:t>n</a:t>
            </a:r>
            <a:r>
              <a:rPr lang="ru-RU" altLang="ru-RU" sz="3600"/>
              <a:t> и дырочного </a:t>
            </a:r>
            <a:r>
              <a:rPr lang="ru-RU" altLang="ru-RU" sz="4400" i="1"/>
              <a:t>I</a:t>
            </a:r>
            <a:r>
              <a:rPr lang="en-US" altLang="ru-RU" sz="4400" i="1" baseline="-25000"/>
              <a:t>p</a:t>
            </a:r>
            <a:r>
              <a:rPr lang="ru-RU" altLang="ru-RU" sz="3600"/>
              <a:t> токов: </a:t>
            </a:r>
            <a:r>
              <a:rPr lang="en-US" altLang="ru-RU" sz="3600"/>
              <a:t>     </a:t>
            </a:r>
            <a:r>
              <a:rPr lang="ru-RU" altLang="ru-RU" sz="4400" i="1"/>
              <a:t>I</a:t>
            </a:r>
            <a:r>
              <a:rPr lang="ru-RU" altLang="ru-RU" sz="4400"/>
              <a:t> = </a:t>
            </a:r>
            <a:r>
              <a:rPr lang="ru-RU" altLang="ru-RU" sz="4400" i="1"/>
              <a:t>I</a:t>
            </a:r>
            <a:r>
              <a:rPr lang="en-US" altLang="ru-RU" sz="4400" i="1"/>
              <a:t>n</a:t>
            </a:r>
            <a:r>
              <a:rPr lang="ru-RU" altLang="ru-RU" sz="4400"/>
              <a:t> + </a:t>
            </a:r>
            <a:r>
              <a:rPr lang="ru-RU" altLang="ru-RU" sz="4400" i="1"/>
              <a:t>I</a:t>
            </a:r>
            <a:r>
              <a:rPr lang="en-US" altLang="ru-RU" sz="4400" i="1"/>
              <a:t>p</a:t>
            </a:r>
            <a:r>
              <a:rPr lang="ru-RU" altLang="ru-RU" sz="4400"/>
              <a:t>.</a:t>
            </a:r>
            <a:r>
              <a:rPr lang="ru-RU" altLang="ru-RU" sz="3600"/>
              <a:t> </a:t>
            </a:r>
            <a:endParaRPr lang="en-US" altLang="ru-RU" sz="3600"/>
          </a:p>
          <a:p>
            <a:pPr>
              <a:spcBef>
                <a:spcPct val="0"/>
              </a:spcBef>
            </a:pPr>
            <a:r>
              <a:rPr lang="ru-RU" altLang="ru-RU" sz="3600"/>
              <a:t>    Электронно-дырочный механизм проводимости проявляется только у чистых (т. е. без примесей) полупроводников. </a:t>
            </a:r>
          </a:p>
          <a:p>
            <a:pPr>
              <a:spcBef>
                <a:spcPct val="0"/>
              </a:spcBef>
            </a:pPr>
            <a:r>
              <a:rPr lang="ru-RU" altLang="ru-RU" sz="3600"/>
              <a:t>    Он называется </a:t>
            </a:r>
            <a:r>
              <a:rPr lang="ru-RU" altLang="ru-RU" sz="3600" i="1"/>
              <a:t>собственной электрической проводимостью</a:t>
            </a:r>
            <a:r>
              <a:rPr lang="ru-RU" altLang="ru-RU" sz="3600"/>
              <a:t> полупроводников.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A0D3C2-A1DC-44F1-8C07-CEDA190F288A}" type="slidenum">
              <a:rPr lang="ru-RU" altLang="ru-RU" sz="1400">
                <a:latin typeface="Times New Roman" panose="02020603050405020304" pitchFamily="18" charset="0"/>
              </a:rPr>
              <a:pPr/>
              <a:t>10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61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ChangeArrowheads="1"/>
          </p:cNvSpPr>
          <p:nvPr/>
        </p:nvSpPr>
        <p:spPr bwMode="auto">
          <a:xfrm flipV="1">
            <a:off x="-2093913" y="2051051"/>
            <a:ext cx="12761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2800" b="1">
              <a:latin typeface="Arial" panose="020B0604020202020204" pitchFamily="34" charset="0"/>
            </a:endParaRPr>
          </a:p>
        </p:txBody>
      </p:sp>
      <p:sp>
        <p:nvSpPr>
          <p:cNvPr id="48131" name="Rectangle 5"/>
          <p:cNvSpPr>
            <a:spLocks noChangeArrowheads="1"/>
          </p:cNvSpPr>
          <p:nvPr/>
        </p:nvSpPr>
        <p:spPr bwMode="auto">
          <a:xfrm>
            <a:off x="1524001" y="2205038"/>
            <a:ext cx="1276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2800" b="1">
              <a:latin typeface="Arial" panose="020B0604020202020204" pitchFamily="34" charset="0"/>
            </a:endParaRPr>
          </a:p>
        </p:txBody>
      </p:sp>
      <p:sp>
        <p:nvSpPr>
          <p:cNvPr id="48132" name="Rectangle 6"/>
          <p:cNvSpPr>
            <a:spLocks noChangeArrowheads="1"/>
          </p:cNvSpPr>
          <p:nvPr/>
        </p:nvSpPr>
        <p:spPr bwMode="auto">
          <a:xfrm>
            <a:off x="1524001" y="260351"/>
            <a:ext cx="95408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2800" b="1">
                <a:latin typeface="Arial" panose="020B0604020202020204" pitchFamily="34" charset="0"/>
              </a:rPr>
              <a:t>  </a:t>
            </a:r>
            <a:r>
              <a:rPr lang="ru-RU" altLang="ru-RU" sz="2800" b="1"/>
              <a:t>Электроны забрасываются в зону проводимости с </a:t>
            </a:r>
            <a:r>
              <a:rPr lang="ru-RU" altLang="ru-RU" sz="2800" b="1" i="1">
                <a:solidFill>
                  <a:srgbClr val="C00000"/>
                </a:solidFill>
              </a:rPr>
              <a:t>уровня Ферми</a:t>
            </a:r>
            <a:r>
              <a:rPr lang="ru-RU" altLang="ru-RU" sz="2800" b="1"/>
              <a:t>, который оказывается в собственном полупроводнике расположенным </a:t>
            </a:r>
            <a:r>
              <a:rPr lang="ru-RU" altLang="ru-RU" sz="2800" b="1" i="1">
                <a:solidFill>
                  <a:srgbClr val="C00000"/>
                </a:solidFill>
              </a:rPr>
              <a:t>посередине запрещенной зоны</a:t>
            </a:r>
            <a:r>
              <a:rPr lang="ru-RU" altLang="ru-RU" sz="2800" b="1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48133" name="Picture 7" descr="6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1" y="2205039"/>
            <a:ext cx="5256213" cy="30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A55B0C-430A-48E4-9784-ECF7320CED48}" type="slidenum">
              <a:rPr lang="ru-RU" altLang="ru-RU" sz="1400">
                <a:latin typeface="Times New Roman" panose="02020603050405020304" pitchFamily="18" charset="0"/>
              </a:rPr>
              <a:pPr/>
              <a:t>11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7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o"/>
            </a:pPr>
            <a:r>
              <a:rPr lang="ru-RU" altLang="ru-RU" sz="2800" b="1">
                <a:latin typeface="Arial" panose="020B0604020202020204" pitchFamily="34" charset="0"/>
              </a:rPr>
              <a:t>    </a:t>
            </a:r>
            <a:r>
              <a:rPr lang="ru-RU" altLang="ru-RU" sz="2800"/>
              <a:t>Существенно изменить проводимость полупроводников можно, введя в них очень небольшие количества примесей. 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o"/>
            </a:pPr>
            <a:r>
              <a:rPr lang="ru-RU" altLang="ru-RU" sz="2800"/>
              <a:t>    В металлах примесь всегда уменьшает проводимость.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o"/>
            </a:pPr>
            <a:r>
              <a:rPr lang="ru-RU" altLang="ru-RU" sz="2800"/>
              <a:t>    Так, добавление в чистый кремний 10</a:t>
            </a:r>
            <a:r>
              <a:rPr lang="ru-RU" altLang="ru-RU" sz="2800" baseline="30000">
                <a:sym typeface="Symbol" panose="05050102010706020507" pitchFamily="18" charset="2"/>
              </a:rPr>
              <a:t></a:t>
            </a:r>
            <a:r>
              <a:rPr lang="ru-RU" altLang="ru-RU" sz="2800" baseline="30000"/>
              <a:t>3</a:t>
            </a:r>
            <a:r>
              <a:rPr lang="ru-RU" altLang="ru-RU" sz="2800"/>
              <a:t> % атомов фосфора увеличивает электропроводность кристалла в 10</a:t>
            </a:r>
            <a:r>
              <a:rPr lang="ru-RU" altLang="ru-RU" sz="2800" baseline="30000"/>
              <a:t>5</a:t>
            </a:r>
            <a:r>
              <a:rPr lang="ru-RU" altLang="ru-RU" sz="2800"/>
              <a:t> раз. 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o"/>
            </a:pPr>
            <a:r>
              <a:rPr lang="ru-RU" altLang="ru-RU" sz="2800"/>
              <a:t>    Небольшое добавление примеси к полупроводнику называется легированием. 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o"/>
            </a:pPr>
            <a:r>
              <a:rPr lang="ru-RU" altLang="ru-RU" sz="2800"/>
              <a:t>Процессы легирования: металлургические, основные проблемы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76CFB3-49DF-4E6D-8234-361681E7890D}" type="slidenum">
              <a:rPr lang="ru-RU" altLang="ru-RU" sz="1400">
                <a:latin typeface="Times New Roman" panose="02020603050405020304" pitchFamily="18" charset="0"/>
              </a:rPr>
              <a:pPr/>
              <a:t>12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67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524000" y="260351"/>
            <a:ext cx="9144000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</a:rPr>
              <a:t>    </a:t>
            </a:r>
            <a:r>
              <a:rPr lang="ru-RU" altLang="ru-RU"/>
              <a:t>Необходимым условием резкого уменьшения удельного сопротивления полупроводника при введении примесей является отличие валентности атомов примеси от валентности основных атомов кристалла.</a:t>
            </a:r>
            <a:endParaRPr lang="en-US" altLang="ru-RU"/>
          </a:p>
          <a:p>
            <a:pPr>
              <a:spcBef>
                <a:spcPct val="0"/>
              </a:spcBef>
            </a:pPr>
            <a:r>
              <a:rPr lang="ru-RU" altLang="ru-RU"/>
              <a:t>    Проводимость полупроводников при наличии примесей называется </a:t>
            </a:r>
            <a:r>
              <a:rPr lang="ru-RU" altLang="ru-RU" i="1"/>
              <a:t>примесной проводимостью</a:t>
            </a:r>
            <a:r>
              <a:rPr lang="ru-RU" altLang="ru-RU"/>
              <a:t>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74DA8B-2ED8-47B5-90A9-BB437D4841F6}" type="slidenum">
              <a:rPr lang="ru-RU" altLang="ru-RU" sz="1400">
                <a:latin typeface="Times New Roman" panose="02020603050405020304" pitchFamily="18" charset="0"/>
              </a:rPr>
              <a:pPr/>
              <a:t>13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8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1703388" y="692151"/>
            <a:ext cx="8964612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3600" b="1">
                <a:latin typeface="Arial" panose="020B0604020202020204" pitchFamily="34" charset="0"/>
              </a:rPr>
              <a:t>   </a:t>
            </a:r>
            <a:r>
              <a:rPr lang="ru-RU" altLang="ru-RU" sz="3600"/>
              <a:t>Различают два типа примесной проводимости – электронную и дырочную проводимости.</a:t>
            </a:r>
            <a:endParaRPr lang="ru-RU" altLang="ru-RU" sz="3600" i="1"/>
          </a:p>
          <a:p>
            <a:pPr>
              <a:spcBef>
                <a:spcPct val="0"/>
              </a:spcBef>
            </a:pPr>
            <a:r>
              <a:rPr lang="ru-RU" altLang="ru-RU" sz="3600" i="1"/>
              <a:t>   Электронная проводимость</a:t>
            </a:r>
            <a:r>
              <a:rPr lang="ru-RU" altLang="ru-RU" sz="3600"/>
              <a:t> возникает, когда в кристалл германия с четырехвалентными атомами введены пятивалентные атомы (например, атомы мышьяка, As).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4FA3F6-9E91-456C-BE17-52F01EF9704F}" type="slidenum">
              <a:rPr lang="ru-RU" altLang="ru-RU" sz="1400">
                <a:latin typeface="Times New Roman" panose="02020603050405020304" pitchFamily="18" charset="0"/>
              </a:rPr>
              <a:pPr/>
              <a:t>14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50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1-13-3"/>
          <p:cNvPicPr>
            <a:picLocks noChangeAspect="1" noChangeArrowheads="1"/>
          </p:cNvPicPr>
          <p:nvPr/>
        </p:nvPicPr>
        <p:blipFill>
          <a:blip r:embed="rId2">
            <a:lum bright="-20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2205038"/>
            <a:ext cx="5943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211DDA-70B0-4F1F-90D5-A83C938CC57B}" type="slidenum">
              <a:rPr lang="ru-RU" altLang="ru-RU" sz="1400">
                <a:latin typeface="Times New Roman" panose="02020603050405020304" pitchFamily="18" charset="0"/>
              </a:rPr>
              <a:pPr/>
              <a:t>15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60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2800" b="1">
                <a:latin typeface="Arial" panose="020B0604020202020204" pitchFamily="34" charset="0"/>
              </a:rPr>
              <a:t>    </a:t>
            </a:r>
            <a:r>
              <a:rPr lang="ru-RU" altLang="ru-RU" sz="2800"/>
              <a:t>Четыре валентных электрона атома мышьяка включены в образование ковалентных связей с четырьмя соседними атомами германия. </a:t>
            </a:r>
            <a:endParaRPr lang="en-US" altLang="ru-RU" sz="2800"/>
          </a:p>
          <a:p>
            <a:pPr>
              <a:spcBef>
                <a:spcPct val="0"/>
              </a:spcBef>
            </a:pPr>
            <a:r>
              <a:rPr lang="ru-RU" altLang="ru-RU" sz="2800"/>
              <a:t>    Пятый валентный электрон оказался излишним.</a:t>
            </a:r>
            <a:endParaRPr lang="en-US" altLang="ru-RU" sz="2800"/>
          </a:p>
          <a:p>
            <a:pPr>
              <a:spcBef>
                <a:spcPct val="0"/>
              </a:spcBef>
            </a:pPr>
            <a:r>
              <a:rPr lang="ru-RU" altLang="ru-RU" sz="2800"/>
              <a:t>    Он легко отрывается от атома мышьяка и становится свободным.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Атом, потерявший электрон, превращается в положительный ион, расположенный в узле кристаллической решетки.</a:t>
            </a:r>
          </a:p>
        </p:txBody>
      </p:sp>
      <p:pic>
        <p:nvPicPr>
          <p:cNvPr id="53251" name="Picture 5" descr="1-13-3"/>
          <p:cNvPicPr>
            <a:picLocks noChangeAspect="1" noChangeArrowheads="1"/>
          </p:cNvPicPr>
          <p:nvPr/>
        </p:nvPicPr>
        <p:blipFill>
          <a:blip r:embed="rId2">
            <a:lum bright="-20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6" y="4221164"/>
            <a:ext cx="395922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728C67-03B9-45F6-9C74-E1097FEB982D}" type="slidenum">
              <a:rPr lang="ru-RU" altLang="ru-RU" sz="1400">
                <a:latin typeface="Times New Roman" panose="02020603050405020304" pitchFamily="18" charset="0"/>
              </a:rPr>
              <a:pPr/>
              <a:t>16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9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ChangeArrowheads="1"/>
          </p:cNvSpPr>
          <p:nvPr/>
        </p:nvSpPr>
        <p:spPr bwMode="auto">
          <a:xfrm>
            <a:off x="1524000" y="260350"/>
            <a:ext cx="9144000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2800" b="1">
                <a:latin typeface="Arial" panose="020B0604020202020204" pitchFamily="34" charset="0"/>
              </a:rPr>
              <a:t>   </a:t>
            </a:r>
            <a:r>
              <a:rPr lang="ru-RU" altLang="ru-RU" sz="2800"/>
              <a:t>Примесь из атомов с валентностью, превышающей валентность основных атомов полупроводникового кристалла, называется </a:t>
            </a:r>
            <a:r>
              <a:rPr lang="ru-RU" altLang="ru-RU" sz="2800" i="1">
                <a:solidFill>
                  <a:srgbClr val="C00000"/>
                </a:solidFill>
              </a:rPr>
              <a:t>донорской примесью</a:t>
            </a:r>
            <a:r>
              <a:rPr lang="ru-RU" altLang="ru-RU" sz="2800">
                <a:solidFill>
                  <a:srgbClr val="DE6060"/>
                </a:solidFill>
              </a:rPr>
              <a:t>.</a:t>
            </a:r>
            <a:r>
              <a:rPr lang="ru-RU" altLang="ru-RU" sz="2800"/>
              <a:t> 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В результате ее введения в кристалле появляется значительное число свободных электронов.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Это приводит к резкому уменьшению удельного сопротивления полупроводника – в тысячи и даже миллионы раз.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Удельное сопротивление проводника с большим содержанием примесей может приближаться к удельному сопротивлению металлического проводника.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DB2B4C-5E07-482A-9A80-CB09EC32D1D5}" type="slidenum">
              <a:rPr lang="ru-RU" altLang="ru-RU" sz="1400">
                <a:latin typeface="Times New Roman" panose="02020603050405020304" pitchFamily="18" charset="0"/>
              </a:rPr>
              <a:pPr/>
              <a:t>17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17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1774826" y="404813"/>
            <a:ext cx="856932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2800" b="1">
                <a:latin typeface="Arial" panose="020B0604020202020204" pitchFamily="34" charset="0"/>
              </a:rPr>
              <a:t>    </a:t>
            </a:r>
            <a:r>
              <a:rPr lang="ru-RU" altLang="ru-RU" sz="2800"/>
              <a:t>Такая проводимость, обусловленная свободными электронами, называется электронной, а полупроводник, обладающий электронной проводимостью, называется </a:t>
            </a:r>
            <a:r>
              <a:rPr lang="ru-RU" altLang="ru-RU" sz="2800" i="1"/>
              <a:t>полупроводником n-типа</a:t>
            </a:r>
            <a:r>
              <a:rPr lang="ru-RU" altLang="ru-RU" sz="2800"/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82F026-063B-46C4-9AD2-687FE2537CC5}" type="slidenum">
              <a:rPr lang="ru-RU" altLang="ru-RU" sz="1400">
                <a:latin typeface="Times New Roman" panose="02020603050405020304" pitchFamily="18" charset="0"/>
              </a:rPr>
              <a:pPr/>
              <a:t>18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75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98676" y="1125538"/>
            <a:ext cx="8569325" cy="4114800"/>
          </a:xfrm>
        </p:spPr>
        <p:txBody>
          <a:bodyPr/>
          <a:lstStyle/>
          <a:p>
            <a:pPr eaLnBrk="1" hangingPunct="1"/>
            <a:r>
              <a:rPr lang="ru-RU" altLang="ru-RU" sz="4000" i="1"/>
              <a:t>Дырочная проводимость</a:t>
            </a:r>
            <a:r>
              <a:rPr lang="ru-RU" altLang="ru-RU" smtClean="0"/>
              <a:t> возникает, когда в кристалл германия введены трехвалентные атомы (например, атомы индия, In). </a:t>
            </a:r>
          </a:p>
        </p:txBody>
      </p:sp>
      <p:pic>
        <p:nvPicPr>
          <p:cNvPr id="56323" name="Picture 4" descr="1-13-4"/>
          <p:cNvPicPr>
            <a:picLocks noChangeAspect="1" noChangeArrowheads="1"/>
          </p:cNvPicPr>
          <p:nvPr/>
        </p:nvPicPr>
        <p:blipFill>
          <a:blip r:embed="rId2">
            <a:lum bright="-20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3317876"/>
            <a:ext cx="51117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CF4300-CBBA-426F-A674-3324F14BCA50}" type="slidenum">
              <a:rPr lang="ru-RU" altLang="ru-RU" sz="1400">
                <a:latin typeface="Times New Roman" panose="02020603050405020304" pitchFamily="18" charset="0"/>
              </a:rPr>
              <a:pPr/>
              <a:t>19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10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/>
              <a:t>На рис. показан атом индия, который создал с помощью своих валентных электронов ковалентные связи лишь с тремя соседними атомами германия.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/>
              <a:t>На образование связи с четвертым атомом германия у атома индия нет электрона.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/>
              <a:t> Этот недостающий электрон  будет захвачен атомом индия из ковалентной связи соседних атомов германия.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/>
              <a:t>В этом случае атом индия превращается в отрицательный ион, расположенный в узле кристаллической решетки, а в ковалентной связи соседних атомов образуется вакансия.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39EDF6-0BA7-4FAA-8E9E-E580EB9B10E6}" type="slidenum">
              <a:rPr lang="ru-RU" altLang="ru-RU" sz="1400">
                <a:latin typeface="Times New Roman" panose="02020603050405020304" pitchFamily="18" charset="0"/>
              </a:rPr>
              <a:pPr/>
              <a:t>20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6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2133601" y="188914"/>
            <a:ext cx="8283575" cy="58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2800"/>
              <a:t>Примесь атомов, способных захватывать электроны, называется </a:t>
            </a:r>
            <a:r>
              <a:rPr lang="ru-RU" altLang="ru-RU" sz="2800" i="1"/>
              <a:t>акцепторной примесью</a:t>
            </a:r>
            <a:r>
              <a:rPr lang="ru-RU" altLang="ru-RU" sz="280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В результате введения акцепторной примеси в кристалле разрывается множество ковалентных связей и образуются вакантные места (дырки).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В результате введения акцепторной примеси в кристалле разрывается множество ковалентных связей и образуются вакантные места (дырки).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 На эти места могут перескакивать электроны из соседних ковалентных связей, что приводит к хаотическому блужданию дырок по кристаллу.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E1D94B-7D7D-40D3-973C-C137074D8EC5}" type="slidenum">
              <a:rPr lang="ru-RU" altLang="ru-RU" sz="1400">
                <a:latin typeface="Times New Roman" panose="02020603050405020304" pitchFamily="18" charset="0"/>
              </a:rPr>
              <a:pPr/>
              <a:t>21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0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1524000" y="476250"/>
            <a:ext cx="9144000" cy="47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ru-RU" altLang="ru-RU" sz="2800" b="1" dirty="0"/>
              <a:t>    </a:t>
            </a:r>
            <a:r>
              <a:rPr lang="ru-RU" altLang="ru-RU" sz="2800" dirty="0">
                <a:latin typeface="+mj-lt"/>
              </a:rPr>
              <a:t>Концентрация дырок в полупроводнике с акцепторной примесью значительно превышает концентрацию электронов, которые возникли из-за механизма собственной электропроводности полупроводника: </a:t>
            </a:r>
            <a:r>
              <a:rPr lang="ru-RU" altLang="ru-RU" sz="2800" i="1" dirty="0">
                <a:latin typeface="+mj-lt"/>
              </a:rPr>
              <a:t>n</a:t>
            </a:r>
            <a:r>
              <a:rPr lang="en-US" altLang="ru-RU" sz="2800" i="1" dirty="0">
                <a:latin typeface="+mj-lt"/>
              </a:rPr>
              <a:t>p</a:t>
            </a:r>
            <a:r>
              <a:rPr lang="ru-RU" altLang="ru-RU" sz="2800" dirty="0">
                <a:latin typeface="+mj-lt"/>
              </a:rPr>
              <a:t> &gt;&gt; </a:t>
            </a:r>
            <a:r>
              <a:rPr lang="ru-RU" altLang="ru-RU" sz="2800" i="1" dirty="0">
                <a:latin typeface="+mj-lt"/>
              </a:rPr>
              <a:t>n</a:t>
            </a:r>
            <a:r>
              <a:rPr lang="en-US" altLang="ru-RU" sz="2800" i="1" dirty="0">
                <a:latin typeface="+mj-lt"/>
              </a:rPr>
              <a:t>n</a:t>
            </a:r>
            <a:r>
              <a:rPr lang="ru-RU" altLang="ru-RU" sz="2800" dirty="0">
                <a:latin typeface="+mj-lt"/>
              </a:rPr>
              <a:t>. </a:t>
            </a:r>
            <a:endParaRPr lang="en-US" altLang="ru-RU" sz="2800" dirty="0">
              <a:latin typeface="+mj-lt"/>
            </a:endParaRPr>
          </a:p>
          <a:p>
            <a:pPr>
              <a:buFontTx/>
              <a:buChar char="•"/>
              <a:defRPr/>
            </a:pPr>
            <a:r>
              <a:rPr lang="ru-RU" altLang="ru-RU" sz="2800" dirty="0">
                <a:latin typeface="+mj-lt"/>
              </a:rPr>
              <a:t>    Проводимость такого типа называется дырочной проводимостью. </a:t>
            </a:r>
            <a:endParaRPr lang="en-US" altLang="ru-RU" sz="2800" dirty="0">
              <a:latin typeface="+mj-lt"/>
            </a:endParaRPr>
          </a:p>
          <a:p>
            <a:pPr>
              <a:buFontTx/>
              <a:buChar char="•"/>
              <a:defRPr/>
            </a:pPr>
            <a:r>
              <a:rPr lang="ru-RU" altLang="ru-RU" sz="2800" dirty="0">
                <a:latin typeface="+mj-lt"/>
              </a:rPr>
              <a:t>    Примесный полупроводник с дырочной проводимостью называется </a:t>
            </a:r>
            <a:r>
              <a:rPr lang="ru-RU" altLang="ru-RU" sz="2800" i="1" dirty="0">
                <a:latin typeface="+mj-lt"/>
              </a:rPr>
              <a:t>полупроводником p-типа</a:t>
            </a:r>
            <a:r>
              <a:rPr lang="ru-RU" altLang="ru-RU" sz="2800" dirty="0">
                <a:latin typeface="+mj-lt"/>
              </a:rPr>
              <a:t>. </a:t>
            </a:r>
            <a:endParaRPr lang="en-US" altLang="ru-RU" sz="2800" dirty="0">
              <a:latin typeface="+mj-lt"/>
            </a:endParaRPr>
          </a:p>
          <a:p>
            <a:pPr>
              <a:buFontTx/>
              <a:buChar char="•"/>
              <a:defRPr/>
            </a:pPr>
            <a:r>
              <a:rPr lang="ru-RU" altLang="ru-RU" sz="2800" dirty="0">
                <a:latin typeface="+mj-lt"/>
              </a:rPr>
              <a:t>    Основными носителями свободного заряда в полупроводниках </a:t>
            </a:r>
            <a:r>
              <a:rPr lang="ru-RU" altLang="ru-RU" sz="2800" i="1" dirty="0">
                <a:latin typeface="+mj-lt"/>
              </a:rPr>
              <a:t>p</a:t>
            </a:r>
            <a:r>
              <a:rPr lang="ru-RU" altLang="ru-RU" sz="2800" dirty="0">
                <a:latin typeface="+mj-lt"/>
              </a:rPr>
              <a:t>-типа являются дырки.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7B32B6-EC3F-4AE8-84CE-61C11425F096}" type="slidenum">
              <a:rPr lang="ru-RU" altLang="ru-RU" sz="1400">
                <a:latin typeface="Times New Roman" panose="02020603050405020304" pitchFamily="18" charset="0"/>
              </a:rPr>
              <a:pPr/>
              <a:t>22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3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ru-RU" sz="3200" b="1"/>
              <a:t>Электронно-дырочный переход. </a:t>
            </a:r>
            <a:endParaRPr lang="ru-RU" altLang="ru-RU" sz="380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68414"/>
            <a:ext cx="9144000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/>
              <a:t>В современной электронной технике полупроводниковые приборы играют исключительную роль.</a:t>
            </a:r>
            <a:endParaRPr lang="en-US" altLang="ru-RU"/>
          </a:p>
          <a:p>
            <a:pPr eaLnBrk="1" hangingPunct="1">
              <a:lnSpc>
                <a:spcPct val="80000"/>
              </a:lnSpc>
            </a:pPr>
            <a:r>
              <a:rPr lang="ru-RU" altLang="ru-RU"/>
              <a:t> За последние три десятилетия они почти полностью вытеснили электровакуумные приборы.</a:t>
            </a:r>
            <a:endParaRPr lang="en-US" altLang="ru-RU"/>
          </a:p>
          <a:p>
            <a:pPr eaLnBrk="1" hangingPunct="1">
              <a:lnSpc>
                <a:spcPct val="80000"/>
              </a:lnSpc>
            </a:pPr>
            <a:r>
              <a:rPr lang="ru-RU" altLang="ru-RU"/>
              <a:t>В любом полупроводниковом приборе имеется один или несколько электронно-дырочных переходов.</a:t>
            </a:r>
            <a:endParaRPr lang="en-US" altLang="ru-RU"/>
          </a:p>
          <a:p>
            <a:pPr eaLnBrk="1" hangingPunct="1">
              <a:lnSpc>
                <a:spcPct val="80000"/>
              </a:lnSpc>
            </a:pPr>
            <a:r>
              <a:rPr lang="ru-RU" altLang="ru-RU"/>
              <a:t> </a:t>
            </a:r>
            <a:r>
              <a:rPr lang="ru-RU" altLang="ru-RU" i="1"/>
              <a:t>Электронно-дырочный переход</a:t>
            </a:r>
            <a:r>
              <a:rPr lang="ru-RU" altLang="ru-RU"/>
              <a:t> (или </a:t>
            </a:r>
            <a:r>
              <a:rPr lang="ru-RU" altLang="ru-RU" i="1"/>
              <a:t>n</a:t>
            </a:r>
            <a:r>
              <a:rPr lang="ru-RU" altLang="ru-RU"/>
              <a:t>–</a:t>
            </a:r>
            <a:r>
              <a:rPr lang="ru-RU" altLang="ru-RU" i="1"/>
              <a:t>p</a:t>
            </a:r>
            <a:r>
              <a:rPr lang="ru-RU" altLang="ru-RU"/>
              <a:t>-переход) – это область контакта двух полупроводников с разными типами проводимости.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5134F3-E0F7-44AC-B376-26CFB5401746}" type="slidenum">
              <a:rPr lang="ru-RU" altLang="ru-RU" sz="1400">
                <a:latin typeface="Times New Roman" panose="02020603050405020304" pitchFamily="18" charset="0"/>
              </a:rPr>
              <a:pPr/>
              <a:t>23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5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700" b="1">
                <a:solidFill>
                  <a:srgbClr val="C00000"/>
                </a:solidFill>
              </a:rPr>
              <a:t>Электронно-дырочный переход.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z="2400"/>
          </a:p>
        </p:txBody>
      </p:sp>
      <p:pic>
        <p:nvPicPr>
          <p:cNvPr id="61444" name="Picture 4" descr="1-14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420938"/>
            <a:ext cx="7315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064266A-FDD3-4247-BD9B-DCBC66F97A3C}" type="slidenum">
              <a:rPr lang="ru-RU" altLang="ru-RU" sz="1400">
                <a:latin typeface="Times New Roman" panose="02020603050405020304" pitchFamily="18" charset="0"/>
              </a:rPr>
              <a:pPr/>
              <a:t>24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61446" name="TextBox 2"/>
          <p:cNvSpPr txBox="1">
            <a:spLocks noChangeArrowheads="1"/>
          </p:cNvSpPr>
          <p:nvPr/>
        </p:nvSpPr>
        <p:spPr bwMode="auto">
          <a:xfrm>
            <a:off x="9120189" y="4292601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/>
              <a:t>+</a:t>
            </a:r>
          </a:p>
        </p:txBody>
      </p:sp>
      <p:sp>
        <p:nvSpPr>
          <p:cNvPr id="61447" name="TextBox 3"/>
          <p:cNvSpPr txBox="1">
            <a:spLocks noChangeArrowheads="1"/>
          </p:cNvSpPr>
          <p:nvPr/>
        </p:nvSpPr>
        <p:spPr bwMode="auto">
          <a:xfrm>
            <a:off x="2927350" y="4292601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/>
              <a:t>-</a:t>
            </a:r>
          </a:p>
        </p:txBody>
      </p:sp>
      <p:sp>
        <p:nvSpPr>
          <p:cNvPr id="61448" name="TextBox 4"/>
          <p:cNvSpPr txBox="1">
            <a:spLocks noChangeArrowheads="1"/>
          </p:cNvSpPr>
          <p:nvPr/>
        </p:nvSpPr>
        <p:spPr bwMode="auto">
          <a:xfrm>
            <a:off x="3071814" y="2708276"/>
            <a:ext cx="363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/>
              <a:t>+</a:t>
            </a:r>
          </a:p>
        </p:txBody>
      </p:sp>
      <p:sp>
        <p:nvSpPr>
          <p:cNvPr id="61449" name="TextBox 5"/>
          <p:cNvSpPr txBox="1">
            <a:spLocks noChangeArrowheads="1"/>
          </p:cNvSpPr>
          <p:nvPr/>
        </p:nvSpPr>
        <p:spPr bwMode="auto">
          <a:xfrm>
            <a:off x="9048750" y="2708276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/>
              <a:t>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88164" y="5013325"/>
            <a:ext cx="24844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dirty="0">
                <a:latin typeface="+mj-lt"/>
              </a:rPr>
              <a:t>Обратное включение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32626" y="2420938"/>
            <a:ext cx="22780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dirty="0">
                <a:latin typeface="+mj-lt"/>
              </a:rPr>
              <a:t>Прямое включение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142612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7C87AB-BF6A-45F6-B98A-ABFADB1E3159}" type="slidenum">
              <a:rPr lang="ru-RU" altLang="ru-RU" sz="1400">
                <a:latin typeface="Times New Roman" panose="02020603050405020304" pitchFamily="18" charset="0"/>
              </a:rPr>
              <a:pPr/>
              <a:t>25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92314" y="260351"/>
            <a:ext cx="8567737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j-lt"/>
              </a:rPr>
              <a:t>Если полупроводник с n–p-переходом подключен к источнику тока так, что положительный полюс источника соединен с n-областью, а отрицательный – с p-областью, то напряженность поля в запирающем слое возрастает. Дырки в p-области и электроны в n-области будут смещаться от n–p-перехода, увеличивая тем самым концентрации неосновных носителей в запирающем слое. Ток через n–p-переход практически не идет. Напряжение, поданное на n–p-переход в этом случае называют </a:t>
            </a:r>
            <a:r>
              <a:rPr lang="ru-RU" b="1" dirty="0">
                <a:latin typeface="+mj-lt"/>
              </a:rPr>
              <a:t>обратным</a:t>
            </a:r>
            <a:r>
              <a:rPr lang="ru-RU" dirty="0">
                <a:latin typeface="+mj-lt"/>
              </a:rPr>
              <a:t>. Весьма незначительный обратный ток обусловлен только собственной проводимостью полупроводниковых материалов, то есть наличием небольшой концентрации свободных электронов в p-области и дырок в n-области. Если n–p-переход соединить с источником так, чтобы положительный полюс источника был соединен с p-областью, а отрицательный с n-областью, то напряженность электрического поля в запирающем слое будет уменьшаться, что облегчает переход основных носителей через контактный слой</a:t>
            </a:r>
          </a:p>
        </p:txBody>
      </p:sp>
    </p:spTree>
    <p:extLst>
      <p:ext uri="{BB962C8B-B14F-4D97-AF65-F5344CB8AC3E}">
        <p14:creationId xmlns:p14="http://schemas.microsoft.com/office/powerpoint/2010/main" val="218776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4D8A4D-4B9F-4B9B-BAE4-5B7121014459}" type="slidenum">
              <a:rPr lang="ru-RU" altLang="ru-RU" sz="1400">
                <a:latin typeface="Times New Roman" panose="02020603050405020304" pitchFamily="18" charset="0"/>
              </a:rPr>
              <a:pPr/>
              <a:t>26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4825" y="333376"/>
            <a:ext cx="8497888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altLang="ru-RU" sz="2800" dirty="0">
                <a:latin typeface="+mj-lt"/>
              </a:rPr>
              <a:t>Таким образом, на границе полупроводников образуется двойной электрический слой, электрическое поле которого препятствует процессу диффузии электронов и дырок навстречу друг другу Таким образом, на границе полупроводников образуется двойной электрический слой, электрическое поле которого препятствует процессу диффузии электронов и дырок навстречу друг другу </a:t>
            </a:r>
          </a:p>
          <a:p>
            <a:pPr eaLnBrk="1" hangingPunct="1">
              <a:defRPr/>
            </a:pPr>
            <a:endParaRPr lang="ru-RU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943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1" y="404814"/>
            <a:ext cx="9396413" cy="6453187"/>
          </a:xfrm>
        </p:spPr>
        <p:txBody>
          <a:bodyPr/>
          <a:lstStyle/>
          <a:p>
            <a:pPr eaLnBrk="1" hangingPunct="1"/>
            <a:r>
              <a:rPr lang="ru-RU" altLang="ru-RU" smtClean="0"/>
              <a:t>Способность </a:t>
            </a:r>
            <a:r>
              <a:rPr lang="ru-RU" altLang="ru-RU" i="1" smtClean="0"/>
              <a:t>n</a:t>
            </a:r>
            <a:r>
              <a:rPr lang="ru-RU" altLang="ru-RU" smtClean="0"/>
              <a:t>–</a:t>
            </a:r>
            <a:r>
              <a:rPr lang="ru-RU" altLang="ru-RU" i="1" smtClean="0"/>
              <a:t>p</a:t>
            </a:r>
            <a:r>
              <a:rPr lang="ru-RU" altLang="ru-RU" smtClean="0"/>
              <a:t>-перехода пропускать ток практически только в одном направлении используется в приборах, которые называются </a:t>
            </a:r>
            <a:r>
              <a:rPr lang="ru-RU" altLang="ru-RU" sz="3600" i="1"/>
              <a:t>полупроводниковыми диодами</a:t>
            </a:r>
            <a:r>
              <a:rPr lang="ru-RU" altLang="ru-RU" sz="3600"/>
              <a:t>.</a:t>
            </a:r>
            <a:r>
              <a:rPr lang="ru-RU" altLang="ru-RU" smtClean="0"/>
              <a:t> </a:t>
            </a:r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Полупроводниковые диоды изготавливаются из кристаллов кремния или германия. </a:t>
            </a:r>
            <a:endParaRPr lang="en-US" altLang="ru-RU" smtClean="0"/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При их изготовлении в кристалл c каким-либо типом проводимости вплавляют примесь, обеспечивающую другой тип проводимости.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430CB1-93FA-49B1-B25D-119956041460}" type="slidenum">
              <a:rPr lang="ru-RU" altLang="ru-RU" sz="1400">
                <a:latin typeface="Times New Roman" panose="02020603050405020304" pitchFamily="18" charset="0"/>
              </a:rPr>
              <a:pPr/>
              <a:t>27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7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79650" y="620713"/>
            <a:ext cx="7772400" cy="4114800"/>
          </a:xfrm>
        </p:spPr>
        <p:txBody>
          <a:bodyPr/>
          <a:lstStyle/>
          <a:p>
            <a:pPr eaLnBrk="1" hangingPunct="1"/>
            <a:r>
              <a:rPr lang="ru-RU" altLang="ru-RU" smtClean="0"/>
              <a:t>Типичная вольт - амперная характеристика кремниевого диода </a:t>
            </a:r>
          </a:p>
        </p:txBody>
      </p:sp>
      <p:pic>
        <p:nvPicPr>
          <p:cNvPr id="65539" name="Picture 4" descr="1-14-2"/>
          <p:cNvPicPr>
            <a:picLocks noChangeAspect="1" noChangeArrowheads="1"/>
          </p:cNvPicPr>
          <p:nvPr/>
        </p:nvPicPr>
        <p:blipFill>
          <a:blip r:embed="rId2">
            <a:lum bright="-20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6" y="2362200"/>
            <a:ext cx="5040313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1BBEB5-7FBD-4C1A-90D7-9F0AC1152544}" type="slidenum">
              <a:rPr lang="ru-RU" altLang="ru-RU" sz="1400">
                <a:latin typeface="Times New Roman" panose="02020603050405020304" pitchFamily="18" charset="0"/>
              </a:rPr>
              <a:pPr/>
              <a:t>28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4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6988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ru-RU" sz="3200" b="1">
                <a:solidFill>
                  <a:srgbClr val="C00000"/>
                </a:solidFill>
              </a:rPr>
              <a:t>Электронно-дырочный переход. Транзистор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1" y="908050"/>
            <a:ext cx="8132763" cy="4332288"/>
          </a:xfrm>
        </p:spPr>
        <p:txBody>
          <a:bodyPr/>
          <a:lstStyle/>
          <a:p>
            <a:pPr eaLnBrk="1" hangingPunct="1"/>
            <a:r>
              <a:rPr lang="ru-RU" altLang="ru-RU"/>
              <a:t>Полупроводниковые приборы не с одним, а с двумя </a:t>
            </a:r>
            <a:r>
              <a:rPr lang="ru-RU" altLang="ru-RU" i="1"/>
              <a:t>n</a:t>
            </a:r>
            <a:r>
              <a:rPr lang="ru-RU" altLang="ru-RU"/>
              <a:t>–</a:t>
            </a:r>
            <a:r>
              <a:rPr lang="ru-RU" altLang="ru-RU" i="1"/>
              <a:t>p</a:t>
            </a:r>
            <a:r>
              <a:rPr lang="ru-RU" altLang="ru-RU"/>
              <a:t>-переходами называются </a:t>
            </a:r>
            <a:r>
              <a:rPr lang="ru-RU" altLang="ru-RU" i="1"/>
              <a:t>транзисторами</a:t>
            </a:r>
            <a:r>
              <a:rPr lang="ru-RU" altLang="ru-RU"/>
              <a:t>. </a:t>
            </a:r>
            <a:endParaRPr lang="en-US" altLang="ru-RU"/>
          </a:p>
          <a:p>
            <a:pPr eaLnBrk="1" hangingPunct="1"/>
            <a:r>
              <a:rPr lang="ru-RU" altLang="ru-RU"/>
              <a:t>Транзисторы бывают двух типов: </a:t>
            </a:r>
            <a:r>
              <a:rPr lang="ru-RU" altLang="ru-RU" i="1"/>
              <a:t>p</a:t>
            </a:r>
            <a:r>
              <a:rPr lang="ru-RU" altLang="ru-RU"/>
              <a:t>–</a:t>
            </a:r>
            <a:r>
              <a:rPr lang="ru-RU" altLang="ru-RU" i="1"/>
              <a:t>n</a:t>
            </a:r>
            <a:r>
              <a:rPr lang="ru-RU" altLang="ru-RU"/>
              <a:t>–</a:t>
            </a:r>
            <a:r>
              <a:rPr lang="ru-RU" altLang="ru-RU" i="1"/>
              <a:t>p</a:t>
            </a:r>
            <a:r>
              <a:rPr lang="ru-RU" altLang="ru-RU"/>
              <a:t>-транзисторы и </a:t>
            </a:r>
            <a:r>
              <a:rPr lang="ru-RU" altLang="ru-RU" i="1"/>
              <a:t>n</a:t>
            </a:r>
            <a:r>
              <a:rPr lang="ru-RU" altLang="ru-RU"/>
              <a:t>–</a:t>
            </a:r>
            <a:r>
              <a:rPr lang="ru-RU" altLang="ru-RU" i="1"/>
              <a:t>p</a:t>
            </a:r>
            <a:r>
              <a:rPr lang="ru-RU" altLang="ru-RU"/>
              <a:t>–</a:t>
            </a:r>
            <a:r>
              <a:rPr lang="ru-RU" altLang="ru-RU" i="1"/>
              <a:t>n</a:t>
            </a:r>
            <a:r>
              <a:rPr lang="ru-RU" altLang="ru-RU"/>
              <a:t>-транзисторы. </a:t>
            </a:r>
            <a:endParaRPr lang="en-US" altLang="ru-RU"/>
          </a:p>
          <a:p>
            <a:pPr eaLnBrk="1" hangingPunct="1">
              <a:buFontTx/>
              <a:buNone/>
            </a:pPr>
            <a:endParaRPr lang="ru-RU" altLang="ru-RU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49A2FB-0798-4AEF-AAD2-BE816EAECC85}" type="slidenum">
              <a:rPr lang="ru-RU" altLang="ru-RU" sz="1400">
                <a:latin typeface="Times New Roman" panose="02020603050405020304" pitchFamily="18" charset="0"/>
              </a:rPr>
              <a:pPr/>
              <a:t>29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>
                <a:solidFill>
                  <a:srgbClr val="C00000"/>
                </a:solidFill>
              </a:rPr>
              <a:t>Электронно-дырочный переход. Транзистор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/>
              <a:t>В транзисторе  </a:t>
            </a:r>
            <a:r>
              <a:rPr lang="ru-RU" altLang="ru-RU" i="1"/>
              <a:t>n</a:t>
            </a:r>
            <a:r>
              <a:rPr lang="ru-RU" altLang="ru-RU"/>
              <a:t>–</a:t>
            </a:r>
            <a:r>
              <a:rPr lang="ru-RU" altLang="ru-RU" i="1"/>
              <a:t>p</a:t>
            </a:r>
            <a:r>
              <a:rPr lang="ru-RU" altLang="ru-RU"/>
              <a:t>–</a:t>
            </a:r>
            <a:r>
              <a:rPr lang="ru-RU" altLang="ru-RU" i="1"/>
              <a:t>n</a:t>
            </a:r>
            <a:r>
              <a:rPr lang="ru-RU" altLang="ru-RU"/>
              <a:t>-типа основная германиевая пластинка обладает проводимостью </a:t>
            </a:r>
            <a:r>
              <a:rPr lang="ru-RU" altLang="ru-RU" i="1"/>
              <a:t>p</a:t>
            </a:r>
            <a:r>
              <a:rPr lang="ru-RU" altLang="ru-RU"/>
              <a:t>-типа, а созданные на ней две области – проводимостью </a:t>
            </a:r>
            <a:r>
              <a:rPr lang="ru-RU" altLang="ru-RU" i="1"/>
              <a:t>n</a:t>
            </a:r>
            <a:r>
              <a:rPr lang="ru-RU" altLang="ru-RU"/>
              <a:t>-типа.</a:t>
            </a:r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В транзисторе  </a:t>
            </a:r>
            <a:r>
              <a:rPr lang="en-US" altLang="ru-RU" i="1"/>
              <a:t>p – n – p</a:t>
            </a:r>
            <a:r>
              <a:rPr lang="en-US" altLang="ru-RU"/>
              <a:t> – </a:t>
            </a:r>
            <a:r>
              <a:rPr lang="ru-RU" altLang="ru-RU"/>
              <a:t>типа всё наоборот.</a:t>
            </a:r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Пластинку транзистора называют </a:t>
            </a:r>
            <a:r>
              <a:rPr lang="ru-RU" altLang="ru-RU" i="1"/>
              <a:t>базой</a:t>
            </a:r>
            <a:r>
              <a:rPr lang="ru-RU" altLang="ru-RU"/>
              <a:t> (Б), одну из областей с противоположным типом проводимости – </a:t>
            </a:r>
            <a:r>
              <a:rPr lang="ru-RU" altLang="ru-RU" i="1"/>
              <a:t>коллектором</a:t>
            </a:r>
            <a:r>
              <a:rPr lang="ru-RU" altLang="ru-RU"/>
              <a:t> (К), а вторую – </a:t>
            </a:r>
            <a:r>
              <a:rPr lang="ru-RU" altLang="ru-RU" i="1"/>
              <a:t>эмиттером</a:t>
            </a:r>
            <a:r>
              <a:rPr lang="ru-RU" altLang="ru-RU"/>
              <a:t> (Э).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A6ED4B-88A4-44DB-8E9C-0A421ECFEB91}" type="slidenum">
              <a:rPr lang="ru-RU" altLang="ru-RU" sz="1400">
                <a:latin typeface="Times New Roman" panose="02020603050405020304" pitchFamily="18" charset="0"/>
              </a:rPr>
              <a:pPr/>
              <a:t>30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6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shemotechnika_one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A5758D-2225-46A3-BA27-495897B60669}" type="slidenum">
              <a:rPr lang="ru-RU" altLang="ru-RU" sz="1400">
                <a:latin typeface="Times New Roman" panose="02020603050405020304" pitchFamily="18" charset="0"/>
              </a:rPr>
              <a:pPr/>
              <a:t>31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633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96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DFEA92-F327-4E97-A02A-E551DDF1A2A2}" type="slidenum">
              <a:rPr lang="ru-RU" altLang="ru-RU" sz="1400">
                <a:latin typeface="Times New Roman" panose="02020603050405020304" pitchFamily="18" charset="0"/>
              </a:rPr>
              <a:pPr/>
              <a:t>32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pic>
        <p:nvPicPr>
          <p:cNvPr id="69637" name="Picture 2" descr="C:\Documents and Settings\antropov\Мои документы\Мои рисунки\0003-002-K-nachalu-1950-kh-byla-izobretena-prakticheski-realizuemaja-siste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2276475"/>
            <a:ext cx="3600450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0304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700" b="1"/>
              <a:t>Электронно-дырочный переход. Транзистор</a:t>
            </a:r>
          </a:p>
        </p:txBody>
      </p:sp>
      <p:pic>
        <p:nvPicPr>
          <p:cNvPr id="70659" name="Picture 3" descr="1-14-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0400" y="1447800"/>
            <a:ext cx="5943600" cy="205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0660" name="Picture 4" descr="1-14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86201"/>
            <a:ext cx="60960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A1D96A-A0DA-487F-990C-10563AA69F48}" type="slidenum">
              <a:rPr lang="ru-RU" altLang="ru-RU" sz="1400">
                <a:latin typeface="Times New Roman" panose="02020603050405020304" pitchFamily="18" charset="0"/>
              </a:rPr>
              <a:pPr/>
              <a:t>33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1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800"/>
              <a:t>1</a:t>
            </a:r>
          </a:p>
        </p:txBody>
      </p:sp>
      <p:sp>
        <p:nvSpPr>
          <p:cNvPr id="71683" name="Объект 2"/>
          <p:cNvSpPr>
            <a:spLocks noGrp="1"/>
          </p:cNvSpPr>
          <p:nvPr>
            <p:ph idx="1"/>
          </p:nvPr>
        </p:nvSpPr>
        <p:spPr>
          <a:xfrm>
            <a:off x="2208213" y="1484313"/>
            <a:ext cx="7772400" cy="4114800"/>
          </a:xfrm>
        </p:spPr>
        <p:txBody>
          <a:bodyPr/>
          <a:lstStyle/>
          <a:p>
            <a:r>
              <a:rPr lang="ru-RU" altLang="ru-RU" sz="800"/>
              <a:t>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3A2475-1961-4D19-947D-B1305A0C1990}" type="slidenum">
              <a:rPr lang="ru-RU" altLang="ru-RU" sz="1400">
                <a:latin typeface="Times New Roman" panose="02020603050405020304" pitchFamily="18" charset="0"/>
              </a:rPr>
              <a:pPr/>
              <a:t>34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pic>
        <p:nvPicPr>
          <p:cNvPr id="71685" name="Picture 2" descr="Включение в цепь транзистор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9" y="2492376"/>
            <a:ext cx="6683375" cy="335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4092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E8E9C1-EF4D-466B-8843-99C9695C50DF}" type="slidenum">
              <a:rPr lang="ru-RU" altLang="ru-RU" sz="1400">
                <a:latin typeface="Times New Roman" panose="02020603050405020304" pitchFamily="18" charset="0"/>
              </a:rPr>
              <a:pPr/>
              <a:t>35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72707" name="TextBox 2"/>
          <p:cNvSpPr txBox="1">
            <a:spLocks noChangeArrowheads="1"/>
          </p:cNvSpPr>
          <p:nvPr/>
        </p:nvSpPr>
        <p:spPr bwMode="auto">
          <a:xfrm>
            <a:off x="1631951" y="44451"/>
            <a:ext cx="8785225" cy="795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/>
              <a:t>Оба n–p-перехода транзистора соединяются с двумя источниками тока. На рис.  показано включение в цепь транзистора p–n–p-структуры. Переход «эмиттер–база» включается в прямом (пропускном) направлении (цепь эмиттера), а переход «коллектор–база» – в запирающем направлении (цепь коллектора). Пока цепь эмиттера разомкнута, ток в цепи коллектора очень мал, так как для основных носителей свободного заряда – электронов в базе и дырок в коллекторе – переход заперт.</a:t>
            </a:r>
            <a:endParaRPr lang="en-US" altLang="ru-RU" sz="2400"/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При замыкании цепи эмиттера дырки – основные носители заряда в эмиттере – переходят из него в базу, создавая в этой цепи ток Iэ. Но для дырок, попавших в базу из эмиттера, n–p-переход в цепи коллектора открыт. Большая часть дырок захватывается полем этого перехода и проникает в коллектор, создавая ток Iк. Для того, чтобы ток коллектора был практически равен току эмиттера, базу транзистора делают в виде очень тонкого слоя. При изменении тока в цепи эмиттера изменяется сила тока и в цепи коллектора.</a:t>
            </a:r>
            <a:endParaRPr lang="ru-RU" altLang="ru-RU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</p:spTree>
    <p:extLst>
      <p:ext uri="{BB962C8B-B14F-4D97-AF65-F5344CB8AC3E}">
        <p14:creationId xmlns:p14="http://schemas.microsoft.com/office/powerpoint/2010/main" val="3634262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E93E3C-930A-4F93-9061-497489FEC5C6}" type="slidenum">
              <a:rPr lang="ru-RU" altLang="ru-RU" sz="1400">
                <a:latin typeface="Times New Roman" panose="02020603050405020304" pitchFamily="18" charset="0"/>
              </a:rPr>
              <a:pPr/>
              <a:t>36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73731" name="TextBox 2"/>
          <p:cNvSpPr txBox="1">
            <a:spLocks noChangeArrowheads="1"/>
          </p:cNvSpPr>
          <p:nvPr/>
        </p:nvSpPr>
        <p:spPr bwMode="auto">
          <a:xfrm>
            <a:off x="1631951" y="333376"/>
            <a:ext cx="8856663" cy="666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Если в цепь эмиттера включен источник переменного напряжения (рис. ), то на резисторе R, включенном в цепь коллектора, также возникает переменное напряжение, амплитуда которого может во много раз превышать амплитуду входного сигнала. Следовательно, транзистор выполняет роль усилителя переменного напряжения.</a:t>
            </a:r>
            <a:endParaRPr lang="ru-RU" altLang="ru-RU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Однако, такая схема усилителя на транзисторе является неэффективной, так как в ней отсутствует усиление сигнала по току, и через источники входного сигнала протекает весь ток эмиттера Iэ. В реальных схемах усилителей на транзисторах источник переменного напряжения включают так, чтобы через него протекал только небольшой ток базы Iб = Iэ – Iк. Малые изменения тока базы вызывают значительные изменения тока коллектора.</a:t>
            </a:r>
            <a:endParaRPr lang="ru-RU" alt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3631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659CED-A5A8-4981-BB38-013AFC6B5246}" type="slidenum">
              <a:rPr lang="ru-RU" altLang="ru-RU" sz="1400">
                <a:latin typeface="Times New Roman" panose="02020603050405020304" pitchFamily="18" charset="0"/>
              </a:rPr>
              <a:pPr/>
              <a:t>37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74755" name="TextBox 2"/>
          <p:cNvSpPr txBox="1">
            <a:spLocks noChangeArrowheads="1"/>
          </p:cNvSpPr>
          <p:nvPr/>
        </p:nvSpPr>
        <p:spPr bwMode="auto">
          <a:xfrm>
            <a:off x="1703389" y="260350"/>
            <a:ext cx="8785225" cy="431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Усиление по току в таких схемах может составлять несколько сотен. В настоящее время полупроводниковые приборы находят исключительно широкое применение в радиоэлектронике. Современная технология позволяет производить полупроводниковые приборы – диоды, транзисторы, полупроводниковые фотоприемники и т. д. – размером в несколько микрометров. Качественно новым этапом электронной техники явилось развитие </a:t>
            </a:r>
            <a:r>
              <a:rPr lang="ru-RU" altLang="ru-RU" sz="2400" b="1">
                <a:cs typeface="Times New Roman" panose="02020603050405020304" pitchFamily="18" charset="0"/>
              </a:rPr>
              <a:t>микроэлектроники</a:t>
            </a:r>
            <a:r>
              <a:rPr lang="ru-RU" altLang="ru-RU" sz="2400">
                <a:cs typeface="Times New Roman" panose="02020603050405020304" pitchFamily="18" charset="0"/>
              </a:rPr>
              <a:t>, которая занимается разработкой интегральных микросхем и принципов их применения.</a:t>
            </a:r>
            <a:endParaRPr lang="ru-RU" altLang="ru-RU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163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4028A8-BA6C-4568-A859-1D1C148ABC12}" type="slidenum">
              <a:rPr lang="ru-RU" altLang="ru-RU" sz="1400">
                <a:latin typeface="Times New Roman" panose="02020603050405020304" pitchFamily="18" charset="0"/>
              </a:rPr>
              <a:pPr/>
              <a:t>38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75779" name="TextBox 2"/>
          <p:cNvSpPr txBox="1">
            <a:spLocks noChangeArrowheads="1"/>
          </p:cNvSpPr>
          <p:nvPr/>
        </p:nvSpPr>
        <p:spPr bwMode="auto">
          <a:xfrm>
            <a:off x="1774825" y="260351"/>
            <a:ext cx="8713788" cy="600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ru-RU" altLang="ru-RU" sz="2400" b="1">
                <a:cs typeface="Times New Roman" panose="02020603050405020304" pitchFamily="18" charset="0"/>
              </a:rPr>
              <a:t>Интегральной микросхемой</a:t>
            </a:r>
            <a:r>
              <a:rPr lang="ru-RU" altLang="ru-RU" sz="2400">
                <a:cs typeface="Times New Roman" panose="02020603050405020304" pitchFamily="18" charset="0"/>
              </a:rPr>
              <a:t> называют совокупность большого числа взаимосвязанных элементов – сверхмалых диодов, транзисторов, конденсаторов, резисторов, соединительных проводов, изготовленных в едином технологическом процессе на одном кристалле. Микросхема размером в 1 см2 может содержать несколько сотен тысяч микроэлементов. Применение микросхем привело к революционным изменениям во многих областях современной электронной техники. Это особенно ярко проявилось в области электронной вычислительной техники. На смену громоздким ЭВМ, содержащим десятки тысяч электронных ламп и занимавшим целые здания, пришли персональные компьютеры. Цитата (какой то американец): «</a:t>
            </a:r>
            <a:r>
              <a:rPr lang="ru-RU" altLang="ru-RU" sz="2400">
                <a:ea typeface="Calibri" panose="020F0502020204030204" pitchFamily="34" charset="0"/>
                <a:cs typeface="Times New Roman" panose="02020603050405020304" pitchFamily="18" charset="0"/>
              </a:rPr>
              <a:t>Если бы авиационная промышленность развивалась такими темпами электронная техника то Боинг 747 стоил бы 500</a:t>
            </a:r>
            <a:r>
              <a:rPr lang="en-US" altLang="ru-RU" sz="2400">
                <a:ea typeface="Calibri" panose="020F0502020204030204" pitchFamily="34" charset="0"/>
                <a:cs typeface="Times New Roman" panose="02020603050405020304" pitchFamily="18" charset="0"/>
              </a:rPr>
              <a:t>$</a:t>
            </a:r>
            <a:r>
              <a:rPr lang="ru-RU" altLang="ru-RU" sz="2400"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altLang="ru-RU" sz="20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17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/>
              <a:t>Интегральная микросхема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3DAF89-95BA-45D9-B757-AAC109BE907B}" type="slidenum">
              <a:rPr lang="ru-RU" altLang="ru-RU" sz="1400">
                <a:latin typeface="Times New Roman" panose="02020603050405020304" pitchFamily="18" charset="0"/>
              </a:rPr>
              <a:pPr/>
              <a:t>39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  <p:pic>
        <p:nvPicPr>
          <p:cNvPr id="76804" name="Picture 2" descr="C:\Documents and Settings\antropov\Мои документы\Мои рисунки\99925_640x32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2514600"/>
            <a:ext cx="6096000" cy="304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3486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Электрический ток в электролитах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Электролиты. Носители зарядов в электролитах.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Электролиз. Электролитическая диссоциация.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Закон Фарадея для электролиза.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Объединенный закон Фарадея для электролиза.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endParaRPr lang="ru-RU" sz="3000" b="1" dirty="0"/>
          </a:p>
          <a:p>
            <a:pPr marL="609600" indent="-609600">
              <a:buFont typeface="Wingdings" pitchFamily="2" charset="2"/>
              <a:buAutoNum type="arabicPeriod"/>
              <a:defRPr/>
            </a:pP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4B455B-30BB-48E9-8456-722A67C3635A}" type="slidenum">
              <a:rPr lang="ru-RU" altLang="ru-RU" sz="1400">
                <a:latin typeface="Times New Roman" panose="02020603050405020304" pitchFamily="18" charset="0"/>
              </a:rPr>
              <a:pPr/>
              <a:t>40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41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800" b="1"/>
              <a:t> </a:t>
            </a:r>
            <a:endParaRPr lang="ru-RU" altLang="ru-RU" sz="480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620713"/>
            <a:ext cx="8497887" cy="4546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i="1" smtClean="0"/>
              <a:t>Электролитами</a:t>
            </a:r>
            <a:r>
              <a:rPr lang="ru-RU" altLang="ru-RU" smtClean="0"/>
              <a:t> принято называть проводящие среды, в которых протекание электрического тока сопровождается переносом вещества.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Носителями свободных зарядов в электролитах являются положительно и отрицательно заряженные ионы.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582220-5C06-4DE6-8A36-FDD8E407443F}" type="slidenum">
              <a:rPr lang="ru-RU" altLang="ru-RU" sz="1400">
                <a:latin typeface="Times New Roman" panose="02020603050405020304" pitchFamily="18" charset="0"/>
              </a:rPr>
              <a:pPr/>
              <a:t>41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8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03389" y="1"/>
            <a:ext cx="504825" cy="504825"/>
          </a:xfrm>
        </p:spPr>
        <p:txBody>
          <a:bodyPr/>
          <a:lstStyle/>
          <a:p>
            <a:pPr eaLnBrk="1" hangingPunct="1"/>
            <a:r>
              <a:rPr lang="en-US" altLang="ru-RU" sz="2400" b="1"/>
              <a:t>67</a:t>
            </a:r>
            <a:endParaRPr lang="ru-RU" altLang="ru-RU" sz="2400" b="1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79650" y="765175"/>
            <a:ext cx="7772400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/>
              <a:t>Основными представителями электролитов, широко используемыми в технике, являются водные растворы неорганических кислот, солей и оснований.</a:t>
            </a:r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Прохождение электрического тока через электролит сопровождается выделением веществ на электродах.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Это явление получило название </a:t>
            </a:r>
            <a:r>
              <a:rPr lang="ru-RU" altLang="ru-RU" i="1"/>
              <a:t>электролиза.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95892D-C0C8-46D2-9A5B-BB050CD9E3C4}" type="slidenum">
              <a:rPr lang="ru-RU" altLang="ru-RU" sz="1400">
                <a:latin typeface="Times New Roman" panose="02020603050405020304" pitchFamily="18" charset="0"/>
              </a:rPr>
              <a:pPr/>
              <a:t>42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72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17864" y="639763"/>
            <a:ext cx="5324475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smtClean="0">
                <a:solidFill>
                  <a:srgbClr val="C00000"/>
                </a:solidFill>
              </a:rPr>
              <a:t>Электролиз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67438" y="1981200"/>
            <a:ext cx="3814762" cy="4114800"/>
          </a:xfrm>
        </p:spPr>
        <p:txBody>
          <a:bodyPr/>
          <a:lstStyle/>
          <a:p>
            <a:pPr eaLnBrk="1" hangingPunct="1"/>
            <a:r>
              <a:rPr lang="ru-RU" altLang="ru-RU" sz="2400"/>
              <a:t>Это совокупность процессов, протекающих в растворе или расплаве электролита, при пропускании через него электрического тока. Электролиз является одним из важнейших направлений в электрохимии</a:t>
            </a:r>
            <a:endParaRPr lang="en-US" altLang="ru-RU" sz="2400"/>
          </a:p>
          <a:p>
            <a:pPr eaLnBrk="1" hangingPunct="1"/>
            <a:endParaRPr lang="ru-RU" altLang="ru-RU" sz="2400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09801" y="1981200"/>
            <a:ext cx="3814763" cy="4114800"/>
          </a:xfrm>
        </p:spPr>
        <p:txBody>
          <a:bodyPr/>
          <a:lstStyle/>
          <a:p>
            <a:pPr eaLnBrk="1" hangingPunct="1"/>
            <a:endParaRPr lang="ru-RU" altLang="ru-RU" sz="2400"/>
          </a:p>
        </p:txBody>
      </p:sp>
      <p:pic>
        <p:nvPicPr>
          <p:cNvPr id="80901" name="Picture 5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4343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25A9D-9133-4885-B87E-E3E6049075FC}" type="slidenum">
              <a:rPr lang="ru-RU" altLang="ru-RU" sz="1400">
                <a:latin typeface="Times New Roman" panose="02020603050405020304" pitchFamily="18" charset="0"/>
              </a:rPr>
              <a:pPr/>
              <a:t>43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15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92314" y="333376"/>
            <a:ext cx="8351837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ru-RU" b="1" smtClean="0"/>
              <a:t>   </a:t>
            </a:r>
            <a:r>
              <a:rPr lang="ru-RU" altLang="ru-RU"/>
              <a:t>Электрический ток в электролитах представляет собой перемещение ионов обоих знаков в противоположных направлениях.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/>
              <a:t> </a:t>
            </a:r>
            <a:r>
              <a:rPr lang="en-US" altLang="ru-RU"/>
              <a:t>   </a:t>
            </a:r>
            <a:r>
              <a:rPr lang="ru-RU" altLang="ru-RU"/>
              <a:t>Положительные ионы движутся к отрицательному электроду (</a:t>
            </a:r>
            <a:r>
              <a:rPr lang="ru-RU" altLang="ru-RU" i="1"/>
              <a:t>катоду</a:t>
            </a:r>
            <a:r>
              <a:rPr lang="ru-RU" altLang="ru-RU"/>
              <a:t>), отрицательные ионы – к положительному электроду (</a:t>
            </a:r>
            <a:r>
              <a:rPr lang="ru-RU" altLang="ru-RU" i="1"/>
              <a:t>аноду</a:t>
            </a:r>
            <a:r>
              <a:rPr lang="ru-RU" altLang="ru-RU"/>
              <a:t>).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/>
              <a:t>    </a:t>
            </a:r>
            <a:r>
              <a:rPr lang="ru-RU" altLang="ru-RU"/>
              <a:t>Ионы обоих знаков появляются в водных растворах солей, кислот и щелочей в результате расщепления части нейтральных молекул.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/>
              <a:t>   </a:t>
            </a:r>
            <a:r>
              <a:rPr lang="ru-RU" altLang="ru-RU"/>
              <a:t>Это явление называется </a:t>
            </a:r>
            <a:r>
              <a:rPr lang="ru-RU" altLang="ru-RU" i="1"/>
              <a:t>электролитической диссоциацией</a:t>
            </a:r>
            <a:r>
              <a:rPr lang="ru-RU" altLang="ru-RU" sz="3600" b="1">
                <a:solidFill>
                  <a:schemeClr val="accent2"/>
                </a:solidFill>
              </a:rPr>
              <a:t>.</a:t>
            </a:r>
            <a:r>
              <a:rPr lang="ru-RU" altLang="ru-RU" smtClean="0">
                <a:solidFill>
                  <a:srgbClr val="DE6060"/>
                </a:solidFill>
              </a:rPr>
              <a:t>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CAA510-39D8-43E4-A0C2-97A5050FA73A}" type="slidenum">
              <a:rPr lang="ru-RU" altLang="ru-RU" sz="1400">
                <a:latin typeface="Times New Roman" panose="02020603050405020304" pitchFamily="18" charset="0"/>
              </a:rPr>
              <a:pPr/>
              <a:t>44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26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60960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ru-RU" b="1" smtClean="0"/>
              <a:t> </a:t>
            </a:r>
            <a:endParaRPr lang="ru-RU" altLang="ru-RU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74826" y="404813"/>
            <a:ext cx="8893175" cy="4114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ru-RU" b="1" smtClean="0"/>
              <a:t>   </a:t>
            </a:r>
            <a:r>
              <a:rPr lang="ru-RU" altLang="ru-RU"/>
              <a:t>Закон электролиза был экспериментально установлен английским физиком М. Фарадеем в 1833 году.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i="1"/>
              <a:t>   </a:t>
            </a:r>
            <a:r>
              <a:rPr lang="ru-RU" altLang="ru-RU" i="1"/>
              <a:t>Закон Фарадея</a:t>
            </a:r>
            <a:r>
              <a:rPr lang="ru-RU" altLang="ru-RU"/>
              <a:t> определяет количества первичных продуктов, выделяющихся на электродах при электролизе: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/>
              <a:t>   </a:t>
            </a:r>
            <a:r>
              <a:rPr lang="ru-RU" altLang="ru-RU"/>
              <a:t>Масса </a:t>
            </a:r>
            <a:r>
              <a:rPr lang="ru-RU" altLang="ru-RU" i="1"/>
              <a:t>m</a:t>
            </a:r>
            <a:r>
              <a:rPr lang="ru-RU" altLang="ru-RU"/>
              <a:t> вещества, выделившегося на электроде, прямо пропорциональна заряду </a:t>
            </a:r>
            <a:r>
              <a:rPr lang="ru-RU" altLang="ru-RU" i="1"/>
              <a:t>Q</a:t>
            </a:r>
            <a:r>
              <a:rPr lang="ru-RU" altLang="ru-RU"/>
              <a:t>, прошедшему через электролит:</a:t>
            </a:r>
            <a:endParaRPr lang="ru-RU" altLang="ru-RU" i="1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i="1"/>
              <a:t>m</a:t>
            </a:r>
            <a:r>
              <a:rPr lang="ru-RU" altLang="ru-RU"/>
              <a:t> = </a:t>
            </a:r>
            <a:r>
              <a:rPr lang="ru-RU" altLang="ru-RU" i="1"/>
              <a:t>kQ</a:t>
            </a:r>
            <a:r>
              <a:rPr lang="ru-RU" altLang="ru-RU"/>
              <a:t> = </a:t>
            </a:r>
            <a:r>
              <a:rPr lang="ru-RU" altLang="ru-RU" i="1"/>
              <a:t>kIt</a:t>
            </a:r>
            <a:r>
              <a:rPr lang="ru-RU" altLang="ru-RU"/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Величину </a:t>
            </a:r>
            <a:r>
              <a:rPr lang="ru-RU" altLang="ru-RU" i="1"/>
              <a:t>k</a:t>
            </a:r>
            <a:r>
              <a:rPr lang="ru-RU" altLang="ru-RU"/>
              <a:t> называют </a:t>
            </a:r>
            <a:r>
              <a:rPr lang="ru-RU" altLang="ru-RU" i="1"/>
              <a:t>электрохимическим эквивалентом</a:t>
            </a:r>
            <a:r>
              <a:rPr lang="ru-RU" altLang="ru-RU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3600">
              <a:solidFill>
                <a:schemeClr val="accent2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7781F6-851D-4F6D-AFED-3F65BD1708F5}" type="slidenum">
              <a:rPr lang="ru-RU" altLang="ru-RU" sz="1400">
                <a:latin typeface="Times New Roman" panose="02020603050405020304" pitchFamily="18" charset="0"/>
              </a:rPr>
              <a:pPr/>
              <a:t>45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88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1" y="333376"/>
            <a:ext cx="8964613" cy="6524625"/>
          </a:xfrm>
        </p:spPr>
        <p:txBody>
          <a:bodyPr/>
          <a:lstStyle/>
          <a:p>
            <a:pPr eaLnBrk="1" hangingPunct="1"/>
            <a:r>
              <a:rPr lang="ru-RU" altLang="ru-RU" smtClean="0"/>
              <a:t>Так как заряд иона равен произведению валентности вещества </a:t>
            </a:r>
            <a:r>
              <a:rPr lang="ru-RU" altLang="ru-RU" i="1" smtClean="0"/>
              <a:t>n</a:t>
            </a:r>
            <a:r>
              <a:rPr lang="ru-RU" altLang="ru-RU" smtClean="0"/>
              <a:t> на элементарный заряд </a:t>
            </a:r>
            <a:r>
              <a:rPr lang="ru-RU" altLang="ru-RU" i="1" smtClean="0"/>
              <a:t>e</a:t>
            </a:r>
            <a:r>
              <a:rPr lang="ru-RU" altLang="ru-RU" smtClean="0"/>
              <a:t> (</a:t>
            </a:r>
            <a:r>
              <a:rPr lang="ru-RU" altLang="ru-RU" i="1" smtClean="0"/>
              <a:t>q</a:t>
            </a:r>
            <a:r>
              <a:rPr lang="ru-RU" altLang="ru-RU" i="1" baseline="-25000" smtClean="0"/>
              <a:t>0</a:t>
            </a:r>
            <a:r>
              <a:rPr lang="ru-RU" altLang="ru-RU" smtClean="0"/>
              <a:t> = </a:t>
            </a:r>
            <a:r>
              <a:rPr lang="ru-RU" altLang="ru-RU" i="1" smtClean="0"/>
              <a:t>n</a:t>
            </a:r>
            <a:r>
              <a:rPr lang="ru-RU" altLang="ru-RU" i="1" baseline="-25000" smtClean="0"/>
              <a:t>e</a:t>
            </a:r>
            <a:r>
              <a:rPr lang="ru-RU" altLang="ru-RU" smtClean="0"/>
              <a:t>), то выражение для электрохимического эквивалента </a:t>
            </a:r>
            <a:r>
              <a:rPr lang="ru-RU" altLang="ru-RU" i="1" smtClean="0"/>
              <a:t>k</a:t>
            </a:r>
            <a:r>
              <a:rPr lang="ru-RU" altLang="ru-RU" smtClean="0"/>
              <a:t> можно записать в виде </a:t>
            </a:r>
            <a:r>
              <a:rPr lang="en-US" altLang="ru-RU" smtClean="0"/>
              <a:t>:</a:t>
            </a:r>
            <a:endParaRPr lang="ru-RU" altLang="ru-RU" smtClean="0"/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z="3600" i="1"/>
          </a:p>
          <a:p>
            <a:pPr eaLnBrk="1" hangingPunct="1"/>
            <a:r>
              <a:rPr lang="ru-RU" altLang="ru-RU" sz="3600" i="1"/>
              <a:t>F</a:t>
            </a:r>
            <a:r>
              <a:rPr lang="ru-RU" altLang="ru-RU" sz="3600"/>
              <a:t> = </a:t>
            </a:r>
            <a:r>
              <a:rPr lang="ru-RU" altLang="ru-RU" sz="3600" i="1"/>
              <a:t>eN</a:t>
            </a:r>
            <a:r>
              <a:rPr lang="ru-RU" altLang="ru-RU" sz="3600" baseline="-25000"/>
              <a:t>A </a:t>
            </a:r>
            <a:r>
              <a:rPr lang="ru-RU" altLang="ru-RU" sz="3600"/>
              <a:t>– </a:t>
            </a:r>
            <a:r>
              <a:rPr lang="ru-RU" altLang="ru-RU" sz="3600" i="1"/>
              <a:t>постоянная Фарадея</a:t>
            </a:r>
            <a:r>
              <a:rPr lang="ru-RU" altLang="ru-RU" sz="3600"/>
              <a:t>. </a:t>
            </a:r>
            <a:endParaRPr lang="ru-RU" altLang="ru-RU" sz="3600" i="1"/>
          </a:p>
          <a:p>
            <a:pPr eaLnBrk="1" hangingPunct="1"/>
            <a:r>
              <a:rPr lang="ru-RU" altLang="ru-RU" sz="3600" i="1"/>
              <a:t>F</a:t>
            </a:r>
            <a:r>
              <a:rPr lang="ru-RU" altLang="ru-RU" sz="3600"/>
              <a:t> = </a:t>
            </a:r>
            <a:r>
              <a:rPr lang="ru-RU" altLang="ru-RU" sz="3600" i="1"/>
              <a:t>eN</a:t>
            </a:r>
            <a:r>
              <a:rPr lang="ru-RU" altLang="ru-RU" sz="3600" baseline="-25000"/>
              <a:t>A</a:t>
            </a:r>
            <a:r>
              <a:rPr lang="ru-RU" altLang="ru-RU" sz="3600"/>
              <a:t> = 96485 Кл / моль. </a:t>
            </a:r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  <p:pic>
        <p:nvPicPr>
          <p:cNvPr id="83971" name="Picture 4" descr="63135656421780-6"/>
          <p:cNvPicPr>
            <a:picLocks noChangeAspect="1" noChangeArrowheads="1"/>
          </p:cNvPicPr>
          <p:nvPr/>
        </p:nvPicPr>
        <p:blipFill>
          <a:blip r:embed="rId2">
            <a:lum bright="-2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1" y="2928938"/>
            <a:ext cx="5400675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2" name="Oval 5"/>
          <p:cNvSpPr>
            <a:spLocks noChangeArrowheads="1"/>
          </p:cNvSpPr>
          <p:nvPr/>
        </p:nvSpPr>
        <p:spPr bwMode="auto">
          <a:xfrm>
            <a:off x="2711450" y="2781300"/>
            <a:ext cx="7200900" cy="19431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47F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2400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B897F1-C8E2-4685-8399-6792D93C7305}" type="slidenum">
              <a:rPr lang="ru-RU" altLang="ru-RU" sz="1400">
                <a:latin typeface="Times New Roman" panose="02020603050405020304" pitchFamily="18" charset="0"/>
              </a:rPr>
              <a:pPr/>
              <a:t>46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86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1" y="188913"/>
            <a:ext cx="8964613" cy="4114800"/>
          </a:xfrm>
        </p:spPr>
        <p:txBody>
          <a:bodyPr/>
          <a:lstStyle/>
          <a:p>
            <a:pPr eaLnBrk="1" hangingPunct="1"/>
            <a:r>
              <a:rPr lang="ru-RU" altLang="ru-RU" i="1" smtClean="0"/>
              <a:t>Постоянная Фарадея численно равна заряду, который необходимо пропустить через электролит для выделения на электроде одного моля одновалентного вещества.</a:t>
            </a:r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Объединенный закон Фарадея для электролиза приобретает вид: </a:t>
            </a:r>
          </a:p>
        </p:txBody>
      </p:sp>
      <p:pic>
        <p:nvPicPr>
          <p:cNvPr id="84995" name="Picture 4" descr="63135656422123-7"/>
          <p:cNvPicPr>
            <a:picLocks noChangeAspect="1" noChangeArrowheads="1"/>
          </p:cNvPicPr>
          <p:nvPr/>
        </p:nvPicPr>
        <p:blipFill>
          <a:blip r:embed="rId2">
            <a:lum bright="-40000" contras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6" y="4005264"/>
            <a:ext cx="3673475" cy="2073275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Oval 5"/>
          <p:cNvSpPr>
            <a:spLocks noChangeArrowheads="1"/>
          </p:cNvSpPr>
          <p:nvPr/>
        </p:nvSpPr>
        <p:spPr bwMode="auto">
          <a:xfrm>
            <a:off x="3287714" y="3644900"/>
            <a:ext cx="5329237" cy="2736850"/>
          </a:xfrm>
          <a:prstGeom prst="ellips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2400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0435FD-8130-4589-BE98-05F63B6EF7F1}" type="slidenum">
              <a:rPr lang="ru-RU" altLang="ru-RU" sz="1400">
                <a:latin typeface="Times New Roman" panose="02020603050405020304" pitchFamily="18" charset="0"/>
              </a:rPr>
              <a:pPr/>
              <a:t>47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85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1200" y="685801"/>
            <a:ext cx="8229600" cy="5440363"/>
          </a:xfrm>
        </p:spPr>
        <p:txBody>
          <a:bodyPr>
            <a:normAutofit lnSpcReduction="10000"/>
          </a:bodyPr>
          <a:lstStyle/>
          <a:p>
            <a:pPr marL="609600" indent="-609600">
              <a:buNone/>
            </a:pPr>
            <a:r>
              <a:rPr lang="ru-RU" altLang="ru-RU" sz="2400" b="1"/>
              <a:t>*  Электролитические процессы</a:t>
            </a:r>
            <a:r>
              <a:rPr lang="ru-RU" altLang="ru-RU" sz="2400"/>
              <a:t> *классифицируются следующим образом:</a:t>
            </a:r>
          </a:p>
          <a:p>
            <a:pPr marL="609600" indent="-609600"/>
            <a:r>
              <a:rPr lang="ru-RU" altLang="ru-RU" sz="2400"/>
              <a:t>получение неорганических веществ(водорода, кислорода, хлора, щелочей и т.д.)</a:t>
            </a:r>
          </a:p>
          <a:p>
            <a:pPr marL="609600" indent="-609600"/>
            <a:r>
              <a:rPr lang="ru-RU" altLang="ru-RU" sz="2400"/>
              <a:t>получение металлов(литий, натрий, калий, берилий, магний, цинк, алюминий, медь и т.д.)</a:t>
            </a:r>
          </a:p>
          <a:p>
            <a:pPr marL="609600" indent="-609600"/>
            <a:r>
              <a:rPr lang="ru-RU" altLang="ru-RU" sz="2400"/>
              <a:t>очистка металлов(медь, серебро,…)</a:t>
            </a:r>
          </a:p>
          <a:p>
            <a:pPr marL="609600" indent="-609600"/>
            <a:r>
              <a:rPr lang="ru-RU" altLang="ru-RU" sz="2400"/>
              <a:t>получение металлических сплавов</a:t>
            </a:r>
          </a:p>
          <a:p>
            <a:pPr marL="609600" indent="-609600"/>
            <a:r>
              <a:rPr lang="ru-RU" altLang="ru-RU" sz="2400"/>
              <a:t>получение гальванических покрытий</a:t>
            </a:r>
          </a:p>
          <a:p>
            <a:pPr marL="609600" indent="-609600"/>
            <a:r>
              <a:rPr lang="ru-RU" altLang="ru-RU" sz="2400"/>
              <a:t>обработка поверхностей металлов(азотирование, борирование,электрополировка, очистка)</a:t>
            </a:r>
          </a:p>
          <a:p>
            <a:pPr marL="609600" indent="-609600"/>
            <a:r>
              <a:rPr lang="ru-RU" altLang="ru-RU" sz="2400"/>
              <a:t>получение органических веществ</a:t>
            </a:r>
          </a:p>
          <a:p>
            <a:pPr marL="609600" indent="-609600"/>
            <a:r>
              <a:rPr lang="ru-RU" altLang="ru-RU" sz="2400"/>
              <a:t>электродиализ и обессоливание воды</a:t>
            </a:r>
          </a:p>
          <a:p>
            <a:pPr marL="609600" indent="-609600"/>
            <a:r>
              <a:rPr lang="ru-RU" altLang="ru-RU" sz="2400"/>
              <a:t>нанесение пленок при помощи электрофореза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21B4F0-D4AF-4C74-8E12-EF6E1BA2627D}" type="slidenum">
              <a:rPr lang="ru-RU" altLang="ru-RU" sz="1400">
                <a:latin typeface="Times New Roman" panose="02020603050405020304" pitchFamily="18" charset="0"/>
              </a:rPr>
              <a:pPr/>
              <a:t>48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52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70164" y="609601"/>
            <a:ext cx="6980237" cy="4873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/>
              <a:t>Практическое применение электролиза</a:t>
            </a:r>
            <a:r>
              <a:rPr lang="ru-RU" altLang="ru-RU" sz="4000"/>
              <a:t> 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066800"/>
            <a:ext cx="8763000" cy="5486400"/>
          </a:xfrm>
        </p:spPr>
        <p:txBody>
          <a:bodyPr/>
          <a:lstStyle/>
          <a:p>
            <a:pPr eaLnBrk="1" hangingPunct="1"/>
            <a:r>
              <a:rPr lang="ru-RU" altLang="ru-RU" sz="1800"/>
              <a:t>Электрохимические процессы широко применяются в различных областях современной техники, в </a:t>
            </a:r>
            <a:r>
              <a:rPr lang="ru-RU" altLang="ru-RU" sz="1800" b="1"/>
              <a:t>аналитической химии</a:t>
            </a:r>
            <a:r>
              <a:rPr lang="ru-RU" altLang="ru-RU" sz="1800"/>
              <a:t>,</a:t>
            </a:r>
            <a:r>
              <a:rPr lang="ru-RU" altLang="ru-RU" sz="1800" b="1"/>
              <a:t> биохимии</a:t>
            </a:r>
            <a:r>
              <a:rPr lang="ru-RU" altLang="ru-RU" sz="1800"/>
              <a:t> и т. д. В </a:t>
            </a:r>
            <a:r>
              <a:rPr lang="ru-RU" altLang="ru-RU" sz="1800" b="1"/>
              <a:t>химической промышленности</a:t>
            </a:r>
            <a:r>
              <a:rPr lang="ru-RU" altLang="ru-RU" sz="1800"/>
              <a:t> электролизом получают хлор и фтор, щелочи, хлораты и перхлораты, надсерную кислоту и персульфаты, химически чистые </a:t>
            </a:r>
            <a:r>
              <a:rPr lang="ru-RU" altLang="ru-RU" sz="1800">
                <a:hlinkClick r:id="rId2" action="ppaction://hlinkfile"/>
              </a:rPr>
              <a:t>водород</a:t>
            </a:r>
            <a:r>
              <a:rPr lang="ru-RU" altLang="ru-RU" sz="1800"/>
              <a:t> и кислород и т. д. При этом одни вещества получают путем восстановления на катоде (альдегиды, парааминофенол и др.), другие электроокислением на аноде (хлораты, перхлораты, перманганат калия и др.).</a:t>
            </a:r>
            <a:endParaRPr lang="ru-RU" altLang="ru-RU"/>
          </a:p>
          <a:p>
            <a:pPr eaLnBrk="1" hangingPunct="1"/>
            <a:r>
              <a:rPr lang="ru-RU" altLang="ru-RU"/>
              <a:t> </a:t>
            </a:r>
            <a:r>
              <a:rPr lang="ru-RU" altLang="ru-RU" sz="2000"/>
              <a:t>Электролиз в </a:t>
            </a:r>
            <a:r>
              <a:rPr lang="ru-RU" altLang="ru-RU" sz="2000" b="1"/>
              <a:t>гидрометаллургии</a:t>
            </a:r>
            <a:r>
              <a:rPr lang="ru-RU" altLang="ru-RU" sz="2000"/>
              <a:t> является одной из стадий переработки металлсодержащего сырья, обеспечивающей получение товарных металлов.</a:t>
            </a:r>
            <a:br>
              <a:rPr lang="ru-RU" altLang="ru-RU" sz="2000"/>
            </a:br>
            <a:r>
              <a:rPr lang="ru-RU" altLang="ru-RU" sz="2000"/>
              <a:t>Электролиз может осуществляться с растворимыми анодами - процесс электрорафинирования или с нерастворимыми - процесс электроэкстракции.</a:t>
            </a:r>
            <a:br>
              <a:rPr lang="ru-RU" altLang="ru-RU" sz="2000"/>
            </a:br>
            <a:r>
              <a:rPr lang="ru-RU" altLang="ru-RU" sz="2000"/>
              <a:t>Главной задачей при электрорафинировании металлов является обеспечения необходимой чистоты катодного металла при приемлемых энергетических расходах.</a:t>
            </a:r>
            <a:r>
              <a:rPr lang="ru-RU" altLang="ru-RU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67C0F6-D36D-48A1-AFED-05D33A7612CD}" type="slidenum">
              <a:rPr lang="ru-RU" altLang="ru-RU" sz="1400">
                <a:latin typeface="Times New Roman" panose="02020603050405020304" pitchFamily="18" charset="0"/>
              </a:rPr>
              <a:pPr/>
              <a:t>49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24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228600"/>
            <a:ext cx="8991600" cy="6172200"/>
          </a:xfrm>
        </p:spPr>
        <p:txBody>
          <a:bodyPr/>
          <a:lstStyle/>
          <a:p>
            <a:pPr eaLnBrk="1" hangingPunct="1"/>
            <a:r>
              <a:rPr lang="ru-RU" altLang="ru-RU" sz="2000"/>
              <a:t>В цветной металлургии электролиз используется для </a:t>
            </a:r>
            <a:r>
              <a:rPr lang="ru-RU" altLang="ru-RU" sz="2000" b="1"/>
              <a:t>извлечения металлов</a:t>
            </a:r>
            <a:r>
              <a:rPr lang="ru-RU" altLang="ru-RU" sz="2000"/>
              <a:t> из руд и их </a:t>
            </a:r>
            <a:r>
              <a:rPr lang="ru-RU" altLang="ru-RU" sz="2000" b="1"/>
              <a:t>очистки</a:t>
            </a:r>
            <a:r>
              <a:rPr lang="ru-RU" altLang="ru-RU" sz="2000"/>
              <a:t>. Электролизом расплавленных сред получают алюминий, магний, титан, цирконий, уран, бериллий и др. </a:t>
            </a:r>
            <a:endParaRPr lang="en-US" altLang="ru-RU" sz="2000"/>
          </a:p>
          <a:p>
            <a:pPr eaLnBrk="1" hangingPunct="1">
              <a:buFontTx/>
              <a:buNone/>
            </a:pPr>
            <a:r>
              <a:rPr lang="ru-RU" altLang="ru-RU" sz="2000"/>
              <a:t>   Для </a:t>
            </a:r>
            <a:r>
              <a:rPr lang="ru-RU" altLang="ru-RU" sz="2000" b="1"/>
              <a:t>рафинирования (очистки)</a:t>
            </a:r>
            <a:r>
              <a:rPr lang="ru-RU" altLang="ru-RU" sz="2000"/>
              <a:t> металла электролизом из него отливают пластины и помещают их в качестве анодов в электролизер. При пропускании тока металл, подлежащий очистке, подвергается анодному растворению, т. е. переходит в раствор в виде катионов. Затем эти катионы металла разряжаются на катоде, благодаря чему образуется компактный осадок уже чистого металла. Примеси, находящиеся в аноде, либо остаются нерастворимыми, либо переходят в электролит и удаляются</a:t>
            </a:r>
            <a:r>
              <a:rPr lang="ru-RU" altLang="ru-RU" smtClean="0"/>
              <a:t>. </a:t>
            </a:r>
          </a:p>
        </p:txBody>
      </p:sp>
      <p:pic>
        <p:nvPicPr>
          <p:cNvPr id="88067" name="Picture 3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86200"/>
            <a:ext cx="4038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2133600" y="4860926"/>
            <a:ext cx="3581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2000" dirty="0">
                <a:latin typeface="+mj-lt"/>
                <a:cs typeface="Arial" charset="0"/>
              </a:rPr>
              <a:t>C</a:t>
            </a:r>
            <a:r>
              <a:rPr lang="ru-RU" altLang="ru-RU" sz="2000" dirty="0" err="1">
                <a:latin typeface="+mj-lt"/>
                <a:cs typeface="Arial" charset="0"/>
              </a:rPr>
              <a:t>хема</a:t>
            </a:r>
            <a:r>
              <a:rPr lang="ru-RU" altLang="ru-RU" sz="2000" dirty="0">
                <a:latin typeface="+mj-lt"/>
                <a:cs typeface="Arial" charset="0"/>
              </a:rPr>
              <a:t> электролитического рафинирования меди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4C7F04-9182-4F6E-8DC1-DEF862DA678D}" type="slidenum">
              <a:rPr lang="ru-RU" altLang="ru-RU" sz="1400">
                <a:latin typeface="Times New Roman" panose="02020603050405020304" pitchFamily="18" charset="0"/>
              </a:rPr>
              <a:pPr/>
              <a:t>50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03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400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000" b="1" u="sng"/>
              <a:t>Гальванотехника</a:t>
            </a:r>
            <a:r>
              <a:rPr lang="ru-RU" altLang="ru-RU" sz="2000"/>
              <a:t> </a:t>
            </a:r>
            <a:r>
              <a:rPr lang="ru-RU" altLang="ru-RU" sz="1800"/>
              <a:t>– область прикладной электрохимии, занимающаяся процессами нанесения металлических покрытий на поверхность как металлических, так и неметаллических изделий при прохождении постоянного электрического тока через растворы их солей. Гальванотехника пожразделяется на гальваностегию и гальванопластику.</a:t>
            </a:r>
            <a:r>
              <a:rPr lang="ru-RU" altLang="ru-RU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u="sng"/>
              <a:t>Гальваностегия</a:t>
            </a:r>
            <a:r>
              <a:rPr lang="ru-RU" altLang="ru-RU" sz="1800"/>
              <a:t> (от греч. покрывать) – это электроосаждение на поверхность металла другого металла, который прочно связывается (сцепляется) с покрываемым металлом (предметом), служащим катодом электролизера.</a:t>
            </a:r>
            <a:r>
              <a:rPr lang="ru-RU" altLang="ru-RU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 </a:t>
            </a:r>
            <a:r>
              <a:rPr lang="ru-RU" altLang="ru-RU" sz="2000"/>
              <a:t>Перед покрытием изделия необходимо его поверхность тщательно очистить (обезжирить и протравить), в противном случае металл будет осаждаться неравномерно, а кроме того, сцепление (связь) металла покрытия с поверхностью изделия будет непрочной. Способом гальваностегии можно покрыть деталь тонким слоем золота или серебра, хрома или никеля. С помощью электролиза можно наносить тончайшие металлические покрытия на различных металлических поверхностях. При таком способе нанесения покрытий, деталь используют в качестве катода, помещенного в раствор соли того металла, покрытие из которого необходимо получить. В качестве анода используется пластинка из того же металла.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94F97F-F2FA-47EF-8BC6-5C4E4C53B461}" type="slidenum">
              <a:rPr lang="ru-RU" altLang="ru-RU" sz="1400">
                <a:latin typeface="Times New Roman" panose="02020603050405020304" pitchFamily="18" charset="0"/>
              </a:rPr>
              <a:pPr/>
              <a:t>51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61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477000"/>
          </a:xfrm>
        </p:spPr>
        <p:txBody>
          <a:bodyPr/>
          <a:lstStyle/>
          <a:p>
            <a:pPr eaLnBrk="1" hangingPunct="1"/>
            <a:r>
              <a:rPr lang="ru-RU" altLang="ru-RU" sz="2400" b="1" u="sng"/>
              <a:t>Гальванопластика</a:t>
            </a:r>
            <a:r>
              <a:rPr lang="ru-RU" altLang="ru-RU" sz="1800" b="1"/>
              <a:t> </a:t>
            </a:r>
            <a:r>
              <a:rPr lang="ru-RU" altLang="ru-RU" sz="1800"/>
              <a:t>– получение путем электролиза точных, легко отделяемых металлических копий относительно значительной толщины с различных как неметаллических, так и металлических предметов, называемых матрицами. 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С помощью гальванопластики изготовляют бюсты, статуи и т. д.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Гальванопластика используется для нанесения сравнительно толстых металлических покрытий на другие металлы (например, образование "накладного" слоя никеля, серебра, золота и т. д.).</a:t>
            </a:r>
            <a:r>
              <a:rPr lang="ru-RU" altLang="ru-RU" smtClean="0"/>
              <a:t> </a:t>
            </a:r>
          </a:p>
          <a:p>
            <a:pPr eaLnBrk="1" hangingPunct="1"/>
            <a:endParaRPr lang="ru-RU" altLang="ru-RU" smtClean="0"/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200400"/>
            <a:ext cx="2514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C73949-2A75-4211-B900-AC2B1A7062AA}" type="slidenum">
              <a:rPr lang="ru-RU" altLang="ru-RU" sz="1400">
                <a:latin typeface="Times New Roman" panose="02020603050405020304" pitchFamily="18" charset="0"/>
              </a:rPr>
              <a:pPr/>
              <a:t>52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0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2276</Words>
  <Application>Microsoft Office PowerPoint</Application>
  <PresentationFormat>Широкоэкранный</PresentationFormat>
  <Paragraphs>205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0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Тема Office</vt:lpstr>
      <vt:lpstr>Презентация PowerPoint</vt:lpstr>
      <vt:lpstr>11. Электрический ток в полупроводниках</vt:lpstr>
      <vt:lpstr>Презентация PowerPoint</vt:lpstr>
      <vt:lpstr>Презентация PowerPoint</vt:lpstr>
      <vt:lpstr>Зонная модель электронно-дырочной проводимости полупроводников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Электронно-дырочный переход. </vt:lpstr>
      <vt:lpstr>Электронно-дырочный переход. 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Электронно-дырочный переход. Транзистор</vt:lpstr>
      <vt:lpstr>Электронно-дырочный переход. Транзистор</vt:lpstr>
      <vt:lpstr>Презентация PowerPoint</vt:lpstr>
      <vt:lpstr>Презентация PowerPoint</vt:lpstr>
      <vt:lpstr>Электронно-дырочный переход. Транзистор</vt:lpstr>
      <vt:lpstr>1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Интегральная микросхема</vt:lpstr>
      <vt:lpstr>3. Электрический ток в электролитах</vt:lpstr>
      <vt:lpstr> </vt:lpstr>
      <vt:lpstr>67</vt:lpstr>
      <vt:lpstr>Электролиз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Практическое применение электролиза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Nikolay A. Antropov</dc:creator>
  <cp:lastModifiedBy>Nikolay A. Antropov</cp:lastModifiedBy>
  <cp:revision>2</cp:revision>
  <dcterms:created xsi:type="dcterms:W3CDTF">2016-04-15T03:59:21Z</dcterms:created>
  <dcterms:modified xsi:type="dcterms:W3CDTF">2016-04-15T05:34:32Z</dcterms:modified>
</cp:coreProperties>
</file>