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78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58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56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14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5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0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778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65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C6A77-C6F3-4D1A-8FC0-4BB7C5CE8BCB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A397C-1CFA-4AF7-8667-C491BACA6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705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08213" y="1700213"/>
            <a:ext cx="813435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800" b="1" dirty="0">
                <a:solidFill>
                  <a:srgbClr val="003399"/>
                </a:solidFill>
              </a:rPr>
              <a:t> </a:t>
            </a:r>
            <a:br>
              <a:rPr lang="ru-RU" sz="4800" b="1" dirty="0">
                <a:solidFill>
                  <a:srgbClr val="003399"/>
                </a:solidFill>
              </a:rPr>
            </a:br>
            <a:r>
              <a:rPr lang="ru-RU" sz="4800" b="1" dirty="0"/>
              <a:t>Лекция 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</a:t>
            </a:r>
            <a:b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10.1. Электрический ток в металлах, </a:t>
            </a:r>
            <a:b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10.2. полупроводниках.</a:t>
            </a:r>
            <a:b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10.3.  электролитах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06C93E-3382-48FB-BF0B-29174DBC7ADF}" type="slidenum">
              <a:rPr lang="ru-RU" altLang="ru-RU" sz="1400">
                <a:latin typeface="Times New Roman" panose="02020603050405020304" pitchFamily="18" charset="0"/>
              </a:rPr>
              <a:pPr/>
              <a:t>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20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0. 1 Электрический ток в металлах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981200"/>
            <a:ext cx="9074150" cy="4114800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mtClean="0"/>
              <a:t> Опыт Толмена -Стьюарта.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mtClean="0"/>
              <a:t>Классическая теория проводимости металлов - Теория Друде-Лоренца.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mtClean="0"/>
              <a:t>Закон Ома и закон Джоуля- Ленца из классической теории электропроводности.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mtClean="0"/>
              <a:t>Сверхпроводимость.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ru-RU" altLang="ru-RU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910138-B4CF-407B-8966-773C84A9BC0C}" type="slidenum">
              <a:rPr lang="ru-RU" altLang="ru-RU" sz="1400">
                <a:latin typeface="Times New Roman" panose="02020603050405020304" pitchFamily="18" charset="0"/>
              </a:rPr>
              <a:pPr/>
              <a:t>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"/>
            <a:ext cx="9144000" cy="6119813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 dirty="0">
                <a:solidFill>
                  <a:srgbClr val="C00000"/>
                </a:solidFill>
              </a:rPr>
              <a:t>Электрический ток в металлах – это упорядоченное движение электронов под действием электрического поля.</a:t>
            </a:r>
            <a:r>
              <a:rPr lang="ru-RU" sz="3600" dirty="0">
                <a:solidFill>
                  <a:srgbClr val="C00000"/>
                </a:solidFill>
              </a:rPr>
              <a:t> </a:t>
            </a:r>
          </a:p>
          <a:p>
            <a:pPr eaLnBrk="1" hangingPunct="1">
              <a:defRPr/>
            </a:pPr>
            <a:r>
              <a:rPr lang="ru-RU" sz="3600" dirty="0"/>
              <a:t>Наиболее убедительное доказательство электронной природы тока в металлах было получено в опытах с инерцией электронов      	(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опыт 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Толмена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Стьюарта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):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buFontTx/>
              <a:buNone/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9" name="Picture 7" descr="1-12-1"/>
          <p:cNvPicPr>
            <a:picLocks noChangeAspect="1" noChangeArrowheads="1"/>
          </p:cNvPicPr>
          <p:nvPr/>
        </p:nvPicPr>
        <p:blipFill>
          <a:blip r:embed="rId2">
            <a:lum bright="-24000" contras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4286250"/>
            <a:ext cx="7272337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BE2389-E028-472D-B392-BBD127768353}" type="slidenum">
              <a:rPr lang="ru-RU" altLang="ru-RU" sz="1400">
                <a:latin typeface="Times New Roman" panose="02020603050405020304" pitchFamily="18" charset="0"/>
              </a:rPr>
              <a:pPr/>
              <a:t>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56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1919289" y="260351"/>
            <a:ext cx="8497887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3200" b="1" dirty="0">
                <a:latin typeface="Arial" charset="0"/>
              </a:rPr>
              <a:t>	</a:t>
            </a:r>
            <a:r>
              <a:rPr lang="ru-RU" sz="3200" dirty="0"/>
              <a:t>Катушка с большим числом витков тонкой проволоки приводилась в быстрое вращение вокруг своей оси. </a:t>
            </a:r>
          </a:p>
          <a:p>
            <a:pPr>
              <a:defRPr/>
            </a:pPr>
            <a:r>
              <a:rPr lang="ru-RU" sz="3200" dirty="0"/>
              <a:t>Концы катушки с помощью гибких проводов были присоединены к чувствительному баллистическому гальванометру. </a:t>
            </a:r>
          </a:p>
        </p:txBody>
      </p:sp>
      <p:pic>
        <p:nvPicPr>
          <p:cNvPr id="5123" name="Picture 5" descr="1-12-1"/>
          <p:cNvPicPr>
            <a:picLocks noChangeAspect="1" noChangeArrowheads="1"/>
          </p:cNvPicPr>
          <p:nvPr/>
        </p:nvPicPr>
        <p:blipFill>
          <a:blip r:embed="rId2">
            <a:lum bright="-24000" contras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4186238"/>
            <a:ext cx="7559675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F9CAD2-1185-4C0A-B71B-7DCDEB1869D1}" type="slidenum">
              <a:rPr lang="ru-RU" altLang="ru-RU" sz="1400">
                <a:latin typeface="Times New Roman" panose="02020603050405020304" pitchFamily="18" charset="0"/>
              </a:rPr>
              <a:pPr/>
              <a:t>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91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1-12-1"/>
          <p:cNvPicPr>
            <a:picLocks noChangeAspect="1" noChangeArrowheads="1"/>
          </p:cNvPicPr>
          <p:nvPr/>
        </p:nvPicPr>
        <p:blipFill>
          <a:blip r:embed="rId2">
            <a:lum bright="-24000" contras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4311650"/>
            <a:ext cx="7200900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524000" y="188914"/>
            <a:ext cx="91440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3200" dirty="0"/>
              <a:t>Раскрученная катушка резко тормозилась, и в цепи возникал кратковременных ток, обусловленный инерцией носителей заряда. </a:t>
            </a:r>
          </a:p>
          <a:p>
            <a:pPr>
              <a:buFontTx/>
              <a:buChar char="•"/>
              <a:defRPr/>
            </a:pPr>
            <a:r>
              <a:rPr lang="ru-RU" sz="3200" dirty="0"/>
              <a:t>Полный заряд, протекающий по цепи, измерялся по отбросу стрелки гальванометра.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7DFC42-3002-4AC3-B721-150DDA2B64CF}" type="slidenum">
              <a:rPr lang="ru-RU" altLang="ru-RU" sz="1400">
                <a:latin typeface="Times New Roman" panose="02020603050405020304" pitchFamily="18" charset="0"/>
              </a:rPr>
              <a:pPr/>
              <a:t>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1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524001" y="1"/>
            <a:ext cx="9540875" cy="6171561"/>
          </a:xfrm>
          <a:prstGeom prst="rect">
            <a:avLst/>
          </a:prstGeom>
          <a:blipFill rotWithShape="1">
            <a:blip r:embed="rId2"/>
            <a:stretch>
              <a:fillRect l="-1597" t="-1383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Arial" charset="0"/>
              </a:rPr>
              <a:t> 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5BDE9E-7BF5-4661-9CEC-D612ED61A206}" type="slidenum">
              <a:rPr lang="ru-RU" altLang="ru-RU" sz="1400">
                <a:latin typeface="Times New Roman" panose="02020603050405020304" pitchFamily="18" charset="0"/>
              </a:rPr>
              <a:pPr/>
              <a:t>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63135656408453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6" y="528639"/>
            <a:ext cx="5400675" cy="14620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5" descr="63135656408547-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6" y="4868863"/>
            <a:ext cx="4321175" cy="6985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1524000" y="0"/>
            <a:ext cx="91440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/>
              <a:t>За время торможения катушки по </a:t>
            </a:r>
            <a:r>
              <a:rPr lang="ru-RU" sz="2800" i="1" dirty="0">
                <a:solidFill>
                  <a:srgbClr val="C00000"/>
                </a:solidFill>
              </a:rPr>
              <a:t>цепи протечет заряд q</a:t>
            </a:r>
            <a:r>
              <a:rPr lang="ru-RU" sz="2800" i="1" dirty="0">
                <a:solidFill>
                  <a:srgbClr val="003399"/>
                </a:solidFill>
              </a:rPr>
              <a:t>,</a:t>
            </a:r>
            <a:r>
              <a:rPr lang="ru-RU" sz="2800" dirty="0"/>
              <a:t> равный</a:t>
            </a:r>
            <a:r>
              <a:rPr lang="en-US" sz="2800" dirty="0">
                <a:latin typeface="Arial" charset="0"/>
              </a:rPr>
              <a:t>:</a:t>
            </a:r>
            <a:r>
              <a:rPr lang="ru-RU" sz="2800" dirty="0">
                <a:latin typeface="Arial" charset="0"/>
              </a:rPr>
              <a:t> </a:t>
            </a:r>
          </a:p>
          <a:p>
            <a:pPr>
              <a:defRPr/>
            </a:pPr>
            <a:endParaRPr lang="ru-RU" sz="2800" dirty="0">
              <a:latin typeface="Arial" charset="0"/>
            </a:endParaRPr>
          </a:p>
          <a:p>
            <a:pPr>
              <a:defRPr/>
            </a:pPr>
            <a:endParaRPr lang="ru-RU" sz="2800" dirty="0">
              <a:latin typeface="Arial" charset="0"/>
            </a:endParaRPr>
          </a:p>
          <a:p>
            <a:pPr>
              <a:defRPr/>
            </a:pPr>
            <a:endParaRPr lang="ru-RU" sz="2800" dirty="0">
              <a:latin typeface="Arial" charset="0"/>
            </a:endParaRPr>
          </a:p>
          <a:p>
            <a:pPr>
              <a:defRPr/>
            </a:pPr>
            <a:r>
              <a:rPr lang="ru-RU" sz="2800" dirty="0"/>
              <a:t>Здесь где </a:t>
            </a:r>
            <a:r>
              <a:rPr lang="en-US" sz="2800" dirty="0"/>
              <a:t>   </a:t>
            </a:r>
            <a:r>
              <a:rPr lang="ru-RU" sz="2800" dirty="0"/>
              <a:t>– длина проволоки катушки, </a:t>
            </a:r>
            <a:r>
              <a:rPr lang="ru-RU" sz="3200" i="1" dirty="0"/>
              <a:t>I</a:t>
            </a:r>
            <a:r>
              <a:rPr lang="ru-RU" sz="3200" dirty="0"/>
              <a:t> </a:t>
            </a:r>
            <a:r>
              <a:rPr lang="ru-RU" sz="2800" dirty="0"/>
              <a:t>– мгновенное значение силы тока в катушке, </a:t>
            </a:r>
            <a:r>
              <a:rPr lang="ru-RU" sz="2800" i="1" dirty="0"/>
              <a:t>R</a:t>
            </a:r>
            <a:r>
              <a:rPr lang="ru-RU" sz="2800" dirty="0"/>
              <a:t> – полное сопротивление цепи, </a:t>
            </a:r>
            <a:r>
              <a:rPr lang="ru-RU" sz="3200" i="1" dirty="0"/>
              <a:t>  </a:t>
            </a:r>
            <a:r>
              <a:rPr lang="ru-RU" sz="2800" dirty="0"/>
              <a:t> </a:t>
            </a:r>
            <a:r>
              <a:rPr lang="ru-RU" sz="2800" baseline="-25000" dirty="0"/>
              <a:t>0</a:t>
            </a:r>
            <a:r>
              <a:rPr lang="ru-RU" sz="2800" dirty="0"/>
              <a:t>  – начальная линейная скорость проволоки.</a:t>
            </a:r>
          </a:p>
          <a:p>
            <a:pPr>
              <a:buFontTx/>
              <a:buChar char="•"/>
              <a:defRPr/>
            </a:pPr>
            <a:r>
              <a:rPr lang="ru-RU" sz="2800" dirty="0"/>
              <a:t>По современным данным модуль заряда электрона </a:t>
            </a:r>
            <a:r>
              <a:rPr lang="ru-RU" sz="2800" dirty="0">
                <a:solidFill>
                  <a:srgbClr val="C00000"/>
                </a:solidFill>
              </a:rPr>
              <a:t>(</a:t>
            </a:r>
            <a:r>
              <a:rPr lang="ru-RU" sz="2800" i="1" dirty="0">
                <a:solidFill>
                  <a:srgbClr val="C00000"/>
                </a:solidFill>
              </a:rPr>
              <a:t>элементарный заряд</a:t>
            </a:r>
            <a:r>
              <a:rPr lang="ru-RU" sz="2800" dirty="0">
                <a:solidFill>
                  <a:srgbClr val="C00000"/>
                </a:solidFill>
              </a:rPr>
              <a:t>) </a:t>
            </a:r>
            <a:r>
              <a:rPr lang="ru-RU" sz="2800" dirty="0"/>
              <a:t>равен: </a:t>
            </a:r>
          </a:p>
          <a:p>
            <a:pPr>
              <a:defRPr/>
            </a:pPr>
            <a:endParaRPr lang="ru-RU" sz="2800" dirty="0"/>
          </a:p>
          <a:p>
            <a:pPr>
              <a:defRPr/>
            </a:pPr>
            <a:endParaRPr lang="ru-RU" sz="2800" dirty="0">
              <a:latin typeface="Arial" charset="0"/>
            </a:endParaRPr>
          </a:p>
          <a:p>
            <a:pPr>
              <a:defRPr/>
            </a:pPr>
            <a:endParaRPr lang="ru-RU" sz="2800" dirty="0">
              <a:latin typeface="Arial" charset="0"/>
            </a:endParaRPr>
          </a:p>
          <a:p>
            <a:pPr>
              <a:buFontTx/>
              <a:buChar char="•"/>
              <a:defRPr/>
            </a:pPr>
            <a:r>
              <a:rPr lang="ru-RU" sz="2800" dirty="0">
                <a:latin typeface="Arial" charset="0"/>
              </a:rPr>
              <a:t>	</a:t>
            </a:r>
            <a:r>
              <a:rPr lang="ru-RU" sz="2800" dirty="0">
                <a:solidFill>
                  <a:srgbClr val="C00000"/>
                </a:solidFill>
              </a:rPr>
              <a:t>Удельный заряд</a:t>
            </a:r>
            <a:r>
              <a:rPr lang="ru-RU" sz="2800" dirty="0">
                <a:latin typeface="Arial" charset="0"/>
              </a:rPr>
              <a:t>:</a:t>
            </a:r>
          </a:p>
        </p:txBody>
      </p:sp>
      <p:graphicFrame>
        <p:nvGraphicFramePr>
          <p:cNvPr id="8197" name="Object 7"/>
          <p:cNvGraphicFramePr>
            <a:graphicFrameLocks noChangeAspect="1"/>
          </p:cNvGraphicFramePr>
          <p:nvPr/>
        </p:nvGraphicFramePr>
        <p:xfrm>
          <a:off x="3000376" y="1990726"/>
          <a:ext cx="4810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5" imgW="126890" imgH="190335" progId="Equation.3">
                  <p:embed/>
                </p:oleObj>
              </mc:Choice>
              <mc:Fallback>
                <p:oleObj name="Формула" r:id="rId5" imgW="126890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6" y="1990726"/>
                        <a:ext cx="48101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8"/>
          <p:cNvGraphicFramePr>
            <a:graphicFrameLocks noChangeAspect="1"/>
          </p:cNvGraphicFramePr>
          <p:nvPr/>
        </p:nvGraphicFramePr>
        <p:xfrm>
          <a:off x="2424113" y="3124201"/>
          <a:ext cx="4635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7" imgW="139639" imgH="152334" progId="Equation.3">
                  <p:embed/>
                </p:oleObj>
              </mc:Choice>
              <mc:Fallback>
                <p:oleObj name="Формула" r:id="rId7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3124201"/>
                        <a:ext cx="4635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9" name="Picture 9" descr="63135656408547-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5697538"/>
            <a:ext cx="4356100" cy="11604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A5D11A-4303-48B0-840F-5EF00E60944D}" type="slidenum">
              <a:rPr lang="ru-RU" altLang="ru-RU" sz="1400">
                <a:latin typeface="Times New Roman" panose="02020603050405020304" pitchFamily="18" charset="0"/>
              </a:rPr>
              <a:pPr/>
              <a:t>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9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50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3200" b="1" dirty="0">
                <a:latin typeface="Arial" charset="0"/>
              </a:rPr>
              <a:t>  </a:t>
            </a:r>
            <a:r>
              <a:rPr lang="ru-RU" sz="3200" dirty="0">
                <a:solidFill>
                  <a:srgbClr val="C00000"/>
                </a:solidFill>
              </a:rPr>
              <a:t>Хорошая электропроводность металлов объясняется высокой концентрацией свободных электронов</a:t>
            </a:r>
            <a:r>
              <a:rPr lang="ru-RU" sz="3200" dirty="0"/>
              <a:t>, равной по порядку величины числу атомов в единице объема.</a:t>
            </a:r>
          </a:p>
          <a:p>
            <a:pPr>
              <a:buFontTx/>
              <a:buChar char="•"/>
              <a:defRPr/>
            </a:pPr>
            <a:r>
              <a:rPr lang="ru-RU" sz="3200" dirty="0"/>
              <a:t>  Предположение о том, что за электрический ток в металлах ответственны электроны, возникло значительно раньше опытов </a:t>
            </a:r>
            <a:r>
              <a:rPr lang="ru-RU" sz="3200" dirty="0" err="1"/>
              <a:t>Толмена</a:t>
            </a:r>
            <a:r>
              <a:rPr lang="ru-RU" sz="3200" dirty="0"/>
              <a:t> и Стюарта. </a:t>
            </a:r>
          </a:p>
          <a:p>
            <a:pPr>
              <a:buFontTx/>
              <a:buChar char="•"/>
              <a:defRPr/>
            </a:pPr>
            <a:r>
              <a:rPr lang="ru-RU" sz="3200" dirty="0"/>
              <a:t>  Еще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1900 году </a:t>
            </a:r>
            <a:r>
              <a:rPr lang="ru-RU" sz="3200" dirty="0"/>
              <a:t>немецкий ученый </a:t>
            </a:r>
            <a:r>
              <a:rPr lang="ru-RU" sz="3200" dirty="0">
                <a:solidFill>
                  <a:srgbClr val="C00000"/>
                </a:solidFill>
              </a:rPr>
              <a:t>П. Друде </a:t>
            </a:r>
            <a:r>
              <a:rPr lang="ru-RU" sz="3200" dirty="0"/>
              <a:t>на основе гипотезы о существовании свободных электронов в металлах </a:t>
            </a:r>
            <a:r>
              <a:rPr lang="ru-RU" sz="3200" dirty="0">
                <a:solidFill>
                  <a:srgbClr val="C00000"/>
                </a:solidFill>
              </a:rPr>
              <a:t>создал электронную теорию проводимости металлов.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4FE948-A1B4-4D7C-B404-97D832599A6A}" type="slidenum">
              <a:rPr lang="ru-RU" altLang="ru-RU" sz="1400">
                <a:latin typeface="Times New Roman" panose="02020603050405020304" pitchFamily="18" charset="0"/>
              </a:rPr>
              <a:pPr/>
              <a:t>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0"/>
            <a:ext cx="9144000" cy="6858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/>
              <a:t>Эта теория получила развитие в работах голландского физика Х. Лоренца и носит название </a:t>
            </a:r>
            <a:r>
              <a:rPr lang="ru-RU" altLang="ru-RU" i="1" smtClean="0"/>
              <a:t>классической электронной теории:</a:t>
            </a:r>
            <a:r>
              <a:rPr lang="ru-RU" altLang="ru-RU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Согласно этой теории, электроны в металлах ведут себя как электронный газ, во многом похожий на идеальный газ.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Электронный газ заполняет пространство между ионами, образующими кристаллическую решетку металла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Из-за взаимодействия с ионами электроны могут покинуть металл, лишь преодолев так называемый </a:t>
            </a:r>
            <a:r>
              <a:rPr lang="ru-RU" altLang="ru-RU" i="1" smtClean="0"/>
              <a:t>потенциальный барьер</a:t>
            </a:r>
            <a:r>
              <a:rPr lang="ru-RU" altLang="ru-RU" smtClean="0"/>
              <a:t>.</a:t>
            </a:r>
            <a:r>
              <a:rPr lang="ru-RU" altLang="ru-RU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Высота этого барьера называется </a:t>
            </a:r>
            <a:r>
              <a:rPr lang="ru-RU" altLang="ru-RU" i="1" smtClean="0"/>
              <a:t>работой выхода</a:t>
            </a:r>
            <a:r>
              <a:rPr lang="ru-RU" altLang="ru-RU" smtClean="0"/>
              <a:t>.</a:t>
            </a:r>
            <a:r>
              <a:rPr lang="ru-RU" altLang="ru-RU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/>
              <a:t>При обычных (комнатных) температурах у электронов не хватает энергии для преодоления потенциального барьера.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57CDE8-F444-44DA-8C04-73522ABF18A0}" type="slidenum">
              <a:rPr lang="ru-RU" altLang="ru-RU" sz="1400">
                <a:latin typeface="Times New Roman" panose="02020603050405020304" pitchFamily="18" charset="0"/>
              </a:rPr>
              <a:pPr/>
              <a:t>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03388" y="333376"/>
            <a:ext cx="8964612" cy="5762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3600" b="1"/>
              <a:t>     </a:t>
            </a:r>
            <a:r>
              <a:rPr lang="ru-RU" altLang="ru-RU" sz="3600"/>
              <a:t>Согласно теории </a:t>
            </a:r>
            <a:r>
              <a:rPr lang="ru-RU" altLang="ru-RU" sz="3600">
                <a:solidFill>
                  <a:srgbClr val="C00000"/>
                </a:solidFill>
              </a:rPr>
              <a:t>Друде–Лоренца, электроны обладают такой же средней энергией теплового движения, как и молекулы одноатомного идеального газа.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600"/>
              <a:t>     Это позволяет оценить среднюю скорость  теплового движения электронов по формулам молекулярно-кинетической теории.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3600"/>
              <a:t>    При комнатной температуре </a:t>
            </a:r>
          </a:p>
          <a:p>
            <a:pPr eaLnBrk="1" hangingPunct="1">
              <a:lnSpc>
                <a:spcPct val="80000"/>
              </a:lnSpc>
            </a:pPr>
            <a:endParaRPr lang="ru-RU" altLang="ru-RU" sz="3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600"/>
              <a:t>					=  10</a:t>
            </a:r>
            <a:r>
              <a:rPr lang="ru-RU" altLang="ru-RU" sz="3600" baseline="30000"/>
              <a:t>5</a:t>
            </a:r>
            <a:r>
              <a:rPr lang="ru-RU" altLang="ru-RU" sz="3600"/>
              <a:t> м/с.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400">
              <a:latin typeface="Arial" panose="020B0604020202020204" pitchFamily="34" charset="0"/>
            </a:endParaRPr>
          </a:p>
        </p:txBody>
      </p:sp>
      <p:graphicFrame>
        <p:nvGraphicFramePr>
          <p:cNvPr id="11268" name="Object 5"/>
          <p:cNvGraphicFramePr>
            <a:graphicFrameLocks noChangeAspect="1"/>
          </p:cNvGraphicFramePr>
          <p:nvPr/>
        </p:nvGraphicFramePr>
        <p:xfrm>
          <a:off x="1524001" y="0"/>
          <a:ext cx="1809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177646" imgH="228402" progId="Equation.3">
                  <p:embed/>
                </p:oleObj>
              </mc:Choice>
              <mc:Fallback>
                <p:oleObj name="Формула" r:id="rId3" imgW="177646" imgH="2284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0"/>
                        <a:ext cx="18097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400">
              <a:latin typeface="Arial" panose="020B0604020202020204" pitchFamily="34" charset="0"/>
            </a:endParaRPr>
          </a:p>
        </p:txBody>
      </p:sp>
      <p:graphicFrame>
        <p:nvGraphicFramePr>
          <p:cNvPr id="11270" name="Object 7"/>
          <p:cNvGraphicFramePr>
            <a:graphicFrameLocks noChangeAspect="1"/>
          </p:cNvGraphicFramePr>
          <p:nvPr/>
        </p:nvGraphicFramePr>
        <p:xfrm>
          <a:off x="4367214" y="4724400"/>
          <a:ext cx="10064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177646" imgH="228402" progId="Equation.3">
                  <p:embed/>
                </p:oleObj>
              </mc:Choice>
              <mc:Fallback>
                <p:oleObj name="Формула" r:id="rId5" imgW="177646" imgH="2284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4724400"/>
                        <a:ext cx="1006475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9C7703-3A32-4497-8E87-64A248E406B3}" type="slidenum">
              <a:rPr lang="ru-RU" altLang="ru-RU" sz="1400">
                <a:latin typeface="Times New Roman" panose="02020603050405020304" pitchFamily="18" charset="0"/>
              </a:rPr>
              <a:pPr/>
              <a:t>10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6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47850" y="333375"/>
            <a:ext cx="8351838" cy="4114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наложении внешнего электрического поля </a:t>
            </a:r>
            <a:r>
              <a:rPr lang="ru-RU" dirty="0" smtClean="0"/>
              <a:t>в металлическом проводнике кроме теплового движения электронов возникает их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упорядоченное движение (дрейф), то есть электрический ток. </a:t>
            </a:r>
          </a:p>
          <a:p>
            <a:pPr eaLnBrk="1" hangingPunct="1">
              <a:defRPr/>
            </a:pP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Величина дрейфовой скорости электронов</a:t>
            </a:r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92313" y="3429001"/>
            <a:ext cx="84963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Times New Roman" pitchFamily="18" charset="0"/>
              </a:rPr>
              <a:t>  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лежит в пределах 0,6–6 мкм/c. </a:t>
            </a:r>
          </a:p>
          <a:p>
            <a:pPr>
              <a:buFontTx/>
              <a:buChar char="•"/>
              <a:defRPr/>
            </a:pPr>
            <a:r>
              <a:rPr lang="ru-RU" sz="3200" dirty="0">
                <a:latin typeface="Times New Roman" pitchFamily="18" charset="0"/>
              </a:rPr>
              <a:t>   Таким образом, средняя скорость упорядоченного движения электронов в металлических проводниках на много порядков меньше средней скорости их теплового движения.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233E2A-D3FA-459E-8528-B87BEB45A929}" type="slidenum">
              <a:rPr lang="ru-RU" altLang="ru-RU" sz="1400">
                <a:latin typeface="Times New Roman" panose="02020603050405020304" pitchFamily="18" charset="0"/>
              </a:rPr>
              <a:pPr/>
              <a:t>11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7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/>
              <a:t>Малая скорость дрейфа не противоречит опытному факту, что ток во всей цепи постоянного тока устанавливается практически мгновенно. </a:t>
            </a:r>
          </a:p>
          <a:p>
            <a:pPr eaLnBrk="1" hangingPunct="1"/>
            <a:r>
              <a:rPr lang="ru-RU" altLang="ru-RU" smtClean="0"/>
              <a:t>Замыкание цепи вызывает распространение электрического поля со скоростью </a:t>
            </a:r>
            <a:r>
              <a:rPr lang="ru-RU" altLang="ru-RU" i="1" smtClean="0"/>
              <a:t>c</a:t>
            </a:r>
            <a:r>
              <a:rPr lang="ru-RU" altLang="ru-RU" smtClean="0"/>
              <a:t> = 3·10</a:t>
            </a:r>
            <a:r>
              <a:rPr lang="ru-RU" altLang="ru-RU" baseline="30000" smtClean="0"/>
              <a:t>8</a:t>
            </a:r>
            <a:r>
              <a:rPr lang="ru-RU" altLang="ru-RU" smtClean="0"/>
              <a:t> м/с.</a:t>
            </a:r>
          </a:p>
          <a:p>
            <a:pPr eaLnBrk="1" hangingPunct="1"/>
            <a:r>
              <a:rPr lang="ru-RU" altLang="ru-RU" smtClean="0"/>
              <a:t> Через время порядка </a:t>
            </a:r>
            <a:r>
              <a:rPr lang="ru-RU" altLang="ru-RU" i="1" smtClean="0"/>
              <a:t>l</a:t>
            </a:r>
            <a:r>
              <a:rPr lang="ru-RU" altLang="ru-RU" smtClean="0"/>
              <a:t> / с (</a:t>
            </a:r>
            <a:r>
              <a:rPr lang="ru-RU" altLang="ru-RU" i="1" smtClean="0"/>
              <a:t>l</a:t>
            </a:r>
            <a:r>
              <a:rPr lang="ru-RU" altLang="ru-RU" smtClean="0"/>
              <a:t> – длина цепи) вдоль цепи устанавливается стационарное распределение электрического поля и в ней начинается упорядоченное движение электронов.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545506-1D92-4F03-B188-5031450A7A10}" type="slidenum">
              <a:rPr lang="ru-RU" altLang="ru-RU" sz="1400">
                <a:latin typeface="Times New Roman" panose="02020603050405020304" pitchFamily="18" charset="0"/>
              </a:rPr>
              <a:pPr/>
              <a:t>12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88914"/>
            <a:ext cx="9144000" cy="6480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В классической электронной теории металлов предполагается, что движение электронов подчиняется законам механики Ньютона.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В этой теории пренебрегают взаимодействием электронов между собой, а их взаимодействие с положительными ионами сводят только к соударениям.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Предполагается также, что при каждом соударении электрон передает решетке всю накопленную в электрическом поле энергию и поэтому после соударения он начинает движение с нулевой дрейфовой скоростью.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893402-2F38-44A6-8129-E8B8E00E2674}" type="slidenum">
              <a:rPr lang="ru-RU" altLang="ru-RU" sz="1400">
                <a:latin typeface="Times New Roman" panose="02020603050405020304" pitchFamily="18" charset="0"/>
              </a:rPr>
              <a:pPr/>
              <a:t>13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55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3200" b="1" dirty="0">
                <a:latin typeface="Arial" charset="0"/>
              </a:rPr>
              <a:t>   </a:t>
            </a:r>
            <a:r>
              <a:rPr lang="ru-RU" sz="3200" dirty="0"/>
              <a:t>Несмотря на то, что все эти допущения являются весьма приближенными, </a:t>
            </a:r>
            <a:r>
              <a:rPr lang="ru-RU" sz="3200" dirty="0">
                <a:solidFill>
                  <a:srgbClr val="C00000"/>
                </a:solidFill>
              </a:rPr>
              <a:t>классическая электронная теория качественно объясняет законы электрического тока в металлических проводниках:</a:t>
            </a:r>
          </a:p>
          <a:p>
            <a:pPr>
              <a:defRPr/>
            </a:pPr>
            <a:r>
              <a:rPr lang="ru-RU" sz="3200" i="1" dirty="0">
                <a:solidFill>
                  <a:srgbClr val="C00000"/>
                </a:solidFill>
              </a:rPr>
              <a:t>  закон Ома</a:t>
            </a:r>
            <a:r>
              <a:rPr lang="ru-RU" sz="3200" dirty="0">
                <a:solidFill>
                  <a:srgbClr val="C00000"/>
                </a:solidFill>
              </a:rPr>
              <a:t>,  закон  Джоуля – Ленца и объясняет</a:t>
            </a:r>
          </a:p>
          <a:p>
            <a:pPr>
              <a:defRPr/>
            </a:pPr>
            <a:r>
              <a:rPr lang="ru-RU" sz="3200" dirty="0">
                <a:solidFill>
                  <a:srgbClr val="C00000"/>
                </a:solidFill>
              </a:rPr>
              <a:t>существование электрического сопротивления</a:t>
            </a:r>
          </a:p>
          <a:p>
            <a:pPr>
              <a:defRPr/>
            </a:pPr>
            <a:r>
              <a:rPr lang="ru-RU" sz="3200" dirty="0">
                <a:solidFill>
                  <a:srgbClr val="C00000"/>
                </a:solidFill>
              </a:rPr>
              <a:t>металлов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A0FD87-BB60-4ADF-89F4-973617EB52BB}" type="slidenum">
              <a:rPr lang="ru-RU" altLang="ru-RU" sz="1400">
                <a:latin typeface="Times New Roman" panose="02020603050405020304" pitchFamily="18" charset="0"/>
              </a:rPr>
              <a:pPr/>
              <a:t>14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1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19537" y="332657"/>
            <a:ext cx="8712385" cy="5831405"/>
          </a:xfrm>
          <a:prstGeom prst="rect">
            <a:avLst/>
          </a:prstGeom>
          <a:blipFill rotWithShape="1">
            <a:blip r:embed="rId2"/>
            <a:stretch>
              <a:fillRect l="-1120" t="-837" r="-140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Arial" charset="0"/>
              </a:rPr>
              <a:t> 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7378C0-4F24-4EDC-8082-11C7EECE26D4}" type="slidenum">
              <a:rPr lang="ru-RU" altLang="ru-RU" sz="1400">
                <a:latin typeface="Times New Roman" panose="02020603050405020304" pitchFamily="18" charset="0"/>
              </a:rPr>
              <a:pPr/>
              <a:t>15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93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279651" y="549275"/>
            <a:ext cx="62696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>
                <a:latin typeface="+mj-lt"/>
              </a:rPr>
              <a:t>Закон Джоуля – Ленца (самостоятельно)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F8A6F3-191C-4454-B0FC-F28886DCF5B9}" type="slidenum">
              <a:rPr lang="ru-RU" altLang="ru-RU" sz="1400">
                <a:latin typeface="Times New Roman" panose="02020603050405020304" pitchFamily="18" charset="0"/>
              </a:rPr>
              <a:pPr/>
              <a:t>16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592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1524000" y="692151"/>
            <a:ext cx="914400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3200" b="1" dirty="0">
                <a:latin typeface="Arial" charset="0"/>
              </a:rPr>
              <a:t> </a:t>
            </a:r>
            <a:r>
              <a:rPr lang="ru-RU" sz="3200" dirty="0"/>
              <a:t>Таким образом, классическая электронная теория объясняет существование электрического сопротивления металлов, законы Ома и Джоуля–Ленца.</a:t>
            </a:r>
          </a:p>
          <a:p>
            <a:pPr>
              <a:buFontTx/>
              <a:buChar char="•"/>
              <a:defRPr/>
            </a:pPr>
            <a:r>
              <a:rPr lang="ru-RU" sz="3200" dirty="0"/>
              <a:t>  Однако в ряде вопросов классическая электронная теория приводит к выводам, находящимся в противоречии с опытом.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80764A-67C8-407C-AB88-50AE86D1268B}" type="slidenum">
              <a:rPr lang="ru-RU" altLang="ru-RU" sz="1400">
                <a:latin typeface="Times New Roman" panose="02020603050405020304" pitchFamily="18" charset="0"/>
              </a:rPr>
              <a:pPr/>
              <a:t>17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32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404814"/>
            <a:ext cx="9144000" cy="6453187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ru-RU" altLang="ru-RU" b="1">
                <a:solidFill>
                  <a:srgbClr val="C00000"/>
                </a:solidFill>
              </a:rPr>
              <a:t>   </a:t>
            </a:r>
            <a:r>
              <a:rPr lang="ru-RU" altLang="ru-RU"/>
              <a:t>Эта теория не может, например, объяснить, почему молярная теплоемкость металлов, также как и молярная теплоемкость диэлектрических кристаллов, равна  3</a:t>
            </a:r>
            <a:r>
              <a:rPr lang="ru-RU" altLang="ru-RU" i="1" smtClean="0"/>
              <a:t>R</a:t>
            </a:r>
            <a:r>
              <a:rPr lang="ru-RU" altLang="ru-RU"/>
              <a:t>   (закон Дюлонга и Пти.)</a:t>
            </a:r>
          </a:p>
          <a:p>
            <a:pPr marL="533400" indent="-533400">
              <a:buFontTx/>
              <a:buAutoNum type="arabicPeriod"/>
            </a:pPr>
            <a:r>
              <a:rPr lang="ru-RU" altLang="ru-RU"/>
              <a:t>    Классическая электронная теория не может также объяснить температурную зависимость удельного сопротивления металлов: </a:t>
            </a:r>
          </a:p>
          <a:p>
            <a:pPr marL="533400" indent="-533400">
              <a:buNone/>
            </a:pPr>
            <a:r>
              <a:rPr lang="ru-RU" altLang="ru-RU"/>
              <a:t>      Теория дает                          в то время как из </a:t>
            </a:r>
          </a:p>
          <a:p>
            <a:pPr marL="533400" indent="-533400">
              <a:buNone/>
            </a:pPr>
            <a:endParaRPr lang="ru-RU" altLang="ru-RU"/>
          </a:p>
          <a:p>
            <a:pPr marL="533400" indent="-533400">
              <a:buNone/>
            </a:pPr>
            <a:r>
              <a:rPr lang="ru-RU" altLang="ru-RU"/>
              <a:t>        эксперимента  получается зависимость    </a:t>
            </a:r>
            <a:r>
              <a:rPr lang="ru-RU" altLang="ru-RU" sz="3600"/>
              <a:t>ρ ~ </a:t>
            </a:r>
            <a:r>
              <a:rPr lang="ru-RU" altLang="ru-RU" sz="3600" i="1"/>
              <a:t>T</a:t>
            </a:r>
            <a:r>
              <a:rPr lang="ru-RU" altLang="ru-RU"/>
              <a:t>. </a:t>
            </a:r>
          </a:p>
          <a:p>
            <a:pPr marL="533400" indent="-533400">
              <a:buNone/>
            </a:pPr>
            <a:r>
              <a:rPr lang="ru-RU" altLang="ru-RU"/>
              <a:t>3.      Однако наиболее ярким примером расхождения теории и опытов является   </a:t>
            </a:r>
            <a:r>
              <a:rPr lang="ru-RU" altLang="ru-RU" sz="3600" i="1"/>
              <a:t>сверхпроводимость</a:t>
            </a:r>
            <a:r>
              <a:rPr lang="ru-RU" altLang="ru-RU"/>
              <a:t>.</a:t>
            </a:r>
          </a:p>
          <a:p>
            <a:pPr marL="533400" indent="-533400">
              <a:buNone/>
            </a:pPr>
            <a:endParaRPr lang="ru-RU" altLang="ru-RU" b="1" smtClean="0">
              <a:solidFill>
                <a:schemeClr val="hlink"/>
              </a:solidFill>
            </a:endParaRPr>
          </a:p>
        </p:txBody>
      </p:sp>
      <p:pic>
        <p:nvPicPr>
          <p:cNvPr id="19459" name="Picture 4" descr="63135656409875-29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1676" y="3573464"/>
            <a:ext cx="1655763" cy="1152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DEC4D5-EBB3-446E-B75A-F57333658872}" type="slidenum">
              <a:rPr lang="ru-RU" altLang="ru-RU" sz="1400">
                <a:latin typeface="Times New Roman" panose="02020603050405020304" pitchFamily="18" charset="0"/>
              </a:rPr>
              <a:pPr/>
              <a:t>18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79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47850" y="333376"/>
            <a:ext cx="8845550" cy="7921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/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Зонная модель электронной проводимости металлов</a:t>
            </a:r>
            <a:r>
              <a:rPr lang="ru-RU" sz="3200" i="1" dirty="0"/>
              <a:t/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43026" y="1052513"/>
            <a:ext cx="9648825" cy="61214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altLang="ru-RU" sz="3000" b="1">
                <a:latin typeface="Lucida Console" panose="020B0609040504020204" pitchFamily="49" charset="0"/>
              </a:rPr>
              <a:t>    </a:t>
            </a:r>
            <a:r>
              <a:rPr lang="ru-RU" altLang="ru-RU"/>
              <a:t>Качественное различие между металлами и полупроводниками (диэлектриками) состоит в характере зависимости удельной проводимости от температуры.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/>
              <a:t>     </a:t>
            </a:r>
            <a:r>
              <a:rPr lang="ru-RU" altLang="ru-RU">
                <a:solidFill>
                  <a:srgbClr val="C00000"/>
                </a:solidFill>
              </a:rPr>
              <a:t>У металлов с ростом температуры проводимость падает, а у полупроводников и диэлектриков растет.       	 При Т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</a:t>
            </a:r>
            <a:r>
              <a:rPr lang="ru-RU" altLang="ru-RU">
                <a:solidFill>
                  <a:srgbClr val="C00000"/>
                </a:solidFill>
              </a:rPr>
              <a:t> 0 К у чистых металлов проводимость стремится 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</a:t>
            </a:r>
            <a:r>
              <a:rPr lang="ru-RU" altLang="ru-RU">
                <a:solidFill>
                  <a:srgbClr val="C00000"/>
                </a:solidFill>
              </a:rPr>
              <a:t>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</a:t>
            </a:r>
            <a:r>
              <a:rPr lang="ru-RU" altLang="ru-RU">
                <a:solidFill>
                  <a:srgbClr val="C00000"/>
                </a:solidFill>
              </a:rPr>
              <a:t>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</a:t>
            </a:r>
            <a:r>
              <a:rPr lang="ru-RU" altLang="ru-RU">
                <a:solidFill>
                  <a:srgbClr val="C00000"/>
                </a:solidFill>
              </a:rPr>
              <a:t>,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>
                <a:solidFill>
                  <a:srgbClr val="C00000"/>
                </a:solidFill>
              </a:rPr>
              <a:t>	  У полупроводников и диэлектриков при Т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</a:t>
            </a:r>
            <a:r>
              <a:rPr lang="ru-RU" altLang="ru-RU">
                <a:solidFill>
                  <a:srgbClr val="C00000"/>
                </a:solidFill>
              </a:rPr>
              <a:t> 0К,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</a:t>
            </a:r>
            <a:r>
              <a:rPr lang="ru-RU" altLang="ru-RU">
                <a:solidFill>
                  <a:srgbClr val="C00000"/>
                </a:solidFill>
              </a:rPr>
              <a:t> </a:t>
            </a:r>
            <a:r>
              <a:rPr lang="ru-RU" altLang="ru-RU">
                <a:solidFill>
                  <a:srgbClr val="C00000"/>
                </a:solidFill>
                <a:sym typeface="Symbol" panose="05050102010706020507" pitchFamily="18" charset="2"/>
              </a:rPr>
              <a:t></a:t>
            </a:r>
            <a:r>
              <a:rPr lang="ru-RU" altLang="ru-RU">
                <a:solidFill>
                  <a:srgbClr val="C00000"/>
                </a:solidFill>
              </a:rPr>
              <a:t> 0.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 sz="3000"/>
              <a:t>	  </a:t>
            </a:r>
            <a:r>
              <a:rPr lang="ru-RU" altLang="ru-RU"/>
              <a:t>Качественного различия между полупроводниками и диэлектриками  в отношении электропроводности, нет. 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-2700338" y="3499963"/>
            <a:ext cx="176531" cy="28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80" tIns="43690" rIns="87380" bIns="43690" anchor="ctr">
            <a:spAutoFit/>
          </a:bodyPr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300">
              <a:sym typeface="Symbol" panose="05050102010706020507" pitchFamily="18" charset="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8DEAE5-FEFF-488E-86F4-BCABDC7ED534}" type="slidenum">
              <a:rPr lang="ru-RU" altLang="ru-RU" sz="1400">
                <a:latin typeface="Times New Roman" panose="02020603050405020304" pitchFamily="18" charset="0"/>
              </a:rPr>
              <a:pPr/>
              <a:t>19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43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1703388" y="908050"/>
            <a:ext cx="8748712" cy="235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4000" dirty="0">
                <a:latin typeface="+mj-lt"/>
              </a:rPr>
              <a:t>  </a:t>
            </a:r>
            <a:r>
              <a:rPr lang="ru-RU" sz="3600" dirty="0">
                <a:latin typeface="+mj-lt"/>
              </a:rPr>
              <a:t>Проявление у одних веществ металлических свойств, а у других полупроводниковых и диэлектрических может быть последовательно объяснено только в рамках </a:t>
            </a:r>
            <a:r>
              <a:rPr lang="ru-RU" sz="3600" dirty="0">
                <a:solidFill>
                  <a:srgbClr val="C00000"/>
                </a:solidFill>
                <a:latin typeface="+mj-lt"/>
              </a:rPr>
              <a:t>квантовой теории.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3F1C9E-399D-43CB-BBAD-C9C80B413FF5}" type="slidenum">
              <a:rPr lang="ru-RU" altLang="ru-RU" sz="1400">
                <a:latin typeface="Times New Roman" panose="02020603050405020304" pitchFamily="18" charset="0"/>
              </a:rPr>
              <a:pPr/>
              <a:t>20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1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69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Arial" charset="0"/>
              </a:rPr>
              <a:t>     </a:t>
            </a:r>
            <a:r>
              <a:rPr lang="ru-RU" sz="2800" i="1" dirty="0"/>
              <a:t>Согласно квантовым представлениям, энергия электронов в атоме может изменяться дискретным образом.</a:t>
            </a:r>
            <a:r>
              <a:rPr lang="ru-RU" sz="2800" dirty="0"/>
              <a:t> </a:t>
            </a:r>
          </a:p>
          <a:p>
            <a:pPr>
              <a:defRPr/>
            </a:pPr>
            <a:r>
              <a:rPr lang="ru-RU" sz="2800" dirty="0"/>
              <a:t>     Причем, согласно принципу Паули, в одном квантовом состоянии может находиться не более одного электрона. </a:t>
            </a:r>
          </a:p>
          <a:p>
            <a:pPr>
              <a:defRPr/>
            </a:pPr>
            <a:r>
              <a:rPr lang="ru-RU" sz="2800" dirty="0"/>
              <a:t>     В результате электроны не собираются на каком-то одном энергетическом уровне, а последовательно заполняют разрешенные энергетические уровни в атоме, формируя его электронные оболочки. </a:t>
            </a:r>
          </a:p>
          <a:p>
            <a:pPr>
              <a:defRPr/>
            </a:pPr>
            <a:r>
              <a:rPr lang="ru-RU" sz="2800" dirty="0"/>
              <a:t>    При сближении большого числа атомов и образовании кристаллической структуры химические связи между атомами образуются за счет электронов, находящихся во внешних, валентных, электронных оболочках.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DCC302-3E13-4C99-839F-9EF09B828B73}" type="slidenum">
              <a:rPr lang="ru-RU" altLang="ru-RU" sz="1400">
                <a:latin typeface="Times New Roman" panose="02020603050405020304" pitchFamily="18" charset="0"/>
              </a:rPr>
              <a:pPr/>
              <a:t>21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43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Arial" charset="0"/>
              </a:rPr>
              <a:t> 	</a:t>
            </a:r>
            <a:r>
              <a:rPr lang="ru-RU" sz="3200" dirty="0">
                <a:latin typeface="+mj-lt"/>
              </a:rPr>
              <a:t>Согласно принципу Паули, атомы не могут сбиться в плотную массу, поскольку в этом случае в одном квантовом состоянии оказалось бы много частиц с </a:t>
            </a:r>
            <a:r>
              <a:rPr lang="ru-RU" sz="3200" i="1" dirty="0">
                <a:latin typeface="+mj-lt"/>
              </a:rPr>
              <a:t>полуцелым спином </a:t>
            </a:r>
            <a:r>
              <a:rPr lang="ru-RU" sz="3200" i="1" dirty="0">
                <a:latin typeface="+mj-lt"/>
                <a:sym typeface="Symbol" pitchFamily="18" charset="2"/>
              </a:rPr>
              <a:t></a:t>
            </a:r>
            <a:r>
              <a:rPr lang="ru-RU" sz="3200" i="1" dirty="0">
                <a:latin typeface="+mj-lt"/>
              </a:rPr>
              <a:t> собственным моментом количества движения</a:t>
            </a:r>
            <a:r>
              <a:rPr lang="ru-RU" sz="3200" dirty="0">
                <a:latin typeface="+mj-lt"/>
              </a:rPr>
              <a:t> </a:t>
            </a:r>
            <a:r>
              <a:rPr lang="en-US" sz="3200" i="1" dirty="0">
                <a:latin typeface="+mj-lt"/>
              </a:rPr>
              <a:t>L</a:t>
            </a:r>
            <a:r>
              <a:rPr lang="ru-RU" sz="3200" i="1" dirty="0">
                <a:latin typeface="+mj-lt"/>
              </a:rPr>
              <a:t> = ħ</a:t>
            </a:r>
            <a:r>
              <a:rPr lang="ru-RU" sz="3200" dirty="0">
                <a:latin typeface="+mj-lt"/>
              </a:rPr>
              <a:t>/2. </a:t>
            </a:r>
          </a:p>
          <a:p>
            <a:pPr>
              <a:defRPr/>
            </a:pPr>
            <a:r>
              <a:rPr lang="ru-RU" sz="3200" dirty="0">
                <a:latin typeface="+mj-lt"/>
              </a:rPr>
              <a:t>	Такие частицы называются </a:t>
            </a:r>
            <a:r>
              <a:rPr lang="ru-RU" sz="3600" i="1" dirty="0">
                <a:latin typeface="+mj-lt"/>
              </a:rPr>
              <a:t>фермионами</a:t>
            </a:r>
            <a:r>
              <a:rPr lang="ru-RU" sz="3200" dirty="0">
                <a:latin typeface="+mj-lt"/>
              </a:rPr>
              <a:t>, и к ним, в частности, относятся электроны, протоны, нейтроны.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1524000" y="4816475"/>
            <a:ext cx="91440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Arial" charset="0"/>
              </a:rPr>
              <a:t>	</a:t>
            </a:r>
            <a:r>
              <a:rPr lang="ru-RU" sz="3200" dirty="0"/>
              <a:t>Названы они так в честь итальянского физика Э. Ферми, впервые описавшего особенности поведения коллективов таких частиц.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7A9C9F-9FCB-4793-A09F-12A9E2A462F4}" type="slidenum">
              <a:rPr lang="ru-RU" altLang="ru-RU" sz="1400">
                <a:latin typeface="Times New Roman" panose="02020603050405020304" pitchFamily="18" charset="0"/>
              </a:rPr>
              <a:pPr/>
              <a:t>22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1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Arial" charset="0"/>
              </a:rPr>
              <a:t>    </a:t>
            </a:r>
            <a:r>
              <a:rPr lang="ru-RU" sz="3200" dirty="0">
                <a:latin typeface="+mj-lt"/>
              </a:rPr>
              <a:t>При сближении большого числа атомов в пределах твердого тела происходит расщепление исходного энергетического уровня валентного электрона в атоме на </a:t>
            </a:r>
            <a:r>
              <a:rPr lang="en-US" sz="3200" i="1" dirty="0">
                <a:latin typeface="+mj-lt"/>
              </a:rPr>
              <a:t>N</a:t>
            </a:r>
            <a:r>
              <a:rPr lang="ru-RU" sz="3200" dirty="0">
                <a:latin typeface="+mj-lt"/>
              </a:rPr>
              <a:t> подуровней, </a:t>
            </a:r>
            <a:r>
              <a:rPr lang="ru-RU" sz="2800" dirty="0">
                <a:latin typeface="+mj-lt"/>
              </a:rPr>
              <a:t>где </a:t>
            </a:r>
            <a:r>
              <a:rPr lang="en-US" sz="2800" i="1" dirty="0">
                <a:latin typeface="+mj-lt"/>
              </a:rPr>
              <a:t>N</a:t>
            </a:r>
            <a:r>
              <a:rPr lang="en-US" sz="2800" dirty="0">
                <a:latin typeface="+mj-lt"/>
              </a:rPr>
              <a:t> </a:t>
            </a:r>
            <a:r>
              <a:rPr lang="ru-RU" sz="2800" dirty="0">
                <a:latin typeface="+mj-lt"/>
                <a:sym typeface="Symbol" pitchFamily="18" charset="2"/>
              </a:rPr>
              <a:t></a:t>
            </a:r>
            <a:r>
              <a:rPr lang="ru-RU" sz="2800" dirty="0">
                <a:latin typeface="+mj-lt"/>
              </a:rPr>
              <a:t> число атомов, образующих кристалл. </a:t>
            </a:r>
          </a:p>
          <a:p>
            <a:pPr>
              <a:defRPr/>
            </a:pPr>
            <a:r>
              <a:rPr lang="ru-RU" sz="3200" dirty="0">
                <a:latin typeface="+mj-lt"/>
              </a:rPr>
              <a:t>     В результате образуется зона разрешенных энергетических уровней для электронов в твердом теле.</a:t>
            </a:r>
          </a:p>
        </p:txBody>
      </p:sp>
      <p:pic>
        <p:nvPicPr>
          <p:cNvPr id="24579" name="Picture 5" descr="6_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4378326"/>
            <a:ext cx="6099175" cy="2505075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C344AE-862E-4593-AB68-0CA3A28674BA}" type="slidenum">
              <a:rPr lang="ru-RU" altLang="ru-RU" sz="1400">
                <a:latin typeface="Times New Roman" panose="02020603050405020304" pitchFamily="18" charset="0"/>
              </a:rPr>
              <a:pPr/>
              <a:t>23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68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1524000" y="193675"/>
            <a:ext cx="9144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Arial" charset="0"/>
              </a:rPr>
              <a:t>	</a:t>
            </a:r>
            <a:r>
              <a:rPr lang="ru-RU" sz="2800" dirty="0"/>
              <a:t>В металлах внешние валентные оболочки заполнены не полностью, например, у атомов серебра во внешней оболочке 5</a:t>
            </a:r>
            <a:r>
              <a:rPr lang="en-US" sz="2800" i="1" dirty="0"/>
              <a:t>s</a:t>
            </a:r>
            <a:r>
              <a:rPr lang="ru-RU" sz="2800" baseline="30000" dirty="0"/>
              <a:t>1</a:t>
            </a:r>
            <a:r>
              <a:rPr lang="ru-RU" sz="2800" dirty="0"/>
              <a:t> находится один электрон, в то время как, согласно принципу Паули, могло бы находиться два электрона с различными ориентациями  спинов </a:t>
            </a:r>
            <a:r>
              <a:rPr lang="ru-RU" sz="2800" dirty="0">
                <a:sym typeface="Symbol" pitchFamily="18" charset="2"/>
              </a:rPr>
              <a:t></a:t>
            </a:r>
            <a:r>
              <a:rPr lang="ru-RU" sz="2800" dirty="0"/>
              <a:t> собственных механических моментов, но второго электрона во внешней оболочке атома серебра просто нет. </a:t>
            </a:r>
          </a:p>
        </p:txBody>
      </p:sp>
      <p:pic>
        <p:nvPicPr>
          <p:cNvPr id="25603" name="Picture 5" descr="6_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4378326"/>
            <a:ext cx="6099175" cy="2505075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5A12EF-F0AE-4EBF-94A3-6ED92D7793CF}" type="slidenum">
              <a:rPr lang="ru-RU" altLang="ru-RU" sz="1400">
                <a:latin typeface="Times New Roman" panose="02020603050405020304" pitchFamily="18" charset="0"/>
              </a:rPr>
              <a:pPr/>
              <a:t>24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73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latin typeface="Arial" charset="0"/>
              </a:rPr>
              <a:t>	</a:t>
            </a:r>
            <a:r>
              <a:rPr lang="ru-RU" sz="2800" dirty="0"/>
              <a:t>При сближении </a:t>
            </a:r>
            <a:r>
              <a:rPr lang="en-US" sz="2800" i="1" dirty="0"/>
              <a:t>N</a:t>
            </a:r>
            <a:r>
              <a:rPr lang="ru-RU" sz="2800" dirty="0"/>
              <a:t> атомов </a:t>
            </a:r>
            <a:r>
              <a:rPr lang="en-US" sz="2800" dirty="0"/>
              <a:t>Ag</a:t>
            </a:r>
            <a:r>
              <a:rPr lang="ru-RU" sz="2800" dirty="0"/>
              <a:t> и расщеплении внешнего энергетического уровня 5</a:t>
            </a:r>
            <a:r>
              <a:rPr lang="en-US" sz="2800" i="1" dirty="0"/>
              <a:t>s</a:t>
            </a:r>
            <a:r>
              <a:rPr lang="ru-RU" sz="2800" baseline="30000" dirty="0"/>
              <a:t>1</a:t>
            </a:r>
            <a:r>
              <a:rPr lang="ru-RU" sz="2800" dirty="0"/>
              <a:t> на </a:t>
            </a:r>
            <a:r>
              <a:rPr lang="en-US" sz="2800" i="1" dirty="0"/>
              <a:t>N</a:t>
            </a:r>
            <a:r>
              <a:rPr lang="ru-RU" sz="2800" dirty="0"/>
              <a:t> подуровней каждый из них заполняется уже двумя электронами с различными ориентациями спинов.</a:t>
            </a:r>
          </a:p>
          <a:p>
            <a:pPr>
              <a:defRPr/>
            </a:pPr>
            <a:r>
              <a:rPr lang="ru-RU" sz="2800" dirty="0"/>
              <a:t>	В результате при сближении </a:t>
            </a:r>
            <a:r>
              <a:rPr lang="en-US" sz="2800" i="1" dirty="0"/>
              <a:t>N</a:t>
            </a:r>
            <a:r>
              <a:rPr lang="ru-RU" sz="2800" dirty="0"/>
              <a:t> атомов серебра возникает энергетическая зона, наполовину заполненная электронами.</a:t>
            </a:r>
          </a:p>
          <a:p>
            <a:pPr>
              <a:defRPr/>
            </a:pPr>
            <a:r>
              <a:rPr lang="ru-RU" sz="2800" dirty="0"/>
              <a:t>	</a:t>
            </a:r>
            <a:r>
              <a:rPr lang="ru-RU" sz="2800" dirty="0">
                <a:solidFill>
                  <a:srgbClr val="C00000"/>
                </a:solidFill>
              </a:rPr>
              <a:t>Энергия, соответствующая последнему заполненному электронному уровню при 0 К, называется энергией Ферми    </a:t>
            </a:r>
            <a:r>
              <a:rPr lang="ru-RU" sz="2800" dirty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US" sz="2800" baseline="-25000" dirty="0">
                <a:solidFill>
                  <a:srgbClr val="C00000"/>
                </a:solidFill>
              </a:rPr>
              <a:t>F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  <a:sym typeface="Symbol" pitchFamily="18" charset="2"/>
              </a:rPr>
              <a:t>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en-US" sz="2800" i="1" dirty="0" err="1">
                <a:solidFill>
                  <a:srgbClr val="C00000"/>
                </a:solidFill>
              </a:rPr>
              <a:t>kTg</a:t>
            </a:r>
            <a:r>
              <a:rPr lang="ru-RU" sz="2800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26627" name="Picture 5" descr="6_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4"/>
          <a:stretch>
            <a:fillRect/>
          </a:stretch>
        </p:blipFill>
        <p:spPr bwMode="auto">
          <a:xfrm>
            <a:off x="2927351" y="4760914"/>
            <a:ext cx="6099175" cy="2122487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3BE71E-85E5-4F5C-9B0C-886FAC12E524}" type="slidenum">
              <a:rPr lang="ru-RU" altLang="ru-RU" sz="1400">
                <a:latin typeface="Times New Roman" panose="02020603050405020304" pitchFamily="18" charset="0"/>
              </a:rPr>
              <a:pPr/>
              <a:t>25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3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1524000" y="188914"/>
            <a:ext cx="9144000" cy="422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2800" b="1" dirty="0">
                <a:latin typeface="Arial" charset="0"/>
              </a:rPr>
              <a:t>   </a:t>
            </a:r>
            <a:r>
              <a:rPr lang="ru-RU" sz="2800" dirty="0"/>
              <a:t>Расстояние между соседними энергетическими уровнями очень мало, поскольку </a:t>
            </a:r>
            <a:r>
              <a:rPr lang="en-US" sz="2800" i="1" dirty="0"/>
              <a:t>N</a:t>
            </a:r>
            <a:r>
              <a:rPr lang="ru-RU" sz="2800" dirty="0"/>
              <a:t> очень велико, до 10</a:t>
            </a:r>
            <a:r>
              <a:rPr lang="ru-RU" sz="2800" baseline="30000" dirty="0"/>
              <a:t>23</a:t>
            </a:r>
            <a:r>
              <a:rPr lang="ru-RU" sz="2800" dirty="0"/>
              <a:t> см</a:t>
            </a:r>
            <a:r>
              <a:rPr lang="ru-RU" sz="2800" baseline="30000" dirty="0">
                <a:sym typeface="Symbol" pitchFamily="18" charset="2"/>
              </a:rPr>
              <a:t></a:t>
            </a:r>
            <a:r>
              <a:rPr lang="ru-RU" sz="2800" baseline="30000" dirty="0"/>
              <a:t>3  </a:t>
            </a:r>
          </a:p>
          <a:p>
            <a:pPr>
              <a:buFontTx/>
              <a:buChar char="•"/>
              <a:defRPr/>
            </a:pPr>
            <a:endParaRPr lang="ru-RU" sz="2800" baseline="30000" dirty="0"/>
          </a:p>
          <a:p>
            <a:pPr>
              <a:buFontTx/>
              <a:buChar char="•"/>
              <a:defRPr/>
            </a:pPr>
            <a:r>
              <a:rPr lang="ru-RU" sz="2800" baseline="30000" dirty="0"/>
              <a:t>     </a:t>
            </a:r>
            <a:r>
              <a:rPr lang="ru-RU" sz="2800" dirty="0">
                <a:sym typeface="Symbol" pitchFamily="18" charset="2"/>
              </a:rPr>
              <a:t></a:t>
            </a:r>
            <a:r>
              <a:rPr lang="en-US" sz="2800" baseline="-25000" dirty="0"/>
              <a:t>F</a:t>
            </a:r>
            <a:r>
              <a:rPr lang="en-US" sz="2800" i="1" dirty="0"/>
              <a:t> </a:t>
            </a:r>
            <a:r>
              <a:rPr lang="ru-RU" sz="2800" dirty="0">
                <a:sym typeface="Symbol" pitchFamily="18" charset="2"/>
              </a:rPr>
              <a:t></a:t>
            </a:r>
            <a:r>
              <a:rPr lang="ru-RU" sz="2800" dirty="0"/>
              <a:t> 1</a:t>
            </a:r>
            <a:r>
              <a:rPr lang="ru-RU" sz="2800" dirty="0">
                <a:sym typeface="Symbol" pitchFamily="18" charset="2"/>
              </a:rPr>
              <a:t></a:t>
            </a:r>
            <a:r>
              <a:rPr lang="ru-RU" sz="2800" dirty="0"/>
              <a:t>10 эВ,        </a:t>
            </a:r>
            <a:r>
              <a:rPr lang="ru-RU" sz="2800" dirty="0">
                <a:sym typeface="Symbol" pitchFamily="18" charset="2"/>
              </a:rPr>
              <a:t></a:t>
            </a:r>
            <a:r>
              <a:rPr lang="ru-RU" sz="2800" i="1" dirty="0"/>
              <a:t>Е</a:t>
            </a:r>
            <a:r>
              <a:rPr lang="ru-RU" sz="2800" dirty="0"/>
              <a:t> = </a:t>
            </a:r>
            <a:r>
              <a:rPr lang="ru-RU" sz="2800" dirty="0">
                <a:sym typeface="Symbol" pitchFamily="18" charset="2"/>
              </a:rPr>
              <a:t></a:t>
            </a:r>
            <a:r>
              <a:rPr lang="en-US" sz="2800" dirty="0"/>
              <a:t>F</a:t>
            </a:r>
            <a:r>
              <a:rPr lang="ru-RU" sz="2800" dirty="0"/>
              <a:t>/</a:t>
            </a:r>
            <a:r>
              <a:rPr lang="en-US" sz="2800" i="1" dirty="0"/>
              <a:t>N</a:t>
            </a:r>
            <a:r>
              <a:rPr lang="en-US" sz="2800" dirty="0"/>
              <a:t> </a:t>
            </a:r>
            <a:r>
              <a:rPr lang="ru-RU" sz="2800" dirty="0"/>
              <a:t>&lt;&lt; </a:t>
            </a:r>
            <a:r>
              <a:rPr lang="en-US" sz="2800" i="1" dirty="0" err="1"/>
              <a:t>kT</a:t>
            </a:r>
            <a:r>
              <a:rPr lang="en-US" sz="2800" dirty="0"/>
              <a:t> </a:t>
            </a:r>
            <a:r>
              <a:rPr lang="ru-RU" sz="2800" dirty="0">
                <a:sym typeface="Symbol" pitchFamily="18" charset="2"/>
              </a:rPr>
              <a:t></a:t>
            </a:r>
            <a:r>
              <a:rPr lang="ru-RU" sz="2800" dirty="0"/>
              <a:t> 0,025 эВ.</a:t>
            </a:r>
          </a:p>
          <a:p>
            <a:pPr>
              <a:buFontTx/>
              <a:buChar char="•"/>
              <a:defRPr/>
            </a:pPr>
            <a:endParaRPr lang="ru-RU" sz="2800" dirty="0"/>
          </a:p>
          <a:p>
            <a:pPr>
              <a:buFontTx/>
              <a:buChar char="•"/>
              <a:defRPr/>
            </a:pPr>
            <a:r>
              <a:rPr lang="ru-RU" sz="2800" dirty="0"/>
              <a:t>   Расстояние между соседними разрешенными уровнями электронов в металлах много меньше энергии  теплового движения электронов даже при самых низких температурах.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F402EC-9069-4711-9547-44E1848C6A33}" type="slidenum">
              <a:rPr lang="ru-RU" altLang="ru-RU" sz="1400">
                <a:latin typeface="Times New Roman" panose="02020603050405020304" pitchFamily="18" charset="0"/>
              </a:rPr>
              <a:pPr/>
              <a:t>26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524000" y="130175"/>
            <a:ext cx="9144000" cy="600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r>
              <a:rPr lang="ru-RU" sz="3200" b="1" dirty="0">
                <a:latin typeface="Arial" charset="0"/>
              </a:rPr>
              <a:t>     </a:t>
            </a:r>
            <a:r>
              <a:rPr lang="ru-RU" sz="3200" i="1" dirty="0">
                <a:latin typeface="+mj-lt"/>
              </a:rPr>
              <a:t>Если поместить проводник в электрическое поле, включив его, например, в замкнутую цепь с источником ЭДС, то электроны начнут перемещаться из точки с меньшим потенциалом к точке проводника с большим потенциалом, так как их заряд отрицателен.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endParaRPr lang="ru-RU" sz="3200" i="1" dirty="0">
              <a:latin typeface="+mj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ru-RU" sz="3200" i="1" dirty="0">
              <a:latin typeface="+mj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r>
              <a:rPr lang="ru-RU" sz="3200" i="1" dirty="0">
                <a:latin typeface="+mj-lt"/>
              </a:rPr>
              <a:t>     Но движение в электрическом поле означает увеличение энергии электрона, а по квантовым представлениям, переход на более высокий энергетический уровень у электрона возможен, если этот соседний уровень свободен</a:t>
            </a:r>
            <a:r>
              <a:rPr lang="ru-RU" sz="3200" i="1" dirty="0">
                <a:solidFill>
                  <a:srgbClr val="C00000"/>
                </a:solidFill>
                <a:latin typeface="+mj-lt"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ru-RU" sz="3200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524000" y="5661025"/>
            <a:ext cx="9144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600" b="1">
                <a:latin typeface="Arial" panose="020B0604020202020204" pitchFamily="34" charset="0"/>
              </a:rPr>
              <a:t>   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C8D069-CA48-4B10-8D75-5ADF56AA7B0B}" type="slidenum">
              <a:rPr lang="ru-RU" altLang="ru-RU" sz="1400">
                <a:latin typeface="Times New Roman" panose="02020603050405020304" pitchFamily="18" charset="0"/>
              </a:rPr>
              <a:pPr/>
              <a:t>27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0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1654176" y="4797425"/>
            <a:ext cx="90138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000" b="1" dirty="0">
                <a:latin typeface="Arial" charset="0"/>
              </a:rPr>
              <a:t>	</a:t>
            </a:r>
            <a:r>
              <a:rPr lang="ru-RU" sz="3000" dirty="0"/>
              <a:t>Концентрация таких электронов примерно равна    </a:t>
            </a:r>
            <a:r>
              <a:rPr lang="en-US" sz="3600" i="1" dirty="0" err="1"/>
              <a:t>nT</a:t>
            </a:r>
            <a:r>
              <a:rPr lang="ru-RU" sz="4400" dirty="0"/>
              <a:t>/</a:t>
            </a:r>
            <a:r>
              <a:rPr lang="en-US" sz="3600" i="1" dirty="0" err="1"/>
              <a:t>T</a:t>
            </a:r>
            <a:r>
              <a:rPr lang="en-US" sz="3600" i="1" baseline="-25000" dirty="0" err="1"/>
              <a:t>g</a:t>
            </a:r>
            <a:r>
              <a:rPr lang="ru-RU" sz="3000" dirty="0"/>
              <a:t>, </a:t>
            </a:r>
          </a:p>
          <a:p>
            <a:pPr>
              <a:defRPr/>
            </a:pPr>
            <a:r>
              <a:rPr lang="ru-RU" sz="3000" dirty="0"/>
              <a:t>где </a:t>
            </a:r>
            <a:r>
              <a:rPr lang="en-US" sz="3000" i="1" dirty="0" err="1"/>
              <a:t>T</a:t>
            </a:r>
            <a:r>
              <a:rPr lang="en-US" sz="3000" i="1" baseline="-25000" dirty="0" err="1"/>
              <a:t>g</a:t>
            </a:r>
            <a:r>
              <a:rPr lang="ru-RU" sz="3000" baseline="-25000" dirty="0"/>
              <a:t> </a:t>
            </a:r>
            <a:r>
              <a:rPr lang="en-US" sz="3000" dirty="0"/>
              <a:t>-</a:t>
            </a:r>
            <a:r>
              <a:rPr lang="ru-RU" sz="3000" dirty="0"/>
              <a:t> температура вырождения.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524000" y="2708276"/>
            <a:ext cx="914400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000" b="1" dirty="0">
                <a:latin typeface="Arial" charset="0"/>
              </a:rPr>
              <a:t>	</a:t>
            </a:r>
            <a:r>
              <a:rPr lang="ru-RU" sz="3000" dirty="0"/>
              <a:t>Однако эту проводимость обеспечивают не все свободные электроны металла, а лишь те из них, что расположены вблизи уровня Ферми</a:t>
            </a:r>
            <a:r>
              <a:rPr lang="ru-RU" sz="30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1524000" y="260350"/>
            <a:ext cx="9144000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000" dirty="0">
                <a:latin typeface="Arial" charset="0"/>
              </a:rPr>
              <a:t>	</a:t>
            </a:r>
            <a:r>
              <a:rPr lang="ru-RU" sz="3000" dirty="0"/>
              <a:t> В металлах таких свободных уровней для электронов, находящихся вблизи уровня Ферми, вполне достаточно, поэтому металлы являются хорошими проводниками электрического тока</a:t>
            </a:r>
            <a:r>
              <a:rPr lang="ru-RU" sz="3000" b="1" dirty="0">
                <a:solidFill>
                  <a:srgbClr val="C00000"/>
                </a:solidFill>
              </a:rPr>
              <a:t>.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97A096-09FA-4EB6-9F28-08EDD090C4E0}" type="slidenum">
              <a:rPr lang="ru-RU" altLang="ru-RU" sz="1400">
                <a:latin typeface="Times New Roman" panose="02020603050405020304" pitchFamily="18" charset="0"/>
              </a:rPr>
              <a:pPr/>
              <a:t>28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96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sz="3600" b="1">
                <a:solidFill>
                  <a:srgbClr val="C00000"/>
                </a:solidFill>
              </a:rPr>
              <a:t>Сверхпроводимость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25538"/>
            <a:ext cx="9144000" cy="5732462"/>
          </a:xfrm>
        </p:spPr>
        <p:txBody>
          <a:bodyPr/>
          <a:lstStyle/>
          <a:p>
            <a:pPr marL="469900" indent="-469900">
              <a:lnSpc>
                <a:spcPct val="80000"/>
              </a:lnSpc>
            </a:pPr>
            <a:r>
              <a:rPr lang="ru-RU" altLang="ru-RU"/>
              <a:t>Существует одно явление, механизм которого оказалось возможным объяснить лишь в рамках квантовой теории. </a:t>
            </a:r>
          </a:p>
          <a:p>
            <a:pPr marL="469900" indent="-469900">
              <a:lnSpc>
                <a:spcPct val="80000"/>
              </a:lnSpc>
            </a:pPr>
            <a:endParaRPr lang="ru-RU" altLang="ru-RU"/>
          </a:p>
          <a:p>
            <a:pPr marL="469900" indent="-469900">
              <a:lnSpc>
                <a:spcPct val="80000"/>
              </a:lnSpc>
            </a:pPr>
            <a:endParaRPr lang="ru-RU" altLang="ru-RU"/>
          </a:p>
          <a:p>
            <a:pPr marL="469900" indent="-469900">
              <a:lnSpc>
                <a:spcPct val="80000"/>
              </a:lnSpc>
            </a:pPr>
            <a:endParaRPr lang="ru-RU" altLang="ru-RU"/>
          </a:p>
          <a:p>
            <a:pPr marL="469900" indent="-469900">
              <a:lnSpc>
                <a:spcPct val="80000"/>
              </a:lnSpc>
            </a:pPr>
            <a:endParaRPr lang="ru-RU" altLang="ru-RU"/>
          </a:p>
          <a:p>
            <a:pPr marL="469900" indent="-469900">
              <a:lnSpc>
                <a:spcPct val="80000"/>
              </a:lnSpc>
            </a:pPr>
            <a:r>
              <a:rPr lang="ru-RU" altLang="ru-RU"/>
              <a:t>В 1908 г. голландскому физику Г. Камерлинг-Оннесу удалось получить жидкий гелий с температурой кипения 4,44 К. Метод получения жидкого гелия оказался очень сложным и малоэффективным, и в течение долгого времени лишь лаборатория Камерлинг-Оннеса в  Лейдине производила жидкий гелий. 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1524000" y="2349500"/>
            <a:ext cx="9144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/>
              <a:t>При некоторой определенной температуре </a:t>
            </a:r>
            <a:r>
              <a:rPr lang="ru-RU" sz="2800" i="1" dirty="0" err="1"/>
              <a:t>T</a:t>
            </a:r>
            <a:r>
              <a:rPr lang="ru-RU" sz="2800" baseline="-25000" dirty="0" err="1"/>
              <a:t>кр</a:t>
            </a:r>
            <a:r>
              <a:rPr lang="ru-RU" sz="2800" dirty="0"/>
              <a:t>, различной для разных веществ, удельное сопротивление скачком уменьшается до нуля.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C191AD-7596-41BC-8D8A-72492E5AE334}" type="slidenum">
              <a:rPr lang="ru-RU" altLang="ru-RU" sz="1400">
                <a:latin typeface="Times New Roman" panose="02020603050405020304" pitchFamily="18" charset="0"/>
              </a:rPr>
              <a:pPr/>
              <a:t>29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88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703389" y="333376"/>
            <a:ext cx="9217025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2800" b="1">
                <a:latin typeface="Arial" panose="020B0604020202020204" pitchFamily="34" charset="0"/>
              </a:rPr>
              <a:t>    </a:t>
            </a:r>
            <a:r>
              <a:rPr lang="ru-RU" altLang="ru-RU" sz="2800"/>
              <a:t>Изучая поведение сопротивления ртути, охлаждаемой до гелиевых температур, Камерлинг-Оннес в 1911 г. впервые в мире наблюдал исчезновение сопротивления ртути практически до нуля.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    Это явление было названо </a:t>
            </a:r>
            <a:r>
              <a:rPr lang="ru-RU" altLang="ru-RU" sz="2800" i="1"/>
              <a:t>сверхпроводимостью.</a:t>
            </a:r>
            <a:r>
              <a:rPr lang="ru-RU" altLang="ru-RU" sz="280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    Камерлинг-Оннес писал: «При 4,3 К сопротивление ртути уменьшается до 0,084 Ом, что составляет 0,0021 от значения сопротивления, которое имела бы твердая ртуть при 0 </a:t>
            </a:r>
            <a:r>
              <a:rPr lang="ru-RU" altLang="ru-RU" sz="2800">
                <a:sym typeface="Symbol" panose="05050102010706020507" pitchFamily="18" charset="2"/>
              </a:rPr>
              <a:t></a:t>
            </a:r>
            <a:r>
              <a:rPr lang="ru-RU" altLang="ru-RU" sz="2800"/>
              <a:t>С (39,7 Ом).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    Обнаружено, что при 3 К сопротивление падает ниже 3</a:t>
            </a:r>
            <a:r>
              <a:rPr lang="ru-RU" altLang="ru-RU" sz="2800">
                <a:sym typeface="Symbol" panose="05050102010706020507" pitchFamily="18" charset="2"/>
              </a:rPr>
              <a:t></a:t>
            </a:r>
            <a:r>
              <a:rPr lang="ru-RU" altLang="ru-RU" sz="2800"/>
              <a:t>10</a:t>
            </a:r>
            <a:r>
              <a:rPr lang="ru-RU" altLang="ru-RU" sz="2800" baseline="30000"/>
              <a:t>-6</a:t>
            </a:r>
            <a:r>
              <a:rPr lang="ru-RU" altLang="ru-RU" sz="2800"/>
              <a:t> Ом, что составляет 10</a:t>
            </a:r>
            <a:r>
              <a:rPr lang="ru-RU" altLang="ru-RU" sz="2800" baseline="30000"/>
              <a:t>-7</a:t>
            </a:r>
            <a:r>
              <a:rPr lang="ru-RU" altLang="ru-RU" sz="2800"/>
              <a:t> от значения при 0 </a:t>
            </a:r>
            <a:r>
              <a:rPr lang="ru-RU" altLang="ru-RU" sz="2800">
                <a:sym typeface="Symbol" panose="05050102010706020507" pitchFamily="18" charset="2"/>
              </a:rPr>
              <a:t></a:t>
            </a:r>
            <a:r>
              <a:rPr lang="ru-RU" altLang="ru-RU" sz="2800"/>
              <a:t>С». Отметим, что температурный интервал, в котором сопротивление уменьшалось до нуля, очень узок, и для некоторых металлов он составляет лишь 10</a:t>
            </a:r>
            <a:r>
              <a:rPr lang="ru-RU" altLang="ru-RU" sz="2800" baseline="30000"/>
              <a:t>-3</a:t>
            </a:r>
            <a:r>
              <a:rPr lang="ru-RU" altLang="ru-RU" sz="2800"/>
              <a:t> </a:t>
            </a:r>
            <a:r>
              <a:rPr lang="ru-RU" altLang="ru-RU" sz="2800" b="1"/>
              <a:t>К.</a:t>
            </a:r>
            <a:r>
              <a:rPr lang="ru-RU" altLang="ru-RU" sz="280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B4B5CA-EF93-4B78-9AF3-31444F2ECBFD}" type="slidenum">
              <a:rPr lang="ru-RU" altLang="ru-RU" sz="1400">
                <a:latin typeface="Times New Roman" panose="02020603050405020304" pitchFamily="18" charset="0"/>
              </a:rPr>
              <a:pPr/>
              <a:t>30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57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60351"/>
            <a:ext cx="9144000" cy="5472113"/>
          </a:xfrm>
        </p:spPr>
        <p:txBody>
          <a:bodyPr/>
          <a:lstStyle/>
          <a:p>
            <a:pPr marL="469900" indent="-469900">
              <a:lnSpc>
                <a:spcPct val="80000"/>
              </a:lnSpc>
            </a:pPr>
            <a:r>
              <a:rPr lang="ru-RU" altLang="ru-RU" sz="3000"/>
              <a:t>В 1957 г. Дж. Бардином, Л. Купером, Дж. Шрифером дано квантово-механическое объяснение природы сверхпроводимости (теория БКШ). </a:t>
            </a:r>
          </a:p>
          <a:p>
            <a:pPr marL="469900" indent="-469900">
              <a:lnSpc>
                <a:spcPct val="80000"/>
              </a:lnSpc>
            </a:pPr>
            <a:endParaRPr lang="ru-RU" altLang="ru-RU" sz="3000"/>
          </a:p>
          <a:p>
            <a:pPr marL="469900" indent="-469900">
              <a:lnSpc>
                <a:spcPct val="80000"/>
              </a:lnSpc>
            </a:pPr>
            <a:r>
              <a:rPr lang="ru-RU" altLang="ru-RU" sz="3000"/>
              <a:t>Было показано, что хотя между электронами действуют силы кулоновского отталкивания, тем не менее в твердых телах при температуре перехода в сверхпроводящее состояние </a:t>
            </a:r>
            <a:r>
              <a:rPr lang="ru-RU" altLang="ru-RU" sz="3000" i="1"/>
              <a:t>Т</a:t>
            </a:r>
            <a:r>
              <a:rPr lang="ru-RU" altLang="ru-RU" sz="3000" i="1" baseline="-25000"/>
              <a:t>с</a:t>
            </a:r>
            <a:r>
              <a:rPr lang="ru-RU" altLang="ru-RU" sz="3000"/>
              <a:t> – критической температуре, между электронами начинают действовать силы притяжения, обусловленные обменом </a:t>
            </a:r>
            <a:r>
              <a:rPr lang="ru-RU" altLang="ru-RU" i="1" smtClean="0"/>
              <a:t>фононами</a:t>
            </a:r>
            <a:r>
              <a:rPr lang="ru-RU" altLang="ru-RU" sz="3000"/>
              <a:t> между электронами</a:t>
            </a:r>
            <a:r>
              <a:rPr lang="ru-RU" altLang="ru-RU" sz="3000">
                <a:latin typeface="Lucida Console" panose="020B0609040504020204" pitchFamily="49" charset="0"/>
              </a:rPr>
              <a:t>.</a:t>
            </a:r>
            <a:r>
              <a:rPr lang="ru-RU" altLang="ru-RU" sz="2400">
                <a:latin typeface="Lucida Console" panose="020B0609040504020204" pitchFamily="49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5F4F0D7-9B1C-46D2-A9D4-ABF0172EBE98}" type="slidenum">
              <a:rPr lang="ru-RU" altLang="ru-RU" sz="1400">
                <a:latin typeface="Times New Roman" panose="02020603050405020304" pitchFamily="18" charset="0"/>
              </a:rPr>
              <a:pPr/>
              <a:t>31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342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774826" y="404813"/>
            <a:ext cx="8893175" cy="526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 b="1">
                <a:latin typeface="Arial" panose="020B0604020202020204" pitchFamily="34" charset="0"/>
              </a:rPr>
              <a:t>    </a:t>
            </a:r>
            <a:r>
              <a:rPr lang="ru-RU" altLang="ru-RU" sz="2800"/>
              <a:t>Фононы – кванты упругих колебаний кристаллической решетки. </a:t>
            </a:r>
            <a:endParaRPr lang="en-US" altLang="ru-RU" sz="2800"/>
          </a:p>
          <a:p>
            <a:pPr>
              <a:spcBef>
                <a:spcPct val="0"/>
              </a:spcBef>
            </a:pPr>
            <a:r>
              <a:rPr lang="en-US" altLang="ru-RU" sz="2800"/>
              <a:t>    </a:t>
            </a:r>
            <a:r>
              <a:rPr lang="ru-RU" altLang="ru-RU" sz="2800"/>
              <a:t>Это притяжение приводит к образованию связанных электронных пар – </a:t>
            </a:r>
            <a:r>
              <a:rPr lang="ru-RU" altLang="ru-RU" sz="2800" i="1"/>
              <a:t>куперовских пар</a:t>
            </a:r>
            <a:r>
              <a:rPr lang="ru-RU" altLang="ru-RU" sz="2800"/>
              <a:t>.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Пары электронов уже не являются фермионами, и для них уже не действует принцип запрета Паули.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Спаренные электроны являются бозонами – частицами с нулевым спином, и стремятся сконденсироваться.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В результате такой конденсации образуется электрически заряженная, сверхтекучая электронная жидкость, обладающая свойствами сверхпроводимости.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A6BEDD-2A3D-45E3-A8C9-503272674BF1}" type="slidenum">
              <a:rPr lang="ru-RU" altLang="ru-RU" sz="1400">
                <a:latin typeface="Times New Roman" panose="02020603050405020304" pitchFamily="18" charset="0"/>
              </a:rPr>
              <a:pPr/>
              <a:t>32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95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1524000" y="1"/>
            <a:ext cx="9467850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800" b="1">
                <a:latin typeface="Arial" panose="020B0604020202020204" pitchFamily="34" charset="0"/>
              </a:rPr>
              <a:t>    </a:t>
            </a:r>
            <a:r>
              <a:rPr lang="ru-RU" altLang="ru-RU" sz="2800"/>
              <a:t>Сверхпроводящее состояние является макроскопическим квантовым состоянием металла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Электрон, движущийся среди положительно заряженных ионов, поляризует решетку т.е. электростатическими силами притягивает к себе ближайшие ионы.    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Благодаря такому смещению ионов в окрестности траектории электрона локально возрастает плотность положительного заряда.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 Второй электрон, движущийся вслед за первым, будет притягиваться областью с избыточным положительным зарядом. </a:t>
            </a:r>
          </a:p>
          <a:p>
            <a:pPr>
              <a:spcBef>
                <a:spcPct val="0"/>
              </a:spcBef>
            </a:pPr>
            <a:r>
              <a:rPr lang="ru-RU" altLang="ru-RU" sz="2800"/>
              <a:t>    В результате косвенным образом за счет взаимодействия с решеткой между электронами </a:t>
            </a:r>
            <a:r>
              <a:rPr lang="ru-RU" altLang="ru-RU" sz="2800" i="1"/>
              <a:t>1</a:t>
            </a:r>
            <a:r>
              <a:rPr lang="ru-RU" altLang="ru-RU" sz="2800"/>
              <a:t> и </a:t>
            </a:r>
            <a:r>
              <a:rPr lang="ru-RU" altLang="ru-RU" sz="2800" i="1"/>
              <a:t>2</a:t>
            </a:r>
            <a:r>
              <a:rPr lang="ru-RU" altLang="ru-RU" sz="2800"/>
              <a:t> возникают силы притяжения(связанная куперовская пара).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A74810-3F0F-4316-B7C5-94055CF5C7EE}" type="slidenum">
              <a:rPr lang="ru-RU" altLang="ru-RU" sz="1400">
                <a:latin typeface="Times New Roman" panose="02020603050405020304" pitchFamily="18" charset="0"/>
              </a:rPr>
              <a:pPr/>
              <a:t>33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1774826" y="333376"/>
            <a:ext cx="8893175" cy="284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</a:pPr>
            <a:r>
              <a:rPr lang="ru-RU" altLang="ru-RU" b="1">
                <a:latin typeface="Arial" panose="020B0604020202020204" pitchFamily="34" charset="0"/>
              </a:rPr>
              <a:t>  </a:t>
            </a:r>
            <a:r>
              <a:rPr lang="ru-RU" altLang="ru-RU"/>
              <a:t>Вещества в сверхпроводящем состоянии обладают исключительными свойствами. 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</a:pPr>
            <a:r>
              <a:rPr lang="ru-RU" altLang="ru-RU"/>
              <a:t>  Практически наиболее важным их них является способность длительное время (многие годы) поддерживать без затухания электрический ток, возбужденный в сверхпроводящей цепи.</a:t>
            </a:r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703388" y="4076700"/>
            <a:ext cx="8964612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ru-RU" b="1">
                <a:latin typeface="Arial" panose="020B0604020202020204" pitchFamily="34" charset="0"/>
              </a:rPr>
              <a:t>  </a:t>
            </a:r>
            <a:r>
              <a:rPr lang="ru-RU" altLang="ru-RU"/>
              <a:t>Научный интерес к сверхпроводимости возрастал по мере открытия новых материалов с более высокими критическими температурами.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91BE48-CA52-441A-804E-4FFD59D5FCEB}" type="slidenum">
              <a:rPr lang="ru-RU" altLang="ru-RU" sz="1400">
                <a:latin typeface="Times New Roman" panose="02020603050405020304" pitchFamily="18" charset="0"/>
              </a:rPr>
              <a:pPr/>
              <a:t>34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29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1703388" y="260350"/>
            <a:ext cx="8964612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2600" b="1">
                <a:latin typeface="Arial" panose="020B0604020202020204" pitchFamily="34" charset="0"/>
              </a:rPr>
              <a:t>    </a:t>
            </a:r>
            <a:r>
              <a:rPr lang="ru-RU" altLang="ru-RU" sz="2600"/>
              <a:t>Значительный шаг в этом направлении произошел в 1986 году, когда было обнаружено, что у одного сложного керамического соединения </a:t>
            </a:r>
            <a:r>
              <a:rPr lang="ru-RU" altLang="ru-RU" sz="2600" i="1"/>
              <a:t>T</a:t>
            </a:r>
            <a:r>
              <a:rPr lang="ru-RU" altLang="ru-RU" sz="2600" baseline="-25000"/>
              <a:t>кр</a:t>
            </a:r>
            <a:r>
              <a:rPr lang="ru-RU" altLang="ru-RU" sz="2600"/>
              <a:t> = 35 K. </a:t>
            </a:r>
          </a:p>
          <a:p>
            <a:pPr>
              <a:spcBef>
                <a:spcPct val="0"/>
              </a:spcBef>
            </a:pPr>
            <a:r>
              <a:rPr lang="ru-RU" altLang="ru-RU" sz="2600"/>
              <a:t>    Уже в следующем 1987 году физики сумели создать новую керамику с критической температурой 98 К, превышающей температуру жидкого азота (77 К). </a:t>
            </a:r>
          </a:p>
          <a:p>
            <a:pPr>
              <a:spcBef>
                <a:spcPct val="0"/>
              </a:spcBef>
            </a:pPr>
            <a:r>
              <a:rPr lang="ru-RU" altLang="ru-RU" sz="2600"/>
              <a:t>    Явление перехода веществ в сверхпроводящее состояние при температурах, превышающих температуру кипения жидкого азота, было названо </a:t>
            </a:r>
            <a:r>
              <a:rPr lang="ru-RU" altLang="ru-RU" sz="2600" i="1"/>
              <a:t>высокотемпературной сверхпроводимостью</a:t>
            </a:r>
            <a:r>
              <a:rPr lang="ru-RU" altLang="ru-RU" sz="2600"/>
              <a:t>. </a:t>
            </a:r>
          </a:p>
          <a:p>
            <a:pPr>
              <a:spcBef>
                <a:spcPct val="0"/>
              </a:spcBef>
            </a:pPr>
            <a:r>
              <a:rPr lang="ru-RU" altLang="ru-RU" sz="2600"/>
              <a:t>    В 1988 году было создано керамическое соединение на основе элементов Tl–Ca–Ba–Cu–O с критической температурой 125 К.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DB5790-4E65-49A2-82EA-1120B124CC66}" type="slidenum">
              <a:rPr lang="ru-RU" altLang="ru-RU" sz="1400">
                <a:latin typeface="Times New Roman" panose="02020603050405020304" pitchFamily="18" charset="0"/>
              </a:rPr>
              <a:pPr/>
              <a:t>35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57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1747838" y="620714"/>
            <a:ext cx="8920162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4000" b="1">
                <a:latin typeface="Arial" panose="020B0604020202020204" pitchFamily="34" charset="0"/>
              </a:rPr>
              <a:t>   </a:t>
            </a:r>
            <a:r>
              <a:rPr lang="ru-RU" altLang="ru-RU" sz="4000"/>
              <a:t>Следует отметить, что до настоящего времени механизм высокотемпературной сверхпроводимости керамических материалов до конца не выяснен</a:t>
            </a:r>
            <a:r>
              <a:rPr lang="ru-RU" altLang="ru-RU" sz="4000" b="1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52EA09-79A4-4F2A-A48E-80478604E63F}" type="slidenum">
              <a:rPr lang="ru-RU" altLang="ru-RU" sz="1400">
                <a:latin typeface="Times New Roman" panose="02020603050405020304" pitchFamily="18" charset="0"/>
              </a:rPr>
              <a:pPr/>
              <a:t>36</a:t>
            </a:fld>
            <a:endParaRPr lang="ru-RU" altLang="ru-RU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50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Microsoft Office PowerPoint</Application>
  <PresentationFormat>Широкоэкранный</PresentationFormat>
  <Paragraphs>163</Paragraphs>
  <Slides>36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Lucida Console</vt:lpstr>
      <vt:lpstr>Symbol</vt:lpstr>
      <vt:lpstr>Times New Roman</vt:lpstr>
      <vt:lpstr>Wingdings</vt:lpstr>
      <vt:lpstr>Тема Office</vt:lpstr>
      <vt:lpstr>Microsoft Equation 3.0</vt:lpstr>
      <vt:lpstr>  Лекция 10. 10.1. Электрический ток в металлах,  10.2. полупроводниках. 10.3.  электролитах</vt:lpstr>
      <vt:lpstr>10. 1 Электрический ток в металлах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Зонная модель электронной проводимости металлов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Сверхпроводимость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Лекция 10. 10.1. Электрический ток в металлах,  10.2. полупроводниках. 10.3.  электролитах</dc:title>
  <dc:creator>Nikolay A. Antropov</dc:creator>
  <cp:lastModifiedBy>Nikolay A. Antropov</cp:lastModifiedBy>
  <cp:revision>1</cp:revision>
  <dcterms:created xsi:type="dcterms:W3CDTF">2016-04-15T03:56:43Z</dcterms:created>
  <dcterms:modified xsi:type="dcterms:W3CDTF">2016-04-15T03:56:56Z</dcterms:modified>
</cp:coreProperties>
</file>