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4" Type="http://schemas.openxmlformats.org/officeDocument/2006/relationships/image" Target="../media/image22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Relationship Id="rId5" Type="http://schemas.openxmlformats.org/officeDocument/2006/relationships/image" Target="../media/image34.wmf"/><Relationship Id="rId4" Type="http://schemas.openxmlformats.org/officeDocument/2006/relationships/image" Target="../media/image33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5" Type="http://schemas.openxmlformats.org/officeDocument/2006/relationships/image" Target="../media/image39.wmf"/><Relationship Id="rId4" Type="http://schemas.openxmlformats.org/officeDocument/2006/relationships/image" Target="../media/image38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wmf"/><Relationship Id="rId1" Type="http://schemas.openxmlformats.org/officeDocument/2006/relationships/image" Target="../media/image40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5.wmf"/><Relationship Id="rId1" Type="http://schemas.openxmlformats.org/officeDocument/2006/relationships/image" Target="../media/image44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image" Target="../media/image48.wmf"/><Relationship Id="rId1" Type="http://schemas.openxmlformats.org/officeDocument/2006/relationships/image" Target="../media/image47.wmf"/><Relationship Id="rId4" Type="http://schemas.openxmlformats.org/officeDocument/2006/relationships/image" Target="../media/image5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AEEDA-BCA3-4958-AA5A-1535FBC3860D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2B09B-464F-415C-81FA-5D3DAF5AB6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4471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AEEDA-BCA3-4958-AA5A-1535FBC3860D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2B09B-464F-415C-81FA-5D3DAF5AB6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7475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AEEDA-BCA3-4958-AA5A-1535FBC3860D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2B09B-464F-415C-81FA-5D3DAF5AB6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9076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AEEDA-BCA3-4958-AA5A-1535FBC3860D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2B09B-464F-415C-81FA-5D3DAF5AB6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794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AEEDA-BCA3-4958-AA5A-1535FBC3860D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2B09B-464F-415C-81FA-5D3DAF5AB6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606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AEEDA-BCA3-4958-AA5A-1535FBC3860D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2B09B-464F-415C-81FA-5D3DAF5AB6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2662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AEEDA-BCA3-4958-AA5A-1535FBC3860D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2B09B-464F-415C-81FA-5D3DAF5AB6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6328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AEEDA-BCA3-4958-AA5A-1535FBC3860D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2B09B-464F-415C-81FA-5D3DAF5AB6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2619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AEEDA-BCA3-4958-AA5A-1535FBC3860D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2B09B-464F-415C-81FA-5D3DAF5AB6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2619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AEEDA-BCA3-4958-AA5A-1535FBC3860D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2B09B-464F-415C-81FA-5D3DAF5AB6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9321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AEEDA-BCA3-4958-AA5A-1535FBC3860D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2B09B-464F-415C-81FA-5D3DAF5AB6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83046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7813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40AE6B-C9BF-4B6C-9DD3-8A233A4F2CB2}" type="datetime1">
              <a:rPr lang="ru-RU" smtClean="0"/>
              <a:t>15.04.2016</a:t>
            </a:fld>
            <a:endParaRPr lang="ru-RU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E1254-78F0-458C-8628-FE07BD549F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1502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2AEEDA-BCA3-4958-AA5A-1535FBC3860D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C2B09B-464F-415C-81FA-5D3DAF5AB6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7907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14.png"/><Relationship Id="rId7" Type="http://schemas.openxmlformats.org/officeDocument/2006/relationships/image" Target="../media/image1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11.w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13.w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5.w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image" Target="../media/image18.png"/><Relationship Id="rId7" Type="http://schemas.openxmlformats.org/officeDocument/2006/relationships/image" Target="../media/image2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9.bin"/><Relationship Id="rId11" Type="http://schemas.openxmlformats.org/officeDocument/2006/relationships/image" Target="../media/image22.wmf"/><Relationship Id="rId5" Type="http://schemas.openxmlformats.org/officeDocument/2006/relationships/image" Target="../media/image19.wmf"/><Relationship Id="rId10" Type="http://schemas.openxmlformats.org/officeDocument/2006/relationships/oleObject" Target="../embeddings/oleObject11.bin"/><Relationship Id="rId4" Type="http://schemas.openxmlformats.org/officeDocument/2006/relationships/oleObject" Target="../embeddings/oleObject8.bin"/><Relationship Id="rId9" Type="http://schemas.openxmlformats.org/officeDocument/2006/relationships/image" Target="../media/image21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23.w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6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25.wm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9.wmf"/><Relationship Id="rId4" Type="http://schemas.openxmlformats.org/officeDocument/2006/relationships/oleObject" Target="../embeddings/oleObject17.bin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13" Type="http://schemas.openxmlformats.org/officeDocument/2006/relationships/image" Target="../media/image28.png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12" Type="http://schemas.openxmlformats.org/officeDocument/2006/relationships/image" Target="../media/image34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1.wmf"/><Relationship Id="rId11" Type="http://schemas.openxmlformats.org/officeDocument/2006/relationships/oleObject" Target="../embeddings/oleObject22.bin"/><Relationship Id="rId5" Type="http://schemas.openxmlformats.org/officeDocument/2006/relationships/oleObject" Target="../embeddings/oleObject19.bin"/><Relationship Id="rId10" Type="http://schemas.openxmlformats.org/officeDocument/2006/relationships/image" Target="../media/image33.wmf"/><Relationship Id="rId4" Type="http://schemas.openxmlformats.org/officeDocument/2006/relationships/image" Target="../media/image30.wmf"/><Relationship Id="rId9" Type="http://schemas.openxmlformats.org/officeDocument/2006/relationships/oleObject" Target="../embeddings/oleObject21.bin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5.bin"/><Relationship Id="rId12" Type="http://schemas.openxmlformats.org/officeDocument/2006/relationships/image" Target="../media/image3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6.wmf"/><Relationship Id="rId11" Type="http://schemas.openxmlformats.org/officeDocument/2006/relationships/oleObject" Target="../embeddings/oleObject27.bin"/><Relationship Id="rId5" Type="http://schemas.openxmlformats.org/officeDocument/2006/relationships/oleObject" Target="../embeddings/oleObject24.bin"/><Relationship Id="rId10" Type="http://schemas.openxmlformats.org/officeDocument/2006/relationships/image" Target="../media/image38.wmf"/><Relationship Id="rId4" Type="http://schemas.openxmlformats.org/officeDocument/2006/relationships/image" Target="../media/image35.wmf"/><Relationship Id="rId9" Type="http://schemas.openxmlformats.org/officeDocument/2006/relationships/oleObject" Target="../embeddings/oleObject26.bin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29.bin"/><Relationship Id="rId5" Type="http://schemas.openxmlformats.org/officeDocument/2006/relationships/image" Target="../media/image40.wmf"/><Relationship Id="rId4" Type="http://schemas.openxmlformats.org/officeDocument/2006/relationships/oleObject" Target="../embeddings/oleObject28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42.png"/><Relationship Id="rId4" Type="http://schemas.openxmlformats.org/officeDocument/2006/relationships/image" Target="../media/image43.w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4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32.bin"/><Relationship Id="rId5" Type="http://schemas.openxmlformats.org/officeDocument/2006/relationships/image" Target="../media/image44.wmf"/><Relationship Id="rId4" Type="http://schemas.openxmlformats.org/officeDocument/2006/relationships/oleObject" Target="../embeddings/oleObject31.bin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5.bin"/><Relationship Id="rId3" Type="http://schemas.openxmlformats.org/officeDocument/2006/relationships/image" Target="../media/image51.png"/><Relationship Id="rId7" Type="http://schemas.openxmlformats.org/officeDocument/2006/relationships/image" Target="../media/image4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34.bin"/><Relationship Id="rId11" Type="http://schemas.openxmlformats.org/officeDocument/2006/relationships/image" Target="../media/image50.wmf"/><Relationship Id="rId5" Type="http://schemas.openxmlformats.org/officeDocument/2006/relationships/image" Target="../media/image47.wmf"/><Relationship Id="rId10" Type="http://schemas.openxmlformats.org/officeDocument/2006/relationships/oleObject" Target="../embeddings/oleObject36.bin"/><Relationship Id="rId4" Type="http://schemas.openxmlformats.org/officeDocument/2006/relationships/oleObject" Target="../embeddings/oleObject33.bin"/><Relationship Id="rId9" Type="http://schemas.openxmlformats.org/officeDocument/2006/relationships/image" Target="../media/image49.w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66651" y="136525"/>
            <a:ext cx="9065731" cy="1187178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ЭЛЕКТРИЧЕСТВО И МАГНЕТИЗМ</a:t>
            </a:r>
            <a:br>
              <a:rPr lang="ru-RU" sz="3600" dirty="0"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79576" y="1412776"/>
            <a:ext cx="7632848" cy="504056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Данный раздел физики посвящен второму (после гравитационного) фундаментальному взаимодействию – электромагнитному, и в нем будут рассмотрены следующие темы: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Электростатика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Постоянный электрический ток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Магнитное поле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Переменный электрический ток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Электрические колебания и волны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E5BB0-5F06-4B25-B058-22ABF6F06261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166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07568" y="188640"/>
            <a:ext cx="7848872" cy="2016224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ЭЛЕКТРОСТАТИКА</a:t>
            </a:r>
            <a:br>
              <a:rPr lang="ru-RU" sz="3600" dirty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Электростатическое поле в вакууме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79576" y="2348880"/>
            <a:ext cx="7632848" cy="4104456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chemeClr val="tx1"/>
                </a:solidFill>
                <a:latin typeface="Times New Roman" pitchFamily="18" charset="0"/>
              </a:rPr>
              <a:t>1.1.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</a:rPr>
              <a:t>Электрический заряд. Закон сохранения заряда</a:t>
            </a:r>
            <a:br>
              <a:rPr lang="ru-RU" b="1" dirty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b="1" dirty="0">
                <a:solidFill>
                  <a:schemeClr val="tx1"/>
                </a:solidFill>
                <a:latin typeface="Times New Roman" pitchFamily="18" charset="0"/>
              </a:rPr>
              <a:t>1.2.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</a:rPr>
              <a:t>Взаимодействие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</a:rPr>
              <a:t>электрических зарядов в вакууме.      Закон Кулона</a:t>
            </a:r>
            <a:br>
              <a:rPr lang="ru-RU" b="1" dirty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b="1" dirty="0">
                <a:solidFill>
                  <a:schemeClr val="tx1"/>
                </a:solidFill>
                <a:latin typeface="Times New Roman" pitchFamily="18" charset="0"/>
              </a:rPr>
              <a:t>1.3. Электростатическое поле. Напряженность поля</a:t>
            </a:r>
            <a:br>
              <a:rPr lang="ru-RU" b="1" dirty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b="1" dirty="0">
                <a:solidFill>
                  <a:schemeClr val="tx1"/>
                </a:solidFill>
                <a:latin typeface="Times New Roman" pitchFamily="18" charset="0"/>
              </a:rPr>
              <a:t>1.4. Сложение электростатических полей. Принцип суперпозиции</a:t>
            </a:r>
            <a:br>
              <a:rPr lang="ru-RU" b="1" dirty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b="1" dirty="0">
                <a:solidFill>
                  <a:schemeClr val="tx1"/>
                </a:solidFill>
                <a:latin typeface="Times New Roman" pitchFamily="18" charset="0"/>
              </a:rPr>
              <a:t>1.5. Электростатическое поле диполя</a:t>
            </a:r>
            <a:br>
              <a:rPr lang="ru-RU" b="1" dirty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b="1" dirty="0">
                <a:solidFill>
                  <a:schemeClr val="tx1"/>
                </a:solidFill>
                <a:latin typeface="Times New Roman" pitchFamily="18" charset="0"/>
              </a:rPr>
              <a:t>1.6. Взаимодействие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</a:rPr>
              <a:t>диполей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E5BB0-5F06-4B25-B058-22ABF6F06261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7055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/>
          </p:nvPr>
        </p:nvGraphicFramePr>
        <p:xfrm>
          <a:off x="3863752" y="1802264"/>
          <a:ext cx="4857750" cy="36455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08622"/>
                <a:gridCol w="657430"/>
                <a:gridCol w="691698"/>
              </a:tblGrid>
              <a:tr h="6251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Оценивающие мероприятия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Кол-во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Баллы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109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82980" algn="l"/>
                        </a:tabLst>
                      </a:pPr>
                      <a:r>
                        <a:rPr lang="ru-RU" sz="1800" dirty="0">
                          <a:effectLst/>
                        </a:rPr>
                        <a:t>Реферат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1</a:t>
                      </a: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82980" algn="l"/>
                        </a:tabLst>
                      </a:pPr>
                      <a:r>
                        <a:rPr lang="ru-RU" sz="1800" dirty="0">
                          <a:effectLst/>
                        </a:rPr>
                        <a:t>Выступление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82980" algn="l"/>
                        </a:tabLst>
                      </a:pPr>
                      <a:r>
                        <a:rPr lang="ru-RU" sz="1800" dirty="0">
                          <a:effectLst/>
                        </a:rPr>
                        <a:t>Выполнение и защита отчетов по лабораторной работе  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12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82980" algn="l"/>
                        </a:tabLst>
                      </a:pPr>
                      <a:r>
                        <a:rPr lang="ru-RU" sz="1800" dirty="0">
                          <a:effectLst/>
                        </a:rPr>
                        <a:t>Работа на практических занятиях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16</a:t>
                      </a:r>
                      <a:r>
                        <a:rPr lang="ru-RU" sz="1800">
                          <a:effectLst/>
                        </a:rPr>
                        <a:t>х0,5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8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82980" algn="l"/>
                        </a:tabLst>
                      </a:pPr>
                      <a:r>
                        <a:rPr lang="ru-RU" sz="1800" dirty="0">
                          <a:effectLst/>
                        </a:rPr>
                        <a:t>Контрольная работа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2х</a:t>
                      </a:r>
                      <a:r>
                        <a:rPr lang="en-US" sz="1800" dirty="0" smtClean="0">
                          <a:effectLst/>
                        </a:rPr>
                        <a:t>4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82980" algn="l"/>
                        </a:tabLst>
                      </a:pPr>
                      <a:r>
                        <a:rPr lang="ru-RU" sz="1800" dirty="0">
                          <a:effectLst/>
                        </a:rPr>
                        <a:t>Выполнение и защита ИДЗ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2х5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82980" algn="l"/>
                        </a:tabLst>
                      </a:pPr>
                      <a:r>
                        <a:rPr lang="ru-RU" sz="1800" dirty="0">
                          <a:effectLst/>
                        </a:rPr>
                        <a:t>Коллоквиум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2х10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82980" algn="l"/>
                        </a:tabLst>
                      </a:pPr>
                      <a:r>
                        <a:rPr lang="ru-RU" sz="1800" dirty="0">
                          <a:effectLst/>
                        </a:rPr>
                        <a:t>Итого: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60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667126" y="311892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982663" algn="l"/>
              </a:tabLst>
            </a:pPr>
            <a:endParaRPr lang="ru-RU">
              <a:latin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67124" y="620689"/>
            <a:ext cx="37970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r>
              <a:rPr lang="ru-RU" dirty="0"/>
              <a:t>                 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РЕЙТИНГ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E5BB0-5F06-4B25-B058-22ABF6F06261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7821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07568" y="188641"/>
            <a:ext cx="7772400" cy="1470025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Литература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07568" y="1484784"/>
            <a:ext cx="8064896" cy="5040560"/>
          </a:xfrm>
        </p:spPr>
        <p:txBody>
          <a:bodyPr>
            <a:normAutofit/>
          </a:bodyPr>
          <a:lstStyle/>
          <a:p>
            <a:r>
              <a:rPr lang="ru-RU" sz="2800" b="1" dirty="0">
                <a:latin typeface="Times New Roman" pitchFamily="18" charset="0"/>
              </a:rPr>
              <a:t>1.  Ю.И. Тюрин, И.П. Чернов, Ю.Ю. Крючков</a:t>
            </a:r>
          </a:p>
          <a:p>
            <a:r>
              <a:rPr lang="ru-RU" sz="2800" b="1" dirty="0">
                <a:latin typeface="Times New Roman" pitchFamily="18" charset="0"/>
              </a:rPr>
              <a:t>   ФИЗИКА, Ч.2. Электричество и магнетизм.</a:t>
            </a:r>
          </a:p>
          <a:p>
            <a:r>
              <a:rPr lang="ru-RU" sz="2800" b="1" dirty="0">
                <a:latin typeface="Times New Roman" pitchFamily="18" charset="0"/>
              </a:rPr>
              <a:t>2. И.В. Савельев,  КУРС ФИЗИКИ Ч.2;</a:t>
            </a:r>
          </a:p>
          <a:p>
            <a:r>
              <a:rPr lang="ru-RU" sz="2800" b="1" dirty="0">
                <a:latin typeface="Times New Roman" pitchFamily="18" charset="0"/>
              </a:rPr>
              <a:t>3. А.А. </a:t>
            </a:r>
            <a:r>
              <a:rPr lang="ru-RU" sz="2800" b="1" dirty="0" err="1">
                <a:latin typeface="Times New Roman" pitchFamily="18" charset="0"/>
              </a:rPr>
              <a:t>Детлаф</a:t>
            </a:r>
            <a:r>
              <a:rPr lang="ru-RU" sz="2800" b="1" dirty="0">
                <a:latin typeface="Times New Roman" pitchFamily="18" charset="0"/>
              </a:rPr>
              <a:t>, </a:t>
            </a:r>
            <a:r>
              <a:rPr lang="ru-RU" sz="2800" b="1" dirty="0" err="1">
                <a:latin typeface="Times New Roman" pitchFamily="18" charset="0"/>
              </a:rPr>
              <a:t>Б.М.Яворский</a:t>
            </a:r>
            <a:r>
              <a:rPr lang="ru-RU" sz="2800" b="1" dirty="0">
                <a:latin typeface="Times New Roman" pitchFamily="18" charset="0"/>
              </a:rPr>
              <a:t>   КУРС ФИЗИКИ.</a:t>
            </a:r>
          </a:p>
          <a:p>
            <a:r>
              <a:rPr lang="ru-RU" sz="2800" b="1" dirty="0">
                <a:latin typeface="Times New Roman" pitchFamily="18" charset="0"/>
              </a:rPr>
              <a:t>4.Т.И. Трофимова. Курс физики. </a:t>
            </a:r>
          </a:p>
          <a:p>
            <a:r>
              <a:rPr lang="ru-RU" sz="2800" b="1" dirty="0">
                <a:latin typeface="Times New Roman" pitchFamily="18" charset="0"/>
              </a:rPr>
              <a:t>5. А.Н. Матвеев Электричество и магнетизм</a:t>
            </a:r>
          </a:p>
          <a:p>
            <a:endParaRPr lang="ru-RU" sz="2800" b="1" dirty="0">
              <a:latin typeface="Times New Roman" pitchFamily="18" charset="0"/>
            </a:endParaRPr>
          </a:p>
          <a:p>
            <a:endParaRPr lang="ru-RU" b="1" dirty="0" smtClean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E5BB0-5F06-4B25-B058-22ABF6F06261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2230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kern="0" dirty="0">
                <a:latin typeface="Times New Roman" pitchFamily="18" charset="0"/>
              </a:rPr>
              <a:t>1.1. </a:t>
            </a:r>
            <a:r>
              <a:rPr lang="ru-RU" sz="4000" b="1" kern="0" dirty="0">
                <a:latin typeface="Times New Roman" pitchFamily="18" charset="0"/>
              </a:rPr>
              <a:t>Электрический</a:t>
            </a:r>
            <a:r>
              <a:rPr lang="ru-RU" sz="3600" b="1" kern="0" dirty="0">
                <a:latin typeface="Times New Roman" pitchFamily="18" charset="0"/>
              </a:rPr>
              <a:t> заряд. Закон сохранения заряда.</a:t>
            </a:r>
            <a:br>
              <a:rPr lang="ru-RU" sz="3600" b="1" kern="0" dirty="0">
                <a:latin typeface="Times New Roman" pitchFamily="18" charset="0"/>
              </a:rPr>
            </a:b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991544" y="1268761"/>
            <a:ext cx="8219256" cy="4857403"/>
          </a:xfrm>
        </p:spPr>
        <p:txBody>
          <a:bodyPr>
            <a:normAutofit lnSpcReduction="10000"/>
          </a:bodyPr>
          <a:lstStyle/>
          <a:p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Электростатика – раздел, изучающий статические (неподвижные) заряды и связанные с ними электрические поля.</a:t>
            </a:r>
            <a:b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Перемещение зарядов либо отсутствует, либо происходит так медленно, что возникающие при движении зарядов магнитные поля ничтожны. </a:t>
            </a:r>
          </a:p>
          <a:p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Сила взаимодействия между зарядами определяется только их взаимным расположением</a:t>
            </a:r>
          </a:p>
          <a:p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Следовательно, энергия электростатического взаимодействия – потенциальная энергия.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E5BB0-5F06-4B25-B058-22ABF6F06261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875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1981200" y="115889"/>
            <a:ext cx="8229600" cy="936625"/>
          </a:xfrm>
        </p:spPr>
        <p:txBody>
          <a:bodyPr/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 (познание)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знаний</a:t>
            </a:r>
          </a:p>
        </p:txBody>
      </p:sp>
      <p:sp>
        <p:nvSpPr>
          <p:cNvPr id="4099" name="Объект 2"/>
          <p:cNvSpPr>
            <a:spLocks noGrp="1"/>
          </p:cNvSpPr>
          <p:nvPr>
            <p:ph idx="1"/>
          </p:nvPr>
        </p:nvSpPr>
        <p:spPr>
          <a:xfrm>
            <a:off x="1992314" y="908050"/>
            <a:ext cx="8351837" cy="5761038"/>
          </a:xfrm>
        </p:spPr>
        <p:txBody>
          <a:bodyPr/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познания заключается в выявлении или установлении основных характеристик (наз. физ.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велич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.), закономерностей и связей исследуемого объекта.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мы можем сказать что объект изучен? Тогда, когда мы можем полностью описать объект. Описать объект означает – однозначно  определить его состояние т.е. все его основные характеристики в любой момент времени.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Модели и абстракции. Модель представляет собой набор характеристик и закономерностей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элем.мод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достаточных для описания объекта в какой-то ситуации. В рамках модели всегда делаются допущения, что ограничивает применение модели. Элементы модели (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бстракции): мат. точка, абсолютно твердое тело, точечный электрический заряд. 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E5BB0-5F06-4B25-B058-22ABF6F06261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7021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35560" y="1052736"/>
            <a:ext cx="792088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Несмотря на обилие различных веществ в природе, существуют только два вида электрических зарядов: заряды подобные тем, которые возникают на стекле, потертом о шелк, и заряды, подобные тем, которые появляются на янтаре, потертом о мех. </a:t>
            </a:r>
          </a:p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Первые были названы положительными, вторые отрицательными зарядами. </a:t>
            </a:r>
          </a:p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Назвал их так </a:t>
            </a:r>
          </a:p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   Бенджамин Франклин в 1746 г.</a:t>
            </a:r>
          </a:p>
          <a:p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E5BB0-5F06-4B25-B058-22ABF6F06261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3427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63552" y="332657"/>
            <a:ext cx="7992888" cy="64694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dirty="0"/>
              <a:t>    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Известно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что </a:t>
            </a:r>
            <a:r>
              <a:rPr 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одноименные заряды отталкиваются, разноименные – притягиваются. </a:t>
            </a:r>
          </a:p>
          <a:p>
            <a:pPr>
              <a:lnSpc>
                <a:spcPct val="90000"/>
              </a:lnSpc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Если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поднести заряженное тело (с любым зарядом) к легкому – незаряженному, то между ними будет притяжение – </a:t>
            </a:r>
            <a:r>
              <a:rPr 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явление электризации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легкого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тела. </a:t>
            </a:r>
          </a:p>
          <a:p>
            <a:pPr>
              <a:lnSpc>
                <a:spcPct val="90000"/>
              </a:lnSpc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На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ближайшем к заряженному телу конце появляются заряды противоположного знака (индуцированные заряды) это явление называется </a:t>
            </a:r>
            <a:r>
              <a:rPr 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электростатической индукцией.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90000"/>
              </a:lnSpc>
              <a:defRPr/>
            </a:pPr>
            <a:endParaRPr lang="ru-RU" sz="2800" dirty="0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Таким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образом, всякий </a:t>
            </a:r>
            <a:r>
              <a:rPr lang="ru-RU" sz="2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заряжения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есть </a:t>
            </a:r>
            <a:r>
              <a:rPr lang="ru-RU" sz="2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разделения зарядов.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Сумма зарядов не изменяется, заряды только перераспределяются. </a:t>
            </a: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8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E5BB0-5F06-4B25-B058-22ABF6F06261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7250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47528" y="260649"/>
            <a:ext cx="8352928" cy="3637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Отсюда следует </a:t>
            </a:r>
            <a:r>
              <a:rPr lang="ru-RU" sz="3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 сохранения заряда</a:t>
            </a:r>
            <a:r>
              <a:rPr lang="ru-RU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один из фундаментальных законов природы, сформулированный в 1747 г. Б. Франклином и подтвержденный в 1843 г. М. Фарадеем: 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алгебраическая 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сумма  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электрических зарядов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замкнутой системы не изменяется 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любых процессах происходящих в этой системе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E5BB0-5F06-4B25-B058-22ABF6F06261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9315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Прямоугольник 1"/>
              <p:cNvSpPr/>
              <p:nvPr/>
            </p:nvSpPr>
            <p:spPr>
              <a:xfrm>
                <a:off x="1752720" y="476672"/>
                <a:ext cx="8352928" cy="541071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90000"/>
                  </a:lnSpc>
                  <a:defRPr/>
                </a:pPr>
                <a:r>
                  <a:rPr lang="ru-RU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Электрические заряды не существуют сами по себе, а являются проявлением фундаментальных свойств </a:t>
                </a:r>
                <a:r>
                  <a:rPr lang="ru-RU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элементарных частиц – электронов, протонов и др.</a:t>
                </a:r>
              </a:p>
              <a:p>
                <a:pPr>
                  <a:lnSpc>
                    <a:spcPct val="90000"/>
                  </a:lnSpc>
                  <a:defRPr/>
                </a:pPr>
                <a:endPara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90000"/>
                  </a:lnSpc>
                  <a:defRPr/>
                </a:pP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Опытным путем в 1914 г. американский физик Р. </a:t>
                </a:r>
                <a:r>
                  <a:rPr lang="ru-RU" sz="2800" dirty="0" err="1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Милликен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показал что </a:t>
                </a:r>
              </a:p>
              <a:p>
                <a:pPr>
                  <a:lnSpc>
                    <a:spcPct val="90000"/>
                  </a:lnSpc>
                  <a:defRPr/>
                </a:pPr>
                <a:r>
                  <a:rPr lang="ru-RU" sz="2800" b="1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электрический заряд дискретен</a:t>
                </a:r>
                <a:r>
                  <a:rPr lang="ru-RU" sz="2800" dirty="0">
                    <a:solidFill>
                      <a:srgbClr val="FF33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90000"/>
                  </a:lnSpc>
                  <a:defRPr/>
                </a:pP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Заряд  </a:t>
                </a:r>
                <a:r>
                  <a:rPr lang="en-US" sz="36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</a:t>
                </a:r>
                <a:r>
                  <a:rPr lang="ru-RU" sz="2800" b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любого тела составляет целое кратное от </a:t>
                </a:r>
                <a:r>
                  <a:rPr lang="ru-RU" sz="28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элементарного электрического заряда 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pPr>
                  <a:lnSpc>
                    <a:spcPct val="90000"/>
                  </a:lnSpc>
                  <a:defRPr/>
                </a:pP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</a:t>
                </a:r>
                <a:r>
                  <a:rPr lang="en-US" sz="3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1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.6 ×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2800" i="1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ru-RU" sz="2800" i="1">
                            <a:latin typeface="Cambria Math"/>
                          </a:rPr>
                          <m:t>−19</m:t>
                        </m:r>
                      </m:sup>
                    </m:sSup>
                  </m:oMath>
                </a14:m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Кл</a:t>
                </a:r>
              </a:p>
              <a:p>
                <a:pPr>
                  <a:lnSpc>
                    <a:spcPct val="90000"/>
                  </a:lnSpc>
                  <a:defRPr/>
                </a:pP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</a:t>
                </a:r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</a:t>
                </a:r>
                <a:r>
                  <a:rPr lang="ru-RU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ne</a:t>
                </a:r>
                <a:endParaRPr lang="ru-RU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90000"/>
                  </a:lnSpc>
                  <a:defRPr/>
                </a:pPr>
                <a:endParaRPr lang="ru-RU" sz="2800" dirty="0"/>
              </a:p>
              <a:p>
                <a:pPr>
                  <a:lnSpc>
                    <a:spcPct val="90000"/>
                  </a:lnSpc>
                  <a:defRPr/>
                </a:pPr>
                <a:endParaRPr lang="ru-RU" sz="2800" dirty="0"/>
              </a:p>
            </p:txBody>
          </p:sp>
        </mc:Choice>
        <mc:Fallback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720" y="476672"/>
                <a:ext cx="8352928" cy="5410712"/>
              </a:xfrm>
              <a:prstGeom prst="rect">
                <a:avLst/>
              </a:prstGeom>
              <a:blipFill rotWithShape="0">
                <a:blip r:embed="rId2"/>
                <a:stretch>
                  <a:fillRect l="-1533" t="-1914" r="-102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E5BB0-5F06-4B25-B058-22ABF6F06261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9124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782888" y="717550"/>
          <a:ext cx="6481762" cy="5276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Видео-клип" r:id="rId3" imgW="6916115" imgH="5439534" progId="AVIFile">
                  <p:embed/>
                </p:oleObj>
              </mc:Choice>
              <mc:Fallback>
                <p:oleObj name="Видео-клип" r:id="rId3" imgW="6916115" imgH="5439534" progId="AVIFil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2888" y="717550"/>
                        <a:ext cx="6481762" cy="5276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E5BB0-5F06-4B25-B058-22ABF6F06261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6985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47528" y="116632"/>
            <a:ext cx="8424936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b="1" i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 </a:t>
            </a:r>
            <a:r>
              <a:rPr lang="en-US" sz="2800" b="1" i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протон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являются соответственно носителями элементарных отрицательного и положительного зарядов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В настоящее время известно более 300 частиц. Большая часть из них имеет небольшое время жизни и распадается. Из заряженных частиц только электрон и протон и их античастицы имеют бесконечное время жизни. Именно эти частицы обуславливают почти все явления, изучаемые в разделе электричества и магнетизма.</a:t>
            </a:r>
          </a:p>
          <a:p>
            <a:pPr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Электрон считается точечной бесструктурной частицей. Весь заряд электрона сосредоточен в точке.</a:t>
            </a:r>
          </a:p>
          <a:p>
            <a:pPr>
              <a:defRPr/>
            </a:pP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Такое представление внутренне противоречиво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(когда оно проявляется поговорим при определении энергии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эл.стат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Поля) Протон точечным зарядом не является.</a:t>
            </a:r>
          </a:p>
          <a:p>
            <a:pPr>
              <a:defRPr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en-US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E5BB0-5F06-4B25-B058-22ABF6F06261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0769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1.2 Взаимодействие электрических зарядов в вакууме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47850"/>
            <a:ext cx="10515600" cy="4351338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Точечным зарядом  (q)              называется заряженное тело, размеры которого пренебрежительно малы по сравнению с расстоянием до других заряженных тел, с которым оно взаимодействует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1785 г. французский ученый Ш. Кулон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экспериментально установил закон взаимодействия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неподвижных точечных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электрических зарядов.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E5BB0-5F06-4B25-B058-22ABF6F06261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2631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75520" y="188640"/>
            <a:ext cx="864096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сила взаимодействия точечных зарядов в вакууме пропорциональна величине зарядов и обратно пропорциональна квадрату расстояния между ними,</a:t>
            </a:r>
            <a:endParaRPr lang="en-US" sz="28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причем одноименные заряды отталкиваются, а разноименные – притягиваются</a:t>
            </a:r>
            <a:r>
              <a:rPr lang="ru-RU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4871864" y="3007361"/>
                <a:ext cx="2160240" cy="8209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 = k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begChr m:val="|"/>
                            <m:endChr m:val="|"/>
                            <m:ctrlPr>
                              <a:rPr lang="en-US" sz="3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3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lang="en-US" sz="3200" i="1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3200" i="1">
                                <a:latin typeface="Cambria Math"/>
                              </a:rPr>
                              <m:t> </m:t>
                            </m:r>
                            <m:sSub>
                              <m:sSubPr>
                                <m:ctrlPr>
                                  <a:rPr lang="en-US" sz="3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lang="en-US" sz="3200" i="1">
                                    <a:latin typeface="Cambria Math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num>
                      <m:den>
                        <m:sSup>
                          <m:sSupPr>
                            <m:ctrlPr>
                              <a:rPr lang="en-US" sz="3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𝑟</m:t>
                            </m:r>
                          </m:e>
                          <m:sup>
                            <m:r>
                              <a:rPr lang="en-US" sz="32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ru-RU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1864" y="3007361"/>
                <a:ext cx="2160240" cy="820930"/>
              </a:xfrm>
              <a:prstGeom prst="rect">
                <a:avLst/>
              </a:prstGeom>
              <a:blipFill rotWithShape="0">
                <a:blip r:embed="rId2"/>
                <a:stretch>
                  <a:fillRect l="-7042" b="-963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1650989" y="4120615"/>
            <a:ext cx="82809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здесь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коэффициент пропорциональности, зависящий от системы единиц.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E5BB0-5F06-4B25-B058-22ABF6F06261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5796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Прямоугольник 1"/>
              <p:cNvSpPr/>
              <p:nvPr/>
            </p:nvSpPr>
            <p:spPr>
              <a:xfrm>
                <a:off x="1775520" y="188641"/>
                <a:ext cx="8136904" cy="66143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 векторной форме закон Кулона выглядит так:</a:t>
                </a:r>
              </a:p>
              <a:p>
                <a:pPr>
                  <a:defRPr/>
                </a:pPr>
                <a:endPara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ru-RU" sz="28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i="1">
                                  <a:latin typeface="Cambria Math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sz="28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ru-RU" sz="2800" i="1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800" i="1">
                          <a:latin typeface="Cambria Math"/>
                          <a:ea typeface="Cambria Math"/>
                        </a:rPr>
                        <m:t>𝑘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/>
                                  <a:ea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/>
                                  <a:ea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800" i="1">
                                  <a:latin typeface="Cambria Math"/>
                                  <a:ea typeface="Cambria Math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28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acc>
                            <m:accPr>
                              <m:chr m:val="⃗"/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latin typeface="Cambria Math"/>
                                      <a:ea typeface="Cambria Math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latin typeface="Cambria Math"/>
                                      <a:ea typeface="Cambria Math"/>
                                    </a:rPr>
                                    <m:t>12</m:t>
                                  </m:r>
                                </m:sub>
                              </m:sSub>
                            </m:e>
                          </m:acc>
                        </m:num>
                        <m:den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/>
                                  <a:ea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/>
                                  <a:ea typeface="Cambria Math"/>
                                </a:rPr>
                                <m:t>12</m:t>
                              </m:r>
                            </m:sub>
                          </m:sSub>
                        </m:den>
                      </m:f>
                      <m:r>
                        <a:rPr lang="en-US" sz="2800" i="1">
                          <a:latin typeface="Cambria Math"/>
                          <a:ea typeface="Cambria Math"/>
                        </a:rPr>
                        <m:t>=−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sz="2800" i="1">
                                  <a:latin typeface="Cambria Math"/>
                                  <a:ea typeface="Cambria Math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sz="2800" i="1"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defRPr/>
                </a:pPr>
                <a:endPara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defRPr/>
                </a:pP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где 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en-US" sz="28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– сила, действующая на заряд </a:t>
                </a:r>
                <a:r>
                  <a:rPr lang="en-US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</a:t>
                </a:r>
                <a:r>
                  <a:rPr lang="ru-RU" sz="28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defRPr/>
                </a:pP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en-US" sz="28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– сила, действующая на заряд </a:t>
                </a:r>
                <a:r>
                  <a:rPr lang="en-US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</a:t>
                </a:r>
                <a:r>
                  <a:rPr lang="ru-RU" sz="28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defRPr/>
                </a:pP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 dirty="0">
                            <a:latin typeface="Cambria Math"/>
                          </a:rPr>
                          <m:t>𝑟</m:t>
                        </m:r>
                      </m:e>
                      <m:sub>
                        <m:r>
                          <a:rPr lang="en-US" sz="2800" i="1" dirty="0">
                            <a:latin typeface="Cambria Math"/>
                          </a:rPr>
                          <m:t>12</m:t>
                        </m:r>
                      </m:sub>
                    </m:sSub>
                  </m:oMath>
                </a14:m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- 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единичный вектор, направленный от положительного заряда к 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отрицательному</a:t>
                </a:r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defRPr/>
                </a:pP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 электростатике взаимодействие зарядов подчиняется третьему закону Ньютона: силы взаимодействия между зарядами равны по величине и направлены противоположно друг другу вдоль прямой, связывающей эти заряды</a:t>
                </a:r>
              </a:p>
              <a:p>
                <a:pPr>
                  <a:defRPr/>
                </a:pPr>
                <a:endParaRPr lang="ru-RU" sz="2800" dirty="0"/>
              </a:p>
            </p:txBody>
          </p:sp>
        </mc:Choice>
        <mc:Fallback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5520" y="188641"/>
                <a:ext cx="8136904" cy="6614311"/>
              </a:xfrm>
              <a:prstGeom prst="rect">
                <a:avLst/>
              </a:prstGeom>
              <a:blipFill rotWithShape="0">
                <a:blip r:embed="rId2"/>
                <a:stretch>
                  <a:fillRect l="-1498" t="-1014" r="-25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E5BB0-5F06-4B25-B058-22ABF6F06261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2217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Прямоугольник 2"/>
              <p:cNvSpPr/>
              <p:nvPr/>
            </p:nvSpPr>
            <p:spPr>
              <a:xfrm>
                <a:off x="2135560" y="260649"/>
                <a:ext cx="8280920" cy="90215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 системе СИ единица заряда                   </a:t>
                </a:r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defRPr/>
                </a:pP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 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Кл = 1А * 1с                  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поэтому здесь:</a:t>
                </a: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/>
                        </a:rPr>
                        <m:t>𝑘</m:t>
                      </m:r>
                      <m:r>
                        <a:rPr lang="en-US" sz="2800" i="1">
                          <a:latin typeface="Cambria Math"/>
                          <a:ea typeface="Cambria Math"/>
                        </a:rPr>
                        <m:t>= 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800" i="1">
                              <a:latin typeface="Cambria Math"/>
                              <a:ea typeface="Cambria Math"/>
                            </a:rPr>
                            <m:t>4</m:t>
                          </m:r>
                          <m:r>
                            <m:rPr>
                              <m:sty m:val="p"/>
                            </m:rPr>
                            <a:rPr lang="el-GR" sz="2800" i="1">
                              <a:latin typeface="Cambria Math"/>
                              <a:ea typeface="Cambria Math"/>
                            </a:rPr>
                            <m:t>π</m:t>
                          </m:r>
                          <m:r>
                            <m:rPr>
                              <m:nor/>
                            </m:rPr>
                            <a:rPr lang="ru-RU" sz="2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ε</m:t>
                          </m:r>
                          <m:r>
                            <m:rPr>
                              <m:nor/>
                            </m:rPr>
                            <a:rPr lang="ru-RU" sz="2800" baseline="-25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0</m:t>
                          </m:r>
                        </m:den>
                      </m:f>
                    </m:oMath>
                  </m:oMathPara>
                </a14:m>
                <a:endPara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defRPr/>
                </a:pP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где ε</a:t>
                </a:r>
                <a:r>
                  <a:rPr lang="ru-RU" sz="28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– электрическая постоянная; 4π здесь выражают сферическую симметрию закона Кулона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defRPr/>
                </a:pP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Электрическая постоянная относится к числу фундаментальных физических констант и равна</a:t>
                </a:r>
              </a:p>
              <a:p>
                <a:pPr>
                  <a:defRPr/>
                </a:pP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  </a:t>
                </a:r>
                <a:r>
                  <a:rPr lang="ru-RU" sz="3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ε</a:t>
                </a:r>
                <a:r>
                  <a:rPr lang="ru-RU" sz="3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8.85×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2800" i="1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ru-RU" sz="2800" i="1">
                            <a:latin typeface="Cambria Math"/>
                          </a:rPr>
                          <m:t>−12</m:t>
                        </m:r>
                      </m:sup>
                    </m:sSup>
                    <m:f>
                      <m:fPr>
                        <m:ctrlPr>
                          <a:rPr lang="ru-RU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ru-RU" sz="2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ru-RU" sz="2800" i="1">
                                <a:latin typeface="Cambria Math"/>
                              </a:rPr>
                              <m:t>Кл</m:t>
                            </m:r>
                          </m:e>
                          <m:sup>
                            <m:r>
                              <a:rPr lang="ru-RU" sz="28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ru-RU" sz="2800" i="1">
                            <a:latin typeface="Cambria Math"/>
                          </a:rPr>
                          <m:t>Н</m:t>
                        </m:r>
                        <m:sSup>
                          <m:sSupPr>
                            <m:ctrlPr>
                              <a:rPr lang="ru-RU" sz="2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ru-RU" sz="2800" i="1">
                                <a:latin typeface="Cambria Math"/>
                              </a:rPr>
                              <m:t>м</m:t>
                            </m:r>
                          </m:e>
                          <m:sup>
                            <m:r>
                              <a:rPr lang="ru-RU" sz="28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>
                  <a:defRPr/>
                </a:pP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(это мостик между механическими величинами и новыми в данном случае – зарядом)</a:t>
                </a:r>
              </a:p>
              <a:p>
                <a:pPr>
                  <a:defRPr/>
                </a:pP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Элементарный 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заряд в СИ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  <a:r>
                  <a:rPr lang="en-US" sz="3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1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.6 ×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2800" i="1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ru-RU" sz="2800" i="1">
                            <a:latin typeface="Cambria Math"/>
                          </a:rPr>
                          <m:t>−19</m:t>
                        </m:r>
                      </m:sup>
                    </m:sSup>
                  </m:oMath>
                </a14:m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Кл</a:t>
                </a:r>
              </a:p>
              <a:p>
                <a:pPr>
                  <a:defRPr/>
                </a:pP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Поскольку элементарный заряд мал, мы как бы не замечаем его дискретности (заряду 1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мкКл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соответствует ~ 10</a:t>
                </a:r>
                <a:r>
                  <a:rPr lang="ru-RU" sz="280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13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электронов).</a:t>
                </a:r>
              </a:p>
              <a:p>
                <a:pPr>
                  <a:defRPr/>
                </a:pPr>
                <a:endPara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defRPr/>
                </a:pPr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defRPr/>
                </a:pPr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defRPr/>
                </a:pPr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defRPr/>
                </a:pPr>
                <a:endParaRPr lang="ru-RU" sz="2800" dirty="0"/>
              </a:p>
            </p:txBody>
          </p:sp>
        </mc:Choice>
        <mc:Fallback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5560" y="260649"/>
                <a:ext cx="8280920" cy="9021572"/>
              </a:xfrm>
              <a:prstGeom prst="rect">
                <a:avLst/>
              </a:prstGeom>
              <a:blipFill rotWithShape="0">
                <a:blip r:embed="rId2"/>
                <a:stretch>
                  <a:fillRect l="-1472" t="-74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E5BB0-5F06-4B25-B058-22ABF6F06261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2247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>
                <a:latin typeface="+mn-lt"/>
              </a:rPr>
              <a:t>1.3. Электростатическое поле.</a:t>
            </a:r>
            <a:br>
              <a:rPr lang="ru-RU" sz="2800" b="1" dirty="0">
                <a:latin typeface="+mn-lt"/>
              </a:rPr>
            </a:br>
            <a:r>
              <a:rPr lang="ru-RU" sz="2800" b="1" dirty="0">
                <a:latin typeface="+mn-lt"/>
              </a:rPr>
              <a:t>Напряженность электростатического поля</a:t>
            </a:r>
            <a:br>
              <a:rPr lang="ru-RU" sz="2800" b="1" dirty="0">
                <a:latin typeface="+mn-lt"/>
              </a:rPr>
            </a:br>
            <a:endParaRPr lang="ru-RU" sz="2800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заряды взаимодействуют?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Имела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 борьба двух теорий:</a:t>
            </a:r>
          </a:p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теория дальнодействия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Ньютон, Ампер  </a:t>
            </a:r>
          </a:p>
          <a:p>
            <a:pPr>
              <a:defRPr/>
            </a:pPr>
            <a:r>
              <a:rPr lang="ru-RU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теория близкодействия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Фарадей, Максвелл и т.д. 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E5BB0-5F06-4B25-B058-22ABF6F06261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3869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47528" y="548681"/>
            <a:ext cx="8424936" cy="3582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28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Вокруг заряда всегда есть </a:t>
            </a:r>
            <a:r>
              <a:rPr 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электрическое</a:t>
            </a:r>
            <a:r>
              <a:rPr lang="ru-RU" sz="28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поле</a:t>
            </a:r>
            <a:r>
              <a:rPr lang="ru-RU" sz="28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основное свойство которого заключается в том, что на всякий другой заряд, помещенный в это поле, действует сила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defRPr/>
            </a:pPr>
            <a:r>
              <a:rPr 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Электрические</a:t>
            </a:r>
            <a:r>
              <a:rPr lang="ru-RU" sz="28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магнитные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поля – частный случай более общего – </a:t>
            </a:r>
            <a:r>
              <a:rPr 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электромагнитного поля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(ЭМП). </a:t>
            </a:r>
          </a:p>
          <a:p>
            <a:pPr>
              <a:lnSpc>
                <a:spcPct val="90000"/>
              </a:lnSpc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Они могут порождать друг друга, превращаться друг в друга. Если заряды не движутся, то магнитное поле не возникает.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E5BB0-5F06-4B25-B058-22ABF6F06261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5097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75520" y="188641"/>
            <a:ext cx="871296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ЭМП – есть не абстракция, а объективная реальность – форма существования материи, обладающая определенными физическими свойствами, которые мы можем измерить</a:t>
            </a:r>
            <a:r>
              <a:rPr lang="ru-RU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существует статических электрических полей, не связанных с зарядами, как не существует «голых», не окруженных полем зарядов.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E5BB0-5F06-4B25-B058-22ABF6F06261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4743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Прямоугольник 1"/>
              <p:cNvSpPr/>
              <p:nvPr/>
            </p:nvSpPr>
            <p:spPr>
              <a:xfrm>
                <a:off x="1847528" y="260649"/>
                <a:ext cx="8568952" cy="436792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ru-RU" sz="28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Силовой характеристикой поля </a:t>
                </a:r>
                <a:r>
                  <a:rPr lang="ru-RU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создаваемого зарядом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является отношение силы действующей на заряд к величине этого заряда называемое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b="1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напряженностью электростатического поля</a:t>
                </a:r>
                <a:r>
                  <a:rPr lang="ru-RU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т.е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/>
                        </a:rPr>
                        <m:t>𝐸</m:t>
                      </m:r>
                      <m:r>
                        <a:rPr lang="en-US" sz="2800" i="1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/>
                              <a:ea typeface="Cambria Math"/>
                            </a:rPr>
                            <m:t>𝐹</m:t>
                          </m:r>
                        </m:num>
                        <m:den>
                          <m:r>
                            <a:rPr lang="en-US" sz="2800" i="1">
                              <a:latin typeface="Cambria Math"/>
                              <a:ea typeface="Cambria Math"/>
                            </a:rPr>
                            <m:t>𝑞</m:t>
                          </m:r>
                        </m:den>
                      </m:f>
                    </m:oMath>
                  </m:oMathPara>
                </a14:m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defRPr/>
                </a:pP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Тогда для точечного заряда напряженность будет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равна:</a:t>
                </a: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/>
                        </a:rPr>
                        <m:t>𝐸</m:t>
                      </m:r>
                      <m:r>
                        <a:rPr lang="en-US" sz="2800" i="1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/>
                              <a:ea typeface="Cambria Math"/>
                            </a:rPr>
                            <m:t>𝑞</m:t>
                          </m:r>
                        </m:num>
                        <m:den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  <m:r>
                                <m:rPr>
                                  <m:sty m:val="p"/>
                                </m:rPr>
                                <a:rPr lang="el-GR" sz="2800" i="1">
                                  <a:latin typeface="Cambria Math"/>
                                  <a:ea typeface="Cambria Math"/>
                                </a:rPr>
                                <m:t>π</m:t>
                              </m:r>
                              <m:r>
                                <m:rPr>
                                  <m:nor/>
                                </m:rPr>
                                <a:rPr lang="ru-RU" sz="2800" dirty="0"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ε</m:t>
                              </m:r>
                              <m:r>
                                <m:rPr>
                                  <m:nor/>
                                </m:rPr>
                                <a:rPr lang="en-US" sz="2800" baseline="-25000" dirty="0"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  <m:r>
                                <a:rPr lang="en-US" sz="2800" i="1" baseline="-25000" dirty="0">
                                  <a:latin typeface="Cambria Math"/>
                                </a:rPr>
                                <m:t> 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800" i="1">
                                  <a:latin typeface="Cambria Math"/>
                                  <a:ea typeface="Cambria Math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28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7528" y="260649"/>
                <a:ext cx="8568952" cy="4367927"/>
              </a:xfrm>
              <a:prstGeom prst="rect">
                <a:avLst/>
              </a:prstGeom>
              <a:blipFill rotWithShape="0">
                <a:blip r:embed="rId2"/>
                <a:stretch>
                  <a:fillRect l="-1422" t="-1536" r="-42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E5BB0-5F06-4B25-B058-22ABF6F06261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99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Прямоугольник 1"/>
              <p:cNvSpPr/>
              <p:nvPr/>
            </p:nvSpPr>
            <p:spPr>
              <a:xfrm>
                <a:off x="2207568" y="188640"/>
                <a:ext cx="7992888" cy="58597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Или в векторной форме</a:t>
                </a:r>
              </a:p>
              <a:p>
                <a:pPr>
                  <a:defRPr/>
                </a:pPr>
                <a:endPara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8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i="1">
                              <a:latin typeface="Cambria Math"/>
                            </a:rPr>
                            <m:t>𝐸</m:t>
                          </m:r>
                        </m:e>
                      </m:acc>
                      <m:r>
                        <a:rPr lang="ru-RU" sz="2800" i="1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/>
                              <a:ea typeface="Cambria Math"/>
                            </a:rPr>
                            <m:t>𝑞</m:t>
                          </m:r>
                        </m:num>
                        <m:den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  <m:r>
                                <m:rPr>
                                  <m:sty m:val="p"/>
                                </m:rPr>
                                <a:rPr lang="el-GR" sz="2800" i="1">
                                  <a:latin typeface="Cambria Math"/>
                                  <a:ea typeface="Cambria Math"/>
                                </a:rPr>
                                <m:t>π</m:t>
                              </m:r>
                              <m:r>
                                <m:rPr>
                                  <m:nor/>
                                </m:rPr>
                                <a:rPr lang="ru-RU" sz="2800" dirty="0"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ε</m:t>
                              </m:r>
                              <m:r>
                                <m:rPr>
                                  <m:nor/>
                                </m:rPr>
                                <a:rPr lang="en-US" sz="2800" baseline="-25000" dirty="0"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  <m:r>
                                <a:rPr lang="en-US" sz="2800" i="1" baseline="-25000" dirty="0">
                                  <a:latin typeface="Cambria Math"/>
                                </a:rPr>
                                <m:t> 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800" i="1">
                                  <a:latin typeface="Cambria Math"/>
                                  <a:ea typeface="Cambria Math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28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acc>
                            <m:accPr>
                              <m:chr m:val="⃗"/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sz="2800" i="1">
                                  <a:latin typeface="Cambria Math"/>
                                  <a:ea typeface="Cambria Math"/>
                                </a:rPr>
                                <m:t>𝑟</m:t>
                              </m:r>
                            </m:e>
                          </m:acc>
                        </m:num>
                        <m:den>
                          <m:r>
                            <a:rPr lang="en-US" sz="2800" i="1">
                              <a:latin typeface="Cambria Math"/>
                              <a:ea typeface="Cambria Math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defRPr/>
                </a:pP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здесь</a:t>
                </a:r>
                <a:r>
                  <a:rPr lang="ru-RU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– расстояние от заряда до точки, где мы изучаем это поле. </a:t>
                </a:r>
              </a:p>
              <a:p>
                <a:pPr>
                  <a:defRPr/>
                </a:pP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Тогда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i="1">
                            <a:latin typeface="Cambria Math"/>
                          </a:rPr>
                          <m:t>𝐹</m:t>
                        </m:r>
                      </m:e>
                    </m:acc>
                    <m:r>
                      <a:rPr lang="en-US" sz="28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800" i="1">
                        <a:latin typeface="Cambria Math"/>
                        <a:ea typeface="Cambria Math"/>
                      </a:rPr>
                      <m:t>𝑞</m:t>
                    </m:r>
                    <m:acc>
                      <m:accPr>
                        <m:chr m:val="⃗"/>
                        <m:ctrlPr>
                          <a:rPr lang="en-US" sz="28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accPr>
                      <m:e>
                        <m:r>
                          <a:rPr lang="en-US" sz="2800" i="1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</m:acc>
                  </m:oMath>
                </a14:m>
                <a:endPara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defRPr/>
                </a:pP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При         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q=+1   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2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i="1">
                            <a:latin typeface="Cambria Math"/>
                          </a:rPr>
                          <m:t>𝐹</m:t>
                        </m:r>
                      </m:e>
                    </m:acc>
                    <m:r>
                      <a:rPr lang="ru-RU" sz="2800" i="1">
                        <a:latin typeface="Cambria Math"/>
                        <a:ea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sz="28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accPr>
                      <m:e>
                        <m:r>
                          <a:rPr lang="en-US" sz="2800" i="1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</m:acc>
                  </m:oMath>
                </a14:m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defRPr/>
                </a:pPr>
                <a:r>
                  <a:rPr lang="ru-RU" sz="28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Вектор напряженности электростатического поля равен силе, действующей в данной точке на помещенный в нее пробный единичный положительный заряд. </a:t>
                </a:r>
              </a:p>
              <a:p>
                <a:pPr>
                  <a:defRPr/>
                </a:pPr>
                <a:endParaRPr lang="ru-RU" sz="2800" dirty="0"/>
              </a:p>
            </p:txBody>
          </p:sp>
        </mc:Choice>
        <mc:Fallback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7568" y="188640"/>
                <a:ext cx="7992888" cy="5859746"/>
              </a:xfrm>
              <a:prstGeom prst="rect">
                <a:avLst/>
              </a:prstGeom>
              <a:blipFill rotWithShape="0">
                <a:blip r:embed="rId2"/>
                <a:stretch>
                  <a:fillRect l="-1526" t="-114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E5BB0-5F06-4B25-B058-22ABF6F06261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5632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63552" y="260649"/>
            <a:ext cx="799288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Единица измерения напряженности электростатического поля – ньютон на кулон (Н/Кл).</a:t>
            </a:r>
          </a:p>
          <a:p>
            <a:pPr>
              <a:defRPr/>
            </a:pPr>
            <a:r>
              <a:rPr 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Н/Кл – напряженность такого поля, которое на точечный заряд 1 Кл действует с силой в 1 Н.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4583832" y="2971800"/>
                <a:ext cx="2627066" cy="8013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i="1">
                            <a:latin typeface="Cambria Math"/>
                          </a:rPr>
                          <m:t>𝐸</m:t>
                        </m:r>
                      </m:e>
                    </m:d>
                  </m:oMath>
                </a14:m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3200" i="1" dirty="0">
                            <a:latin typeface="Cambria Math"/>
                          </a:rPr>
                          <m:t>Н</m:t>
                        </m:r>
                      </m:num>
                      <m:den>
                        <m:r>
                          <a:rPr lang="ru-RU" sz="3200" i="1" dirty="0">
                            <a:latin typeface="Cambria Math"/>
                          </a:rPr>
                          <m:t>Кл</m:t>
                        </m:r>
                      </m:den>
                    </m:f>
                    <m:r>
                      <a:rPr lang="ru-RU" sz="3200" dirty="0">
                        <a:latin typeface="Cambria Math"/>
                      </a:rPr>
                      <m:t> или </m:t>
                    </m:r>
                    <m:f>
                      <m:fPr>
                        <m:ctrlPr>
                          <a:rPr lang="ru-RU" sz="32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3200" i="1" dirty="0">
                            <a:latin typeface="Cambria Math"/>
                          </a:rPr>
                          <m:t>В</m:t>
                        </m:r>
                      </m:num>
                      <m:den>
                        <m:r>
                          <a:rPr lang="ru-RU" sz="3200" i="1" dirty="0">
                            <a:latin typeface="Cambria Math"/>
                          </a:rPr>
                          <m:t>М</m:t>
                        </m:r>
                      </m:den>
                    </m:f>
                  </m:oMath>
                </a14:m>
                <a:endParaRPr lang="ru-RU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3832" y="2971800"/>
                <a:ext cx="2627066" cy="801310"/>
              </a:xfrm>
              <a:prstGeom prst="rect">
                <a:avLst/>
              </a:prstGeom>
              <a:blipFill rotWithShape="0">
                <a:blip r:embed="rId2"/>
                <a:stretch>
                  <a:fillRect b="-916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E5BB0-5F06-4B25-B058-22ABF6F06261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9911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1.4. Сложение электростатических полей.</a:t>
            </a:r>
            <a:br>
              <a:rPr lang="ru-RU" sz="32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Принцип суперпозиции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ru-RU" i="1" dirty="0" smtClean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Если поле создается несколькими точечными зарядами, то на пробный заряд </a:t>
                </a:r>
                <a:r>
                  <a:rPr lang="en-US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</a:t>
                </a:r>
                <a:r>
                  <a:rPr lang="ru-RU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действует со стороны заряда </a:t>
                </a:r>
                <a:r>
                  <a:rPr lang="en-US" i="1" dirty="0" err="1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</a:t>
                </a:r>
                <a:r>
                  <a:rPr lang="en-US" i="1" baseline="-25000" dirty="0" err="1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en-US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такая сила, как если бы других зарядов не было.</a:t>
                </a:r>
                <a:r>
                  <a:rPr lang="ru-RU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Результирующая сила определится выражением: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/>
                          </a:rPr>
                          <m:t>𝐹</m:t>
                        </m:r>
                      </m:e>
                    </m:acc>
                  </m:oMath>
                </a14:m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dirty="0" smtClean="0">
                            <a:latin typeface="Cambria Math"/>
                          </a:rPr>
                          <m:t>𝑘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dirty="0" smtClean="0">
                                    <a:latin typeface="Cambria Math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dirty="0" smtClean="0">
                                <a:latin typeface="Cambria Math"/>
                              </a:rPr>
                              <m:t>𝑘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геометрическая или</a:t>
                </a: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векторная сумма</a:t>
                </a:r>
              </a:p>
              <a:p>
                <a:r>
                  <a:rPr lang="ru-RU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На практике определяется по правилу </a:t>
                </a:r>
                <a:r>
                  <a:rPr lang="ru-RU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параллелограма</a:t>
                </a:r>
                <a:endParaRPr lang="ru-RU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381" r="-150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E5BB0-5F06-4B25-B058-22ABF6F06261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4762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Прямоугольник 3"/>
              <p:cNvSpPr/>
              <p:nvPr/>
            </p:nvSpPr>
            <p:spPr>
              <a:xfrm>
                <a:off x="1919536" y="404666"/>
                <a:ext cx="7632848" cy="618419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напряженность поля в точке, где расположен пробный заряд, так же </a:t>
                </a:r>
                <a:r>
                  <a:rPr lang="ru-RU" sz="2800" b="1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подчиняется принципу суперпозиции</a:t>
                </a:r>
                <a:r>
                  <a:rPr lang="ru-RU" sz="28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endParaRPr lang="ru-RU" sz="28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defRPr/>
                </a:pP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2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i="1">
                            <a:latin typeface="Cambria Math"/>
                          </a:rPr>
                          <m:t>𝐸</m:t>
                        </m:r>
                      </m:e>
                    </m:acc>
                  </m:oMath>
                </a14:m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sz="2800" i="1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2800" i="1" dirty="0">
                            <a:latin typeface="Cambria Math"/>
                          </a:rPr>
                          <m:t>𝑘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28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sz="2800" i="1" dirty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800" i="1" dirty="0">
                                    <a:latin typeface="Cambria Math"/>
                                  </a:rPr>
                                  <m:t>𝐸</m:t>
                                </m:r>
                              </m:e>
                            </m:acc>
                          </m:e>
                          <m:sub>
                            <m:r>
                              <a:rPr lang="en-US" sz="2800" i="1" dirty="0">
                                <a:latin typeface="Cambria Math"/>
                              </a:rPr>
                              <m:t>𝑘</m:t>
                            </m:r>
                          </m:sub>
                        </m:sSub>
                      </m:e>
                    </m:nary>
                  </m:oMath>
                </a14:m>
                <a:endParaRPr lang="ru-RU" sz="2800" dirty="0">
                  <a:solidFill>
                    <a:srgbClr val="FF33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defRPr/>
                </a:pPr>
                <a:endPara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defRPr/>
                </a:pP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Это соотношение выражает </a:t>
                </a:r>
                <a:r>
                  <a:rPr lang="ru-RU" sz="28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принцип 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наложения или </a:t>
                </a:r>
                <a:r>
                  <a:rPr lang="ru-RU" sz="2800" b="1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суперпозиции электрических полей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и представляет важное свойство электрического поля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defRPr/>
                </a:pPr>
                <a:r>
                  <a:rPr lang="ru-RU" sz="2800" b="1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Напряженность результирующего поля, системы точечных зарядов равна векторной сумме напряженностей полей, созданных в данной точке каждым из них в отдельности</a:t>
                </a:r>
                <a:r>
                  <a:rPr lang="ru-RU" sz="2800" b="1" i="1" dirty="0">
                    <a:solidFill>
                      <a:srgbClr val="FF33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>
                  <a:defRPr/>
                </a:pPr>
                <a:endPara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9536" y="404666"/>
                <a:ext cx="7632848" cy="6184193"/>
              </a:xfrm>
              <a:prstGeom prst="rect">
                <a:avLst/>
              </a:prstGeom>
              <a:blipFill rotWithShape="0">
                <a:blip r:embed="rId2"/>
                <a:stretch>
                  <a:fillRect l="-1677" t="-985" r="-135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E5BB0-5F06-4B25-B058-22ABF6F06261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2746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8" descr="рис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67809" y="260648"/>
            <a:ext cx="3527425" cy="321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53888" y="404664"/>
            <a:ext cx="16514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/>
              <a:t>Пример 1</a:t>
            </a:r>
            <a:endParaRPr lang="ru-RU" sz="2800" dirty="0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/>
          </p:nvPr>
        </p:nvGraphicFramePr>
        <p:xfrm>
          <a:off x="2341564" y="4060826"/>
          <a:ext cx="2001837" cy="582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Формула" r:id="rId4" imgW="761760" imgH="215640" progId="Equation.3">
                  <p:embed/>
                </p:oleObj>
              </mc:Choice>
              <mc:Fallback>
                <p:oleObj name="Формула" r:id="rId4" imgW="76176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1564" y="4060826"/>
                        <a:ext cx="2001837" cy="582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/>
          </p:nvPr>
        </p:nvGraphicFramePr>
        <p:xfrm>
          <a:off x="5430839" y="4068763"/>
          <a:ext cx="1474787" cy="627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Формула" r:id="rId6" imgW="609480" imgH="253800" progId="Equation.3">
                  <p:embed/>
                </p:oleObj>
              </mc:Choice>
              <mc:Fallback>
                <p:oleObj name="Формула" r:id="rId6" imgW="60948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0839" y="4068763"/>
                        <a:ext cx="1474787" cy="627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>
            <p:extLst/>
          </p:nvPr>
        </p:nvGraphicFramePr>
        <p:xfrm>
          <a:off x="5048251" y="5148264"/>
          <a:ext cx="2746375" cy="693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Формула" r:id="rId8" imgW="863280" imgH="215640" progId="Equation.3">
                  <p:embed/>
                </p:oleObj>
              </mc:Choice>
              <mc:Fallback>
                <p:oleObj name="Формула" r:id="rId8" imgW="8632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8251" y="5148264"/>
                        <a:ext cx="2746375" cy="693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E5BB0-5F06-4B25-B058-22ABF6F06261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2268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/>
          <p:cNvGraphicFramePr>
            <a:graphicFrameLocks noChangeAspect="1"/>
          </p:cNvGraphicFramePr>
          <p:nvPr>
            <p:extLst/>
          </p:nvPr>
        </p:nvGraphicFramePr>
        <p:xfrm>
          <a:off x="1692276" y="757239"/>
          <a:ext cx="4056063" cy="154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Формула" r:id="rId3" imgW="1562040" imgH="596880" progId="Equation.3">
                  <p:embed/>
                </p:oleObj>
              </mc:Choice>
              <mc:Fallback>
                <p:oleObj name="Формула" r:id="rId3" imgW="1562040" imgH="596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276" y="757239"/>
                        <a:ext cx="4056063" cy="1546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>
            <p:extLst/>
          </p:nvPr>
        </p:nvGraphicFramePr>
        <p:xfrm>
          <a:off x="6516689" y="842964"/>
          <a:ext cx="3082925" cy="167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Формула" r:id="rId5" imgW="1295280" imgH="698400" progId="Equation.3">
                  <p:embed/>
                </p:oleObj>
              </mc:Choice>
              <mc:Fallback>
                <p:oleObj name="Формула" r:id="rId5" imgW="1295280" imgH="698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6689" y="842964"/>
                        <a:ext cx="3082925" cy="1673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/>
          </p:nvPr>
        </p:nvGraphicFramePr>
        <p:xfrm>
          <a:off x="5249864" y="3508375"/>
          <a:ext cx="3203575" cy="179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Формула" r:id="rId7" imgW="1346040" imgH="749160" progId="Equation.3">
                  <p:embed/>
                </p:oleObj>
              </mc:Choice>
              <mc:Fallback>
                <p:oleObj name="Формула" r:id="rId7" imgW="1346040" imgH="749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49864" y="3508375"/>
                        <a:ext cx="3203575" cy="17907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E5BB0-5F06-4B25-B058-22ABF6F06261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3330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87575" y="260351"/>
            <a:ext cx="8229600" cy="4530725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Рассмотрим другой пример. Найдем напряженность электростатического поля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создаваемую двумя положительными зарядами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точке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находящейся на расстоянии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от первого и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от второго зарядов </a:t>
            </a:r>
          </a:p>
        </p:txBody>
      </p:sp>
      <p:pic>
        <p:nvPicPr>
          <p:cNvPr id="68611" name="Picture 4" descr="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814" y="3357564"/>
            <a:ext cx="6408737" cy="301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E5BB0-5F06-4B25-B058-22ABF6F06261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9750856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4" name="Picture 4" descr="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71814" y="19051"/>
            <a:ext cx="6480175" cy="30527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5" name="Rectangle 6"/>
          <p:cNvSpPr>
            <a:spLocks noChangeArrowheads="1"/>
          </p:cNvSpPr>
          <p:nvPr/>
        </p:nvSpPr>
        <p:spPr bwMode="auto">
          <a:xfrm>
            <a:off x="1524001" y="299668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7410" name="Object 5"/>
          <p:cNvGraphicFramePr>
            <a:graphicFrameLocks noChangeAspect="1"/>
          </p:cNvGraphicFramePr>
          <p:nvPr>
            <p:extLst/>
          </p:nvPr>
        </p:nvGraphicFramePr>
        <p:xfrm>
          <a:off x="2330451" y="3040063"/>
          <a:ext cx="2201863" cy="1211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name="Формула" r:id="rId4" imgW="787320" imgH="431640" progId="Equation.3">
                  <p:embed/>
                </p:oleObj>
              </mc:Choice>
              <mc:Fallback>
                <p:oleObj name="Формула" r:id="rId4" imgW="78732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0451" y="3040063"/>
                        <a:ext cx="2201863" cy="12112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1524001" y="299668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7411" name="Object 7"/>
          <p:cNvGraphicFramePr>
            <a:graphicFrameLocks noChangeAspect="1"/>
          </p:cNvGraphicFramePr>
          <p:nvPr>
            <p:extLst/>
          </p:nvPr>
        </p:nvGraphicFramePr>
        <p:xfrm>
          <a:off x="7229475" y="3041650"/>
          <a:ext cx="2268538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3" name="Формула" r:id="rId6" imgW="799920" imgH="431640" progId="Equation.3">
                  <p:embed/>
                </p:oleObj>
              </mc:Choice>
              <mc:Fallback>
                <p:oleObj name="Формула" r:id="rId6" imgW="79992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29475" y="3041650"/>
                        <a:ext cx="2268538" cy="1219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7" name="Rectangle 9"/>
          <p:cNvSpPr>
            <a:spLocks noChangeArrowheads="1"/>
          </p:cNvSpPr>
          <p:nvPr/>
        </p:nvSpPr>
        <p:spPr bwMode="auto">
          <a:xfrm>
            <a:off x="2090015" y="4147058"/>
            <a:ext cx="661020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just"/>
            <a:r>
              <a:rPr lang="ru-RU" sz="3200" dirty="0"/>
              <a:t>Воспользуемся теоремой косинусов:</a:t>
            </a:r>
          </a:p>
        </p:txBody>
      </p:sp>
      <p:sp>
        <p:nvSpPr>
          <p:cNvPr id="17418" name="Rectangle 11"/>
          <p:cNvSpPr>
            <a:spLocks noChangeArrowheads="1"/>
          </p:cNvSpPr>
          <p:nvPr/>
        </p:nvSpPr>
        <p:spPr bwMode="auto">
          <a:xfrm>
            <a:off x="1524001" y="295858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7412" name="Object 10"/>
          <p:cNvGraphicFramePr>
            <a:graphicFrameLocks noChangeAspect="1"/>
          </p:cNvGraphicFramePr>
          <p:nvPr>
            <p:extLst/>
          </p:nvPr>
        </p:nvGraphicFramePr>
        <p:xfrm>
          <a:off x="2146300" y="4589463"/>
          <a:ext cx="7899400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Формула" r:id="rId8" imgW="3708360" imgH="495000" progId="Equation.3">
                  <p:embed/>
                </p:oleObj>
              </mc:Choice>
              <mc:Fallback>
                <p:oleObj name="Формула" r:id="rId8" imgW="3708360" imgH="495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6300" y="4589463"/>
                        <a:ext cx="7899400" cy="1054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9" name="Rectangle 13"/>
          <p:cNvSpPr>
            <a:spLocks noChangeArrowheads="1"/>
          </p:cNvSpPr>
          <p:nvPr/>
        </p:nvSpPr>
        <p:spPr bwMode="auto">
          <a:xfrm>
            <a:off x="1524001" y="2982397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7413" name="Object 12"/>
          <p:cNvGraphicFramePr>
            <a:graphicFrameLocks noChangeAspect="1"/>
          </p:cNvGraphicFramePr>
          <p:nvPr>
            <p:extLst/>
          </p:nvPr>
        </p:nvGraphicFramePr>
        <p:xfrm>
          <a:off x="2746375" y="5664200"/>
          <a:ext cx="2954338" cy="1068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name="Формула" r:id="rId10" imgW="1269720" imgH="457200" progId="Equation.3">
                  <p:embed/>
                </p:oleObj>
              </mc:Choice>
              <mc:Fallback>
                <p:oleObj name="Формула" r:id="rId10" imgW="126972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6375" y="5664200"/>
                        <a:ext cx="2954338" cy="1068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20" name="Rectangle 14"/>
          <p:cNvSpPr>
            <a:spLocks noChangeArrowheads="1"/>
          </p:cNvSpPr>
          <p:nvPr/>
        </p:nvSpPr>
        <p:spPr bwMode="auto">
          <a:xfrm>
            <a:off x="1524000" y="6092825"/>
            <a:ext cx="9207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r>
              <a:rPr lang="ru-RU" sz="3200"/>
              <a:t>где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E5BB0-5F06-4B25-B058-22ABF6F06261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5280015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47850" y="260350"/>
            <a:ext cx="8229600" cy="6192838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поле создается </a:t>
            </a:r>
            <a:r>
              <a:rPr lang="ru-RU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точечными зарядами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 используют интегрально-дифференциальный метод. Тело разбивают на бесконечно малые элементы и определяют напряженность поля создаваемого каждым элементом, затем интегрируют по всему телу:</a:t>
            </a:r>
          </a:p>
          <a:p>
            <a:pPr eaLnBrk="1" hangingPunct="1">
              <a:defRPr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       –  напряженность поля, обусловленная заряженным элементом. Интеграл может быть линейным, по площади или по объему в зависимости от формы тела. </a:t>
            </a:r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1524001" y="308717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8434" name="Object 4"/>
          <p:cNvGraphicFramePr>
            <a:graphicFrameLocks noChangeAspect="1"/>
          </p:cNvGraphicFramePr>
          <p:nvPr>
            <p:extLst/>
          </p:nvPr>
        </p:nvGraphicFramePr>
        <p:xfrm>
          <a:off x="5006975" y="2981326"/>
          <a:ext cx="1816100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Формула" r:id="rId3" imgW="596880" imgH="279360" progId="Equation.3">
                  <p:embed/>
                </p:oleObj>
              </mc:Choice>
              <mc:Fallback>
                <p:oleObj name="Формула" r:id="rId3" imgW="59688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6975" y="2981326"/>
                        <a:ext cx="1816100" cy="842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8" name="Rectangle 7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843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8496670"/>
              </p:ext>
            </p:extLst>
          </p:nvPr>
        </p:nvGraphicFramePr>
        <p:xfrm>
          <a:off x="2642054" y="3665992"/>
          <a:ext cx="579438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" name="Формула" r:id="rId5" imgW="215640" imgH="190440" progId="Equation.3">
                  <p:embed/>
                </p:oleObj>
              </mc:Choice>
              <mc:Fallback>
                <p:oleObj name="Формула" r:id="rId5" imgW="215640" imgH="1904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2054" y="3665992"/>
                        <a:ext cx="579438" cy="517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E5BB0-5F06-4B25-B058-22ABF6F06261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8113751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0"/>
            <a:ext cx="9144000" cy="638175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решения подобных задач пользуются соответствующими значениями плотности заряда:</a:t>
            </a:r>
          </a:p>
          <a:p>
            <a:pPr eaLnBrk="1" hangingPunct="1"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– линейная плотность заряда, измеряется в Кл/м;</a:t>
            </a:r>
          </a:p>
          <a:p>
            <a:pPr eaLnBrk="1" hangingPunct="1">
              <a:defRPr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– поверхностная плотность заряда измеряется в Кл/м</a:t>
            </a:r>
            <a:r>
              <a:rPr lang="ru-RU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defRPr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– объемная плотность заряда, измеряется в Кл/м</a:t>
            </a:r>
            <a:r>
              <a:rPr lang="ru-RU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9463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945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2931908"/>
              </p:ext>
            </p:extLst>
          </p:nvPr>
        </p:nvGraphicFramePr>
        <p:xfrm>
          <a:off x="1836694" y="841556"/>
          <a:ext cx="1966913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Формула" r:id="rId3" imgW="660240" imgH="203040" progId="Equation.3">
                  <p:embed/>
                </p:oleObj>
              </mc:Choice>
              <mc:Fallback>
                <p:oleObj name="Формула" r:id="rId3" imgW="6602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6694" y="841556"/>
                        <a:ext cx="1966913" cy="603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4" name="Rectangle 7"/>
          <p:cNvSpPr>
            <a:spLocks noChangeArrowheads="1"/>
          </p:cNvSpPr>
          <p:nvPr/>
        </p:nvSpPr>
        <p:spPr bwMode="auto">
          <a:xfrm>
            <a:off x="1524001" y="313003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945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3122618"/>
              </p:ext>
            </p:extLst>
          </p:nvPr>
        </p:nvGraphicFramePr>
        <p:xfrm>
          <a:off x="1708732" y="2193427"/>
          <a:ext cx="1985963" cy="566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0" name="Формула" r:id="rId5" imgW="711000" imgH="203040" progId="Equation.3">
                  <p:embed/>
                </p:oleObj>
              </mc:Choice>
              <mc:Fallback>
                <p:oleObj name="Формула" r:id="rId5" imgW="7110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8732" y="2193427"/>
                        <a:ext cx="1985963" cy="5667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5" name="Rectangle 9"/>
          <p:cNvSpPr>
            <a:spLocks noChangeArrowheads="1"/>
          </p:cNvSpPr>
          <p:nvPr/>
        </p:nvSpPr>
        <p:spPr bwMode="auto">
          <a:xfrm>
            <a:off x="1524001" y="313003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946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715008"/>
              </p:ext>
            </p:extLst>
          </p:nvPr>
        </p:nvGraphicFramePr>
        <p:xfrm>
          <a:off x="1912212" y="3623559"/>
          <a:ext cx="2089150" cy="57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1" name="Формула" r:id="rId7" imgW="736560" imgH="203040" progId="Equation.3">
                  <p:embed/>
                </p:oleObj>
              </mc:Choice>
              <mc:Fallback>
                <p:oleObj name="Формула" r:id="rId7" imgW="7365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2212" y="3623559"/>
                        <a:ext cx="2089150" cy="579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E5BB0-5F06-4B25-B058-22ABF6F06261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742940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14550" y="333376"/>
            <a:ext cx="8229600" cy="4530725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Определим напряженность электрического поля в точке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на расстоянии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бесконечно длинного, линейного, равномерно распределенного заряда. Пусть λ – заряд, приходящийся на единицу длины.</a:t>
            </a:r>
          </a:p>
        </p:txBody>
      </p:sp>
      <p:pic>
        <p:nvPicPr>
          <p:cNvPr id="69635" name="Picture 6" descr="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8438" y="3397251"/>
            <a:ext cx="5327650" cy="34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E5BB0-5F06-4B25-B058-22ABF6F06261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790754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147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1992313" y="2781301"/>
            <a:ext cx="8229600" cy="4530725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Считаем, что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мало по сравнению с длиной проводника. Элемент длины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dy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несет заряд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dq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dy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λ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  Создаваемая этим элементом напряженность электрического поля в точке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pic>
        <p:nvPicPr>
          <p:cNvPr id="20484" name="Picture 12" descr="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538" y="115889"/>
            <a:ext cx="4176712" cy="269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5" name="Rectangle 14"/>
          <p:cNvSpPr>
            <a:spLocks noChangeArrowheads="1"/>
          </p:cNvSpPr>
          <p:nvPr/>
        </p:nvSpPr>
        <p:spPr bwMode="auto">
          <a:xfrm>
            <a:off x="1524001" y="299668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0482" name="Object 13"/>
          <p:cNvGraphicFramePr>
            <a:graphicFrameLocks noChangeAspect="1"/>
          </p:cNvGraphicFramePr>
          <p:nvPr>
            <p:extLst/>
          </p:nvPr>
        </p:nvGraphicFramePr>
        <p:xfrm>
          <a:off x="4879976" y="5453063"/>
          <a:ext cx="3870325" cy="1263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" name="Формула" r:id="rId4" imgW="1320480" imgH="431640" progId="Equation.3">
                  <p:embed/>
                </p:oleObj>
              </mc:Choice>
              <mc:Fallback>
                <p:oleObj name="Формула" r:id="rId4" imgW="132048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9976" y="5453063"/>
                        <a:ext cx="3870325" cy="1263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33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E5BB0-5F06-4B25-B058-22ABF6F06261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6918649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0" y="2708276"/>
            <a:ext cx="9144000" cy="4149725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Вектор        имеет проекции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i="1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i="1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причем                                             </a:t>
            </a:r>
          </a:p>
          <a:p>
            <a:pPr eaLnBrk="1" hangingPunct="1">
              <a:defRPr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Т.к. проводник бесконечно длинный, а задача симметричная, то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компонента вектора            обратится в ноль (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скомпенсируется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т.е. .</a:t>
            </a:r>
          </a:p>
        </p:txBody>
      </p:sp>
      <p:sp>
        <p:nvSpPr>
          <p:cNvPr id="21512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150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8262961"/>
              </p:ext>
            </p:extLst>
          </p:nvPr>
        </p:nvGraphicFramePr>
        <p:xfrm>
          <a:off x="2869407" y="2708276"/>
          <a:ext cx="515937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9" name="Формула" r:id="rId3" imgW="215640" imgH="190440" progId="Equation.3">
                  <p:embed/>
                </p:oleObj>
              </mc:Choice>
              <mc:Fallback>
                <p:oleObj name="Формула" r:id="rId3" imgW="215640" imgH="1904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9407" y="2708276"/>
                        <a:ext cx="515937" cy="460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3" name="Rectangle 7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150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1541633"/>
              </p:ext>
            </p:extLst>
          </p:nvPr>
        </p:nvGraphicFramePr>
        <p:xfrm>
          <a:off x="2869407" y="3271838"/>
          <a:ext cx="2551113" cy="598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0" name="Формула" r:id="rId5" imgW="965160" imgH="228600" progId="Equation.3">
                  <p:embed/>
                </p:oleObj>
              </mc:Choice>
              <mc:Fallback>
                <p:oleObj name="Формула" r:id="rId5" imgW="9651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9407" y="3271838"/>
                        <a:ext cx="2551113" cy="598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4" name="Rectangle 9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150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9554059"/>
              </p:ext>
            </p:extLst>
          </p:nvPr>
        </p:nvGraphicFramePr>
        <p:xfrm>
          <a:off x="6239669" y="3224214"/>
          <a:ext cx="2506662" cy="646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1" name="Формула" r:id="rId7" imgW="939600" imgH="241200" progId="Equation.3">
                  <p:embed/>
                </p:oleObj>
              </mc:Choice>
              <mc:Fallback>
                <p:oleObj name="Формула" r:id="rId7" imgW="93960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9669" y="3224214"/>
                        <a:ext cx="2506662" cy="646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5" name="Rectangle 11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1509" name="Object 10"/>
          <p:cNvGraphicFramePr>
            <a:graphicFrameLocks noChangeAspect="1"/>
          </p:cNvGraphicFramePr>
          <p:nvPr>
            <p:extLst/>
          </p:nvPr>
        </p:nvGraphicFramePr>
        <p:xfrm>
          <a:off x="9297989" y="4418013"/>
          <a:ext cx="581025" cy="519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2" name="Формула" r:id="rId9" imgW="215640" imgH="190440" progId="Equation.3">
                  <p:embed/>
                </p:oleObj>
              </mc:Choice>
              <mc:Fallback>
                <p:oleObj name="Формула" r:id="rId9" imgW="215640" imgH="1904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97989" y="4418013"/>
                        <a:ext cx="581025" cy="519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6" name="Rectangle 13"/>
          <p:cNvSpPr>
            <a:spLocks noChangeArrowheads="1"/>
          </p:cNvSpPr>
          <p:nvPr/>
        </p:nvSpPr>
        <p:spPr bwMode="auto">
          <a:xfrm>
            <a:off x="1524001" y="308717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1510" name="Object 12"/>
          <p:cNvGraphicFramePr>
            <a:graphicFrameLocks noChangeAspect="1"/>
          </p:cNvGraphicFramePr>
          <p:nvPr>
            <p:extLst/>
          </p:nvPr>
        </p:nvGraphicFramePr>
        <p:xfrm>
          <a:off x="4392613" y="5575300"/>
          <a:ext cx="3694112" cy="871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3" name="Формула" r:id="rId11" imgW="1168200" imgH="279360" progId="Equation.3">
                  <p:embed/>
                </p:oleObj>
              </mc:Choice>
              <mc:Fallback>
                <p:oleObj name="Формула" r:id="rId11" imgW="116820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92613" y="5575300"/>
                        <a:ext cx="3694112" cy="871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1517" name="Picture 14" descr="6"/>
          <p:cNvPicPr>
            <a:picLocks noGrp="1" noChangeAspect="1" noChangeArrowheads="1"/>
          </p:cNvPicPr>
          <p:nvPr>
            <p:ph sz="half" idx="2"/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95775" y="0"/>
            <a:ext cx="4038600" cy="26368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8E1254-78F0-458C-8628-FE07BD549F69}" type="slidenum">
              <a:rPr lang="ru-RU" smtClean="0"/>
              <a:pPr>
                <a:defRPr/>
              </a:pPr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934625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692151"/>
            <a:ext cx="8229600" cy="5438775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Тогда</a:t>
            </a:r>
          </a:p>
          <a:p>
            <a:pPr eaLnBrk="1" hangingPunct="1">
              <a:defRPr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Теперь выразим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Т.к.            </a:t>
            </a:r>
          </a:p>
          <a:p>
            <a:pPr eaLnBrk="1" hangingPunct="1">
              <a:defRPr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                            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 тогда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36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253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9216080"/>
              </p:ext>
            </p:extLst>
          </p:nvPr>
        </p:nvGraphicFramePr>
        <p:xfrm>
          <a:off x="3779043" y="385787"/>
          <a:ext cx="5853113" cy="1150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3" name="Формула" r:id="rId3" imgW="2197080" imgH="431640" progId="Equation.3">
                  <p:embed/>
                </p:oleObj>
              </mc:Choice>
              <mc:Fallback>
                <p:oleObj name="Формула" r:id="rId3" imgW="219708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043" y="385787"/>
                        <a:ext cx="5853113" cy="1150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7" name="Rectangle 7"/>
          <p:cNvSpPr>
            <a:spLocks noChangeArrowheads="1"/>
          </p:cNvSpPr>
          <p:nvPr/>
        </p:nvSpPr>
        <p:spPr bwMode="auto">
          <a:xfrm>
            <a:off x="1524001" y="313003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253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6702937"/>
              </p:ext>
            </p:extLst>
          </p:nvPr>
        </p:nvGraphicFramePr>
        <p:xfrm>
          <a:off x="7310438" y="1677999"/>
          <a:ext cx="1798638" cy="585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4" name="Формула" r:id="rId5" imgW="622080" imgH="203040" progId="Equation.3">
                  <p:embed/>
                </p:oleObj>
              </mc:Choice>
              <mc:Fallback>
                <p:oleObj name="Формула" r:id="rId5" imgW="6220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0438" y="1677999"/>
                        <a:ext cx="1798638" cy="585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8" name="Rectangle 9"/>
          <p:cNvSpPr>
            <a:spLocks noChangeArrowheads="1"/>
          </p:cNvSpPr>
          <p:nvPr/>
        </p:nvSpPr>
        <p:spPr bwMode="auto">
          <a:xfrm>
            <a:off x="1524001" y="310622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253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223598"/>
              </p:ext>
            </p:extLst>
          </p:nvPr>
        </p:nvGraphicFramePr>
        <p:xfrm>
          <a:off x="2737576" y="2671651"/>
          <a:ext cx="2701925" cy="573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5" name="Формула" r:id="rId7" imgW="1066680" imgH="228600" progId="Equation.3">
                  <p:embed/>
                </p:oleObj>
              </mc:Choice>
              <mc:Fallback>
                <p:oleObj name="Формула" r:id="rId7" imgW="10666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7576" y="2671651"/>
                        <a:ext cx="2701925" cy="573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3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8369717"/>
              </p:ext>
            </p:extLst>
          </p:nvPr>
        </p:nvGraphicFramePr>
        <p:xfrm>
          <a:off x="4972050" y="3411538"/>
          <a:ext cx="3638550" cy="604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6" name="Формула" r:id="rId9" imgW="1358640" imgH="228600" progId="Equation.3">
                  <p:embed/>
                </p:oleObj>
              </mc:Choice>
              <mc:Fallback>
                <p:oleObj name="Формула" r:id="rId9" imgW="13586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72050" y="3411538"/>
                        <a:ext cx="3638550" cy="6048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4" name="Object 12"/>
          <p:cNvGraphicFramePr>
            <a:graphicFrameLocks noChangeAspect="1"/>
          </p:cNvGraphicFramePr>
          <p:nvPr>
            <p:extLst/>
          </p:nvPr>
        </p:nvGraphicFramePr>
        <p:xfrm>
          <a:off x="4235451" y="4398964"/>
          <a:ext cx="4873625" cy="174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7" name="Формула" r:id="rId11" imgW="1917360" imgH="685800" progId="Equation.3">
                  <p:embed/>
                </p:oleObj>
              </mc:Choice>
              <mc:Fallback>
                <p:oleObj name="Формула" r:id="rId11" imgW="1917360" imgH="685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35451" y="4398964"/>
                        <a:ext cx="4873625" cy="174942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E5BB0-5F06-4B25-B058-22ABF6F06261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3033732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600201"/>
            <a:ext cx="8686800" cy="4530725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образом, </a:t>
            </a:r>
            <a:r>
              <a:rPr lang="ru-RU" sz="3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напряженность электрического поля линейно распределенных зарядов изменяется обратно пропорционально расстоянию до заряда.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E5BB0-5F06-4B25-B058-22ABF6F06261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961092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258" name="Rectangle 2"/>
          <p:cNvSpPr>
            <a:spLocks noGrp="1" noChangeArrowheads="1"/>
          </p:cNvSpPr>
          <p:nvPr>
            <p:ph type="title"/>
          </p:nvPr>
        </p:nvSpPr>
        <p:spPr>
          <a:xfrm>
            <a:off x="1992313" y="-55563"/>
            <a:ext cx="8229600" cy="1920876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1.5. Электростатическое поле диполя</a:t>
            </a:r>
            <a:br>
              <a:rPr lang="ru-RU" sz="3600" b="1" dirty="0"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2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19288" y="981076"/>
            <a:ext cx="8229600" cy="58769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endParaRPr lang="ru-RU" b="1" i="1" dirty="0">
              <a:solidFill>
                <a:srgbClr val="71BFC5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ru-RU" b="1" i="1" dirty="0">
              <a:solidFill>
                <a:srgbClr val="71BFC5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Электрическим диполем 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называется система двух одинаковых по величине, но разноименных точечных зарядов, расстояние между которыми значительно меньше расстояния до тех точек, в которых определяется поле системы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ru-RU" b="1" i="1" dirty="0">
              <a:solidFill>
                <a:srgbClr val="71BFC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Плечо диполя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вектор, направленный от отрицательного заряда к положительному и численно равный расстоянию между зарядами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E5BB0-5F06-4B25-B058-22ABF6F06261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854029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87575" y="0"/>
            <a:ext cx="8229600" cy="48641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Найдем Е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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точке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прямой, проходящей через центр диполя и перпендикулярной к оси. </a:t>
            </a:r>
          </a:p>
        </p:txBody>
      </p:sp>
      <p:pic>
        <p:nvPicPr>
          <p:cNvPr id="23557" name="Picture 4" descr="images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7714" y="1484313"/>
            <a:ext cx="4752975" cy="363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1524001" y="2868097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3554" name="Object 5"/>
          <p:cNvGraphicFramePr>
            <a:graphicFrameLocks noChangeAspect="1"/>
          </p:cNvGraphicFramePr>
          <p:nvPr>
            <p:extLst/>
          </p:nvPr>
        </p:nvGraphicFramePr>
        <p:xfrm>
          <a:off x="2266950" y="5308600"/>
          <a:ext cx="4922838" cy="142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4" name="Формула" r:id="rId4" imgW="2234880" imgH="647640" progId="Equation.3">
                  <p:embed/>
                </p:oleObj>
              </mc:Choice>
              <mc:Fallback>
                <p:oleObj name="Формула" r:id="rId4" imgW="2234880" imgH="647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6950" y="5308600"/>
                        <a:ext cx="4922838" cy="142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9" name="Rectangle 8"/>
          <p:cNvSpPr>
            <a:spLocks noChangeArrowheads="1"/>
          </p:cNvSpPr>
          <p:nvPr/>
        </p:nvSpPr>
        <p:spPr bwMode="auto">
          <a:xfrm>
            <a:off x="1524001" y="314908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3555" name="Object 7"/>
          <p:cNvGraphicFramePr>
            <a:graphicFrameLocks noChangeAspect="1"/>
          </p:cNvGraphicFramePr>
          <p:nvPr>
            <p:extLst/>
          </p:nvPr>
        </p:nvGraphicFramePr>
        <p:xfrm>
          <a:off x="9009064" y="5826125"/>
          <a:ext cx="1303337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5" name="Формула" r:id="rId6" imgW="393480" imgH="177480" progId="Equation.3">
                  <p:embed/>
                </p:oleObj>
              </mc:Choice>
              <mc:Fallback>
                <p:oleObj name="Формула" r:id="rId6" imgW="39348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9064" y="5826125"/>
                        <a:ext cx="1303337" cy="590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60" name="Rectangle 9"/>
          <p:cNvSpPr>
            <a:spLocks noChangeArrowheads="1"/>
          </p:cNvSpPr>
          <p:nvPr/>
        </p:nvSpPr>
        <p:spPr bwMode="auto">
          <a:xfrm>
            <a:off x="7967664" y="5802820"/>
            <a:ext cx="81842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3200"/>
              <a:t>т.к.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E5BB0-5F06-4B25-B058-22ABF6F06261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8627733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10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992313" y="3716339"/>
            <a:ext cx="8229600" cy="4530725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 подобия заштрихованных треугольников можно записать:</a:t>
            </a:r>
          </a:p>
        </p:txBody>
      </p:sp>
      <p:sp>
        <p:nvSpPr>
          <p:cNvPr id="24580" name="Rectangle 8"/>
          <p:cNvSpPr>
            <a:spLocks noChangeArrowheads="1"/>
          </p:cNvSpPr>
          <p:nvPr/>
        </p:nvSpPr>
        <p:spPr bwMode="auto">
          <a:xfrm>
            <a:off x="1524001" y="280142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4578" name="Object 7"/>
          <p:cNvGraphicFramePr>
            <a:graphicFrameLocks noChangeAspect="1"/>
          </p:cNvGraphicFramePr>
          <p:nvPr>
            <p:extLst/>
          </p:nvPr>
        </p:nvGraphicFramePr>
        <p:xfrm>
          <a:off x="3019425" y="4886325"/>
          <a:ext cx="3054350" cy="173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7" name="Формула" r:id="rId3" imgW="1307880" imgH="749160" progId="Equation.3">
                  <p:embed/>
                </p:oleObj>
              </mc:Choice>
              <mc:Fallback>
                <p:oleObj name="Формула" r:id="rId3" imgW="1307880" imgH="749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19425" y="4886325"/>
                        <a:ext cx="3054350" cy="1739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1" name="Rectangle 10"/>
          <p:cNvSpPr>
            <a:spLocks noChangeArrowheads="1"/>
          </p:cNvSpPr>
          <p:nvPr/>
        </p:nvSpPr>
        <p:spPr bwMode="auto">
          <a:xfrm>
            <a:off x="1524001" y="2664897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4582" name="Rectangle 11"/>
          <p:cNvSpPr>
            <a:spLocks noChangeArrowheads="1"/>
          </p:cNvSpPr>
          <p:nvPr/>
        </p:nvSpPr>
        <p:spPr bwMode="auto">
          <a:xfrm flipH="1">
            <a:off x="6081024" y="5010658"/>
            <a:ext cx="203120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r>
              <a:rPr lang="ru-RU" sz="3200" dirty="0">
                <a:latin typeface="Arial" charset="0"/>
                <a:cs typeface="Times New Roman" pitchFamily="18" charset="0"/>
              </a:rPr>
              <a:t>     </a:t>
            </a:r>
            <a:r>
              <a:rPr lang="ru-RU" sz="3200" dirty="0">
                <a:latin typeface="Arial" charset="0"/>
                <a:cs typeface="Times New Roman" pitchFamily="18" charset="0"/>
              </a:rPr>
              <a:t>    </a:t>
            </a:r>
            <a:endParaRPr lang="ru-RU" sz="3200" dirty="0">
              <a:latin typeface="Arial" charset="0"/>
            </a:endParaRPr>
          </a:p>
        </p:txBody>
      </p:sp>
      <p:pic>
        <p:nvPicPr>
          <p:cNvPr id="24583" name="Picture 12" descr="images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614" y="188913"/>
            <a:ext cx="4752975" cy="363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096624" y="5010657"/>
            <a:ext cx="16817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далее</a:t>
            </a:r>
            <a:endParaRPr lang="ru-RU" sz="28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E5BB0-5F06-4B25-B058-22ABF6F06261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1860334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55331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970088" y="260350"/>
                <a:ext cx="8229600" cy="6337300"/>
              </a:xfrm>
            </p:spPr>
            <p:txBody>
              <a:bodyPr>
                <a:normAutofit/>
              </a:bodyPr>
              <a:lstStyle/>
              <a:p>
                <a:pPr>
                  <a:defRPr/>
                </a:pPr>
                <a:r>
                  <a:rPr lang="ru-RU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Обозначим вектор: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/>
                          </a:rPr>
                          <m:t>𝑃</m:t>
                        </m:r>
                      </m:e>
                    </m:acc>
                  </m:oMath>
                </a14:m>
                <a:r>
                  <a:rPr lang="ru-RU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=q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/>
                          </a:rPr>
                          <m:t>𝑙</m:t>
                        </m:r>
                      </m:e>
                    </m:acc>
                  </m:oMath>
                </a14:m>
                <a:r>
                  <a:rPr lang="ru-RU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– </a:t>
                </a:r>
                <a:r>
                  <a:rPr lang="ru-RU" b="1" i="1" dirty="0" smtClean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электрический момент диполя</a:t>
                </a:r>
                <a:r>
                  <a:rPr lang="ru-RU" dirty="0" smtClean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(или </a:t>
                </a:r>
                <a:r>
                  <a:rPr lang="ru-RU" b="1" i="1" dirty="0" smtClean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дипольный момент</a:t>
                </a:r>
                <a:r>
                  <a:rPr lang="ru-RU" dirty="0" smtClean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  <a:r>
                  <a:rPr lang="ru-RU" i="1" dirty="0" smtClean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– произведение положительного заряда диполя на плечо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𝑙</m:t>
                        </m:r>
                      </m:e>
                    </m:acc>
                  </m:oMath>
                </a14:m>
                <a:r>
                  <a:rPr lang="ru-RU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ru-RU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</a:p>
              <a:p>
                <a:pPr>
                  <a:defRPr/>
                </a:pPr>
                <a:r>
                  <a:rPr lang="ru-RU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Направление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𝑃</m:t>
                        </m:r>
                      </m:e>
                    </m:acc>
                  </m:oMath>
                </a14:m>
                <a:r>
                  <a:rPr lang="ru-RU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совпадает с направлением</a:t>
                </a: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𝑙</m:t>
                        </m:r>
                      </m:e>
                    </m:acc>
                  </m:oMath>
                </a14:m>
                <a:r>
                  <a:rPr lang="ru-RU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т.е. от отрицательного заряда к</a:t>
                </a: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положительному. </a:t>
                </a:r>
              </a:p>
              <a:p>
                <a:pPr eaLnBrk="1" hangingPunct="1">
                  <a:defRPr/>
                </a:pPr>
                <a:endPara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eaLnBrk="1" hangingPunct="1">
                  <a:defRPr/>
                </a:pPr>
                <a:r>
                  <a:rPr lang="ru-RU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Тогда, учитывая что  </a:t>
                </a: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P=</a:t>
                </a:r>
                <a:r>
                  <a:rPr lang="en-US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ql</a:t>
                </a:r>
                <a:r>
                  <a:rPr lang="ru-RU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получим:</a:t>
                </a:r>
              </a:p>
            </p:txBody>
          </p:sp>
        </mc:Choice>
        <mc:Fallback>
          <p:sp>
            <p:nvSpPr>
              <p:cNvPr id="35533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970088" y="260350"/>
                <a:ext cx="8229600" cy="6337300"/>
              </a:xfrm>
              <a:blipFill rotWithShape="0">
                <a:blip r:embed="rId3"/>
                <a:stretch>
                  <a:fillRect l="-1333" t="-770" r="-1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610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5611" name="Rectangle 7"/>
          <p:cNvSpPr>
            <a:spLocks noChangeArrowheads="1"/>
          </p:cNvSpPr>
          <p:nvPr/>
        </p:nvSpPr>
        <p:spPr bwMode="auto">
          <a:xfrm>
            <a:off x="1524001" y="313003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5612" name="Rectangle 9"/>
          <p:cNvSpPr>
            <a:spLocks noChangeArrowheads="1"/>
          </p:cNvSpPr>
          <p:nvPr/>
        </p:nvSpPr>
        <p:spPr bwMode="auto">
          <a:xfrm>
            <a:off x="1524001" y="3134797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5613" name="Rectangle 17"/>
          <p:cNvSpPr>
            <a:spLocks noChangeArrowheads="1"/>
          </p:cNvSpPr>
          <p:nvPr/>
        </p:nvSpPr>
        <p:spPr bwMode="auto">
          <a:xfrm>
            <a:off x="1524001" y="313003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5614" name="Rectangle 19"/>
          <p:cNvSpPr>
            <a:spLocks noChangeArrowheads="1"/>
          </p:cNvSpPr>
          <p:nvPr/>
        </p:nvSpPr>
        <p:spPr bwMode="auto">
          <a:xfrm>
            <a:off x="1524001" y="313003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5615" name="Rectangle 21"/>
          <p:cNvSpPr>
            <a:spLocks noChangeArrowheads="1"/>
          </p:cNvSpPr>
          <p:nvPr/>
        </p:nvSpPr>
        <p:spPr bwMode="auto">
          <a:xfrm>
            <a:off x="1524001" y="299668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5607" name="Object 20"/>
          <p:cNvGraphicFramePr>
            <a:graphicFrameLocks noChangeAspect="1"/>
          </p:cNvGraphicFramePr>
          <p:nvPr>
            <p:extLst/>
          </p:nvPr>
        </p:nvGraphicFramePr>
        <p:xfrm>
          <a:off x="2454275" y="5356225"/>
          <a:ext cx="2241550" cy="1187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2" name="Формула" r:id="rId4" imgW="812520" imgH="431640" progId="Equation.3">
                  <p:embed/>
                </p:oleObj>
              </mc:Choice>
              <mc:Fallback>
                <p:oleObj name="Формула" r:id="rId4" imgW="81252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4275" y="5356225"/>
                        <a:ext cx="2241550" cy="1187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16" name="Rectangle 23"/>
          <p:cNvSpPr>
            <a:spLocks noChangeArrowheads="1"/>
          </p:cNvSpPr>
          <p:nvPr/>
        </p:nvSpPr>
        <p:spPr bwMode="auto">
          <a:xfrm>
            <a:off x="1524001" y="266807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5608" name="Object 22"/>
          <p:cNvGraphicFramePr>
            <a:graphicFrameLocks noChangeAspect="1"/>
          </p:cNvGraphicFramePr>
          <p:nvPr>
            <p:extLst/>
          </p:nvPr>
        </p:nvGraphicFramePr>
        <p:xfrm>
          <a:off x="6672264" y="5349876"/>
          <a:ext cx="2232025" cy="1198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3" name="Формула" r:id="rId6" imgW="825480" imgH="444240" progId="Equation.3">
                  <p:embed/>
                </p:oleObj>
              </mc:Choice>
              <mc:Fallback>
                <p:oleObj name="Формула" r:id="rId6" imgW="82548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72264" y="5349876"/>
                        <a:ext cx="2232025" cy="1198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17" name="Rectangle 24"/>
          <p:cNvSpPr>
            <a:spLocks noChangeArrowheads="1"/>
          </p:cNvSpPr>
          <p:nvPr/>
        </p:nvSpPr>
        <p:spPr bwMode="auto">
          <a:xfrm>
            <a:off x="5303839" y="5947283"/>
            <a:ext cx="8899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3200"/>
              <a:t>или</a:t>
            </a:r>
            <a:r>
              <a:rPr lang="ru-RU"/>
              <a:t>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E5BB0-5F06-4B25-B058-22ABF6F06261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4642990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47850" y="188914"/>
            <a:ext cx="8229600" cy="4530725"/>
          </a:xfrm>
        </p:spPr>
        <p:txBody>
          <a:bodyPr/>
          <a:lstStyle/>
          <a:p>
            <a:pPr eaLnBrk="1" hangingPunct="1">
              <a:defRPr/>
            </a:pPr>
            <a:r>
              <a:rPr lang="ru-RU"/>
              <a:t>Пример 3.</a:t>
            </a:r>
            <a:r>
              <a:rPr lang="ru-RU" smtClean="0"/>
              <a:t>       В произвольной точке</a:t>
            </a:r>
            <a:r>
              <a:rPr lang="ru-RU" i="1" smtClean="0"/>
              <a:t> С</a:t>
            </a:r>
            <a:r>
              <a:rPr lang="ru-RU" smtClean="0"/>
              <a:t> </a:t>
            </a:r>
          </a:p>
        </p:txBody>
      </p:sp>
      <p:pic>
        <p:nvPicPr>
          <p:cNvPr id="27655" name="Picture 4" descr="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2163" y="836614"/>
            <a:ext cx="3567112" cy="432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6" name="Rectangle 6"/>
          <p:cNvSpPr>
            <a:spLocks noChangeArrowheads="1"/>
          </p:cNvSpPr>
          <p:nvPr/>
        </p:nvSpPr>
        <p:spPr bwMode="auto">
          <a:xfrm>
            <a:off x="1524001" y="299668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7650" name="Object 5"/>
          <p:cNvGraphicFramePr>
            <a:graphicFrameLocks noChangeAspect="1"/>
          </p:cNvGraphicFramePr>
          <p:nvPr>
            <p:extLst/>
          </p:nvPr>
        </p:nvGraphicFramePr>
        <p:xfrm>
          <a:off x="2093913" y="1312864"/>
          <a:ext cx="3897312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8" name="Формула" r:id="rId4" imgW="1549080" imgH="431640" progId="Equation.3">
                  <p:embed/>
                </p:oleObj>
              </mc:Choice>
              <mc:Fallback>
                <p:oleObj name="Формула" r:id="rId4" imgW="154908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3913" y="1312864"/>
                        <a:ext cx="3897312" cy="108902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7" name="Rectangle 8"/>
          <p:cNvSpPr>
            <a:spLocks noChangeArrowheads="1"/>
          </p:cNvSpPr>
          <p:nvPr/>
        </p:nvSpPr>
        <p:spPr bwMode="auto">
          <a:xfrm>
            <a:off x="1524001" y="312527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7651" name="Object 7"/>
          <p:cNvGraphicFramePr>
            <a:graphicFrameLocks noChangeAspect="1"/>
          </p:cNvGraphicFramePr>
          <p:nvPr>
            <p:extLst/>
          </p:nvPr>
        </p:nvGraphicFramePr>
        <p:xfrm>
          <a:off x="3560764" y="2528888"/>
          <a:ext cx="1900237" cy="614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9" name="Формула" r:id="rId6" imgW="660240" imgH="215640" progId="Equation.3">
                  <p:embed/>
                </p:oleObj>
              </mc:Choice>
              <mc:Fallback>
                <p:oleObj name="Формула" r:id="rId6" imgW="6602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0764" y="2528888"/>
                        <a:ext cx="1900237" cy="6143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8" name="Rectangle 9"/>
          <p:cNvSpPr>
            <a:spLocks noChangeArrowheads="1"/>
          </p:cNvSpPr>
          <p:nvPr/>
        </p:nvSpPr>
        <p:spPr bwMode="auto">
          <a:xfrm>
            <a:off x="2135188" y="2562733"/>
            <a:ext cx="82926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3200"/>
              <a:t>где </a:t>
            </a:r>
          </a:p>
        </p:txBody>
      </p:sp>
      <p:sp>
        <p:nvSpPr>
          <p:cNvPr id="27659" name="Rectangle 11"/>
          <p:cNvSpPr>
            <a:spLocks noChangeArrowheads="1"/>
          </p:cNvSpPr>
          <p:nvPr/>
        </p:nvSpPr>
        <p:spPr bwMode="auto">
          <a:xfrm>
            <a:off x="1524001" y="299668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7652" name="Object 10"/>
          <p:cNvGraphicFramePr>
            <a:graphicFrameLocks noChangeAspect="1"/>
          </p:cNvGraphicFramePr>
          <p:nvPr>
            <p:extLst/>
          </p:nvPr>
        </p:nvGraphicFramePr>
        <p:xfrm>
          <a:off x="2063751" y="4090989"/>
          <a:ext cx="4678363" cy="1169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0" name="Формула" r:id="rId8" imgW="1726920" imgH="431640" progId="Equation.3">
                  <p:embed/>
                </p:oleObj>
              </mc:Choice>
              <mc:Fallback>
                <p:oleObj name="Формула" r:id="rId8" imgW="172692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3751" y="4090989"/>
                        <a:ext cx="4678363" cy="1169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60" name="Rectangle 13"/>
          <p:cNvSpPr>
            <a:spLocks noChangeArrowheads="1"/>
          </p:cNvSpPr>
          <p:nvPr/>
        </p:nvSpPr>
        <p:spPr bwMode="auto">
          <a:xfrm>
            <a:off x="1524001" y="299668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7653" name="Object 12"/>
          <p:cNvGraphicFramePr>
            <a:graphicFrameLocks noChangeAspect="1"/>
          </p:cNvGraphicFramePr>
          <p:nvPr>
            <p:extLst/>
          </p:nvPr>
        </p:nvGraphicFramePr>
        <p:xfrm>
          <a:off x="2159001" y="5461000"/>
          <a:ext cx="4632325" cy="1193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1" name="Формула" r:id="rId10" imgW="1676160" imgH="431640" progId="Equation.3">
                  <p:embed/>
                </p:oleObj>
              </mc:Choice>
              <mc:Fallback>
                <p:oleObj name="Формула" r:id="rId10" imgW="167616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9001" y="5461000"/>
                        <a:ext cx="4632325" cy="1193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61" name="Rectangle 14"/>
          <p:cNvSpPr>
            <a:spLocks noChangeArrowheads="1"/>
          </p:cNvSpPr>
          <p:nvPr/>
        </p:nvSpPr>
        <p:spPr bwMode="auto">
          <a:xfrm>
            <a:off x="1919289" y="3426333"/>
            <a:ext cx="108074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3200"/>
              <a:t>При :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E5BB0-5F06-4B25-B058-22ABF6F06261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8880946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87488" y="1"/>
            <a:ext cx="9074289" cy="7417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Подводя итог вышесказанному еще раз перечислим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Новые понятия, характеристики и закономерности: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Заряд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его характеристики: два вида,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одноименные заряды отталкиваются,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разноименные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притягиваются.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Сила взаимодействия между зарядами определяется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их взаимным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расположением и направлена по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Прямой, соединяющей заряды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электрический заряд дискретен. </a:t>
            </a:r>
          </a:p>
          <a:p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сохранения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заряда</a:t>
            </a:r>
          </a:p>
          <a:p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Кулона</a:t>
            </a:r>
          </a:p>
          <a:p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суперпозиции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Электрическое поле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Напряженность электрического поля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Диполь, дипольный момент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/>
          </a:p>
          <a:p>
            <a:endParaRPr lang="ru-RU" sz="28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E5BB0-5F06-4B25-B058-22ABF6F06261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3339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1478</Words>
  <Application>Microsoft Office PowerPoint</Application>
  <PresentationFormat>Широкоэкранный</PresentationFormat>
  <Paragraphs>234</Paragraphs>
  <Slides>41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41</vt:i4>
      </vt:variant>
    </vt:vector>
  </HeadingPairs>
  <TitlesOfParts>
    <vt:vector size="50" baseType="lpstr">
      <vt:lpstr>Arial</vt:lpstr>
      <vt:lpstr>Calibri</vt:lpstr>
      <vt:lpstr>Calibri Light</vt:lpstr>
      <vt:lpstr>Cambria Math</vt:lpstr>
      <vt:lpstr>Symbol</vt:lpstr>
      <vt:lpstr>Times New Roman</vt:lpstr>
      <vt:lpstr>Тема Office</vt:lpstr>
      <vt:lpstr>Видео-клип</vt:lpstr>
      <vt:lpstr>Формула</vt:lpstr>
      <vt:lpstr>ЭЛЕКТРИЧЕСТВО И МАГНЕТИЗМ </vt:lpstr>
      <vt:lpstr>ЭЛЕКТРОСТАТИКА Электростатическое поле в вакууме</vt:lpstr>
      <vt:lpstr>Презентация PowerPoint</vt:lpstr>
      <vt:lpstr>Литература</vt:lpstr>
      <vt:lpstr>1.1. Электрический заряд. Закон сохранения заряда. </vt:lpstr>
      <vt:lpstr>Изучение  (познание)=получение знаний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1.2 Взаимодействие электрических зарядов в вакууме</vt:lpstr>
      <vt:lpstr>Презентация PowerPoint</vt:lpstr>
      <vt:lpstr>Презентация PowerPoint</vt:lpstr>
      <vt:lpstr>Презентация PowerPoint</vt:lpstr>
      <vt:lpstr>1.3. Электростатическое поле. Напряженность электростатического поля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1.4. Сложение электростатических полей. Принцип суперпозиции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1.5. Электростатическое поле диполя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ЭЛЕКТРИЧЕСТВО И МАГНЕТИЗМ </dc:title>
  <dc:creator>Nikolay A. Antropov</dc:creator>
  <cp:lastModifiedBy>Nikolay A. Antropov</cp:lastModifiedBy>
  <cp:revision>2</cp:revision>
  <dcterms:created xsi:type="dcterms:W3CDTF">2016-04-15T02:43:19Z</dcterms:created>
  <dcterms:modified xsi:type="dcterms:W3CDTF">2016-04-15T02:55:24Z</dcterms:modified>
</cp:coreProperties>
</file>