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6"/>
  </p:notesMasterIdLst>
  <p:sldIdLst>
    <p:sldId id="256" r:id="rId2"/>
    <p:sldId id="301" r:id="rId3"/>
    <p:sldId id="302" r:id="rId4"/>
    <p:sldId id="303" r:id="rId5"/>
    <p:sldId id="307" r:id="rId6"/>
    <p:sldId id="361" r:id="rId7"/>
    <p:sldId id="375" r:id="rId8"/>
    <p:sldId id="306" r:id="rId9"/>
    <p:sldId id="377" r:id="rId10"/>
    <p:sldId id="376" r:id="rId11"/>
    <p:sldId id="336" r:id="rId12"/>
    <p:sldId id="365" r:id="rId13"/>
    <p:sldId id="308" r:id="rId14"/>
    <p:sldId id="334" r:id="rId15"/>
    <p:sldId id="366" r:id="rId16"/>
    <p:sldId id="309" r:id="rId17"/>
    <p:sldId id="367" r:id="rId18"/>
    <p:sldId id="362" r:id="rId19"/>
    <p:sldId id="333" r:id="rId20"/>
    <p:sldId id="369" r:id="rId21"/>
    <p:sldId id="368" r:id="rId22"/>
    <p:sldId id="378" r:id="rId23"/>
    <p:sldId id="379" r:id="rId24"/>
    <p:sldId id="273" r:id="rId25"/>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79E1"/>
    <a:srgbClr val="C8AF1A"/>
    <a:srgbClr val="CC9B00"/>
    <a:srgbClr val="ACD24E"/>
    <a:srgbClr val="DFFA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61" autoAdjust="0"/>
    <p:restoredTop sz="94664" autoAdjust="0"/>
  </p:normalViewPr>
  <p:slideViewPr>
    <p:cSldViewPr snapToGrid="0">
      <p:cViewPr>
        <p:scale>
          <a:sx n="75" d="100"/>
          <a:sy n="75" d="100"/>
        </p:scale>
        <p:origin x="-1517" y="-259"/>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1206" y="-90"/>
      </p:cViewPr>
      <p:guideLst>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1"/>
            <a:ext cx="2945659" cy="493712"/>
          </a:xfrm>
          <a:prstGeom prst="rect">
            <a:avLst/>
          </a:prstGeom>
        </p:spPr>
        <p:txBody>
          <a:bodyPr vert="horz" lIns="92702" tIns="46351" rIns="92702" bIns="46351" rtlCol="0"/>
          <a:lstStyle>
            <a:lvl1pPr algn="l">
              <a:defRPr sz="1200"/>
            </a:lvl1pPr>
          </a:lstStyle>
          <a:p>
            <a:endParaRPr lang="en-US"/>
          </a:p>
        </p:txBody>
      </p:sp>
      <p:sp>
        <p:nvSpPr>
          <p:cNvPr id="3" name="Дата 2"/>
          <p:cNvSpPr>
            <a:spLocks noGrp="1"/>
          </p:cNvSpPr>
          <p:nvPr>
            <p:ph type="dt" idx="1"/>
          </p:nvPr>
        </p:nvSpPr>
        <p:spPr>
          <a:xfrm>
            <a:off x="3850443" y="1"/>
            <a:ext cx="2945659" cy="493712"/>
          </a:xfrm>
          <a:prstGeom prst="rect">
            <a:avLst/>
          </a:prstGeom>
        </p:spPr>
        <p:txBody>
          <a:bodyPr vert="horz" lIns="92702" tIns="46351" rIns="92702" bIns="46351" rtlCol="0"/>
          <a:lstStyle>
            <a:lvl1pPr algn="r">
              <a:defRPr sz="1200"/>
            </a:lvl1pPr>
          </a:lstStyle>
          <a:p>
            <a:fld id="{9F521CA8-89E5-4022-A2D1-114C66CE1F88}" type="datetimeFigureOut">
              <a:rPr lang="en-US" smtClean="0"/>
              <a:pPr/>
              <a:t>9/4/2017</a:t>
            </a:fld>
            <a:endParaRPr lang="en-US"/>
          </a:p>
        </p:txBody>
      </p:sp>
      <p:sp>
        <p:nvSpPr>
          <p:cNvPr id="4" name="Образ слайда 3"/>
          <p:cNvSpPr>
            <a:spLocks noGrp="1" noRot="1" noChangeAspect="1"/>
          </p:cNvSpPr>
          <p:nvPr>
            <p:ph type="sldImg" idx="2"/>
          </p:nvPr>
        </p:nvSpPr>
        <p:spPr>
          <a:xfrm>
            <a:off x="930275" y="741363"/>
            <a:ext cx="4937125" cy="3702050"/>
          </a:xfrm>
          <a:prstGeom prst="rect">
            <a:avLst/>
          </a:prstGeom>
          <a:noFill/>
          <a:ln w="12700">
            <a:solidFill>
              <a:prstClr val="black"/>
            </a:solidFill>
          </a:ln>
        </p:spPr>
        <p:txBody>
          <a:bodyPr vert="horz" lIns="92702" tIns="46351" rIns="92702" bIns="46351" rtlCol="0" anchor="ctr"/>
          <a:lstStyle/>
          <a:p>
            <a:endParaRPr lang="en-US"/>
          </a:p>
        </p:txBody>
      </p:sp>
      <p:sp>
        <p:nvSpPr>
          <p:cNvPr id="5" name="Заметки 4"/>
          <p:cNvSpPr>
            <a:spLocks noGrp="1"/>
          </p:cNvSpPr>
          <p:nvPr>
            <p:ph type="body" sz="quarter" idx="3"/>
          </p:nvPr>
        </p:nvSpPr>
        <p:spPr>
          <a:xfrm>
            <a:off x="679768" y="4690270"/>
            <a:ext cx="5438140" cy="4443412"/>
          </a:xfrm>
          <a:prstGeom prst="rect">
            <a:avLst/>
          </a:prstGeom>
        </p:spPr>
        <p:txBody>
          <a:bodyPr vert="horz" lIns="92702" tIns="46351" rIns="92702" bIns="46351"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Нижний колонтитул 5"/>
          <p:cNvSpPr>
            <a:spLocks noGrp="1"/>
          </p:cNvSpPr>
          <p:nvPr>
            <p:ph type="ftr" sz="quarter" idx="4"/>
          </p:nvPr>
        </p:nvSpPr>
        <p:spPr>
          <a:xfrm>
            <a:off x="0" y="9378824"/>
            <a:ext cx="2945659" cy="493712"/>
          </a:xfrm>
          <a:prstGeom prst="rect">
            <a:avLst/>
          </a:prstGeom>
        </p:spPr>
        <p:txBody>
          <a:bodyPr vert="horz" lIns="92702" tIns="46351" rIns="92702" bIns="46351" rtlCol="0" anchor="b"/>
          <a:lstStyle>
            <a:lvl1pPr algn="l">
              <a:defRPr sz="1200"/>
            </a:lvl1pPr>
          </a:lstStyle>
          <a:p>
            <a:endParaRPr lang="en-US"/>
          </a:p>
        </p:txBody>
      </p:sp>
      <p:sp>
        <p:nvSpPr>
          <p:cNvPr id="7" name="Номер слайда 6"/>
          <p:cNvSpPr>
            <a:spLocks noGrp="1"/>
          </p:cNvSpPr>
          <p:nvPr>
            <p:ph type="sldNum" sz="quarter" idx="5"/>
          </p:nvPr>
        </p:nvSpPr>
        <p:spPr>
          <a:xfrm>
            <a:off x="3850443" y="9378824"/>
            <a:ext cx="2945659" cy="493712"/>
          </a:xfrm>
          <a:prstGeom prst="rect">
            <a:avLst/>
          </a:prstGeom>
        </p:spPr>
        <p:txBody>
          <a:bodyPr vert="horz" lIns="92702" tIns="46351" rIns="92702" bIns="46351" rtlCol="0" anchor="b"/>
          <a:lstStyle>
            <a:lvl1pPr algn="r">
              <a:defRPr sz="1200"/>
            </a:lvl1pPr>
          </a:lstStyle>
          <a:p>
            <a:fld id="{96FF5A61-2FF2-4EA8-A403-C82BCECBAC0B}" type="slidenum">
              <a:rPr lang="en-US" smtClean="0"/>
              <a:pPr/>
              <a:t>‹#›</a:t>
            </a:fld>
            <a:endParaRPr lang="en-US"/>
          </a:p>
        </p:txBody>
      </p:sp>
    </p:spTree>
    <p:extLst>
      <p:ext uri="{BB962C8B-B14F-4D97-AF65-F5344CB8AC3E}">
        <p14:creationId xmlns:p14="http://schemas.microsoft.com/office/powerpoint/2010/main" val="1834486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2ED0BF3D-5C61-4C0F-8BCA-32C8D9D40C5B}" type="datetimeFigureOut">
              <a:rPr lang="en-US" smtClean="0"/>
              <a:pPr/>
              <a:t>9/4/2017</a:t>
            </a:fld>
            <a:endParaRPr lang="en-US"/>
          </a:p>
        </p:txBody>
      </p:sp>
      <p:sp>
        <p:nvSpPr>
          <p:cNvPr id="17" name="Нижний колонтитул 16"/>
          <p:cNvSpPr>
            <a:spLocks noGrp="1"/>
          </p:cNvSpPr>
          <p:nvPr>
            <p:ph type="ftr" sz="quarter" idx="11"/>
          </p:nvPr>
        </p:nvSpPr>
        <p:spPr/>
        <p:txBody>
          <a:bodyPr/>
          <a:lstStyle/>
          <a:p>
            <a:endParaRPr lang="en-US"/>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401778E-93B1-48A9-923B-91B5C3177428}" type="slidenum">
              <a:rPr lang="en-US" smtClean="0"/>
              <a:pPr/>
              <a:t>‹#›</a:t>
            </a:fld>
            <a:endParaRPr lang="en-US"/>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2ED0BF3D-5C61-4C0F-8BCA-32C8D9D40C5B}" type="datetimeFigureOut">
              <a:rPr lang="en-US" smtClean="0"/>
              <a:pPr/>
              <a:t>9/4/2017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a:xfrm>
            <a:off x="4361688" y="1026372"/>
            <a:ext cx="457200" cy="441325"/>
          </a:xfrm>
        </p:spPr>
        <p:txBody>
          <a:bodyPr/>
          <a:lstStyle/>
          <a:p>
            <a:fld id="{9401778E-93B1-48A9-923B-91B5C3177428}" type="slidenum">
              <a:rPr lang="en-US" smtClean="0"/>
              <a:pPr/>
              <a:t>‹#›</a:t>
            </a:fld>
            <a:endParaRPr lang="en-US"/>
          </a:p>
        </p:txBody>
      </p:sp>
      <p:sp>
        <p:nvSpPr>
          <p:cNvPr id="8" name="Объект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en-US"/>
          </a:p>
        </p:txBody>
      </p:sp>
      <p:sp>
        <p:nvSpPr>
          <p:cNvPr id="4" name="Дата 3"/>
          <p:cNvSpPr>
            <a:spLocks noGrp="1"/>
          </p:cNvSpPr>
          <p:nvPr>
            <p:ph type="dt" sz="half" idx="10"/>
          </p:nvPr>
        </p:nvSpPr>
        <p:spPr/>
        <p:txBody>
          <a:bodyPr/>
          <a:lstStyle/>
          <a:p>
            <a:fld id="{2ED0BF3D-5C61-4C0F-8BCA-32C8D9D40C5B}" type="datetimeFigureOut">
              <a:rPr lang="en-US" smtClean="0"/>
              <a:pPr/>
              <a:t>9/4/2017</a:t>
            </a:fld>
            <a:endParaRPr lang="en-US"/>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401778E-93B1-48A9-923B-91B5C3177428}" type="slidenum">
              <a:rPr lang="en-US" smtClean="0"/>
              <a:pPr/>
              <a:t>‹#›</a:t>
            </a:fld>
            <a:endParaRPr lang="en-US"/>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2ED0BF3D-5C61-4C0F-8BCA-32C8D9D40C5B}" type="datetimeFigureOut">
              <a:rPr lang="en-US" smtClean="0"/>
              <a:pPr/>
              <a:t>9/4/2017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9401778E-93B1-48A9-923B-91B5C3177428}" type="slidenum">
              <a:rPr lang="en-US" smtClean="0"/>
              <a:pPr/>
              <a:t>‹#›</a:t>
            </a:fld>
            <a:endParaRPr lang="en-US"/>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бъект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Объект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2ED0BF3D-5C61-4C0F-8BCA-32C8D9D40C5B}" type="datetimeFigureOut">
              <a:rPr lang="en-US" smtClean="0"/>
              <a:pPr/>
              <a:t>9/4/2017</a:t>
            </a:fld>
            <a:endParaRPr lang="en-US"/>
          </a:p>
        </p:txBody>
      </p:sp>
      <p:sp>
        <p:nvSpPr>
          <p:cNvPr id="8" name="Нижний колонтитул 7"/>
          <p:cNvSpPr>
            <a:spLocks noGrp="1"/>
          </p:cNvSpPr>
          <p:nvPr>
            <p:ph type="ftr" sz="quarter" idx="11"/>
          </p:nvPr>
        </p:nvSpPr>
        <p:spPr>
          <a:xfrm>
            <a:off x="304800" y="6409944"/>
            <a:ext cx="3581400" cy="365760"/>
          </a:xfrm>
        </p:spPr>
        <p:txBody>
          <a:bodyPr/>
          <a:lstStyle/>
          <a:p>
            <a:endParaRPr lang="en-US"/>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Объект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Объект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9401778E-93B1-48A9-923B-91B5C3177428}" type="slidenum">
              <a:rPr lang="en-US" smtClean="0"/>
              <a:pPr/>
              <a:t>‹#›</a:t>
            </a:fld>
            <a:endParaRPr lang="en-US"/>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2ED0BF3D-5C61-4C0F-8BCA-32C8D9D40C5B}" type="datetimeFigureOut">
              <a:rPr lang="en-US" smtClean="0"/>
              <a:pPr/>
              <a:t>9/4/2017</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a:xfrm>
            <a:off x="4343400" y="1036020"/>
            <a:ext cx="457200" cy="441325"/>
          </a:xfrm>
        </p:spPr>
        <p:txBody>
          <a:bodyPr/>
          <a:lstStyle/>
          <a:p>
            <a:fld id="{9401778E-93B1-48A9-923B-91B5C317742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2ED0BF3D-5C61-4C0F-8BCA-32C8D9D40C5B}" type="datetimeFigureOut">
              <a:rPr lang="en-US" smtClean="0"/>
              <a:pPr/>
              <a:t>9/4/2017</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9401778E-93B1-48A9-923B-91B5C317742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Объект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9401778E-93B1-48A9-923B-91B5C3177428}" type="slidenum">
              <a:rPr lang="en-US" smtClean="0"/>
              <a:pPr/>
              <a:t>‹#›</a:t>
            </a:fld>
            <a:endParaRPr lang="en-US"/>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2ED0BF3D-5C61-4C0F-8BCA-32C8D9D40C5B}" type="datetimeFigureOut">
              <a:rPr lang="en-US" smtClean="0"/>
              <a:pPr/>
              <a:t>9/4/2017</a:t>
            </a:fld>
            <a:endParaRPr lang="en-US"/>
          </a:p>
        </p:txBody>
      </p:sp>
      <p:sp>
        <p:nvSpPr>
          <p:cNvPr id="6" name="Нижний колонтитул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9401778E-93B1-48A9-923B-91B5C3177428}" type="slidenum">
              <a:rPr lang="en-US" smtClean="0"/>
              <a:pPr/>
              <a:t>‹#›</a:t>
            </a:fld>
            <a:endParaRPr lang="en-US"/>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2ED0BF3D-5C61-4C0F-8BCA-32C8D9D40C5B}" type="datetimeFigureOut">
              <a:rPr lang="en-US" smtClean="0"/>
              <a:pPr/>
              <a:t>9/4/2017</a:t>
            </a:fld>
            <a:endParaRPr lang="en-US"/>
          </a:p>
        </p:txBody>
      </p:sp>
      <p:sp>
        <p:nvSpPr>
          <p:cNvPr id="6" name="Нижний колонтитул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ED0BF3D-5C61-4C0F-8BCA-32C8D9D40C5B}" type="datetimeFigureOut">
              <a:rPr lang="en-US" smtClean="0"/>
              <a:pPr/>
              <a:t>9/4/2017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9401778E-93B1-48A9-923B-91B5C317742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9401778E-93B1-48A9-923B-91B5C3177428}" type="slidenum">
              <a:rPr lang="en-US" smtClean="0"/>
              <a:pPr/>
              <a:t>‹#›</a:t>
            </a:fld>
            <a:endParaRPr lang="en-US"/>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ED0BF3D-5C61-4C0F-8BCA-32C8D9D40C5B}" type="datetimeFigureOut">
              <a:rPr lang="en-US" smtClean="0"/>
              <a:pPr/>
              <a:t>9/4/2017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2ED0BF3D-5C61-4C0F-8BCA-32C8D9D40C5B}" type="datetimeFigureOut">
              <a:rPr lang="en-US" smtClean="0"/>
              <a:pPr/>
              <a:t>9/4/2017</a:t>
            </a:fld>
            <a:endParaRPr lang="en-US"/>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9401778E-93B1-48A9-923B-91B5C3177428}" type="slidenum">
              <a:rPr lang="en-US" smtClean="0"/>
              <a:pPr/>
              <a:t>‹#›</a:t>
            </a:fld>
            <a:endParaRPr lang="en-US"/>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w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51520" y="2886074"/>
            <a:ext cx="8640960" cy="3423245"/>
          </a:xfrm>
        </p:spPr>
        <p:txBody>
          <a:bodyPr>
            <a:normAutofit/>
          </a:bodyPr>
          <a:lstStyle/>
          <a:p>
            <a:endParaRPr lang="ru-RU" sz="1400" dirty="0">
              <a:solidFill>
                <a:schemeClr val="bg2">
                  <a:lumMod val="50000"/>
                </a:schemeClr>
              </a:solidFill>
              <a:latin typeface="Times New Roman" pitchFamily="18" charset="0"/>
              <a:cs typeface="Times New Roman" pitchFamily="18" charset="0"/>
            </a:endParaRPr>
          </a:p>
          <a:p>
            <a:endParaRPr lang="ru-RU" sz="1400" dirty="0">
              <a:solidFill>
                <a:schemeClr val="bg2">
                  <a:lumMod val="50000"/>
                </a:schemeClr>
              </a:solidFill>
            </a:endParaRPr>
          </a:p>
          <a:p>
            <a:r>
              <a:rPr lang="ru-RU" sz="1400" dirty="0" smtClean="0">
                <a:solidFill>
                  <a:schemeClr val="bg2">
                    <a:lumMod val="50000"/>
                  </a:schemeClr>
                </a:solidFill>
              </a:rPr>
              <a:t>Томский политехнический университет</a:t>
            </a:r>
          </a:p>
          <a:p>
            <a:endParaRPr lang="ru-RU" sz="1400" dirty="0" smtClean="0">
              <a:solidFill>
                <a:schemeClr val="bg2">
                  <a:lumMod val="50000"/>
                </a:schemeClr>
              </a:solidFill>
            </a:endParaRPr>
          </a:p>
          <a:p>
            <a:r>
              <a:rPr lang="ru-RU" sz="1400" dirty="0" smtClean="0">
                <a:solidFill>
                  <a:schemeClr val="bg2">
                    <a:lumMod val="50000"/>
                  </a:schemeClr>
                </a:solidFill>
              </a:rPr>
              <a:t>Андриенко Олег Владимирович</a:t>
            </a:r>
          </a:p>
          <a:p>
            <a:endParaRPr lang="ru-RU" sz="1400" dirty="0" smtClean="0">
              <a:solidFill>
                <a:schemeClr val="bg2">
                  <a:lumMod val="50000"/>
                </a:schemeClr>
              </a:solidFill>
            </a:endParaRPr>
          </a:p>
          <a:p>
            <a:endParaRPr lang="en-US" dirty="0"/>
          </a:p>
        </p:txBody>
      </p:sp>
      <p:sp>
        <p:nvSpPr>
          <p:cNvPr id="2" name="Заголовок 1"/>
          <p:cNvSpPr>
            <a:spLocks noGrp="1"/>
          </p:cNvSpPr>
          <p:nvPr>
            <p:ph type="ctrTitle"/>
          </p:nvPr>
        </p:nvSpPr>
        <p:spPr>
          <a:xfrm>
            <a:off x="1590677" y="133350"/>
            <a:ext cx="6353174" cy="2009775"/>
          </a:xfrm>
        </p:spPr>
        <p:txBody>
          <a:bodyPr>
            <a:noAutofit/>
          </a:bodyPr>
          <a:lstStyle/>
          <a:p>
            <a:r>
              <a:rPr lang="ru-RU" sz="3400" b="1" dirty="0" smtClean="0">
                <a:solidFill>
                  <a:srgbClr val="C00000"/>
                </a:solidFill>
                <a:latin typeface="Times New Roman" pitchFamily="18" charset="0"/>
                <a:cs typeface="Times New Roman" pitchFamily="18" charset="0"/>
              </a:rPr>
              <a:t>Непроизведенные активы</a:t>
            </a:r>
            <a:r>
              <a:rPr lang="ru-RU" sz="3400" b="1" dirty="0" smtClean="0">
                <a:solidFill>
                  <a:srgbClr val="C00000"/>
                </a:solidFill>
                <a:latin typeface="Times New Roman" pitchFamily="18" charset="0"/>
                <a:cs typeface="Times New Roman" pitchFamily="18" charset="0"/>
              </a:rPr>
              <a:t/>
            </a:r>
            <a:br>
              <a:rPr lang="ru-RU" sz="3400" b="1" dirty="0" smtClean="0">
                <a:solidFill>
                  <a:srgbClr val="C00000"/>
                </a:solidFill>
                <a:latin typeface="Times New Roman" pitchFamily="18" charset="0"/>
                <a:cs typeface="Times New Roman" pitchFamily="18" charset="0"/>
              </a:rPr>
            </a:br>
            <a:endParaRPr lang="en-US" sz="1800" b="1"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36017583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Нормативное регулирование</a:t>
            </a:r>
            <a:endParaRPr lang="ru-RU" dirty="0"/>
          </a:p>
        </p:txBody>
      </p:sp>
      <p:sp>
        <p:nvSpPr>
          <p:cNvPr id="3" name="Содержимое 2"/>
          <p:cNvSpPr>
            <a:spLocks noGrp="1"/>
          </p:cNvSpPr>
          <p:nvPr>
            <p:ph sz="quarter" idx="1"/>
          </p:nvPr>
        </p:nvSpPr>
        <p:spPr>
          <a:xfrm>
            <a:off x="352552" y="1354328"/>
            <a:ext cx="8503920" cy="4572000"/>
          </a:xfrm>
        </p:spPr>
        <p:txBody>
          <a:bodyPr>
            <a:noAutofit/>
          </a:bodyPr>
          <a:lstStyle/>
          <a:p>
            <a:pPr marL="0" indent="0">
              <a:buNone/>
            </a:pPr>
            <a:r>
              <a:rPr lang="ru-RU" sz="1800" dirty="0" smtClean="0"/>
              <a:t>Проект Приказа </a:t>
            </a:r>
            <a:r>
              <a:rPr lang="ru-RU" sz="1800" dirty="0"/>
              <a:t>Минфина России </a:t>
            </a:r>
          </a:p>
          <a:p>
            <a:pPr marL="0" indent="0">
              <a:buNone/>
            </a:pPr>
            <a:r>
              <a:rPr lang="ru-RU" sz="1800" dirty="0"/>
              <a:t>"Об утверждении федерального стандарта бухгалтерского учета для организаций государственного сектора "Аренда"</a:t>
            </a:r>
          </a:p>
          <a:p>
            <a:pPr marL="0" indent="0">
              <a:buNone/>
            </a:pPr>
            <a:r>
              <a:rPr lang="ru-RU" sz="1800" dirty="0" smtClean="0"/>
              <a:t>(Экспертиза в Совете по стандартам учета)</a:t>
            </a:r>
            <a:endParaRPr lang="ru-RU" sz="1800" dirty="0"/>
          </a:p>
          <a:p>
            <a:pPr marL="0" indent="0" algn="just">
              <a:buNone/>
            </a:pPr>
            <a:r>
              <a:rPr lang="ru-RU" sz="1800" dirty="0"/>
              <a:t>П</a:t>
            </a:r>
            <a:r>
              <a:rPr lang="ru-RU" sz="1800" dirty="0" smtClean="0"/>
              <a:t>рименяется </a:t>
            </a:r>
            <a:r>
              <a:rPr lang="ru-RU" sz="1800" dirty="0"/>
              <a:t>при ведении бюджетного учета, бухгалтерского учета государственных (муниципальных) бюджетных и автономных учреждений с 1 января 2020 года, составлении бюджетной отчетности, бухгалтерской (финансовой) отчетности государственных (муниципальных) бюджетных и автономных учреждений начиная с отчетности 2020 года</a:t>
            </a:r>
            <a:r>
              <a:rPr lang="ru-RU" sz="1800" dirty="0" smtClean="0"/>
              <a:t>.</a:t>
            </a:r>
          </a:p>
          <a:p>
            <a:pPr marL="0" indent="0" algn="just">
              <a:buNone/>
            </a:pPr>
            <a:r>
              <a:rPr lang="ru-RU" sz="1800" dirty="0"/>
              <a:t>У</a:t>
            </a:r>
            <a:r>
              <a:rPr lang="ru-RU" sz="1800" dirty="0" smtClean="0"/>
              <a:t>станавливает </a:t>
            </a:r>
            <a:r>
              <a:rPr lang="ru-RU" sz="1800" dirty="0"/>
              <a:t>единые требования к бухгалтерскому учету активов, классифицируемых как непроизведенные активы, а также требования к информации о непроизведенных активах (результатах операций с ними), раскрываемой в бухгалтерской (финансовой) отчетности.</a:t>
            </a:r>
            <a:endParaRPr lang="ru-RU"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Понятие непроизведенных активов</a:t>
            </a:r>
            <a:endParaRPr lang="ru-RU" dirty="0"/>
          </a:p>
        </p:txBody>
      </p:sp>
      <p:sp>
        <p:nvSpPr>
          <p:cNvPr id="3" name="Содержимое 2"/>
          <p:cNvSpPr>
            <a:spLocks noGrp="1"/>
          </p:cNvSpPr>
          <p:nvPr>
            <p:ph sz="quarter" idx="1"/>
          </p:nvPr>
        </p:nvSpPr>
        <p:spPr/>
        <p:txBody>
          <a:bodyPr>
            <a:normAutofit/>
          </a:bodyPr>
          <a:lstStyle/>
          <a:p>
            <a:pPr marL="0" indent="0">
              <a:buNone/>
            </a:pPr>
            <a:r>
              <a:rPr lang="ru-RU" sz="1800" dirty="0"/>
              <a:t>Непроизведенные активы - объекты нефинансовых активов, не являющиеся продуктами производства, вещное право на которые закреплено в установленном порядке (земля, недра и иные объекты непроизведенных активов).</a:t>
            </a:r>
          </a:p>
          <a:p>
            <a:pPr marL="0" indent="0">
              <a:buNone/>
            </a:pPr>
            <a:r>
              <a:rPr lang="ru-RU" sz="1800" dirty="0"/>
              <a:t>Группа непроизведенных активов - совокупность активов, являющихся непроизведенными активами, выделяемыми для целей бухгалтерского учета, информация по которым раскрывается в бухгалтерской (финансовой) отчетности обобщенным показателем.</a:t>
            </a:r>
          </a:p>
          <a:p>
            <a:pPr marL="0" indent="0">
              <a:buNone/>
            </a:pPr>
            <a:r>
              <a:rPr lang="ru-RU" sz="1800" dirty="0"/>
              <a:t>Группами непроизведенных активов являются:</a:t>
            </a:r>
          </a:p>
          <a:p>
            <a:pPr marL="0" indent="0">
              <a:buNone/>
            </a:pPr>
            <a:r>
              <a:rPr lang="ru-RU" sz="1800" dirty="0"/>
              <a:t>а) водные ресурсы;</a:t>
            </a:r>
          </a:p>
          <a:p>
            <a:pPr marL="0" indent="0">
              <a:buNone/>
            </a:pPr>
            <a:r>
              <a:rPr lang="ru-RU" sz="1800" dirty="0"/>
              <a:t>б) земля (земельные участки);</a:t>
            </a:r>
          </a:p>
          <a:p>
            <a:pPr marL="0" indent="0">
              <a:buNone/>
            </a:pPr>
            <a:r>
              <a:rPr lang="ru-RU" sz="1800" dirty="0"/>
              <a:t>в) некультивируемые биологические ресурсы;</a:t>
            </a:r>
          </a:p>
          <a:p>
            <a:pPr marL="0" indent="0">
              <a:buNone/>
            </a:pPr>
            <a:r>
              <a:rPr lang="ru-RU" sz="1800" dirty="0"/>
              <a:t>г) ресурсы недр;</a:t>
            </a:r>
          </a:p>
          <a:p>
            <a:pPr marL="0" indent="0">
              <a:buNone/>
            </a:pPr>
            <a:r>
              <a:rPr lang="ru-RU" sz="1800" dirty="0"/>
              <a:t>д) прочие непроизведенные активы.</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Принятие к учету</a:t>
            </a:r>
            <a:endParaRPr lang="ru-RU" dirty="0"/>
          </a:p>
        </p:txBody>
      </p:sp>
      <p:sp>
        <p:nvSpPr>
          <p:cNvPr id="3" name="Содержимое 2"/>
          <p:cNvSpPr>
            <a:spLocks noGrp="1"/>
          </p:cNvSpPr>
          <p:nvPr>
            <p:ph sz="quarter" idx="1"/>
          </p:nvPr>
        </p:nvSpPr>
        <p:spPr>
          <a:xfrm>
            <a:off x="322072" y="1354328"/>
            <a:ext cx="8503920" cy="4572000"/>
          </a:xfrm>
        </p:spPr>
        <p:txBody>
          <a:bodyPr>
            <a:noAutofit/>
          </a:bodyPr>
          <a:lstStyle/>
          <a:p>
            <a:pPr marL="0" indent="0" algn="just">
              <a:buNone/>
            </a:pPr>
            <a:r>
              <a:rPr lang="ru-RU" sz="2000" dirty="0"/>
              <a:t>Объект непроизведенных активов подлежит признанию в бухгалтерском учете в составе нефинансовых активов при условии, что субъектом учета прогнозируется получение от его использования экономических выгод или полезного потенциала и первоначальную стоимость такого объекта можно надежно оценить.</a:t>
            </a:r>
          </a:p>
          <a:p>
            <a:pPr marL="0" indent="0" algn="just">
              <a:buNone/>
            </a:pPr>
            <a:r>
              <a:rPr lang="ru-RU" sz="2000" dirty="0"/>
              <a:t>Объекты непроизведенных активов, не приносящие субъекту учета экономические выгоды, не имеющие полезного потенциала и в отношении которых в дальнейшем не предусматривается получение экономических выгод учитываются на забалансовых счетах Рабочего плана счетов субъекта учета, утвержденного субъектом учета в рамках его учетной политики (далее – </a:t>
            </a:r>
            <a:r>
              <a:rPr lang="ru-RU" sz="2000" dirty="0" err="1"/>
              <a:t>забалансовый</a:t>
            </a:r>
            <a:r>
              <a:rPr lang="ru-RU" sz="2000" dirty="0"/>
              <a:t> учет). Информация о таких объектах непроизведенных активов подлежит раскрытию в пояснениях к бухгалтерской (финансовой) отчетности. </a:t>
            </a:r>
          </a:p>
          <a:p>
            <a:pPr marL="0" indent="0" algn="just">
              <a:buNone/>
            </a:pPr>
            <a:endParaRPr lang="ru-RU"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Единица учета</a:t>
            </a:r>
            <a:endParaRPr lang="ru-RU" dirty="0"/>
          </a:p>
        </p:txBody>
      </p:sp>
      <p:sp>
        <p:nvSpPr>
          <p:cNvPr id="3" name="Содержимое 2"/>
          <p:cNvSpPr>
            <a:spLocks noGrp="1"/>
          </p:cNvSpPr>
          <p:nvPr>
            <p:ph sz="quarter" idx="1"/>
          </p:nvPr>
        </p:nvSpPr>
        <p:spPr>
          <a:xfrm>
            <a:off x="291592" y="1313688"/>
            <a:ext cx="8503920" cy="4572000"/>
          </a:xfrm>
        </p:spPr>
        <p:txBody>
          <a:bodyPr>
            <a:noAutofit/>
          </a:bodyPr>
          <a:lstStyle/>
          <a:p>
            <a:pPr marL="0" indent="0">
              <a:buNone/>
            </a:pPr>
            <a:r>
              <a:rPr lang="ru-RU" sz="1600" dirty="0"/>
              <a:t>Единицей учета непроизведенных активов является инвентарный объект.</a:t>
            </a:r>
          </a:p>
          <a:p>
            <a:pPr marL="0" indent="0">
              <a:buNone/>
            </a:pPr>
            <a:r>
              <a:rPr lang="ru-RU" sz="1600" dirty="0" smtClean="0"/>
              <a:t>Для </a:t>
            </a:r>
            <a:r>
              <a:rPr lang="ru-RU" sz="1600" dirty="0"/>
              <a:t>нижеследующих групп непроизведенных активов инвентарными объектами являются:</a:t>
            </a:r>
          </a:p>
          <a:p>
            <a:pPr marL="0" indent="0">
              <a:buNone/>
            </a:pPr>
            <a:r>
              <a:rPr lang="ru-RU" sz="1600" dirty="0"/>
              <a:t>а) для группы «Водные ресурсы» - водный объект, предоставляемый в пользование за плату по договору водопользования;</a:t>
            </a:r>
          </a:p>
          <a:p>
            <a:pPr marL="0" indent="0">
              <a:buNone/>
            </a:pPr>
            <a:r>
              <a:rPr lang="ru-RU" sz="1600" dirty="0"/>
              <a:t>б) для группы «Земля (земельные участки)» - земельный участок или его часть, имеющие характеристики, которые позволяют определить его в качестве индивидуально определенной вещи;</a:t>
            </a:r>
          </a:p>
          <a:p>
            <a:pPr marL="0" indent="0">
              <a:buNone/>
            </a:pPr>
            <a:r>
              <a:rPr lang="ru-RU" sz="1600" dirty="0"/>
              <a:t>в) для группы «Ресурсы недр» - участок недр, границы которого определены в соответствии с выданной лицензией на пользование недрами;</a:t>
            </a:r>
          </a:p>
          <a:p>
            <a:pPr marL="0" indent="0">
              <a:buNone/>
            </a:pPr>
            <a:r>
              <a:rPr lang="ru-RU" sz="1600" dirty="0"/>
              <a:t>г) для группы «Некультивируемые биологические ресурсы»:</a:t>
            </a:r>
          </a:p>
          <a:p>
            <a:pPr marL="0" indent="0">
              <a:buNone/>
            </a:pPr>
            <a:r>
              <a:rPr lang="ru-RU" sz="1600" dirty="0"/>
              <a:t>для водных некультивируемых биоресурсов - отдельные виды водных биоресурсов, для которых устанавливается общий допустимый улов (ОДУ) органами государственной власти, уполномоченными на распоряжение объектами некультивируемых биологических ресурсов в соответствии с законодательством Российской Федерации;</a:t>
            </a:r>
          </a:p>
          <a:p>
            <a:pPr marL="0" indent="0">
              <a:buNone/>
            </a:pPr>
            <a:r>
              <a:rPr lang="ru-RU" sz="1600" dirty="0"/>
              <a:t>для некультивируемых биологических ресурсов, относящихся к животному миру - объекты животного мира (организмы животного происхождения, т.е. дикие животные), для которых устанавливаются нормативы допустимого изъятия;</a:t>
            </a:r>
          </a:p>
          <a:p>
            <a:pPr marL="0" indent="0">
              <a:buNone/>
            </a:pPr>
            <a:r>
              <a:rPr lang="ru-RU" sz="1600" dirty="0"/>
              <a:t>для объектов растительного мира - лесные участки, расположенные в границах земель лесного фонда.</a:t>
            </a:r>
          </a:p>
          <a:p>
            <a:pPr>
              <a:buNone/>
            </a:pP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26917729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Субъекты учета земли</a:t>
            </a:r>
            <a:endParaRPr lang="ru-RU" dirty="0"/>
          </a:p>
        </p:txBody>
      </p:sp>
      <p:sp>
        <p:nvSpPr>
          <p:cNvPr id="3" name="Содержимое 2"/>
          <p:cNvSpPr>
            <a:spLocks noGrp="1"/>
          </p:cNvSpPr>
          <p:nvPr>
            <p:ph sz="quarter" idx="1"/>
          </p:nvPr>
        </p:nvSpPr>
        <p:spPr/>
        <p:txBody>
          <a:bodyPr>
            <a:noAutofit/>
          </a:bodyPr>
          <a:lstStyle/>
          <a:p>
            <a:pPr marL="0" indent="0">
              <a:buNone/>
            </a:pPr>
            <a:r>
              <a:rPr lang="ru-RU" sz="1400" dirty="0"/>
              <a:t>Субъектами учета земельных участков являются:</a:t>
            </a:r>
          </a:p>
          <a:p>
            <a:pPr marL="0" indent="0">
              <a:buNone/>
            </a:pPr>
            <a:r>
              <a:rPr lang="ru-RU" sz="1400" dirty="0"/>
              <a:t>а) в части учета земельных участков (в том числе искусственно созданных), на которые разграничена государственная собственность, как внесенных, так и не внесенных в государственный кадастр недвижимости, независимо от факта их использования в деятельности учреждения, - учреждения государственного сектора, за которыми указанные земельные участки закреплены на праве постоянного (бессрочного) пользования;</a:t>
            </a:r>
          </a:p>
          <a:p>
            <a:pPr marL="0" indent="0">
              <a:buNone/>
            </a:pPr>
            <a:r>
              <a:rPr lang="ru-RU" sz="1400" dirty="0"/>
              <a:t>б) в части учета земельных участков, на которые не разграничена государственная собственность и которые не внесены в государственный кадастр недвижимости, но закрепленных на праве постоянного (бессрочного) пользования, - учреждения государственного сектора, которые фактически используют указанные земельные участки (в том числе в случаях расположения участков под объектами недвижимости);</a:t>
            </a:r>
          </a:p>
          <a:p>
            <a:pPr marL="0" indent="0">
              <a:buNone/>
            </a:pPr>
            <a:r>
              <a:rPr lang="ru-RU" sz="1400" dirty="0"/>
              <a:t>в) в части учета земельных участков, на которые не разграничена государственная собственность, которые не внесены в государственный кадастр недвижимости, и не закреплены на праве постоянного (бессрочного) пользования, но которые используются (например, передаются в возмездное и безвозмездное пользование) - органы государственной власти (местного самоуправления), уполномоченные на распоряжение земельными участками, на которые государственная собственность не разграничена;</a:t>
            </a:r>
          </a:p>
          <a:p>
            <a:pPr marL="0" indent="0">
              <a:buNone/>
            </a:pPr>
            <a:r>
              <a:rPr lang="ru-RU" sz="1400" dirty="0"/>
              <a:t>г) в части учета земельных участков, на которые разграничена государственная собственность, как внесенных, так и не внесенных в государственный кадастр недвижимости, не закрепленные за учреждениями государственного сектора, государственными (муниципальными) унитарными предприятиями, независимо от факта их использования, - уполномоченные органы государственной власти (местного самоуправления), осуществляющие функции по управлению государственным (муниципальным) имуществом в сфере земельных отношений.</a:t>
            </a:r>
          </a:p>
          <a:p>
            <a:endParaRPr lang="ru-RU" sz="1400" dirty="0"/>
          </a:p>
        </p:txBody>
      </p:sp>
    </p:spTree>
    <p:extLst>
      <p:ext uri="{BB962C8B-B14F-4D97-AF65-F5344CB8AC3E}">
        <p14:creationId xmlns:p14="http://schemas.microsoft.com/office/powerpoint/2010/main" val="4041254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Субъекты учета других непроизведенных активов</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800" dirty="0" smtClean="0"/>
              <a:t>Субъектами </a:t>
            </a:r>
            <a:r>
              <a:rPr lang="ru-RU" sz="1800" dirty="0"/>
              <a:t>учета участков недр являются уполномоченные органы государственной власти, осуществляющие функции по управлению государственным имуществом в сфере недропользования, в соответствии с законодательством Российской </a:t>
            </a:r>
            <a:r>
              <a:rPr lang="ru-RU" sz="1800" dirty="0" smtClean="0"/>
              <a:t>Федерации.</a:t>
            </a:r>
          </a:p>
          <a:p>
            <a:pPr marL="0" indent="0" algn="just">
              <a:buNone/>
            </a:pPr>
            <a:r>
              <a:rPr lang="ru-RU" sz="1800" dirty="0" smtClean="0"/>
              <a:t>Субъектами </a:t>
            </a:r>
            <a:r>
              <a:rPr lang="ru-RU" sz="1800" dirty="0"/>
              <a:t>учета водных ресурсов являются уполномоченные органы государственной власти, осуществляющие функции по управлению государственным имуществом в сфере водных ресурсов в соответствии с законодательством Российской Федерации.</a:t>
            </a:r>
          </a:p>
          <a:p>
            <a:pPr marL="0" indent="0" algn="just">
              <a:buNone/>
            </a:pPr>
            <a:r>
              <a:rPr lang="ru-RU" sz="1800" dirty="0" smtClean="0"/>
              <a:t>Субъектами </a:t>
            </a:r>
            <a:r>
              <a:rPr lang="ru-RU" sz="1800" dirty="0"/>
              <a:t>учета некультивируемых биологических ресурсов являются уполномоченные органы государственной власти, осуществляющие функции по управлению государственным имуществом в сфере некультивируемых биологических ресурсов в соответствии с законодательством Российской Федерации. </a:t>
            </a:r>
          </a:p>
          <a:p>
            <a:pPr marL="0" indent="0" algn="just">
              <a:buNone/>
            </a:pPr>
            <a:r>
              <a:rPr lang="ru-RU" sz="1800" dirty="0" smtClean="0"/>
              <a:t>Субъектами </a:t>
            </a:r>
            <a:r>
              <a:rPr lang="ru-RU" sz="1800" dirty="0"/>
              <a:t>учета прочих непроизведенных активов являются уполномоченные органы государственной власти, осуществляющие функции по управлению государственным имуществом в сфере прочих непроизведенных активов в соответствии с законодательством Российской Федерации</a:t>
            </a:r>
            <a:r>
              <a:rPr lang="ru-RU" sz="1400" dirty="0" smtClean="0"/>
              <a:t>.</a:t>
            </a:r>
            <a:endParaRPr lang="ru-RU" sz="1400" dirty="0"/>
          </a:p>
        </p:txBody>
      </p:sp>
    </p:spTree>
    <p:extLst>
      <p:ext uri="{BB962C8B-B14F-4D97-AF65-F5344CB8AC3E}">
        <p14:creationId xmlns:p14="http://schemas.microsoft.com/office/powerpoint/2010/main" val="6577903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Первоначальная оценка </a:t>
            </a:r>
            <a:endParaRPr lang="ru-RU" dirty="0"/>
          </a:p>
        </p:txBody>
      </p:sp>
      <p:sp>
        <p:nvSpPr>
          <p:cNvPr id="3" name="Содержимое 2"/>
          <p:cNvSpPr>
            <a:spLocks noGrp="1"/>
          </p:cNvSpPr>
          <p:nvPr>
            <p:ph sz="quarter" idx="1"/>
          </p:nvPr>
        </p:nvSpPr>
        <p:spPr/>
        <p:txBody>
          <a:bodyPr>
            <a:noAutofit/>
          </a:bodyPr>
          <a:lstStyle/>
          <a:p>
            <a:pPr marL="0" indent="0">
              <a:buNone/>
            </a:pPr>
            <a:r>
              <a:rPr lang="ru-RU" sz="2400" dirty="0"/>
              <a:t>Первоначальной стоимостью объекта непроизведенных активов, впервые вовлекаемого в хозяйственный оборот, является его справедливая стоимость на дату вовлечения в хозяйственный оборот.</a:t>
            </a:r>
          </a:p>
          <a:p>
            <a:pPr>
              <a:buNone/>
            </a:pPr>
            <a:endParaRPr lang="ru-RU" sz="2400" dirty="0"/>
          </a:p>
        </p:txBody>
      </p:sp>
    </p:spTree>
    <p:extLst>
      <p:ext uri="{BB962C8B-B14F-4D97-AF65-F5344CB8AC3E}">
        <p14:creationId xmlns:p14="http://schemas.microsoft.com/office/powerpoint/2010/main" val="28505832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Первоначальная оценка земли</a:t>
            </a:r>
            <a:endParaRPr lang="ru-RU" dirty="0"/>
          </a:p>
        </p:txBody>
      </p:sp>
      <p:sp>
        <p:nvSpPr>
          <p:cNvPr id="3" name="Содержимое 2"/>
          <p:cNvSpPr>
            <a:spLocks noGrp="1"/>
          </p:cNvSpPr>
          <p:nvPr>
            <p:ph sz="quarter" idx="1"/>
          </p:nvPr>
        </p:nvSpPr>
        <p:spPr/>
        <p:txBody>
          <a:bodyPr>
            <a:noAutofit/>
          </a:bodyPr>
          <a:lstStyle/>
          <a:p>
            <a:pPr marL="0" indent="0">
              <a:buNone/>
            </a:pPr>
            <a:r>
              <a:rPr lang="ru-RU" sz="1600" dirty="0" smtClean="0"/>
              <a:t>Справедливой </a:t>
            </a:r>
            <a:r>
              <a:rPr lang="ru-RU" sz="1600" dirty="0"/>
              <a:t>стоимостью земельных участков, впервые вовлекаемых в хозяйственный оборот, является:</a:t>
            </a:r>
          </a:p>
          <a:p>
            <a:pPr marL="0" indent="0">
              <a:buNone/>
            </a:pPr>
            <a:r>
              <a:rPr lang="ru-RU" sz="1600" dirty="0"/>
              <a:t>а) для земельных участков, внесенных в государственный кадастр недвижимости, на которые разграничена государственная собственность, закрепленных, а также не закрепленных на праве постоянного (бессрочного) пользования за учреждением, независимо от факта их использования в деятельности учреждения, - кадастровая стоимость указанных земельных участков;</a:t>
            </a:r>
          </a:p>
          <a:p>
            <a:pPr marL="0" indent="0">
              <a:buNone/>
            </a:pPr>
            <a:r>
              <a:rPr lang="ru-RU" sz="1600" dirty="0"/>
              <a:t>б) для земельных участков, не внесенных в государственный кадастр недвижимости, на которые государственная собственность как разграничена, так и не разграничена, закрепленных, а также не закрепленных на праве постоянного (бессрочного) пользования за учреждением, независимо от факта их использования в деятельности учреждения, - условная оценка, рассчитанная одним из двух способов:</a:t>
            </a:r>
          </a:p>
          <a:p>
            <a:pPr marL="0" indent="0">
              <a:buNone/>
            </a:pPr>
            <a:r>
              <a:rPr lang="ru-RU" sz="1600" dirty="0"/>
              <a:t>оценка, основанная на методике расчета рыночной оценки единичного земельного участка, применяемой уполномоченными органами государственной власти (местного самоуправления), осуществляющими функции по управлению государственным (муниципальным) имуществом в сфере земельных отношений;</a:t>
            </a:r>
          </a:p>
          <a:p>
            <a:pPr marL="0" indent="0">
              <a:buNone/>
            </a:pPr>
            <a:r>
              <a:rPr lang="ru-RU" sz="1600" dirty="0"/>
              <a:t>на основе кадастровой стоимости аналогичного земельного участка, внесенного в государственный кадастр недвижимости.</a:t>
            </a:r>
          </a:p>
          <a:p>
            <a:pPr>
              <a:buNone/>
            </a:pPr>
            <a:endParaRPr lang="ru-RU" sz="1400" dirty="0"/>
          </a:p>
        </p:txBody>
      </p:sp>
    </p:spTree>
    <p:extLst>
      <p:ext uri="{BB962C8B-B14F-4D97-AF65-F5344CB8AC3E}">
        <p14:creationId xmlns:p14="http://schemas.microsoft.com/office/powerpoint/2010/main" val="26416339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Первоначальная оценка других активов</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600" dirty="0"/>
              <a:t>Для искусственного земельного участка, созданного на водном объекте, справедливой стоимостью является кадастровая стоимость указанного участка на дату ввода его в эксплуатацию.</a:t>
            </a:r>
          </a:p>
          <a:p>
            <a:pPr marL="0" indent="0" algn="just">
              <a:buNone/>
            </a:pPr>
            <a:r>
              <a:rPr lang="ru-RU" sz="1600" dirty="0"/>
              <a:t>До даты ввода искусственного земельного участка в эксплуатацию, бухгалтерский учет затрат на создание указанного объекта осуществляется на основании положений федерального стандарта «Основные средства».</a:t>
            </a:r>
          </a:p>
          <a:p>
            <a:pPr marL="0" indent="0" algn="just">
              <a:buNone/>
            </a:pPr>
            <a:r>
              <a:rPr lang="ru-RU" sz="1600" dirty="0" smtClean="0"/>
              <a:t>Для </a:t>
            </a:r>
            <a:r>
              <a:rPr lang="ru-RU" sz="1600" dirty="0"/>
              <a:t>земельных участков, не внесенных в государственный кадастр недвижимости, на которые государственная собственность разграничена, не закрепленных на праве постоянного (бессрочного) пользования за учреждением, и не используемым для извлечения экономических выгод или полезного потенциала, справедливая стоимость не определяется, ведется </a:t>
            </a:r>
            <a:r>
              <a:rPr lang="ru-RU" sz="1600" dirty="0" err="1"/>
              <a:t>забалансовый</a:t>
            </a:r>
            <a:r>
              <a:rPr lang="ru-RU" sz="1600" dirty="0"/>
              <a:t> учет в условной оценке: один объект, один рубль. Информация о таких земельных участках подлежит раскрытию в пояснениях к бухгалтерской (финансовой) отчетности. </a:t>
            </a:r>
            <a:endParaRPr lang="ru-RU" sz="1600" dirty="0" smtClean="0"/>
          </a:p>
          <a:p>
            <a:pPr marL="0" indent="0" algn="just">
              <a:buNone/>
            </a:pPr>
            <a:r>
              <a:rPr lang="ru-RU" sz="1600" dirty="0" smtClean="0"/>
              <a:t>Справедливой </a:t>
            </a:r>
            <a:r>
              <a:rPr lang="ru-RU" sz="1600" dirty="0"/>
              <a:t>стоимостью </a:t>
            </a:r>
            <a:r>
              <a:rPr lang="ru-RU" sz="1600" dirty="0" smtClean="0"/>
              <a:t>остальных объектов, </a:t>
            </a:r>
            <a:r>
              <a:rPr lang="ru-RU" sz="1600" dirty="0"/>
              <a:t>впервые вовлекаемых в хозяйственный оборот, является дисконтированная сумма будущих денежных поступлений без учета предоставляемых </a:t>
            </a:r>
            <a:r>
              <a:rPr lang="ru-RU" sz="1600" dirty="0" smtClean="0"/>
              <a:t>льгот.</a:t>
            </a:r>
            <a:endParaRPr lang="ru-RU" sz="1600" dirty="0"/>
          </a:p>
        </p:txBody>
      </p:sp>
    </p:spTree>
    <p:extLst>
      <p:ext uri="{BB962C8B-B14F-4D97-AF65-F5344CB8AC3E}">
        <p14:creationId xmlns:p14="http://schemas.microsoft.com/office/powerpoint/2010/main" val="8977758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Приобретение в результате обменной операции</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2000" dirty="0"/>
              <a:t>Первоначальная стоимость объекта непроизведенных активов, приобретенного в результате обменных операций (за исключением земельных участков, первоначальная стоимость которых определяется на основании кадастровой оценки), определяется в сумме фактически произведенных расходов, формируемых с учетом сумм налога на добавленную стоимость (далее – НДС), предъявленных субъекту учета поставщиками (подрядчиками, исполнителями), кроме приобретения, объекта непроизведенных активов в рамках деятельности субъекта учета, облагаемой НДС, если иное не предусмотрено законодательством Российской Федерации о налогах и </a:t>
            </a:r>
            <a:r>
              <a:rPr lang="ru-RU" sz="2000" dirty="0" smtClean="0"/>
              <a:t>сборах.</a:t>
            </a:r>
          </a:p>
          <a:p>
            <a:pPr marL="0" indent="0" algn="just">
              <a:buNone/>
            </a:pPr>
            <a:r>
              <a:rPr lang="ru-RU" sz="2000" dirty="0"/>
              <a:t>Признание затрат в составе первоначальной стоимости объекта непроизведенных активов прекращается, когда объект находится в состоянии, пригодном для использования по назначению. </a:t>
            </a:r>
          </a:p>
          <a:p>
            <a:pPr marL="0" indent="0" algn="just">
              <a:buNone/>
            </a:pPr>
            <a:r>
              <a:rPr lang="ru-RU" sz="2000" dirty="0"/>
              <a:t>Затраты, понесенные при использовании, обслуживании объекта непроизведенных активов, отражаются в составе расходов текущего периода.</a:t>
            </a:r>
          </a:p>
          <a:p>
            <a:pPr marL="0" indent="0">
              <a:buNone/>
            </a:pPr>
            <a:endParaRPr lang="ru-RU" sz="2000" dirty="0" smtClean="0"/>
          </a:p>
          <a:p>
            <a:pPr marL="0" indent="0">
              <a:buNone/>
            </a:pPr>
            <a:endParaRPr lang="ru-RU" sz="2000" dirty="0"/>
          </a:p>
        </p:txBody>
      </p:sp>
    </p:spTree>
    <p:extLst>
      <p:ext uri="{BB962C8B-B14F-4D97-AF65-F5344CB8AC3E}">
        <p14:creationId xmlns:p14="http://schemas.microsoft.com/office/powerpoint/2010/main" val="36086023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Отсрочка платежа</a:t>
            </a:r>
            <a:endParaRPr lang="ru-RU" dirty="0"/>
          </a:p>
        </p:txBody>
      </p:sp>
      <p:sp>
        <p:nvSpPr>
          <p:cNvPr id="3" name="Содержимое 2"/>
          <p:cNvSpPr>
            <a:spLocks noGrp="1"/>
          </p:cNvSpPr>
          <p:nvPr>
            <p:ph sz="quarter" idx="1"/>
          </p:nvPr>
        </p:nvSpPr>
        <p:spPr>
          <a:xfrm>
            <a:off x="311912" y="1262888"/>
            <a:ext cx="8503920" cy="4572000"/>
          </a:xfrm>
        </p:spPr>
        <p:txBody>
          <a:bodyPr>
            <a:noAutofit/>
          </a:bodyPr>
          <a:lstStyle/>
          <a:p>
            <a:pPr marL="0" indent="0" algn="just">
              <a:buNone/>
            </a:pPr>
            <a:r>
              <a:rPr lang="ru-RU" sz="2400" dirty="0"/>
              <a:t>Если договором на приобретение предусмотрена отсрочка платежа по объекту непроизведенных активов на период, превышающий 12 месяцев, то разница между стоимостью при оплате без отсрочки платежа и стоимостью при оплате с учетом отсрочки платежа признается в качестве расходов на уплату процентов за исключением случаев, когда такие проценты включаются в первоначальную стоимость объекта непроизведенных активов в соответствии с требованиями, предусмотренными другими нормативными правовыми актами, регулирующими ведение бухгалтерского учета и составление бухгалтерской (финансовой) отчетности.</a:t>
            </a:r>
            <a:endParaRPr lang="ru-RU" sz="2400" dirty="0"/>
          </a:p>
          <a:p>
            <a:pPr>
              <a:buNone/>
            </a:pPr>
            <a:endParaRPr lang="ru-RU" sz="2400" dirty="0"/>
          </a:p>
        </p:txBody>
      </p:sp>
    </p:spTree>
    <p:extLst>
      <p:ext uri="{BB962C8B-B14F-4D97-AF65-F5344CB8AC3E}">
        <p14:creationId xmlns:p14="http://schemas.microsoft.com/office/powerpoint/2010/main" val="33204722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Неденежное</a:t>
            </a:r>
            <a:r>
              <a:rPr lang="ru-RU" dirty="0" smtClean="0"/>
              <a:t> приобретение</a:t>
            </a:r>
            <a:endParaRPr lang="ru-RU" dirty="0"/>
          </a:p>
        </p:txBody>
      </p:sp>
      <p:sp>
        <p:nvSpPr>
          <p:cNvPr id="3" name="Содержимое 2"/>
          <p:cNvSpPr>
            <a:spLocks noGrp="1"/>
          </p:cNvSpPr>
          <p:nvPr>
            <p:ph sz="quarter" idx="1"/>
          </p:nvPr>
        </p:nvSpPr>
        <p:spPr>
          <a:xfrm>
            <a:off x="281432" y="1435608"/>
            <a:ext cx="8503920" cy="4572000"/>
          </a:xfrm>
        </p:spPr>
        <p:txBody>
          <a:bodyPr>
            <a:noAutofit/>
          </a:bodyPr>
          <a:lstStyle/>
          <a:p>
            <a:pPr marL="0" indent="0" algn="just">
              <a:buNone/>
            </a:pPr>
            <a:r>
              <a:rPr lang="ru-RU" sz="2000" dirty="0"/>
              <a:t>Первоначальной стоимостью объекта непроизведенных активов, приобретаемого путем обменной операции в обмен на иные активы, за исключение денежных средств (их эквивалентов), является его справедливая стоимость на дату приобретения за исключением случаев, когда обменная операция не носит коммерческий характер или когда справедливую стоимость полученного актива и переданного актива невозможно надежно оценить.</a:t>
            </a:r>
          </a:p>
          <a:p>
            <a:pPr marL="0" indent="0" algn="just">
              <a:buNone/>
            </a:pPr>
            <a:r>
              <a:rPr lang="ru-RU" sz="2000" dirty="0" smtClean="0"/>
              <a:t>В </a:t>
            </a:r>
            <a:r>
              <a:rPr lang="ru-RU" sz="2000" dirty="0"/>
              <a:t>случае если обменная операция не носит коммерческий характер или справедливую стоимость ни полученного актива, ни переданного актива невозможно надежно оценить, оценка первоначальной стоимости полученного актива производится на основании остаточной стоимости переданного взамен актива.</a:t>
            </a:r>
          </a:p>
          <a:p>
            <a:pPr algn="just">
              <a:buNone/>
            </a:pPr>
            <a:endParaRPr lang="ru-RU" sz="2000" dirty="0"/>
          </a:p>
        </p:txBody>
      </p:sp>
    </p:spTree>
    <p:extLst>
      <p:ext uri="{BB962C8B-B14F-4D97-AF65-F5344CB8AC3E}">
        <p14:creationId xmlns:p14="http://schemas.microsoft.com/office/powerpoint/2010/main" val="2417234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Приобретение в результате необменной операции</a:t>
            </a:r>
            <a:endParaRPr lang="ru-RU" dirty="0"/>
          </a:p>
        </p:txBody>
      </p:sp>
      <p:sp>
        <p:nvSpPr>
          <p:cNvPr id="3" name="Содержимое 2"/>
          <p:cNvSpPr>
            <a:spLocks noGrp="1"/>
          </p:cNvSpPr>
          <p:nvPr>
            <p:ph sz="quarter" idx="1"/>
          </p:nvPr>
        </p:nvSpPr>
        <p:spPr>
          <a:xfrm>
            <a:off x="311912" y="1344168"/>
            <a:ext cx="8503920" cy="4572000"/>
          </a:xfrm>
        </p:spPr>
        <p:txBody>
          <a:bodyPr>
            <a:noAutofit/>
          </a:bodyPr>
          <a:lstStyle/>
          <a:p>
            <a:pPr marL="0" indent="0" algn="just">
              <a:buNone/>
            </a:pPr>
            <a:r>
              <a:rPr lang="ru-RU" sz="1800" dirty="0"/>
              <a:t>Первоначальной стоимостью объекта непроизведенных активов, приобретенного в результате необменной операции, является его справедливая стоимость на дату приобретения.</a:t>
            </a:r>
          </a:p>
          <a:p>
            <a:pPr marL="0" indent="0" algn="just">
              <a:buNone/>
            </a:pPr>
            <a:r>
              <a:rPr lang="ru-RU" sz="1800" dirty="0" smtClean="0"/>
              <a:t>В </a:t>
            </a:r>
            <a:r>
              <a:rPr lang="ru-RU" sz="1800" dirty="0"/>
              <a:t>случае, если объект непроизведенных активов, приобретенный путем необменной операции, не может быть оценен по справедливой стоимости, оценка его первоначальной стоимости производится на основании остаточной стоимости переданного взамен </a:t>
            </a:r>
            <a:r>
              <a:rPr lang="ru-RU" sz="1800" dirty="0" smtClean="0"/>
              <a:t>актива.</a:t>
            </a:r>
          </a:p>
          <a:p>
            <a:pPr marL="0" indent="0" algn="just">
              <a:buNone/>
            </a:pPr>
            <a:r>
              <a:rPr lang="ru-RU" sz="1800" dirty="0" smtClean="0"/>
              <a:t>В </a:t>
            </a:r>
            <a:r>
              <a:rPr lang="ru-RU" sz="1800" dirty="0"/>
              <a:t>случае если данные об остаточной стоимости предаваемого взамен актива по каким-либо причинам недоступны, либо на дату передачи остаточная стоимость передаваемого взамен актива нулевая, субъектом учета отражается приобретенный путем такой обменной операции актив в составе непроизведенных активов в условной оценке, равной одному рублю.</a:t>
            </a:r>
          </a:p>
          <a:p>
            <a:pPr marL="0" indent="0" algn="just">
              <a:buNone/>
            </a:pPr>
            <a:r>
              <a:rPr lang="ru-RU" sz="1800" dirty="0" smtClean="0"/>
              <a:t>Объекты </a:t>
            </a:r>
            <a:r>
              <a:rPr lang="ru-RU" sz="1800" dirty="0"/>
              <a:t>непроизведенных активов, полученные субъектом учета от собственника (учредителя), подлежат первоначальному признанию в оценке собственника (учредителя), то есть по стоимости, отраженной в передаточных документах.</a:t>
            </a:r>
            <a:endParaRPr lang="ru-RU" sz="1800" dirty="0"/>
          </a:p>
        </p:txBody>
      </p:sp>
    </p:spTree>
    <p:extLst>
      <p:ext uri="{BB962C8B-B14F-4D97-AF65-F5344CB8AC3E}">
        <p14:creationId xmlns:p14="http://schemas.microsoft.com/office/powerpoint/2010/main" val="27766726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Последующая оценка</a:t>
            </a:r>
            <a:endParaRPr lang="ru-RU" dirty="0"/>
          </a:p>
        </p:txBody>
      </p:sp>
      <p:sp>
        <p:nvSpPr>
          <p:cNvPr id="3" name="Содержимое 2"/>
          <p:cNvSpPr>
            <a:spLocks noGrp="1"/>
          </p:cNvSpPr>
          <p:nvPr>
            <p:ph sz="quarter" idx="1"/>
          </p:nvPr>
        </p:nvSpPr>
        <p:spPr>
          <a:xfrm>
            <a:off x="271272" y="1313688"/>
            <a:ext cx="8503920" cy="4572000"/>
          </a:xfrm>
        </p:spPr>
        <p:txBody>
          <a:bodyPr>
            <a:noAutofit/>
          </a:bodyPr>
          <a:lstStyle/>
          <a:p>
            <a:pPr marL="0" indent="0" algn="just">
              <a:buNone/>
            </a:pPr>
            <a:r>
              <a:rPr lang="ru-RU" sz="1800" dirty="0"/>
              <a:t>Затраты на реконструкцию, модернизацию (поверхностное улучшение земель, мелиорацию, ирригацию, спрямление русла иные аналогичные мероприятия), а также на замещение объектов непроизведенных активов отражаются в составе расходов текущего периода.</a:t>
            </a:r>
          </a:p>
          <a:p>
            <a:pPr marL="0" indent="0" algn="just">
              <a:buNone/>
            </a:pPr>
            <a:r>
              <a:rPr lang="ru-RU" sz="1800" dirty="0" smtClean="0"/>
              <a:t>После </a:t>
            </a:r>
            <a:r>
              <a:rPr lang="ru-RU" sz="1800" dirty="0"/>
              <a:t>признания в бухгалтерском учете актива в качестве объекта непроизведенных активов его учет осуществляется по балансовой стоимости. </a:t>
            </a:r>
          </a:p>
          <a:p>
            <a:pPr marL="0" indent="0" algn="just">
              <a:buNone/>
            </a:pPr>
            <a:r>
              <a:rPr lang="ru-RU" sz="1800" dirty="0"/>
              <a:t>Суммы накопленных убытков от обесценения объектов непроизведенных активов отражаются в бухгалтерском учете обособленно.</a:t>
            </a:r>
          </a:p>
          <a:p>
            <a:pPr marL="0" indent="0" algn="just">
              <a:buNone/>
            </a:pPr>
            <a:r>
              <a:rPr lang="ru-RU" sz="1800" dirty="0" smtClean="0"/>
              <a:t>Переоценка </a:t>
            </a:r>
            <a:r>
              <a:rPr lang="ru-RU" sz="1800" dirty="0"/>
              <a:t>объектов непроизведенных активов, относящихся ко всем группам, кроме группы «Земля (земельные участки)», производится до справедливой стоимости, определяемых как сумма дисконтированных будущих денежных поступлений без учета предоставляемых льгот, связанных с пользованием объектами непроизведенных активов (поступления от выдачи разрешений, лицензий, будущие налоговые и иные поступления от предоставления права пользования перечисленными группами активов). </a:t>
            </a:r>
            <a:endParaRPr lang="ru-RU" sz="1800" dirty="0"/>
          </a:p>
        </p:txBody>
      </p:sp>
    </p:spTree>
    <p:extLst>
      <p:ext uri="{BB962C8B-B14F-4D97-AF65-F5344CB8AC3E}">
        <p14:creationId xmlns:p14="http://schemas.microsoft.com/office/powerpoint/2010/main" val="6072918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Переоценка земли</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2000" dirty="0"/>
              <a:t>Переоценка объектов непроизведенных активов, относящихся к группе «Земля (земельные участки)», производится до справедливой стоимости, в качестве которой используется кадастровая стоимость. </a:t>
            </a:r>
            <a:endParaRPr lang="ru-RU" sz="2000" dirty="0" smtClean="0"/>
          </a:p>
          <a:p>
            <a:pPr marL="0" indent="0" algn="just">
              <a:buNone/>
            </a:pPr>
            <a:r>
              <a:rPr lang="ru-RU" sz="2000" dirty="0" smtClean="0"/>
              <a:t>Изменение </a:t>
            </a:r>
            <a:r>
              <a:rPr lang="ru-RU" sz="2000" dirty="0"/>
              <a:t>переоцененной стоимости объектов непроизведенных активов, относящихся к группе «Земля (земельные участки)» производится в результате проведения государственной кадастровой переоценки или внесения изменений в государственный кадастр земельных участков в соответствии с действующим законодательством. </a:t>
            </a:r>
            <a:endParaRPr lang="ru-RU" sz="2000" dirty="0"/>
          </a:p>
        </p:txBody>
      </p:sp>
    </p:spTree>
    <p:extLst>
      <p:ext uri="{BB962C8B-B14F-4D97-AF65-F5344CB8AC3E}">
        <p14:creationId xmlns:p14="http://schemas.microsoft.com/office/powerpoint/2010/main" val="15600020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Особенности учета по переоцененной стоимости</a:t>
            </a:r>
            <a:endParaRPr lang="ru-RU" dirty="0"/>
          </a:p>
        </p:txBody>
      </p:sp>
      <p:sp>
        <p:nvSpPr>
          <p:cNvPr id="3" name="Содержимое 2"/>
          <p:cNvSpPr>
            <a:spLocks noGrp="1"/>
          </p:cNvSpPr>
          <p:nvPr>
            <p:ph sz="quarter" idx="1"/>
          </p:nvPr>
        </p:nvSpPr>
        <p:spPr/>
        <p:txBody>
          <a:bodyPr>
            <a:noAutofit/>
          </a:bodyPr>
          <a:lstStyle/>
          <a:p>
            <a:pPr marL="0" indent="0" algn="just">
              <a:buNone/>
            </a:pPr>
            <a:r>
              <a:rPr lang="ru-RU" sz="1800" dirty="0"/>
              <a:t>Учет объекта непроизведенных активов по переоцененной стоимости ведется на протяжении всего периода пользования земельным участком до момента перевода такого объекта в иную категорию объектов бухгалтерского учета в связи с его </a:t>
            </a:r>
            <a:r>
              <a:rPr lang="ru-RU" sz="1800" dirty="0" err="1"/>
              <a:t>реклассификацией</a:t>
            </a:r>
            <a:r>
              <a:rPr lang="ru-RU" sz="1800" dirty="0"/>
              <a:t>.</a:t>
            </a:r>
          </a:p>
          <a:p>
            <a:pPr marL="0" indent="0" algn="just">
              <a:buNone/>
            </a:pPr>
            <a:r>
              <a:rPr lang="ru-RU" sz="1800" dirty="0" smtClean="0"/>
              <a:t>Сумма </a:t>
            </a:r>
            <a:r>
              <a:rPr lang="ru-RU" sz="1800" dirty="0"/>
              <a:t>переоценки объекта непроизведенных активов относится на финансовый результат в качестве доходов или расходов текущего периода.</a:t>
            </a:r>
          </a:p>
          <a:p>
            <a:pPr marL="0" indent="0" algn="just">
              <a:buNone/>
            </a:pPr>
            <a:r>
              <a:rPr lang="ru-RU" sz="1800" dirty="0" smtClean="0"/>
              <a:t>Переоценка </a:t>
            </a:r>
            <a:r>
              <a:rPr lang="ru-RU" sz="1800" dirty="0"/>
              <a:t>стоимости объектов непроизведенных активов производится ежегодно.</a:t>
            </a:r>
          </a:p>
          <a:p>
            <a:pPr marL="0" indent="0" algn="just">
              <a:buNone/>
            </a:pPr>
            <a:r>
              <a:rPr lang="ru-RU" sz="1800" dirty="0" smtClean="0"/>
              <a:t>Объекты </a:t>
            </a:r>
            <a:r>
              <a:rPr lang="ru-RU" sz="1800" dirty="0"/>
              <a:t>непроизведенных активов, предназначенные для отчуждения не в пользу субъектов государственного сектора, отражаются в бухгалтерском учете и бухгалтерской (финансовой) отчетности субъекта обособленно по справедливой стоимости, определяемой методом рыночных цен. Результаты такой переоценки до справедливой стоимости отражаются в отчетности обособлено в составе доходов и расходов текущего периода.</a:t>
            </a:r>
          </a:p>
          <a:p>
            <a:pPr marL="0" indent="0">
              <a:buNone/>
            </a:pPr>
            <a:r>
              <a:rPr lang="ru-RU" sz="1800" dirty="0" smtClean="0"/>
              <a:t>Объекты </a:t>
            </a:r>
            <a:r>
              <a:rPr lang="ru-RU" sz="1800" dirty="0"/>
              <a:t>непроизведенных активов не амортизируются. </a:t>
            </a:r>
            <a:endParaRPr lang="ru-RU" sz="1800" dirty="0"/>
          </a:p>
        </p:txBody>
      </p:sp>
    </p:spTree>
    <p:extLst>
      <p:ext uri="{BB962C8B-B14F-4D97-AF65-F5344CB8AC3E}">
        <p14:creationId xmlns:p14="http://schemas.microsoft.com/office/powerpoint/2010/main" val="38913374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Обесценение</a:t>
            </a:r>
            <a:endParaRPr lang="ru-RU" dirty="0"/>
          </a:p>
        </p:txBody>
      </p:sp>
      <p:sp>
        <p:nvSpPr>
          <p:cNvPr id="3" name="Содержимое 2"/>
          <p:cNvSpPr>
            <a:spLocks noGrp="1"/>
          </p:cNvSpPr>
          <p:nvPr>
            <p:ph sz="quarter" idx="1"/>
          </p:nvPr>
        </p:nvSpPr>
        <p:spPr/>
        <p:txBody>
          <a:bodyPr>
            <a:noAutofit/>
          </a:bodyPr>
          <a:lstStyle/>
          <a:p>
            <a:pPr marL="0" indent="0">
              <a:buNone/>
            </a:pPr>
            <a:r>
              <a:rPr lang="ru-RU" sz="1800" dirty="0"/>
              <a:t>Для определения признаков обесценения объекта непроизведенных активов субъектом учета применяются положения федерального стандарта бухгалтерского учета для организаций государственного сектора «Обесценение активов</a:t>
            </a:r>
            <a:r>
              <a:rPr lang="ru-RU" sz="1800" dirty="0" smtClean="0"/>
              <a:t>».</a:t>
            </a:r>
            <a:endParaRPr lang="ru-RU" sz="1800" dirty="0"/>
          </a:p>
          <a:p>
            <a:pPr marL="0" indent="0">
              <a:buNone/>
            </a:pPr>
            <a:r>
              <a:rPr lang="ru-RU" sz="1800" dirty="0" smtClean="0"/>
              <a:t>Обесценение </a:t>
            </a:r>
            <a:r>
              <a:rPr lang="ru-RU" sz="1800" dirty="0"/>
              <a:t>или утрата объекта непроизведенных активов являются отдельными экономическими событиями и учитываются отдельно.</a:t>
            </a:r>
          </a:p>
          <a:p>
            <a:pPr marL="0" indent="0">
              <a:buNone/>
            </a:pPr>
            <a:r>
              <a:rPr lang="ru-RU" sz="1800" dirty="0"/>
              <a:t>Признание обесценения объекта непроизведенных активов осуществляется в соответствии с Федеральным стандартом «Обесценение активов</a:t>
            </a:r>
            <a:r>
              <a:rPr lang="ru-RU" sz="1800" dirty="0" smtClean="0"/>
              <a:t>».</a:t>
            </a:r>
            <a:endParaRPr lang="ru-RU" sz="1800" dirty="0"/>
          </a:p>
        </p:txBody>
      </p:sp>
    </p:spTree>
    <p:extLst>
      <p:ext uri="{BB962C8B-B14F-4D97-AF65-F5344CB8AC3E}">
        <p14:creationId xmlns:p14="http://schemas.microsoft.com/office/powerpoint/2010/main" val="34987877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Прекращение признания</a:t>
            </a:r>
            <a:endParaRPr lang="ru-RU" dirty="0"/>
          </a:p>
        </p:txBody>
      </p:sp>
      <p:sp>
        <p:nvSpPr>
          <p:cNvPr id="3" name="Содержимое 2"/>
          <p:cNvSpPr>
            <a:spLocks noGrp="1"/>
          </p:cNvSpPr>
          <p:nvPr>
            <p:ph sz="quarter" idx="1"/>
          </p:nvPr>
        </p:nvSpPr>
        <p:spPr>
          <a:xfrm>
            <a:off x="271272" y="1679448"/>
            <a:ext cx="8503920" cy="4572000"/>
          </a:xfrm>
        </p:spPr>
        <p:txBody>
          <a:bodyPr>
            <a:noAutofit/>
          </a:bodyPr>
          <a:lstStyle/>
          <a:p>
            <a:pPr marL="0" indent="0" algn="just">
              <a:buNone/>
            </a:pPr>
            <a:r>
              <a:rPr lang="ru-RU" sz="1800" dirty="0"/>
              <a:t>Признание объекта непроизведенных активов в бухгалтерском учете в качестве актива прекращается в случае выбытия объекта имущества либо в случае, когда от объекта непроизведенных активов не ожидается будущих экономических выгод или полезного потенциала.</a:t>
            </a:r>
          </a:p>
          <a:p>
            <a:pPr marL="0" indent="0" algn="just">
              <a:buNone/>
            </a:pPr>
            <a:r>
              <a:rPr lang="ru-RU" sz="1800" dirty="0" smtClean="0"/>
              <a:t>Выбытие </a:t>
            </a:r>
            <a:r>
              <a:rPr lang="ru-RU" sz="1800" dirty="0"/>
              <a:t>объектов непроизведенных активов осуществляется:</a:t>
            </a:r>
          </a:p>
          <a:p>
            <a:pPr marL="0" indent="0" algn="just">
              <a:buNone/>
            </a:pPr>
            <a:r>
              <a:rPr lang="ru-RU" sz="1800" dirty="0"/>
              <a:t>а) при прекращении имущественных прав по основаниям, предусмотренным законодательством Российской Федерации, в том числе по основанию продажи, безвозмездной передачи (дарения);</a:t>
            </a:r>
          </a:p>
          <a:p>
            <a:pPr marL="0" indent="0" algn="just">
              <a:buNone/>
            </a:pPr>
            <a:r>
              <a:rPr lang="ru-RU" sz="1800" dirty="0"/>
              <a:t>б) при прекращении использования объекта непроизведенных активов, вследствие порчи, изменения качественных характеристик объекта, по иным основаниям, в связи с которыми использование объекта непроизведенных активов по установленному при принятии его к бухгалтерскому учету назначению не представляется возможным;</a:t>
            </a:r>
          </a:p>
          <a:p>
            <a:pPr marL="0" indent="0" algn="just">
              <a:buNone/>
            </a:pPr>
            <a:r>
              <a:rPr lang="ru-RU" sz="1800" dirty="0"/>
              <a:t>в) при передаче другой организации государственного сектора;</a:t>
            </a:r>
          </a:p>
          <a:p>
            <a:pPr marL="0" indent="0" algn="just">
              <a:buNone/>
            </a:pPr>
            <a:r>
              <a:rPr lang="ru-RU" sz="1800" dirty="0"/>
              <a:t>г) по иным основаниям, предусмотренным законодательством Российской Федерации.</a:t>
            </a:r>
            <a:endParaRPr lang="ru-RU" sz="1800" dirty="0" smtClean="0"/>
          </a:p>
        </p:txBody>
      </p:sp>
    </p:spTree>
    <p:extLst>
      <p:ext uri="{BB962C8B-B14F-4D97-AF65-F5344CB8AC3E}">
        <p14:creationId xmlns:p14="http://schemas.microsoft.com/office/powerpoint/2010/main" val="33417200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Выбытие</a:t>
            </a:r>
            <a:endParaRPr lang="ru-RU" dirty="0"/>
          </a:p>
        </p:txBody>
      </p:sp>
      <p:sp>
        <p:nvSpPr>
          <p:cNvPr id="3" name="Содержимое 2"/>
          <p:cNvSpPr>
            <a:spLocks noGrp="1"/>
          </p:cNvSpPr>
          <p:nvPr>
            <p:ph sz="quarter" idx="1"/>
          </p:nvPr>
        </p:nvSpPr>
        <p:spPr>
          <a:xfrm>
            <a:off x="291592" y="1496568"/>
            <a:ext cx="8503920" cy="4572000"/>
          </a:xfrm>
        </p:spPr>
        <p:txBody>
          <a:bodyPr>
            <a:noAutofit/>
          </a:bodyPr>
          <a:lstStyle/>
          <a:p>
            <a:pPr marL="0" indent="0" algn="just">
              <a:buNone/>
            </a:pPr>
            <a:r>
              <a:rPr lang="ru-RU" sz="1800" dirty="0"/>
              <a:t>Доходы, причитающиеся к получению при выбытии объекта непроизведенных активов, подлежат первоначальному признанию по справедливой стоимости. </a:t>
            </a:r>
          </a:p>
          <a:p>
            <a:pPr marL="0" indent="0" algn="just">
              <a:buNone/>
            </a:pPr>
            <a:r>
              <a:rPr lang="ru-RU" sz="1800" dirty="0"/>
              <a:t>Если договором на реализацию выбывающего объекта непроизведенных активов предусмотрена отсрочка платежа по объекту непроизведенных активов на период, превышающий 12 месяцев, то справедливой стоимостью величины дохода, причитающегося к получению при выбытии объекта непроизведенных активов, признается сумма, рассчитанная без учета отсрочки платежа. Разница между величиной дохода, причитающегося к получению при выбытии объекта непроизведенных активов, при оплате с учетом отсрочки платежа признается в качестве процентных доходов. </a:t>
            </a:r>
          </a:p>
          <a:p>
            <a:pPr marL="0" indent="0" algn="just">
              <a:buNone/>
            </a:pPr>
            <a:r>
              <a:rPr lang="ru-RU" sz="1800" dirty="0" smtClean="0"/>
              <a:t>Финансовый </a:t>
            </a:r>
            <a:r>
              <a:rPr lang="ru-RU" sz="1800" dirty="0"/>
              <a:t>результат, возникающий при выбытии объекта непроизведенных активов, отражается в составе финансового результата текущего периода. </a:t>
            </a:r>
          </a:p>
          <a:p>
            <a:pPr marL="0" indent="0" algn="just">
              <a:buNone/>
            </a:pPr>
            <a:r>
              <a:rPr lang="ru-RU" sz="1800" dirty="0" smtClean="0"/>
              <a:t>Финансовый </a:t>
            </a:r>
            <a:r>
              <a:rPr lang="ru-RU" sz="1800" dirty="0"/>
              <a:t>результат, возникающий при выбытии объекта непроизведенных активов, определяется как разница между поступлениями от выбытия, если таковые имеются, и остаточной стоимостью объекта непроизведенных активов</a:t>
            </a:r>
            <a:endParaRPr lang="ru-RU" sz="1800" dirty="0" smtClean="0"/>
          </a:p>
        </p:txBody>
      </p:sp>
    </p:spTree>
    <p:extLst>
      <p:ext uri="{BB962C8B-B14F-4D97-AF65-F5344CB8AC3E}">
        <p14:creationId xmlns:p14="http://schemas.microsoft.com/office/powerpoint/2010/main" val="16277304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Переходные положения 1</a:t>
            </a:r>
            <a:endParaRPr lang="ru-RU" dirty="0"/>
          </a:p>
        </p:txBody>
      </p:sp>
      <p:sp>
        <p:nvSpPr>
          <p:cNvPr id="3" name="Содержимое 2"/>
          <p:cNvSpPr>
            <a:spLocks noGrp="1"/>
          </p:cNvSpPr>
          <p:nvPr>
            <p:ph sz="quarter" idx="1"/>
          </p:nvPr>
        </p:nvSpPr>
        <p:spPr>
          <a:xfrm>
            <a:off x="301752" y="1496568"/>
            <a:ext cx="8503920" cy="4572000"/>
          </a:xfrm>
        </p:spPr>
        <p:txBody>
          <a:bodyPr>
            <a:noAutofit/>
          </a:bodyPr>
          <a:lstStyle/>
          <a:p>
            <a:pPr marL="0" indent="0">
              <a:buNone/>
            </a:pPr>
            <a:r>
              <a:rPr lang="ru-RU" sz="1800" dirty="0"/>
              <a:t>Объекты бухгалтерского учета, подлежащие отражению согласно настоящему Стандарту в бухгалтерском учете на соответствующих балансовых счетах, ранее не признававшиеся таковыми в составе непроизведенных активов и (или) отражавшиеся на забалансовом учете, признаются субъектом учета в составе непроизведенных активов (отражаются в бухгалтерском учете на соответствующих балансовых счетах) по их первоначальной стоимости, определенной согласно </a:t>
            </a:r>
            <a:r>
              <a:rPr lang="ru-RU" sz="1800" dirty="0" smtClean="0"/>
              <a:t>Стандарту</a:t>
            </a:r>
            <a:r>
              <a:rPr lang="ru-RU" sz="1800" dirty="0"/>
              <a:t>.</a:t>
            </a:r>
          </a:p>
          <a:p>
            <a:pPr marL="0" indent="0">
              <a:buNone/>
            </a:pPr>
            <a:r>
              <a:rPr lang="ru-RU" sz="1800" dirty="0" smtClean="0"/>
              <a:t>Объекты </a:t>
            </a:r>
            <a:r>
              <a:rPr lang="ru-RU" sz="1800" dirty="0"/>
              <a:t>непроизведенных активов, которые соответствуют критериям признания объекта непроизведенных активов, </a:t>
            </a:r>
            <a:r>
              <a:rPr lang="ru-RU" sz="1800" dirty="0" smtClean="0"/>
              <a:t>отражаются </a:t>
            </a:r>
            <a:r>
              <a:rPr lang="ru-RU" sz="1800" dirty="0"/>
              <a:t>при первом применении настоящего Стандарта в бухгалтерском учете на соответствующих балансовых счетах по их балансовой стоимости, согласно положениям </a:t>
            </a:r>
            <a:r>
              <a:rPr lang="ru-RU" sz="1800" dirty="0" smtClean="0"/>
              <a:t>Стандарта</a:t>
            </a:r>
            <a:r>
              <a:rPr lang="ru-RU" sz="1800" dirty="0"/>
              <a:t>. </a:t>
            </a:r>
          </a:p>
          <a:p>
            <a:pPr marL="0" indent="0">
              <a:buNone/>
            </a:pPr>
            <a:r>
              <a:rPr lang="ru-RU" sz="1800" dirty="0" smtClean="0"/>
              <a:t>Субъекты </a:t>
            </a:r>
            <a:r>
              <a:rPr lang="ru-RU" sz="1800" dirty="0"/>
              <a:t>учета, впервые применяющие настоящий Стандарт, переоценивают все объекты, относящиеся к группе «Земля (земельные участки)», подлежащие отражению на балансе в соответствии с критериями признания, </a:t>
            </a:r>
            <a:r>
              <a:rPr lang="ru-RU" sz="1800" dirty="0" smtClean="0"/>
              <a:t>и </a:t>
            </a:r>
            <a:r>
              <a:rPr lang="ru-RU" sz="1800" dirty="0"/>
              <a:t>внесенные в государственный кадастр недвижимости, до кадастровой стоимости, которая после этой переоценки признается первоначальной стоимостью. </a:t>
            </a:r>
          </a:p>
        </p:txBody>
      </p:sp>
    </p:spTree>
    <p:extLst>
      <p:ext uri="{BB962C8B-B14F-4D97-AF65-F5344CB8AC3E}">
        <p14:creationId xmlns:p14="http://schemas.microsoft.com/office/powerpoint/2010/main" val="13745532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Переходные положения 2</a:t>
            </a:r>
            <a:endParaRPr lang="ru-RU" dirty="0"/>
          </a:p>
        </p:txBody>
      </p:sp>
      <p:sp>
        <p:nvSpPr>
          <p:cNvPr id="3" name="Содержимое 2"/>
          <p:cNvSpPr>
            <a:spLocks noGrp="1"/>
          </p:cNvSpPr>
          <p:nvPr>
            <p:ph sz="quarter" idx="1"/>
          </p:nvPr>
        </p:nvSpPr>
        <p:spPr>
          <a:xfrm>
            <a:off x="301752" y="1496568"/>
            <a:ext cx="8503920" cy="4572000"/>
          </a:xfrm>
        </p:spPr>
        <p:txBody>
          <a:bodyPr>
            <a:noAutofit/>
          </a:bodyPr>
          <a:lstStyle/>
          <a:p>
            <a:pPr marL="0" indent="0" algn="just">
              <a:buNone/>
            </a:pPr>
            <a:r>
              <a:rPr lang="ru-RU" sz="1800" dirty="0"/>
              <a:t>В случае если кадастровая оценка для объектов, относящихся к группе «Земля (земельные участки)», по каким-либо причинам недоступна на дату первого применения </a:t>
            </a:r>
            <a:r>
              <a:rPr lang="ru-RU" sz="1800" dirty="0" smtClean="0"/>
              <a:t>Стандарта</a:t>
            </a:r>
            <a:r>
              <a:rPr lang="ru-RU" sz="1800" dirty="0"/>
              <a:t>, субъектом учета отражаются такие активы по балансовой стоимости, сформированной на дату первого применения </a:t>
            </a:r>
            <a:r>
              <a:rPr lang="ru-RU" sz="1800" dirty="0" smtClean="0"/>
              <a:t>Стандарта</a:t>
            </a:r>
            <a:r>
              <a:rPr lang="ru-RU" sz="1800" dirty="0"/>
              <a:t>, до момента, когда кадастровая оценка по такому объекту недвижимости будет определена. </a:t>
            </a:r>
          </a:p>
          <a:p>
            <a:pPr marL="0" indent="0" algn="just">
              <a:buNone/>
            </a:pPr>
            <a:r>
              <a:rPr lang="ru-RU" sz="1800" dirty="0"/>
              <a:t>В случае если данные о балансовой стоимости по каким-либо причинам недоступны, субъектом учета отражаются такие активы на балансовых счетах в условной оценке, рассчитанной одним из двух способов:</a:t>
            </a:r>
          </a:p>
          <a:p>
            <a:pPr marL="0" indent="0" algn="just">
              <a:buNone/>
            </a:pPr>
            <a:r>
              <a:rPr lang="ru-RU" sz="1800" dirty="0"/>
              <a:t>а) основанной на методике расчета рыночной оценки единичного земельного участка, применяемой органами государственной власти (местного самоуправления), уполномоченными на распоряжение находящимися в государственной или муниципальной собственности земельными участками;</a:t>
            </a:r>
          </a:p>
          <a:p>
            <a:pPr marL="0" indent="0" algn="just">
              <a:buNone/>
            </a:pPr>
            <a:r>
              <a:rPr lang="ru-RU" sz="1800" dirty="0"/>
              <a:t>б) на основе кадастровой стоимости аналогичного земельного участка, внесенного в государственный кадастр недвижимости.</a:t>
            </a:r>
          </a:p>
          <a:p>
            <a:pPr marL="0" indent="0" algn="just">
              <a:buNone/>
            </a:pPr>
            <a:r>
              <a:rPr lang="ru-RU" sz="1800" dirty="0"/>
              <a:t>После получения кадастровой оценки объекта недвижимости субъект учета </a:t>
            </a:r>
            <a:r>
              <a:rPr lang="ru-RU" sz="1800" dirty="0" smtClean="0"/>
              <a:t>применяет по кадастровой стоимости.</a:t>
            </a:r>
            <a:endParaRPr lang="ru-RU" sz="1800" dirty="0"/>
          </a:p>
        </p:txBody>
      </p:sp>
    </p:spTree>
    <p:extLst>
      <p:ext uri="{BB962C8B-B14F-4D97-AF65-F5344CB8AC3E}">
        <p14:creationId xmlns:p14="http://schemas.microsoft.com/office/powerpoint/2010/main" val="143898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Переходные положения 3</a:t>
            </a:r>
            <a:endParaRPr lang="ru-RU" dirty="0"/>
          </a:p>
        </p:txBody>
      </p:sp>
      <p:sp>
        <p:nvSpPr>
          <p:cNvPr id="3" name="Содержимое 2"/>
          <p:cNvSpPr>
            <a:spLocks noGrp="1"/>
          </p:cNvSpPr>
          <p:nvPr>
            <p:ph sz="quarter" idx="1"/>
          </p:nvPr>
        </p:nvSpPr>
        <p:spPr>
          <a:xfrm>
            <a:off x="301752" y="1496568"/>
            <a:ext cx="8503920" cy="4572000"/>
          </a:xfrm>
        </p:spPr>
        <p:txBody>
          <a:bodyPr>
            <a:noAutofit/>
          </a:bodyPr>
          <a:lstStyle/>
          <a:p>
            <a:pPr marL="0" indent="0">
              <a:buNone/>
            </a:pPr>
            <a:r>
              <a:rPr lang="ru-RU" sz="1800" dirty="0"/>
              <a:t>Финансовый результат, сформированный при первом применении </a:t>
            </a:r>
            <a:r>
              <a:rPr lang="ru-RU" sz="1800" dirty="0" smtClean="0"/>
              <a:t>Стандарта </a:t>
            </a:r>
            <a:r>
              <a:rPr lang="ru-RU" sz="1800" dirty="0"/>
              <a:t>от признания объектов непроизведенных активов, ранее не отраженных в бухгалтерском учете, а также от пересмотра балансовой стоимости объектов, относящихся к группе «Земля (земельные участки) до кадастровой стоимости, отражается субъектом учета в качестве корректировки показателя финансового результата прошлых отчетных периодов на начало отчетного периода.</a:t>
            </a:r>
          </a:p>
          <a:p>
            <a:pPr marL="0" indent="0">
              <a:buNone/>
            </a:pPr>
            <a:r>
              <a:rPr lang="ru-RU" sz="1800" dirty="0"/>
              <a:t>Результаты указанной корректировки раскрываются в пояснениях к бухгалтерской (финансовой) отчетности обособленно от иной информации. </a:t>
            </a:r>
          </a:p>
          <a:p>
            <a:pPr marL="0" indent="0">
              <a:buNone/>
            </a:pPr>
            <a:r>
              <a:rPr lang="ru-RU" sz="1800" dirty="0" smtClean="0"/>
              <a:t>При </a:t>
            </a:r>
            <a:r>
              <a:rPr lang="ru-RU" sz="1800" dirty="0"/>
              <a:t>первоначальном признании субъектом учета объекта непроизведенных активов в соответствии с </a:t>
            </a:r>
            <a:r>
              <a:rPr lang="ru-RU" sz="1800" dirty="0" smtClean="0"/>
              <a:t>Стандартом </a:t>
            </a:r>
            <a:r>
              <a:rPr lang="ru-RU" sz="1800" dirty="0"/>
              <a:t>одновременно признаются накопленные убытки от обесценения актива, связанные с этим объектом непроизведенных активов так, как если бы субъектом учета всегда применялись положения </a:t>
            </a:r>
            <a:r>
              <a:rPr lang="ru-RU" sz="1800" dirty="0" smtClean="0"/>
              <a:t>Стандарта</a:t>
            </a:r>
            <a:r>
              <a:rPr lang="ru-RU" sz="1800" dirty="0"/>
              <a:t>.</a:t>
            </a:r>
          </a:p>
          <a:p>
            <a:pPr marL="0" indent="0">
              <a:buNone/>
            </a:pPr>
            <a:r>
              <a:rPr lang="ru-RU" sz="1800" dirty="0"/>
              <a:t>Сравнительная информация по объектам непроизведенных активов (их поступлениям, выбытиям) за годы, предшествующие первому применению </a:t>
            </a:r>
            <a:r>
              <a:rPr lang="ru-RU" sz="1800" dirty="0" smtClean="0"/>
              <a:t>Стандарта</a:t>
            </a:r>
            <a:r>
              <a:rPr lang="ru-RU" sz="1800" dirty="0"/>
              <a:t>, не пересчитывается.</a:t>
            </a:r>
          </a:p>
        </p:txBody>
      </p:sp>
    </p:spTree>
    <p:extLst>
      <p:ext uri="{BB962C8B-B14F-4D97-AF65-F5344CB8AC3E}">
        <p14:creationId xmlns:p14="http://schemas.microsoft.com/office/powerpoint/2010/main" val="317501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8534400" y="6381328"/>
            <a:ext cx="430088" cy="288032"/>
          </a:xfrm>
          <a:prstGeom prst="rect">
            <a:avLst/>
          </a:prstGeom>
        </p:spPr>
        <p:txBody>
          <a:bodyP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ru-RU" sz="1800" b="1" dirty="0" smtClean="0">
                <a:solidFill>
                  <a:schemeClr val="bg1"/>
                </a:solidFill>
                <a:latin typeface="Times New Roman" pitchFamily="18" charset="0"/>
                <a:cs typeface="Times New Roman" pitchFamily="18" charset="0"/>
              </a:rPr>
              <a:t>28</a:t>
            </a:r>
            <a:endParaRPr lang="en-US" sz="1800" b="1" dirty="0">
              <a:solidFill>
                <a:schemeClr val="bg1"/>
              </a:solidFill>
              <a:latin typeface="Times New Roman" pitchFamily="18" charset="0"/>
              <a:cs typeface="Times New Roman" pitchFamily="18" charset="0"/>
            </a:endParaRPr>
          </a:p>
        </p:txBody>
      </p:sp>
      <p:graphicFrame>
        <p:nvGraphicFramePr>
          <p:cNvPr id="2" name="Object 2"/>
          <p:cNvGraphicFramePr>
            <a:graphicFrameLocks noChangeAspect="1"/>
          </p:cNvGraphicFramePr>
          <p:nvPr/>
        </p:nvGraphicFramePr>
        <p:xfrm>
          <a:off x="2689225" y="1600200"/>
          <a:ext cx="3422650" cy="3429000"/>
        </p:xfrm>
        <a:graphic>
          <a:graphicData uri="http://schemas.openxmlformats.org/presentationml/2006/ole">
            <mc:AlternateContent xmlns:mc="http://schemas.openxmlformats.org/markup-compatibility/2006">
              <mc:Choice xmlns:v="urn:schemas-microsoft-com:vml" Requires="v">
                <p:oleObj spid="_x0000_s1086" name="Clip" r:id="rId3" imgW="3452400" imgH="3458520" progId="">
                  <p:embed/>
                </p:oleObj>
              </mc:Choice>
              <mc:Fallback>
                <p:oleObj name="Clip" r:id="rId3" imgW="3452400" imgH="345852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9225" y="1600200"/>
                        <a:ext cx="3422650" cy="3429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05711833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5834</TotalTime>
  <Words>1939</Words>
  <Application>Microsoft Office PowerPoint</Application>
  <PresentationFormat>Экран (4:3)</PresentationFormat>
  <Paragraphs>118</Paragraphs>
  <Slides>24</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24</vt:i4>
      </vt:variant>
    </vt:vector>
  </HeadingPairs>
  <TitlesOfParts>
    <vt:vector size="26" baseType="lpstr">
      <vt:lpstr>Официальная</vt:lpstr>
      <vt:lpstr>Clip</vt:lpstr>
      <vt:lpstr>Непроизведенные активы </vt:lpstr>
      <vt:lpstr>Нормативное регулирование</vt:lpstr>
      <vt:lpstr>Понятие непроизведенных активов</vt:lpstr>
      <vt:lpstr>Принятие к учету</vt:lpstr>
      <vt:lpstr>Единица учета</vt:lpstr>
      <vt:lpstr>Субъекты учета земли</vt:lpstr>
      <vt:lpstr>Субъекты учета других непроизведенных активов</vt:lpstr>
      <vt:lpstr>Первоначальная оценка </vt:lpstr>
      <vt:lpstr>Первоначальная оценка земли</vt:lpstr>
      <vt:lpstr>Первоначальная оценка других активов</vt:lpstr>
      <vt:lpstr>Приобретение в результате обменной операции</vt:lpstr>
      <vt:lpstr>Отсрочка платежа</vt:lpstr>
      <vt:lpstr>Неденежное приобретение</vt:lpstr>
      <vt:lpstr>Приобретение в результате необменной операции</vt:lpstr>
      <vt:lpstr>Последующая оценка</vt:lpstr>
      <vt:lpstr>Переоценка земли</vt:lpstr>
      <vt:lpstr>Особенности учета по переоцененной стоимости</vt:lpstr>
      <vt:lpstr>Обесценение</vt:lpstr>
      <vt:lpstr>Прекращение признания</vt:lpstr>
      <vt:lpstr>Выбытие</vt:lpstr>
      <vt:lpstr>Переходные положения 1</vt:lpstr>
      <vt:lpstr>Переходные положения 2</vt:lpstr>
      <vt:lpstr>Переходные положения 3</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Классификация  аудиторских услуг</dc:title>
  <dc:creator>Елена А. Черемных</dc:creator>
  <cp:lastModifiedBy>User</cp:lastModifiedBy>
  <cp:revision>655</cp:revision>
  <cp:lastPrinted>2014-11-12T11:25:40Z</cp:lastPrinted>
  <dcterms:created xsi:type="dcterms:W3CDTF">2014-09-10T05:03:02Z</dcterms:created>
  <dcterms:modified xsi:type="dcterms:W3CDTF">2017-09-04T09:24:06Z</dcterms:modified>
</cp:coreProperties>
</file>