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8"/>
  </p:notesMasterIdLst>
  <p:sldIdLst>
    <p:sldId id="256" r:id="rId2"/>
    <p:sldId id="301" r:id="rId3"/>
    <p:sldId id="302" r:id="rId4"/>
    <p:sldId id="305" r:id="rId5"/>
    <p:sldId id="303" r:id="rId6"/>
    <p:sldId id="307" r:id="rId7"/>
    <p:sldId id="361" r:id="rId8"/>
    <p:sldId id="306" r:id="rId9"/>
    <p:sldId id="336" r:id="rId10"/>
    <p:sldId id="365" r:id="rId11"/>
    <p:sldId id="308" r:id="rId12"/>
    <p:sldId id="334" r:id="rId13"/>
    <p:sldId id="366" r:id="rId14"/>
    <p:sldId id="309" r:id="rId15"/>
    <p:sldId id="367" r:id="rId16"/>
    <p:sldId id="362" r:id="rId17"/>
    <p:sldId id="333" r:id="rId18"/>
    <p:sldId id="369" r:id="rId19"/>
    <p:sldId id="368" r:id="rId20"/>
    <p:sldId id="370" r:id="rId21"/>
    <p:sldId id="371" r:id="rId22"/>
    <p:sldId id="363" r:id="rId23"/>
    <p:sldId id="372" r:id="rId24"/>
    <p:sldId id="373" r:id="rId25"/>
    <p:sldId id="374" r:id="rId26"/>
    <p:sldId id="273" r:id="rId27"/>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61" autoAdjust="0"/>
    <p:restoredTop sz="94664" autoAdjust="0"/>
  </p:normalViewPr>
  <p:slideViewPr>
    <p:cSldViewPr snapToGrid="0">
      <p:cViewPr>
        <p:scale>
          <a:sx n="75" d="100"/>
          <a:sy n="75" d="100"/>
        </p:scale>
        <p:origin x="-1517"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9/3/2017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9/3/2017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9/3/2017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9/3/2017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9/3/2017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9/3/2017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9/3/2017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9/3/2017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9/3/2017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9/3/2017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400" b="1" dirty="0" smtClean="0">
                <a:solidFill>
                  <a:srgbClr val="C00000"/>
                </a:solidFill>
                <a:latin typeface="Times New Roman" pitchFamily="18" charset="0"/>
                <a:cs typeface="Times New Roman" pitchFamily="18" charset="0"/>
              </a:rPr>
              <a:t>Аренда</a:t>
            </a:r>
            <a:br>
              <a:rPr lang="ru-RU" sz="3400" b="1" dirty="0" smtClean="0">
                <a:solidFill>
                  <a:srgbClr val="C00000"/>
                </a:solidFill>
                <a:latin typeface="Times New Roman" pitchFamily="18" charset="0"/>
                <a:cs typeface="Times New Roman" pitchFamily="18" charset="0"/>
              </a:rPr>
            </a:br>
            <a:endParaRPr lang="en-US" sz="18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buNone/>
            </a:pPr>
            <a:r>
              <a:rPr lang="ru-RU" sz="1600" dirty="0"/>
              <a:t>Приказ Минфина России от 31.12.2016 N 258н</a:t>
            </a:r>
          </a:p>
          <a:p>
            <a:pPr marL="0" indent="0">
              <a:buNone/>
            </a:pPr>
            <a:r>
              <a:rPr lang="ru-RU" sz="1600" dirty="0"/>
              <a:t>"Об утверждении федерального стандарта бухгалтерского учета для организаций государственного сектора "Аренда"</a:t>
            </a:r>
          </a:p>
          <a:p>
            <a:pPr marL="0" indent="0">
              <a:buNone/>
            </a:pPr>
            <a:r>
              <a:rPr lang="ru-RU" sz="1600" dirty="0"/>
              <a:t>(Зарегистрировано в Минюсте России 04.05.2017 N 46606)</a:t>
            </a:r>
          </a:p>
          <a:p>
            <a:pPr marL="0" indent="0" algn="just">
              <a:buNone/>
            </a:pPr>
            <a:r>
              <a:rPr lang="ru-RU" sz="1600" dirty="0"/>
              <a:t>П</a:t>
            </a:r>
            <a:r>
              <a:rPr lang="ru-RU" sz="1600" dirty="0" smtClean="0"/>
              <a:t>рименяется </a:t>
            </a:r>
            <a:r>
              <a:rPr lang="ru-RU" sz="1600" dirty="0"/>
              <a:t>при ведении бюджетного учета, бухгалтерского учета государственных (муниципальных) бюджетных и автономных учреждений с 1 января 2018 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2018 года.</a:t>
            </a:r>
          </a:p>
          <a:p>
            <a:pPr marL="0" indent="0">
              <a:buNone/>
            </a:pPr>
            <a:r>
              <a:rPr lang="ru-RU" sz="1600" dirty="0"/>
              <a:t>П</a:t>
            </a:r>
            <a:r>
              <a:rPr lang="ru-RU" sz="1600" dirty="0" smtClean="0"/>
              <a:t>рименяется </a:t>
            </a:r>
            <a:r>
              <a:rPr lang="ru-RU" sz="1600" dirty="0"/>
              <a:t>при отражении в бухгалтерском учете активов, обязательств, фактов хозяйственной жизни, иных объектов бухгалтерского учета, возникающих при получении (предоставлении) во временное владение и пользование или во временное пользование материальных ценностей по договору аренды (имущественного найма) либо по договору безвозмездного пользования (далее - объекты учета аренды), а также при раскрытии в бухгалтерской (финансовой) отчетности информации об указанных объектах бухгалтерского учета, если иное не установлено другими федеральными стандартами бухгалтерского учета для организаций государственного сектора, единой методологией бюджетного учета и бюджетной отчетности, установленной в соответствии с бюджетным законодательством </a:t>
            </a:r>
            <a:r>
              <a:rPr lang="ru-RU" sz="1600" dirty="0" smtClean="0"/>
              <a:t>РФ</a:t>
            </a:r>
            <a:endParaRPr lang="ru-RU" sz="1600" dirty="0"/>
          </a:p>
          <a:p>
            <a:pPr>
              <a:buNone/>
            </a:pP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Сфера применения</a:t>
            </a:r>
            <a:endParaRPr lang="ru-RU" dirty="0"/>
          </a:p>
        </p:txBody>
      </p:sp>
      <p:sp>
        <p:nvSpPr>
          <p:cNvPr id="3" name="Содержимое 2"/>
          <p:cNvSpPr>
            <a:spLocks noGrp="1"/>
          </p:cNvSpPr>
          <p:nvPr>
            <p:ph sz="quarter" idx="1"/>
          </p:nvPr>
        </p:nvSpPr>
        <p:spPr/>
        <p:txBody>
          <a:bodyPr>
            <a:normAutofit fontScale="92500" lnSpcReduction="10000"/>
          </a:bodyPr>
          <a:lstStyle/>
          <a:p>
            <a:pPr marL="0" indent="0">
              <a:buNone/>
            </a:pPr>
            <a:r>
              <a:rPr lang="ru-RU" sz="1800" dirty="0" smtClean="0"/>
              <a:t>Стандарт </a:t>
            </a:r>
            <a:r>
              <a:rPr lang="ru-RU" sz="1800" dirty="0"/>
              <a:t>не применяется при отражении в бухгалтерском учете объектов бухгалтерского учета, возникающих при предоставлении:</a:t>
            </a:r>
          </a:p>
          <a:p>
            <a:pPr marL="0" indent="0">
              <a:buNone/>
            </a:pPr>
            <a:r>
              <a:rPr lang="ru-RU" sz="1800" dirty="0"/>
              <a:t>а) участков недр в целях осуществления геологического изучения недр, разведки и (или) добычи полезных ископаемых (нефти, природного газа, иных аналогичных </a:t>
            </a:r>
            <a:r>
              <a:rPr lang="ru-RU" sz="1800" dirty="0" err="1"/>
              <a:t>невозобновляемых</a:t>
            </a:r>
            <a:r>
              <a:rPr lang="ru-RU" sz="1800" dirty="0"/>
              <a:t> ресурсов);</a:t>
            </a:r>
          </a:p>
          <a:p>
            <a:pPr marL="0" indent="0">
              <a:buNone/>
            </a:pPr>
            <a:r>
              <a:rPr lang="ru-RU" sz="1800" dirty="0"/>
              <a:t>б) во временное владение и пользование или во временное пользование материальных ценностей, относящихся для целей бухгалтерского учета к биологическим активам;</a:t>
            </a:r>
          </a:p>
          <a:p>
            <a:pPr marL="0" indent="0">
              <a:buNone/>
            </a:pPr>
            <a:r>
              <a:rPr lang="ru-RU" sz="1800" dirty="0"/>
              <a:t>в) во временное пользование материальных носителей, в которых выражены соответствующие результаты интеллектуальной деятельности или средства индивидуализации в части принятия на учет активов, относящихся для целей бухгалтерского учета к нематериальным </a:t>
            </a:r>
            <a:r>
              <a:rPr lang="ru-RU" sz="1800" dirty="0" smtClean="0"/>
              <a:t>активам.</a:t>
            </a:r>
          </a:p>
          <a:p>
            <a:pPr marL="0" indent="0">
              <a:buNone/>
            </a:pPr>
            <a:r>
              <a:rPr lang="ru-RU" sz="1800" dirty="0" smtClean="0"/>
              <a:t>Необходимость </a:t>
            </a:r>
            <a:r>
              <a:rPr lang="ru-RU" sz="1800" dirty="0"/>
              <a:t>отражения арендатором (лизингополучателем) и арендодателем (лизингодателем) объектов учета аренды, возникающих при заключении (исполнении) договоров лизинга, на балансовых счетах Рабочего плана счетов субъекта учета определяется в соответствии с настоящим Стандартом вне зависимости от условий определения балансодержателя объекта лизинга, установленных по взаимному соглашению сторон в договоре лизинга.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определения</a:t>
            </a:r>
            <a:endParaRPr lang="ru-RU" dirty="0"/>
          </a:p>
        </p:txBody>
      </p:sp>
      <p:sp>
        <p:nvSpPr>
          <p:cNvPr id="3" name="Содержимое 2"/>
          <p:cNvSpPr>
            <a:spLocks noGrp="1"/>
          </p:cNvSpPr>
          <p:nvPr>
            <p:ph sz="quarter" idx="1"/>
          </p:nvPr>
        </p:nvSpPr>
        <p:spPr/>
        <p:txBody>
          <a:bodyPr>
            <a:noAutofit/>
          </a:bodyPr>
          <a:lstStyle/>
          <a:p>
            <a:r>
              <a:rPr lang="ru-RU" sz="1600" dirty="0"/>
              <a:t>Процентные расходы (доходы) - часть арендного платежа, являющаяся вознаграждением правообладателя (арендодателя) за предоставление имущества пользователю (арендатору) на условиях рассрочки оплаты его стоимости.</a:t>
            </a:r>
          </a:p>
          <a:p>
            <a:r>
              <a:rPr lang="ru-RU" sz="1600" dirty="0"/>
              <a:t>Расходы (доходы) по условным арендным платежам - часть платы за пользование и (или) содержание (возмещение затрат по содержанию) имущества, осуществляемая в соответствии с договором аренды (имущественного найма) или договором безвозмездного пользования, размер которой не зафиксирован договором в виде денежного значения, и определяется в ходе исполнения договора.</a:t>
            </a:r>
          </a:p>
          <a:p>
            <a:r>
              <a:rPr lang="ru-RU" sz="1600" dirty="0"/>
              <a:t>Срок полезного использования объекта учета аренды - срок, в течение которого предусматривается использование субъектом учета в его деятельности объекта учета аренды в тех целях, ради которых он был получен (использование в целях получения экономических выгод или полезного потенциала, связанных с пользованием объектом учета аренды).</a:t>
            </a:r>
          </a:p>
          <a:p>
            <a:r>
              <a:rPr lang="ru-RU" sz="1600" dirty="0"/>
              <a:t>Дисконтированная стоимость арендных платежей - стоимость арендных платежей, рассчитанная (уменьшенная) с учетом процентной ставки, отражающей разновременную (относящуюся к разным временным периодам (годам) ценность денежных средств, на дату классификации объектов учета аренды (далее - процентная ставка, заложенная в арендных платежах).</a:t>
            </a:r>
          </a:p>
          <a:p>
            <a:pPr marL="0" indent="0" algn="just">
              <a:buNone/>
            </a:pPr>
            <a:endParaRPr lang="ru-RU" sz="1600" dirty="0"/>
          </a:p>
          <a:p>
            <a:pPr marL="0" indent="0" algn="just">
              <a:buNone/>
            </a:pPr>
            <a:endParaRPr lang="ru-RU" sz="1600" dirty="0"/>
          </a:p>
          <a:p>
            <a:pPr marL="0" indent="0">
              <a:buNone/>
            </a:pP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1799335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Классификация аренды</a:t>
            </a:r>
            <a:endParaRPr lang="ru-RU" dirty="0"/>
          </a:p>
        </p:txBody>
      </p:sp>
      <p:sp>
        <p:nvSpPr>
          <p:cNvPr id="3" name="Содержимое 2"/>
          <p:cNvSpPr>
            <a:spLocks noGrp="1"/>
          </p:cNvSpPr>
          <p:nvPr>
            <p:ph sz="quarter" idx="1"/>
          </p:nvPr>
        </p:nvSpPr>
        <p:spPr>
          <a:xfrm>
            <a:off x="322072" y="1354328"/>
            <a:ext cx="8503920" cy="4572000"/>
          </a:xfrm>
        </p:spPr>
        <p:txBody>
          <a:bodyPr>
            <a:noAutofit/>
          </a:bodyPr>
          <a:lstStyle/>
          <a:p>
            <a:pPr marL="0" indent="0" algn="just">
              <a:buNone/>
            </a:pPr>
            <a:r>
              <a:rPr lang="ru-RU" sz="1400" dirty="0"/>
              <a:t>Объекты бухгалтерского учета, возникающие при передаче государственного (муниципального) </a:t>
            </a:r>
            <a:r>
              <a:rPr lang="ru-RU" sz="1500" dirty="0"/>
              <a:t>имущества в безвозмездное пользование классифицируются для целей настоящего Стандарта в качестве объектов учета аренды.</a:t>
            </a:r>
          </a:p>
          <a:p>
            <a:pPr marL="0" indent="0" algn="just">
              <a:buNone/>
            </a:pPr>
            <a:r>
              <a:rPr lang="ru-RU" sz="1500" dirty="0" smtClean="0"/>
              <a:t>Объекты </a:t>
            </a:r>
            <a:r>
              <a:rPr lang="ru-RU" sz="1500" dirty="0"/>
              <a:t>бухгалтерского учета, возникающие при передаче государственного (муниципального) имущества, составляющего государственную (муниципальную) казну, органом, уполномоченным на управление таким имуществом, классифицируются для целей </a:t>
            </a:r>
            <a:r>
              <a:rPr lang="ru-RU" sz="1500" dirty="0" smtClean="0"/>
              <a:t>Стандарта </a:t>
            </a:r>
            <a:r>
              <a:rPr lang="ru-RU" sz="1500" dirty="0"/>
              <a:t>в качестве объектов учета аренды.</a:t>
            </a:r>
          </a:p>
          <a:p>
            <a:pPr marL="0" indent="0" algn="just">
              <a:buNone/>
            </a:pPr>
            <a:r>
              <a:rPr lang="ru-RU" sz="1500" dirty="0" smtClean="0"/>
              <a:t>Объекты </a:t>
            </a:r>
            <a:r>
              <a:rPr lang="ru-RU" sz="1500" dirty="0"/>
              <a:t>бухгалтерского учета, возникающие при закреплении государственного (муниципального) имущества на праве оперативного управления за субъектами учета с целью выполнения ими возложенных на них полномочий (функций) не классифицируются в качестве объектов учета аренды.</a:t>
            </a:r>
          </a:p>
          <a:p>
            <a:pPr marL="0" indent="0" algn="just">
              <a:buNone/>
            </a:pPr>
            <a:r>
              <a:rPr lang="ru-RU" sz="1500" dirty="0" smtClean="0"/>
              <a:t>Классификация </a:t>
            </a:r>
            <a:r>
              <a:rPr lang="ru-RU" sz="1500" dirty="0"/>
              <a:t>объектов бухгалтерского учета в виде операций, возникающих при получении (передаче) во временное владение и пользование или во временное пользование по договору аренды (имущественного найма) либо по договору безвозмездного пользования объектов имущества, признаваемых для целей бухгалтерского учета объектами учета аренды, либо объектами основных </a:t>
            </a:r>
            <a:r>
              <a:rPr lang="ru-RU" sz="1400" dirty="0"/>
              <a:t>средств, а также оценка указанных объектов бухгалтерского учета осуществляется на дату классификации объектов учета аренды - более раннюю дату из следующих дат: дата подписания договора аренды (имущественного найма) либо договора безвозмездного пользования или дата принятия субъектом учета обязательств в отношении основных условий пользования и содержания имущества, предусмотренных договором (далее - условия пользования имуществом).</a:t>
            </a:r>
          </a:p>
          <a:p>
            <a:pPr marL="0" indent="0" algn="just">
              <a:buNone/>
            </a:pPr>
            <a:endParaRPr lang="ru-RU"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Признаки операционной аренды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Объекты учета аренды классифицируются для целей бухгалтерского учета объектами учета операционной аренды, если из условий пользования имуществом предусматривается:</a:t>
            </a:r>
          </a:p>
          <a:p>
            <a:pPr marL="0" indent="0" algn="just">
              <a:buNone/>
            </a:pPr>
            <a:r>
              <a:rPr lang="ru-RU" sz="1800" dirty="0"/>
              <a:t>а) срок пользования имущества меньше и несопоставим с оставшимся сроком полезного использования передаваемого в пользование имущества, указанным при его предоставлении;</a:t>
            </a:r>
          </a:p>
          <a:p>
            <a:pPr marL="0" indent="0" algn="just">
              <a:buNone/>
            </a:pPr>
            <a:r>
              <a:rPr lang="ru-RU" sz="1800" dirty="0"/>
              <a:t>б) на дату классификации объектов учета аренды общая сумма арендной платы (платы за пользование имуществом, предусмотренной договором за весь срок пользования имуществом) и сумма всех платежей (выкупной цены), необходимых для реализации права выкупа имущества по окончании срока пользования имущества, при условии что размер таких платежей предопределяет осуществление указанного выкупа имущества по истечении срока пользования имуществом (далее - арендные платежи), ниже и несопоставима со справедливой стоимостью передаваемого в пользование имущества на дату классификации объектов учета аренды.</a:t>
            </a:r>
          </a:p>
          <a:p>
            <a:pPr marL="0" indent="0" algn="just">
              <a:buNone/>
            </a:pPr>
            <a:r>
              <a:rPr lang="ru-RU" sz="1800" dirty="0"/>
              <a:t>Перечисленные в настоящем пункте признаки по отдельности или вместе являются основанием для классификации объектов учета аренды в качестве объектов учета операционной аренды.</a:t>
            </a:r>
          </a:p>
          <a:p>
            <a:pPr>
              <a:buNone/>
            </a:pP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2691772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Признаки </a:t>
            </a:r>
            <a:r>
              <a:rPr lang="ru-RU" dirty="0" err="1" smtClean="0"/>
              <a:t>неоперационной</a:t>
            </a:r>
            <a:r>
              <a:rPr lang="ru-RU" dirty="0" smtClean="0"/>
              <a:t> аренды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200" dirty="0" smtClean="0"/>
              <a:t>Объекты учета аренды классифицируются для целей бухгалтерского учета объектами учета </a:t>
            </a:r>
            <a:r>
              <a:rPr lang="ru-RU" sz="1200" dirty="0" err="1" smtClean="0"/>
              <a:t>неоперационной</a:t>
            </a:r>
            <a:r>
              <a:rPr lang="ru-RU" sz="1200" dirty="0" smtClean="0"/>
              <a:t> (финансовой) аренды если из условий пользования имуществом предусматривается:</a:t>
            </a:r>
          </a:p>
          <a:p>
            <a:pPr marL="0" indent="0" algn="just">
              <a:buNone/>
            </a:pPr>
            <a:r>
              <a:rPr lang="ru-RU" sz="1200" dirty="0" smtClean="0"/>
              <a:t>а) срок пользования имуществом сопоставим с оставшимся сроком полезного использования передаваемого в пользование имущества, указанным при его предоставлении;</a:t>
            </a:r>
          </a:p>
          <a:p>
            <a:pPr marL="0" indent="0" algn="just">
              <a:buNone/>
            </a:pPr>
            <a:r>
              <a:rPr lang="ru-RU" sz="1200" dirty="0" smtClean="0"/>
              <a:t>б) на дату классификации объектов учета аренды сумма всех арендных платежей (ожидаемых экономических выгод арендодателя) сопоставима со справедливой стоимостью передаваемого в пользование имущества, определенной на дату классификации объектов учета аренды;</a:t>
            </a:r>
          </a:p>
          <a:p>
            <a:pPr marL="0" indent="0" algn="just">
              <a:buNone/>
            </a:pPr>
            <a:r>
              <a:rPr lang="ru-RU" sz="1200" dirty="0" smtClean="0"/>
              <a:t>в) передача права собственности на арендованное имущество арендатору по истечении срока аренды или до его истечения при условии внесения арендатором всей обусловленной договором выкупной цены. При этом размер выкупной цены (выкупных платежей) настолько ниже рыночной стоимости предоставляемого в пользование имущества с учетом его естественного износа к завершению срока пользования, что это предопределяет осуществление указанного выкупа имущества пользователем (арендатором);</a:t>
            </a:r>
          </a:p>
          <a:p>
            <a:pPr marL="0" indent="0" algn="just">
              <a:buNone/>
            </a:pPr>
            <a:r>
              <a:rPr lang="ru-RU" sz="1200" dirty="0" smtClean="0"/>
              <a:t>г) передаваемое в пользование имущество носит специализированный характер, позволяющий только пользователю (арендатору) использовать его без существенных изменений (реконструкций (модификации);</a:t>
            </a:r>
          </a:p>
          <a:p>
            <a:pPr marL="0" indent="0" algn="just">
              <a:buNone/>
            </a:pPr>
            <a:r>
              <a:rPr lang="ru-RU" sz="1200" dirty="0" smtClean="0"/>
              <a:t>д) передаваемое в пользование имущество не может быть заменено другим имуществом без дополнительных финансовых расходов;</a:t>
            </a:r>
          </a:p>
          <a:p>
            <a:pPr marL="0" indent="0" algn="just">
              <a:buNone/>
            </a:pPr>
            <a:r>
              <a:rPr lang="ru-RU" sz="1200" dirty="0" smtClean="0"/>
              <a:t>е) приоритетное право арендатора на продление договора аренды на дополнительный срок при сохранении прежнего уровня арендных платежей либо арендной платы, в том числе ниже рыночного;</a:t>
            </a:r>
          </a:p>
          <a:p>
            <a:pPr marL="0" indent="0" algn="just">
              <a:buNone/>
            </a:pPr>
            <a:r>
              <a:rPr lang="ru-RU" sz="1200" dirty="0" smtClean="0"/>
              <a:t>ж) убытки (прибыль) от изменений справедливой стоимости передаваемого в пользование имущества в течение срока договора относятся на пользователя такого имущества, в том числе вследствие увеличения арендных платежей (арендной платы) по одностороннему решению собственника (правообладателя) имущества.</a:t>
            </a:r>
          </a:p>
          <a:p>
            <a:pPr marL="0" indent="0" algn="just">
              <a:buNone/>
            </a:pPr>
            <a:r>
              <a:rPr lang="ru-RU" sz="1200" dirty="0" smtClean="0"/>
              <a:t>Объекты учета аренды, возникающие по договору аренды, предусматривающему предоставление арендодателем рассрочки по оплате арендных платежей (арендной платы и (или) выкупной стоимости арендованного имущества), классифицируются для целей настоящего Стандарта объектами учета </a:t>
            </a:r>
            <a:r>
              <a:rPr lang="ru-RU" sz="1200" dirty="0" err="1" smtClean="0"/>
              <a:t>неоперационной</a:t>
            </a:r>
            <a:r>
              <a:rPr lang="ru-RU" sz="1200" dirty="0" smtClean="0"/>
              <a:t> (финансовой) аренды.</a:t>
            </a:r>
          </a:p>
          <a:p>
            <a:pPr marL="0" indent="0" algn="just">
              <a:buNone/>
            </a:pPr>
            <a:r>
              <a:rPr lang="ru-RU" sz="1200" dirty="0" smtClean="0"/>
              <a:t>Перечисленные в настоящем пункте признаки по отдельности или вместе являются основанием для классификации объектов учета аренды в качестве объектов учета </a:t>
            </a:r>
            <a:r>
              <a:rPr lang="ru-RU" sz="1200" dirty="0" err="1" smtClean="0"/>
              <a:t>неоперационной</a:t>
            </a:r>
            <a:r>
              <a:rPr lang="ru-RU" sz="1200" dirty="0" smtClean="0"/>
              <a:t> (финансовой) аренды.</a:t>
            </a:r>
            <a:endParaRPr lang="ru-RU" sz="1200" dirty="0"/>
          </a:p>
        </p:txBody>
      </p:sp>
    </p:spTree>
    <p:extLst>
      <p:ext uri="{BB962C8B-B14F-4D97-AF65-F5344CB8AC3E}">
        <p14:creationId xmlns:p14="http://schemas.microsoft.com/office/powerpoint/2010/main" val="404125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Изменения классификации договора аренды</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Объекты </a:t>
            </a:r>
            <a:r>
              <a:rPr lang="ru-RU" sz="1600" dirty="0"/>
              <a:t>учета аренды, возникающие по договору аренды, в рамках которого арендные платежи являются только платой за пользование арендованного имущества (арендной платой) классифицируются </a:t>
            </a:r>
            <a:r>
              <a:rPr lang="ru-RU" sz="1600" dirty="0" smtClean="0"/>
              <a:t>как </a:t>
            </a:r>
            <a:r>
              <a:rPr lang="ru-RU" sz="1600" dirty="0"/>
              <a:t>объекты учета операционной аренды.</a:t>
            </a:r>
          </a:p>
          <a:p>
            <a:pPr marL="0" indent="0" algn="just">
              <a:buNone/>
            </a:pPr>
            <a:r>
              <a:rPr lang="ru-RU" sz="1600" dirty="0" smtClean="0"/>
              <a:t>Объекты </a:t>
            </a:r>
            <a:r>
              <a:rPr lang="ru-RU" sz="1600" dirty="0"/>
              <a:t>учета аренды, возникающие по договору аренды земель (объектов имущества, признаваемых для целей бухгалтерского учета непроизведенными активами), классифицируются </a:t>
            </a:r>
            <a:r>
              <a:rPr lang="ru-RU" sz="1600" dirty="0" smtClean="0"/>
              <a:t>как </a:t>
            </a:r>
            <a:r>
              <a:rPr lang="ru-RU" sz="1600" dirty="0"/>
              <a:t>объекты учета операционной аренды.</a:t>
            </a:r>
          </a:p>
          <a:p>
            <a:pPr marL="0" indent="0" algn="just">
              <a:buNone/>
            </a:pPr>
            <a:r>
              <a:rPr lang="ru-RU" sz="1600" dirty="0" smtClean="0"/>
              <a:t>В </a:t>
            </a:r>
            <a:r>
              <a:rPr lang="ru-RU" sz="1600" dirty="0"/>
              <a:t>случае если в период действия договора аренды (имущественного найма) или договора безвозмездного пользования стороны договора достигают согласия об изменении его условий, то на дату заключения соглашения с учетом новых условий производится пересмотр классификации объектов учета </a:t>
            </a:r>
            <a:r>
              <a:rPr lang="ru-RU" sz="1600" dirty="0" smtClean="0"/>
              <a:t>аренды. С </a:t>
            </a:r>
            <a:r>
              <a:rPr lang="ru-RU" sz="1600" dirty="0"/>
              <a:t>даты </a:t>
            </a:r>
            <a:r>
              <a:rPr lang="ru-RU" sz="1600" dirty="0" err="1"/>
              <a:t>реклассификации</a:t>
            </a:r>
            <a:r>
              <a:rPr lang="ru-RU" sz="1600" dirty="0"/>
              <a:t> объекты учета аренды рассматриваются как вновь принятые к учету.</a:t>
            </a:r>
          </a:p>
          <a:p>
            <a:pPr marL="0" indent="0" algn="just">
              <a:buNone/>
            </a:pPr>
            <a:r>
              <a:rPr lang="ru-RU" sz="1600" dirty="0"/>
              <a:t>В случае если </a:t>
            </a:r>
            <a:r>
              <a:rPr lang="ru-RU" sz="1600" dirty="0" err="1"/>
              <a:t>реклассификация</a:t>
            </a:r>
            <a:r>
              <a:rPr lang="ru-RU" sz="1600" dirty="0"/>
              <a:t> объектов учета аренды исходя из новых условий договора не требуется, то при изменении срока пользования имуществом (срока договора) производится пересчет отдельных учетных показателей на оставшийся срок полезного использования объектов учета аренды.</a:t>
            </a:r>
          </a:p>
          <a:p>
            <a:pPr>
              <a:buNone/>
            </a:pPr>
            <a:endParaRPr lang="ru-RU" sz="1400" dirty="0"/>
          </a:p>
        </p:txBody>
      </p:sp>
    </p:spTree>
    <p:extLst>
      <p:ext uri="{BB962C8B-B14F-4D97-AF65-F5344CB8AC3E}">
        <p14:creationId xmlns:p14="http://schemas.microsoft.com/office/powerpoint/2010/main" val="2850583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Неоперационная</a:t>
            </a:r>
            <a:r>
              <a:rPr lang="ru-RU" dirty="0" smtClean="0"/>
              <a:t> аренда в учете арендатора</a:t>
            </a:r>
            <a:endParaRPr lang="ru-RU" dirty="0"/>
          </a:p>
        </p:txBody>
      </p:sp>
      <p:sp>
        <p:nvSpPr>
          <p:cNvPr id="3" name="Содержимое 2"/>
          <p:cNvSpPr>
            <a:spLocks noGrp="1"/>
          </p:cNvSpPr>
          <p:nvPr>
            <p:ph sz="quarter" idx="1"/>
          </p:nvPr>
        </p:nvSpPr>
        <p:spPr/>
        <p:txBody>
          <a:bodyPr>
            <a:noAutofit/>
          </a:bodyPr>
          <a:lstStyle/>
          <a:p>
            <a:pPr marL="0" indent="0">
              <a:buNone/>
            </a:pPr>
            <a:r>
              <a:rPr lang="ru-RU" sz="1500" dirty="0"/>
              <a:t>Объект учета </a:t>
            </a:r>
            <a:r>
              <a:rPr lang="ru-RU" sz="1500" dirty="0" err="1"/>
              <a:t>неоперационной</a:t>
            </a:r>
            <a:r>
              <a:rPr lang="ru-RU" sz="1500" dirty="0"/>
              <a:t> (финансовой) аренды в виде актива, отражается пользователем имущества (арендатором) в составе основных средств с одновременным признанием в бухгалтерском учете обязательств (кредиторской задолженности по аренде) перед правообладателем (арендодателем) на дату классификации объектов учета аренды (далее - арендные обязательства пользователя (арендатора).</a:t>
            </a:r>
          </a:p>
          <a:p>
            <a:pPr marL="0" indent="0">
              <a:buNone/>
            </a:pPr>
            <a:r>
              <a:rPr lang="ru-RU" sz="1500" dirty="0" smtClean="0"/>
              <a:t>Оценка </a:t>
            </a:r>
            <a:r>
              <a:rPr lang="ru-RU" sz="1500" dirty="0"/>
              <a:t>(стоимость) актива формируется в объеме арендных обязательств пользователя (арендатора) и затрат, непосредственно связанных с ведением переговоров по заключению договора аренды (договора безвозмездного пользования), включающих расходы по уплате агентских вознаграждений, юридических услуг и иные расходы, связанные исключительно с ведением переговоров, подготовкой и (или) заключением договора (в том числе собственные расходы субъекта учета на указанные цели) (далее - первоначальные прямые затраты по заключению договора).</a:t>
            </a:r>
          </a:p>
          <a:p>
            <a:pPr marL="0" indent="0">
              <a:buNone/>
            </a:pPr>
            <a:r>
              <a:rPr lang="ru-RU" sz="1500" dirty="0" smtClean="0"/>
              <a:t>Оценка </a:t>
            </a:r>
            <a:r>
              <a:rPr lang="ru-RU" sz="1500" dirty="0"/>
              <a:t>(величина) арендных обязательств пользователя (арендатора) определяется в сумме, наименьшей из:</a:t>
            </a:r>
          </a:p>
          <a:p>
            <a:pPr marL="0" indent="0">
              <a:buNone/>
            </a:pPr>
            <a:r>
              <a:rPr lang="ru-RU" sz="1500" dirty="0"/>
              <a:t>а) суммы справедливой стоимости имущества, предоставляемого в пользование;</a:t>
            </a:r>
          </a:p>
          <a:p>
            <a:pPr marL="0" indent="0">
              <a:buNone/>
            </a:pPr>
            <a:r>
              <a:rPr lang="ru-RU" sz="1500" dirty="0"/>
              <a:t>б) дисконтированной стоимости арендных платежей.</a:t>
            </a:r>
          </a:p>
          <a:p>
            <a:pPr marL="0" indent="0">
              <a:buNone/>
            </a:pPr>
            <a:r>
              <a:rPr lang="ru-RU" sz="1500" dirty="0"/>
              <a:t>Процентная ставка, заложенная в арендных платежах, выбирается субъектом учета с учетом условий договора аренды (договора безвозмездного пользования), либо в тех случаях, когда она не указана как условие договора по осуществлению платежей за пользование имуществом (выкупной стоимости имущества), применяется в значении, равном действующей на дату классификации объектов учета аренды ключевой ставке Банка России</a:t>
            </a:r>
            <a:r>
              <a:rPr lang="ru-RU" sz="1500" dirty="0" smtClean="0"/>
              <a:t>.</a:t>
            </a:r>
            <a:endParaRPr lang="ru-RU" sz="1500" dirty="0"/>
          </a:p>
        </p:txBody>
      </p:sp>
    </p:spTree>
    <p:extLst>
      <p:ext uri="{BB962C8B-B14F-4D97-AF65-F5344CB8AC3E}">
        <p14:creationId xmlns:p14="http://schemas.microsoft.com/office/powerpoint/2010/main" val="3608602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Неоперационная</a:t>
            </a:r>
            <a:r>
              <a:rPr lang="ru-RU" dirty="0" smtClean="0"/>
              <a:t> аренда в учете арендатора</a:t>
            </a:r>
            <a:endParaRPr lang="ru-RU" dirty="0"/>
          </a:p>
        </p:txBody>
      </p:sp>
      <p:sp>
        <p:nvSpPr>
          <p:cNvPr id="3" name="Содержимое 2"/>
          <p:cNvSpPr>
            <a:spLocks noGrp="1"/>
          </p:cNvSpPr>
          <p:nvPr>
            <p:ph sz="quarter" idx="1"/>
          </p:nvPr>
        </p:nvSpPr>
        <p:spPr>
          <a:xfrm>
            <a:off x="311912" y="1262888"/>
            <a:ext cx="8503920" cy="4572000"/>
          </a:xfrm>
        </p:spPr>
        <p:txBody>
          <a:bodyPr>
            <a:noAutofit/>
          </a:bodyPr>
          <a:lstStyle/>
          <a:p>
            <a:pPr marL="0" indent="0" algn="just">
              <a:buNone/>
            </a:pPr>
            <a:r>
              <a:rPr lang="ru-RU" sz="1500" dirty="0" smtClean="0"/>
              <a:t>Процентные </a:t>
            </a:r>
            <a:r>
              <a:rPr lang="ru-RU" sz="1500" dirty="0"/>
              <a:t>расходы, входящие в состав арендных платежей, рассчитанные с применением процентной ставки, заложенной в арендных платежах, отражаются в составе расходов текущего финансового года в составе процентных расходов по обязательствам, </a:t>
            </a:r>
            <a:r>
              <a:rPr lang="ru-RU" sz="1500" dirty="0" smtClean="0"/>
              <a:t>в </a:t>
            </a:r>
            <a:r>
              <a:rPr lang="ru-RU" sz="1500" dirty="0"/>
              <a:t>корреспонденции со счетами учета кредиторской задолженности по </a:t>
            </a:r>
            <a:r>
              <a:rPr lang="ru-RU" sz="1500" dirty="0" smtClean="0"/>
              <a:t>аренде. Признание </a:t>
            </a:r>
            <a:r>
              <a:rPr lang="ru-RU" sz="1500" dirty="0"/>
              <a:t>процентных расходов осуществляется ежемесячно по мере принятия денежного обязательства.</a:t>
            </a:r>
          </a:p>
          <a:p>
            <a:pPr marL="0" indent="0" algn="just">
              <a:buNone/>
            </a:pPr>
            <a:r>
              <a:rPr lang="ru-RU" sz="1500" dirty="0" smtClean="0"/>
              <a:t>Расходы </a:t>
            </a:r>
            <a:r>
              <a:rPr lang="ru-RU" sz="1500" dirty="0"/>
              <a:t>по условным арендным платежам признаются в составе расходов текущего финансового периода в составе расходов по арендным платежам, </a:t>
            </a:r>
            <a:r>
              <a:rPr lang="ru-RU" sz="1500" dirty="0" smtClean="0"/>
              <a:t>в </a:t>
            </a:r>
            <a:r>
              <a:rPr lang="ru-RU" sz="1500" dirty="0"/>
              <a:t>тех отчетных периодах, в которых они возникают.</a:t>
            </a:r>
          </a:p>
          <a:p>
            <a:pPr marL="0" indent="0" algn="just">
              <a:buNone/>
            </a:pPr>
            <a:r>
              <a:rPr lang="ru-RU" sz="1500" dirty="0" smtClean="0"/>
              <a:t>Объект </a:t>
            </a:r>
            <a:r>
              <a:rPr lang="ru-RU" sz="1500" dirty="0"/>
              <a:t>учета </a:t>
            </a:r>
            <a:r>
              <a:rPr lang="ru-RU" sz="1500" dirty="0" err="1"/>
              <a:t>неоперационной</a:t>
            </a:r>
            <a:r>
              <a:rPr lang="ru-RU" sz="1500" dirty="0"/>
              <a:t> (финансовой) аренды, принятый к бухгалтерскому учету, амортизируется в течение срока полезного использования объекта учета аренды методом, применяемым для амортизации аналогичных объектов основных средств.</a:t>
            </a:r>
          </a:p>
          <a:p>
            <a:pPr marL="0" indent="0" algn="just">
              <a:buNone/>
            </a:pPr>
            <a:r>
              <a:rPr lang="ru-RU" sz="1500" dirty="0"/>
              <a:t>В случае когда срок пользования имуществом, предусмотренный договором, менее срока полезного использования объекта учета аренды, при этом у пользователя (арендатора) нет обоснованной уверенности в том, что объект учета аренды им будет приобретен, начисление амортизации (признание текущих расходов в сумме начисленной амортизации) принятого к бухгалтерскому учету объекта учета </a:t>
            </a:r>
            <a:r>
              <a:rPr lang="ru-RU" sz="1500" dirty="0" err="1"/>
              <a:t>неоперационной</a:t>
            </a:r>
            <a:r>
              <a:rPr lang="ru-RU" sz="1500" dirty="0"/>
              <a:t> (финансовой) аренды осуществляется ежемесячно в течение срока пользования имуществом, предусмотренного договором.</a:t>
            </a:r>
          </a:p>
          <a:p>
            <a:pPr marL="0" indent="0" algn="just">
              <a:buNone/>
            </a:pPr>
            <a:r>
              <a:rPr lang="ru-RU" sz="1500" dirty="0"/>
              <a:t>Уплата (исполнение) арендных платежей (условных арендных платежей) отражается как уменьшение кредиторской задолженности по аренде в корреспонденции со счетами учета денежных средств (их эквивалентов), иных финансовых активов.</a:t>
            </a:r>
          </a:p>
          <a:p>
            <a:pPr marL="0" indent="0" algn="just">
              <a:buNone/>
            </a:pPr>
            <a:endParaRPr lang="ru-RU" sz="1500" dirty="0"/>
          </a:p>
          <a:p>
            <a:pPr>
              <a:buNone/>
            </a:pPr>
            <a:endParaRPr lang="ru-RU" sz="1500" dirty="0"/>
          </a:p>
        </p:txBody>
      </p:sp>
    </p:spTree>
    <p:extLst>
      <p:ext uri="{BB962C8B-B14F-4D97-AF65-F5344CB8AC3E}">
        <p14:creationId xmlns:p14="http://schemas.microsoft.com/office/powerpoint/2010/main" val="3320472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Операционная аренда в учете арендатора</a:t>
            </a:r>
            <a:endParaRPr lang="ru-RU" dirty="0"/>
          </a:p>
        </p:txBody>
      </p:sp>
      <p:sp>
        <p:nvSpPr>
          <p:cNvPr id="3" name="Содержимое 2"/>
          <p:cNvSpPr>
            <a:spLocks noGrp="1"/>
          </p:cNvSpPr>
          <p:nvPr>
            <p:ph sz="quarter" idx="1"/>
          </p:nvPr>
        </p:nvSpPr>
        <p:spPr>
          <a:xfrm>
            <a:off x="291592" y="1232408"/>
            <a:ext cx="8503920" cy="4572000"/>
          </a:xfrm>
        </p:spPr>
        <p:txBody>
          <a:bodyPr>
            <a:noAutofit/>
          </a:bodyPr>
          <a:lstStyle/>
          <a:p>
            <a:pPr marL="0" indent="0">
              <a:buNone/>
            </a:pPr>
            <a:r>
              <a:rPr lang="ru-RU" sz="1400" dirty="0" smtClean="0"/>
              <a:t>Объект </a:t>
            </a:r>
            <a:r>
              <a:rPr lang="ru-RU" sz="1400" dirty="0"/>
              <a:t>учета операционной аренды - право пользования активом отражается пользователем (арендатором) в составе нефинансовых активов как самостоятельный объект бухгалтерского учета.</a:t>
            </a:r>
          </a:p>
          <a:p>
            <a:pPr marL="0" indent="0">
              <a:buNone/>
            </a:pPr>
            <a:r>
              <a:rPr lang="ru-RU" sz="1400" dirty="0"/>
              <a:t>Первоначальное признание объекта учета операционной аренды - право пользования активом производится на дату классификации объектов учета аренды в сумме арендных платежей за весь срок пользования имуществом, предусмотренный договором аренды (имущественного найма) или договором безвозмездного пользования с одновременным отражением арендных обязательств пользователя (арендатора) (кредиторской задолженности по аренде).</a:t>
            </a:r>
          </a:p>
          <a:p>
            <a:pPr marL="0" indent="0">
              <a:buNone/>
            </a:pPr>
            <a:r>
              <a:rPr lang="ru-RU" sz="1400" dirty="0"/>
              <a:t>Расходы по условным арендным платежам признаются расходами текущего финансового периода в составе расходов по арендным платежам, </a:t>
            </a:r>
            <a:r>
              <a:rPr lang="ru-RU" sz="1400" dirty="0" smtClean="0"/>
              <a:t>в </a:t>
            </a:r>
            <a:r>
              <a:rPr lang="ru-RU" sz="1400" dirty="0"/>
              <a:t>тех отчетных периодах, в которых они возникают.</a:t>
            </a:r>
          </a:p>
          <a:p>
            <a:pPr marL="0" indent="0">
              <a:buNone/>
            </a:pPr>
            <a:r>
              <a:rPr lang="ru-RU" sz="1400" dirty="0" smtClean="0"/>
              <a:t>Объект </a:t>
            </a:r>
            <a:r>
              <a:rPr lang="ru-RU" sz="1400" dirty="0"/>
              <a:t>учета операционной аренды - право пользования активом, принятый к бухгалтерскому учету, амортизируется в течение срока пользования имуществом, установленного договором, методом, применяемым для амортизации объектов основных средств, аналогичных полученному в пользование имуществу.</a:t>
            </a:r>
          </a:p>
          <a:p>
            <a:pPr marL="0" indent="0">
              <a:buNone/>
            </a:pPr>
            <a:r>
              <a:rPr lang="ru-RU" sz="1400" dirty="0"/>
              <a:t>Начисление амортизации (признание текущих расходов в сумме начисленной амортизации) осуществляется ежемесячно в сумме арендных платежей, причитающихся к уплате.</a:t>
            </a:r>
          </a:p>
          <a:p>
            <a:pPr marL="0" indent="0">
              <a:buNone/>
            </a:pPr>
            <a:r>
              <a:rPr lang="ru-RU" sz="1400" dirty="0"/>
              <a:t>Остаточная стоимость права пользования активом сторнируется в уменьшении кредиторской задолженности по арендным обязательствам пользователя (арендатора) при досрочном прекращении договора аренды (имущественного найма) или договора безвозмездного пользования, в соответствии с которым были приняты указанные объекты учета операционной аренды. При этом убыток (доход) на счетах учета финансового результата Рабочего плана счетов субъекта учета не отражается.</a:t>
            </a:r>
          </a:p>
          <a:p>
            <a:pPr marL="0" indent="0">
              <a:buNone/>
            </a:pPr>
            <a:r>
              <a:rPr lang="ru-RU" sz="1400" dirty="0"/>
              <a:t>Уплата (исполнение) арендных платежей (условных арендных платежей) отражается как уменьшение кредиторской задолженности по аренде в корреспонденции со счетами учета денежных средств (их эквивалентов), иных финансовых активов.</a:t>
            </a:r>
          </a:p>
          <a:p>
            <a:pPr algn="just">
              <a:buNone/>
            </a:pPr>
            <a:endParaRPr lang="ru-RU" sz="1400" dirty="0"/>
          </a:p>
        </p:txBody>
      </p:sp>
    </p:spTree>
    <p:extLst>
      <p:ext uri="{BB962C8B-B14F-4D97-AF65-F5344CB8AC3E}">
        <p14:creationId xmlns:p14="http://schemas.microsoft.com/office/powerpoint/2010/main" val="241723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Неоперационная</a:t>
            </a:r>
            <a:r>
              <a:rPr lang="ru-RU" dirty="0" smtClean="0"/>
              <a:t> аренда в учете арендодателя</a:t>
            </a:r>
            <a:endParaRPr lang="ru-RU" dirty="0"/>
          </a:p>
        </p:txBody>
      </p:sp>
      <p:sp>
        <p:nvSpPr>
          <p:cNvPr id="3" name="Содержимое 2"/>
          <p:cNvSpPr>
            <a:spLocks noGrp="1"/>
          </p:cNvSpPr>
          <p:nvPr>
            <p:ph sz="quarter" idx="1"/>
          </p:nvPr>
        </p:nvSpPr>
        <p:spPr>
          <a:xfrm>
            <a:off x="311912" y="1344168"/>
            <a:ext cx="8503920" cy="4572000"/>
          </a:xfrm>
        </p:spPr>
        <p:txBody>
          <a:bodyPr>
            <a:noAutofit/>
          </a:bodyPr>
          <a:lstStyle/>
          <a:p>
            <a:pPr marL="0" indent="0" algn="just">
              <a:buNone/>
            </a:pPr>
            <a:r>
              <a:rPr lang="ru-RU" sz="1500" dirty="0" smtClean="0"/>
              <a:t>Передача </a:t>
            </a:r>
            <a:r>
              <a:rPr lang="ru-RU" sz="1500" dirty="0"/>
              <a:t>объекта учета </a:t>
            </a:r>
            <a:r>
              <a:rPr lang="ru-RU" sz="1500" dirty="0" err="1"/>
              <a:t>неоперационной</a:t>
            </a:r>
            <a:r>
              <a:rPr lang="ru-RU" sz="1500" dirty="0"/>
              <a:t> (финансовой) аренды пользователю (арендатору) отражается правообладателем (арендодателем) на дату классификации объектов учета аренды как выбытие объекта нефинансового актива, с одновременным отражением на балансовых счетах расчетов по доходам от собственности Рабочего плана счетов субъекта учета дебиторской задолженности по арендным обязательствам пользователя (арендатора) в корреспонденции с балансовыми счетами учета предстоящих доходов от предоставления права пользования активом.</a:t>
            </a:r>
          </a:p>
          <a:p>
            <a:pPr marL="0" indent="0" algn="just">
              <a:buNone/>
            </a:pPr>
            <a:r>
              <a:rPr lang="ru-RU" sz="1500" dirty="0"/>
              <a:t>Дебиторская задолженность по арендным обязательствам пользователя (арендатора) признается в сумме дисконтированной стоимости арендных платежей.</a:t>
            </a:r>
          </a:p>
          <a:p>
            <a:pPr marL="0" indent="0" algn="just">
              <a:buNone/>
            </a:pPr>
            <a:r>
              <a:rPr lang="ru-RU" sz="1500" dirty="0"/>
              <a:t>Доходы от предоставления права пользования активом уменьшаются на сумму первоначальных прямых затрат по заключению договора.</a:t>
            </a:r>
          </a:p>
          <a:p>
            <a:pPr marL="0" indent="0" algn="just">
              <a:buNone/>
            </a:pPr>
            <a:r>
              <a:rPr lang="ru-RU" sz="1500" dirty="0" smtClean="0"/>
              <a:t>Процентные </a:t>
            </a:r>
            <a:r>
              <a:rPr lang="ru-RU" sz="1500" dirty="0"/>
              <a:t>доходы, входящие в состав арендных платежей, рассчитанные с применением процентной ставки, заложенной в арендных платежах, отражаются в составе доходов текущего финансового года в составе процентных доходов от собственности, обособляемых на соответствующих счетах Рабочего плана счетов субъекта учета, в корреспонденции со счетами учета дебиторской задолженности по арендным обязательствам пользователя (арендатора).</a:t>
            </a:r>
          </a:p>
          <a:p>
            <a:pPr marL="0" indent="0" algn="just">
              <a:buNone/>
            </a:pPr>
            <a:r>
              <a:rPr lang="ru-RU" sz="1500" dirty="0"/>
              <a:t>Признание процентных доходов осуществляется ежемесячно по мере принятия денежного обязательства по их уплате.</a:t>
            </a:r>
          </a:p>
          <a:p>
            <a:pPr marL="0" indent="0" algn="just">
              <a:buNone/>
            </a:pPr>
            <a:r>
              <a:rPr lang="ru-RU" sz="1500" dirty="0"/>
              <a:t>Доходы по условным арендным платежам признаются в составе доходов текущего финансового периода, в составе доходов по арендным платежам, обособляемых на соответствующих счетах Рабочего плана счетов субъекта учета, в тех отчетных периодах, в которых они возникают</a:t>
            </a:r>
            <a:r>
              <a:rPr lang="ru-RU" sz="1500" dirty="0" smtClean="0"/>
              <a:t>.</a:t>
            </a:r>
            <a:endParaRPr lang="ru-RU" sz="1500" dirty="0"/>
          </a:p>
        </p:txBody>
      </p:sp>
    </p:spTree>
    <p:extLst>
      <p:ext uri="{BB962C8B-B14F-4D97-AF65-F5344CB8AC3E}">
        <p14:creationId xmlns:p14="http://schemas.microsoft.com/office/powerpoint/2010/main" val="2776672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Неоперационная</a:t>
            </a:r>
            <a:r>
              <a:rPr lang="ru-RU" dirty="0" smtClean="0"/>
              <a:t> аренда в учете арендодателя</a:t>
            </a:r>
            <a:endParaRPr lang="ru-RU" dirty="0"/>
          </a:p>
        </p:txBody>
      </p:sp>
      <p:sp>
        <p:nvSpPr>
          <p:cNvPr id="3" name="Содержимое 2"/>
          <p:cNvSpPr>
            <a:spLocks noGrp="1"/>
          </p:cNvSpPr>
          <p:nvPr>
            <p:ph sz="quarter" idx="1"/>
          </p:nvPr>
        </p:nvSpPr>
        <p:spPr>
          <a:xfrm>
            <a:off x="311912" y="1344168"/>
            <a:ext cx="8503920" cy="4572000"/>
          </a:xfrm>
        </p:spPr>
        <p:txBody>
          <a:bodyPr>
            <a:noAutofit/>
          </a:bodyPr>
          <a:lstStyle/>
          <a:p>
            <a:pPr marL="0" indent="0">
              <a:buNone/>
            </a:pPr>
            <a:r>
              <a:rPr lang="ru-RU" sz="1600" dirty="0" smtClean="0"/>
              <a:t>Доходы </a:t>
            </a:r>
            <a:r>
              <a:rPr lang="ru-RU" sz="1600" dirty="0"/>
              <a:t>по условным арендным платежам признаются в составе доходов текущего финансового периода, в составе доходов по арендным платежам, обособляемых на соответствующих счетах Рабочего плана счетов субъекта учета, в тех отчетных периодах, в которых они возникают.</a:t>
            </a:r>
          </a:p>
          <a:p>
            <a:pPr marL="0" indent="0">
              <a:buNone/>
            </a:pPr>
            <a:r>
              <a:rPr lang="ru-RU" sz="1600" dirty="0"/>
              <a:t>Доходы от предоставления права пользования активом ежемесячно отражаются в составе доходов текущего финансового года (в составе доходов от собственности, обособляемых на соответствующих счетах Рабочего плана счетов субъекта учета) с одновременным уменьшением предстоящих доходов (доходов будущих периодов) от предоставления права пользования активом.</a:t>
            </a:r>
          </a:p>
          <a:p>
            <a:pPr marL="0" indent="0">
              <a:buNone/>
            </a:pPr>
            <a:r>
              <a:rPr lang="ru-RU" sz="1600" dirty="0"/>
              <a:t>Остаток предстоящих доходов от предоставления права пользования активом сторнируется в уменьшение дебиторской задолженности по арендным обязательствам пользователя (арендатора) при досрочном прекращении договора аренды (имущественного найма) или договора безвозмездного пользования, в соответствии с которым были приняты объекты учета операционной аренды. При этом убыток (доход) на счетах учета финансового результата Рабочего плана счетов субъекта учета не отражается.</a:t>
            </a:r>
          </a:p>
          <a:p>
            <a:pPr marL="0" indent="0">
              <a:buNone/>
            </a:pPr>
            <a:r>
              <a:rPr lang="ru-RU" sz="1600" dirty="0"/>
              <a:t>Поступление денежных средств (их эквивалентов), иных финансовых (нефинансовых) активов в счет уплаты арендных платежей (условных арендных платежей) отражается как уменьшение дебиторской задолженности по арендным обязательствам пользователя (арендатора) в корреспонденции с балансовыми счетами учета денежных средств (финансовых активов) Рабочего плана счетов субъекта учета.</a:t>
            </a:r>
          </a:p>
        </p:txBody>
      </p:sp>
    </p:spTree>
    <p:extLst>
      <p:ext uri="{BB962C8B-B14F-4D97-AF65-F5344CB8AC3E}">
        <p14:creationId xmlns:p14="http://schemas.microsoft.com/office/powerpoint/2010/main" val="6072918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Операционная аренда в учете арендодателя</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a:t>Передача объекта учета операционной аренды пользователю (арендатору) отражается как внутреннее перемещение нефинансового актива на дату классификации объекта аренды без отражения его выбытия. При этом начисление амортизации объекта основных средств, признанного объектом учета операционной аренды, осуществляется с отражением расходов текущего финансового </a:t>
            </a:r>
            <a:r>
              <a:rPr lang="ru-RU" sz="1600" dirty="0" smtClean="0"/>
              <a:t>периода.</a:t>
            </a:r>
            <a:endParaRPr lang="ru-RU" sz="1600" dirty="0"/>
          </a:p>
          <a:p>
            <a:pPr marL="0" indent="0" algn="just">
              <a:buNone/>
            </a:pPr>
            <a:r>
              <a:rPr lang="ru-RU" sz="1600" dirty="0"/>
              <a:t>Одновременно при отражении внутреннего перемещения нефинансового актива отражаются на счетах Рабочего плана счетов субъекта учета расчеты по доходам от собственности в сумме дебиторской задолженности по арендным обязательствам пользователя (арендатора) в корреспонденции с балансовыми счетами учета предстоящих доходов от предоставления права пользования активом.</a:t>
            </a:r>
          </a:p>
          <a:p>
            <a:pPr marL="0" indent="0" algn="just">
              <a:buNone/>
            </a:pPr>
            <a:r>
              <a:rPr lang="ru-RU" sz="1600" dirty="0"/>
              <a:t>Предстоящие доходы от предоставления права пользования активом признаются в сумме арендных платежей за весь срок пользования объектом учета аренды.</a:t>
            </a:r>
          </a:p>
          <a:p>
            <a:pPr marL="0" indent="0" algn="just">
              <a:buNone/>
            </a:pPr>
            <a:r>
              <a:rPr lang="ru-RU" sz="1600" dirty="0" smtClean="0"/>
              <a:t>Доходы </a:t>
            </a:r>
            <a:r>
              <a:rPr lang="ru-RU" sz="1600" dirty="0"/>
              <a:t>от предоставления права пользования активом признаются доходами текущего финансового года в составе доходов от собственности, обособляемых на соответствующих счетах Рабочего плана счетов субъекта учета, с одновременным уменьшением предстоящих доходов от предоставления права пользования активом либо равномерно (ежемесячно) на протяжении срока пользования объектом учета аренды, либо в соответствии с установленным договором аренды (имущественного найма) графиком получения арендных платежей</a:t>
            </a:r>
            <a:r>
              <a:rPr lang="ru-RU" sz="1600" dirty="0" smtClean="0"/>
              <a:t>.</a:t>
            </a:r>
            <a:endParaRPr lang="ru-RU" sz="1600" dirty="0"/>
          </a:p>
        </p:txBody>
      </p:sp>
    </p:spTree>
    <p:extLst>
      <p:ext uri="{BB962C8B-B14F-4D97-AF65-F5344CB8AC3E}">
        <p14:creationId xmlns:p14="http://schemas.microsoft.com/office/powerpoint/2010/main" val="1560002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Операционная аренда в учете арендодателя</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smtClean="0"/>
              <a:t>Доходы </a:t>
            </a:r>
            <a:r>
              <a:rPr lang="ru-RU" sz="1600" dirty="0"/>
              <a:t>по условным арендным платежам, в том числе доходы от возмещения расходов по страхованию имущества, техническому обслуживанию имущества, иных аналогичных расходов, признаются доходами текущего финансового периода в составе доходов от собственности и (или) доходов от возмещения затрат, </a:t>
            </a:r>
            <a:r>
              <a:rPr lang="ru-RU" sz="1600" dirty="0" smtClean="0"/>
              <a:t>в </a:t>
            </a:r>
            <a:r>
              <a:rPr lang="ru-RU" sz="1600" dirty="0"/>
              <a:t>тех отчетных периодах, в которых они возникают.</a:t>
            </a:r>
          </a:p>
          <a:p>
            <a:pPr marL="0" indent="0" algn="just">
              <a:buNone/>
            </a:pPr>
            <a:r>
              <a:rPr lang="ru-RU" sz="1600" dirty="0"/>
              <a:t>Затраты правообладателя (арендодателя) по содержанию переданного им объекта учета операционной аренды, возмещаемые в составе арендных платежей (условных арендных платежей), признаются расходами текущего периода, с отражением расходов текущего финансового </a:t>
            </a:r>
            <a:r>
              <a:rPr lang="ru-RU" sz="1600" dirty="0" smtClean="0"/>
              <a:t>периода</a:t>
            </a:r>
            <a:r>
              <a:rPr lang="ru-RU" sz="1600" dirty="0"/>
              <a:t>.</a:t>
            </a:r>
          </a:p>
          <a:p>
            <a:pPr marL="0" indent="0" algn="just">
              <a:buNone/>
            </a:pPr>
            <a:r>
              <a:rPr lang="ru-RU" sz="1600" dirty="0"/>
              <a:t>Остаток предстоящих доходов от предоставления права пользования активом сторнируется в уменьшение дебиторской задолженности по арендным обязательствам пользователя (арендатора) при досрочном прекращении договора аренды (имущественного найма) или договора безвозмездного пользования, в соответствии с которым были приняты объекты учета операционной аренды. При этом убыток (доход) на счетах учета финансового результата </a:t>
            </a:r>
            <a:r>
              <a:rPr lang="ru-RU" sz="1600" dirty="0" smtClean="0"/>
              <a:t>не </a:t>
            </a:r>
            <a:r>
              <a:rPr lang="ru-RU" sz="1600" dirty="0"/>
              <a:t>отражается.</a:t>
            </a:r>
          </a:p>
          <a:p>
            <a:pPr marL="0" indent="0" algn="just">
              <a:buNone/>
            </a:pPr>
            <a:r>
              <a:rPr lang="ru-RU" sz="1600" dirty="0"/>
              <a:t>Поступление денежных средств (их эквивалентов), иных финансовых (нефинансовых) активов в счет уплаты арендных платежей (условных арендных платежей) отражается как уменьшение дебиторской задолженности по арендным обязательствам пользователя (арендатора) в корреспонденции с балансовыми счетами учета денежных средств (финансовых активов</a:t>
            </a:r>
            <a:r>
              <a:rPr lang="ru-RU" sz="1600" dirty="0" smtClean="0"/>
              <a:t>).</a:t>
            </a:r>
            <a:endParaRPr lang="ru-RU" sz="1600" dirty="0"/>
          </a:p>
        </p:txBody>
      </p:sp>
    </p:spTree>
    <p:extLst>
      <p:ext uri="{BB962C8B-B14F-4D97-AF65-F5344CB8AC3E}">
        <p14:creationId xmlns:p14="http://schemas.microsoft.com/office/powerpoint/2010/main" val="3891337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Льготная аренда</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Объекты учета аренды, возникающие в рамках договоров безвозмездного пользования или в рамках договоров аренды (имущественного найма), предусматривающих предоставление имущества в возмездное пользование по цене значительно ниже рыночной стоимости (далее - объекты учета аренды на льготных условиях) отражаются в бухгалтерском учете по их справедливой стоимости, определяемой на дату классификации объектов учета аренды методом рыночных цен - как если бы право пользования имуществом было предоставлено на коммерческих (рыночных) условиях (далее - справедливая стоимость арендных платежей).</a:t>
            </a:r>
          </a:p>
        </p:txBody>
      </p:sp>
    </p:spTree>
    <p:extLst>
      <p:ext uri="{BB962C8B-B14F-4D97-AF65-F5344CB8AC3E}">
        <p14:creationId xmlns:p14="http://schemas.microsoft.com/office/powerpoint/2010/main" val="34987877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Льготная операционная аренда (арендатор)</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600" dirty="0" smtClean="0"/>
              <a:t>Объект </a:t>
            </a:r>
            <a:r>
              <a:rPr lang="ru-RU" sz="1600" dirty="0"/>
              <a:t>учета операционной аренды на льготных условиях - право пользования активом, признается в бухгалтерском учете по справедливой стоимости арендных платежей.</a:t>
            </a:r>
          </a:p>
          <a:p>
            <a:pPr marL="0" indent="0" algn="just">
              <a:buNone/>
            </a:pPr>
            <a:r>
              <a:rPr lang="ru-RU" sz="1600" dirty="0"/>
              <a:t>Разница между суммой арендных платежей и суммой справедливой стоимости арендных платежей признается отложенными доходами (доходами будущих периодов) от предоставления права пользования активом и подлежит обособлению на счетах Рабочего плана счетов субъекта учета.</a:t>
            </a:r>
          </a:p>
          <a:p>
            <a:pPr marL="0" indent="0" algn="just">
              <a:buNone/>
            </a:pPr>
            <a:r>
              <a:rPr lang="ru-RU" sz="1600" dirty="0"/>
              <a:t>В течение срока пользования имуществом отложенные доходы от предоставления права пользования активом, а также амортизация права пользования активом равномерно (ежемесячно) признаются в составе финансового результата текущего периода с обособлением на соответствующих счетах аналитического учета Рабочего плана счетов субъекта учета.</a:t>
            </a:r>
          </a:p>
          <a:p>
            <a:pPr marL="0" indent="0" algn="just">
              <a:buNone/>
            </a:pPr>
            <a:r>
              <a:rPr lang="ru-RU" sz="1600" dirty="0" smtClean="0"/>
              <a:t>Остаточная </a:t>
            </a:r>
            <a:r>
              <a:rPr lang="ru-RU" sz="1600" dirty="0"/>
              <a:t>стоимость права пользования активом сторнируется в уменьшение остатка отложенных доходов от предоставления права пользования активом при досрочном прекращении договора аренды (имущественного найма) или договора безвозмездного пользования, в соответствии с которым были приняты указанные объекты бухгалтерского учета. При этом убыток (доход) на счетах учета финансового результата Рабочего плана счетов субъекта учета не отражается.</a:t>
            </a:r>
          </a:p>
          <a:p>
            <a:pPr marL="0" indent="0">
              <a:buNone/>
            </a:pPr>
            <a:endParaRPr lang="ru-RU" sz="1600" dirty="0" smtClean="0"/>
          </a:p>
        </p:txBody>
      </p:sp>
    </p:spTree>
    <p:extLst>
      <p:ext uri="{BB962C8B-B14F-4D97-AF65-F5344CB8AC3E}">
        <p14:creationId xmlns:p14="http://schemas.microsoft.com/office/powerpoint/2010/main" val="3341720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Льготная операционная аренда (арендодатель)</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600" dirty="0"/>
              <a:t>Объект учета операционной аренды на льготных условиях - доход от предоставления права пользования активом признается в бухгалтерском учете по справедливой стоимости.</a:t>
            </a:r>
          </a:p>
          <a:p>
            <a:pPr marL="0" indent="0" algn="just">
              <a:buNone/>
            </a:pPr>
            <a:r>
              <a:rPr lang="ru-RU" sz="1600" dirty="0"/>
              <a:t>Разница между суммой арендных платежей и справедливой стоимостью арендных платежей, отражается в составе отложенных расходов по упущенной выгоде от предоставления права пользования активом.</a:t>
            </a:r>
          </a:p>
          <a:p>
            <a:pPr marL="0" indent="0" algn="just">
              <a:buNone/>
            </a:pPr>
            <a:r>
              <a:rPr lang="ru-RU" sz="1600" dirty="0" smtClean="0"/>
              <a:t>В </a:t>
            </a:r>
            <a:r>
              <a:rPr lang="ru-RU" sz="1600" dirty="0"/>
              <a:t>течение срока пользования имуществом отложенные доходы от предоставления права пользования активом, а также отложенные расходы по упущенной выгоде от предоставления права пользования активом равномерно (ежемесячно) относятся на финансовый результат текущего периода с обособлением на соответствующих счетах аналитического учета Рабочего плана счетов субъекта учета (доходов от собственности, расходов по безвозмездным перечислениям).</a:t>
            </a:r>
          </a:p>
          <a:p>
            <a:pPr marL="0" indent="0" algn="just">
              <a:buNone/>
            </a:pPr>
            <a:r>
              <a:rPr lang="ru-RU" sz="1600" dirty="0" smtClean="0"/>
              <a:t>Остаток </a:t>
            </a:r>
            <a:r>
              <a:rPr lang="ru-RU" sz="1600" dirty="0"/>
              <a:t>расходов по упущенной выгоде от предоставления права пользования активом и отложенных доходов от предоставления права пользования активом сторнируются при досрочном прекращении договора аренды (имущественного найма) или договора безвозмездного пользования, в соответствии с которым были приняты указанные объекты бухгалтерского учета. При этом убыток (доход) на счетах учета финансового результата Рабочего плана счетов субъекта учета не отражается.</a:t>
            </a:r>
          </a:p>
          <a:p>
            <a:pPr marL="0" indent="0">
              <a:buNone/>
            </a:pPr>
            <a:endParaRPr lang="ru-RU" sz="1600" dirty="0" smtClean="0"/>
          </a:p>
        </p:txBody>
      </p:sp>
    </p:spTree>
    <p:extLst>
      <p:ext uri="{BB962C8B-B14F-4D97-AF65-F5344CB8AC3E}">
        <p14:creationId xmlns:p14="http://schemas.microsoft.com/office/powerpoint/2010/main" val="1627730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Льготная </a:t>
            </a:r>
            <a:r>
              <a:rPr lang="ru-RU" dirty="0" err="1" smtClean="0"/>
              <a:t>неоперационная</a:t>
            </a:r>
            <a:r>
              <a:rPr lang="ru-RU" dirty="0" smtClean="0"/>
              <a:t> аренда (арендатор)</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600" dirty="0"/>
              <a:t>Объект учета </a:t>
            </a:r>
            <a:r>
              <a:rPr lang="ru-RU" sz="1600" dirty="0" err="1"/>
              <a:t>неоперационной</a:t>
            </a:r>
            <a:r>
              <a:rPr lang="ru-RU" sz="1600" dirty="0"/>
              <a:t> (финансовой) аренды на льготных условиях - основное средство, </a:t>
            </a:r>
            <a:r>
              <a:rPr lang="ru-RU" sz="1800" dirty="0"/>
              <a:t>признается в бухгалтерском учете по справедливой стоимости - в сумме справедливой стоимости арендных платежей.</a:t>
            </a:r>
          </a:p>
          <a:p>
            <a:pPr marL="0" indent="0" algn="just">
              <a:buNone/>
            </a:pPr>
            <a:r>
              <a:rPr lang="ru-RU" sz="1800" dirty="0"/>
              <a:t>Разница между суммой арендных платежей и суммой справедливой стоимости арендных платежей, признается с обособлением на счетах Рабочего плана счетов субъекта учета отложенными доходами от предоставления права пользования активом.</a:t>
            </a:r>
          </a:p>
          <a:p>
            <a:pPr marL="0" indent="0" algn="just">
              <a:buNone/>
            </a:pPr>
            <a:r>
              <a:rPr lang="ru-RU" sz="1800" dirty="0" smtClean="0"/>
              <a:t>В </a:t>
            </a:r>
            <a:r>
              <a:rPr lang="ru-RU" sz="1800" dirty="0"/>
              <a:t>течение срока пользования имуществом отложенные доходы от предоставления права пользования </a:t>
            </a:r>
            <a:r>
              <a:rPr lang="ru-RU" sz="1600" dirty="0"/>
              <a:t>активом, а также амортизация основного средства равномерно (ежемесячно) признаются в составе финансового результата текущего периода с обособлением на счетах Рабочего плана счетов субъекта учета.</a:t>
            </a:r>
          </a:p>
          <a:p>
            <a:pPr marL="0" indent="0">
              <a:buNone/>
            </a:pPr>
            <a:endParaRPr lang="ru-RU" sz="1600" dirty="0" smtClean="0"/>
          </a:p>
        </p:txBody>
      </p:sp>
    </p:spTree>
    <p:extLst>
      <p:ext uri="{BB962C8B-B14F-4D97-AF65-F5344CB8AC3E}">
        <p14:creationId xmlns:p14="http://schemas.microsoft.com/office/powerpoint/2010/main" val="1374553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Льготная </a:t>
            </a:r>
            <a:r>
              <a:rPr lang="ru-RU" dirty="0" err="1" smtClean="0"/>
              <a:t>неоперационная</a:t>
            </a:r>
            <a:r>
              <a:rPr lang="ru-RU" dirty="0" smtClean="0"/>
              <a:t> аренда (арендодатель)</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600" dirty="0"/>
              <a:t>Объекты учета </a:t>
            </a:r>
            <a:r>
              <a:rPr lang="ru-RU" sz="1600" dirty="0" err="1"/>
              <a:t>неоперационной</a:t>
            </a:r>
            <a:r>
              <a:rPr lang="ru-RU" sz="1600" dirty="0"/>
              <a:t> (финансовой) аренды на льготных условиях - доход от предоставления права пользования активом признается в бухгалтерском учете по справедливой стоимости арендных платежей.</a:t>
            </a:r>
          </a:p>
          <a:p>
            <a:pPr marL="0" indent="0" algn="just">
              <a:buNone/>
            </a:pPr>
            <a:r>
              <a:rPr lang="ru-RU" sz="1600" dirty="0"/>
              <a:t>Разница между суммой арендных платежей и справедливой стоимостью арендных платежей, отражается в составе отложенных расходов по упущенной выгоде от предоставления права пользования активом.</a:t>
            </a:r>
          </a:p>
          <a:p>
            <a:pPr marL="0" indent="0" algn="just">
              <a:buNone/>
            </a:pPr>
            <a:r>
              <a:rPr lang="ru-RU" sz="1600" dirty="0" smtClean="0"/>
              <a:t>В </a:t>
            </a:r>
            <a:r>
              <a:rPr lang="ru-RU" sz="1600" dirty="0"/>
              <a:t>течение срока пользования имуществом отложенные доходы от предоставления права пользования активом, амортизация основного средства, а также отложенные расходы по упущенной выгоде от предоставления права пользования активом равномерно (ежемесячно) относятся на финансовый результат текущего периода с обособлением на соответствующих счетах аналитического учета Рабочего плана счетов субъекта учета.</a:t>
            </a:r>
          </a:p>
          <a:p>
            <a:pPr marL="0" indent="0" algn="just">
              <a:buNone/>
            </a:pPr>
            <a:r>
              <a:rPr lang="ru-RU" sz="1600" dirty="0" smtClean="0"/>
              <a:t>Остаток </a:t>
            </a:r>
            <a:r>
              <a:rPr lang="ru-RU" sz="1600" dirty="0"/>
              <a:t>расходов по упущенной выгоде от предоставления права пользования активом и отложенных доходов от предоставления права пользования активом сторнируются при досрочном прекращении договора аренды (имущественного найма) или договора безвозмездного пользования, в соответствии с которым были приняты указанные объекты бухгалтерского учета. При этом убыток (доход) на счетах учета финансового результата Рабочего плана счетов субъекта учета не отражается.</a:t>
            </a:r>
          </a:p>
        </p:txBody>
      </p:sp>
    </p:spTree>
    <p:extLst>
      <p:ext uri="{BB962C8B-B14F-4D97-AF65-F5344CB8AC3E}">
        <p14:creationId xmlns:p14="http://schemas.microsoft.com/office/powerpoint/2010/main" val="1074547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Изменения плана счетов</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600" dirty="0" smtClean="0"/>
              <a:t>Для учета аренды планируется введение нового счета 114 «Права пользования (аренда), выделяются субсчета:</a:t>
            </a:r>
          </a:p>
          <a:p>
            <a:pPr marL="0" indent="0" algn="just">
              <a:buNone/>
            </a:pPr>
            <a:r>
              <a:rPr lang="ru-RU" sz="1600" dirty="0" smtClean="0"/>
              <a:t>114.10 Права аренда недвижимого имущества</a:t>
            </a:r>
          </a:p>
          <a:p>
            <a:pPr marL="0" indent="0" algn="just">
              <a:buNone/>
            </a:pPr>
            <a:r>
              <a:rPr lang="ru-RU" sz="1600" dirty="0" smtClean="0"/>
              <a:t>114.30 Права аренды движимого имущества</a:t>
            </a:r>
          </a:p>
          <a:p>
            <a:pPr marL="0" indent="0" algn="just">
              <a:buNone/>
            </a:pPr>
            <a:r>
              <a:rPr lang="ru-RU" sz="1600" dirty="0" smtClean="0"/>
              <a:t>114.01 </a:t>
            </a:r>
            <a:r>
              <a:rPr lang="ru-RU" sz="1600" dirty="0" err="1"/>
              <a:t>Ж</a:t>
            </a:r>
            <a:r>
              <a:rPr lang="ru-RU" sz="1600" dirty="0" err="1" smtClean="0"/>
              <a:t>илиша</a:t>
            </a:r>
            <a:endParaRPr lang="ru-RU" sz="1600" dirty="0" smtClean="0"/>
          </a:p>
          <a:p>
            <a:pPr marL="0" indent="0" algn="just">
              <a:buNone/>
            </a:pPr>
            <a:r>
              <a:rPr lang="ru-RU" sz="1600" dirty="0" smtClean="0"/>
              <a:t>114.02 Здания (кроме жилых)</a:t>
            </a:r>
          </a:p>
          <a:p>
            <a:pPr marL="0" indent="0" algn="just">
              <a:buNone/>
            </a:pPr>
            <a:r>
              <a:rPr lang="ru-RU" sz="1600" dirty="0" smtClean="0"/>
              <a:t>114.04 Машины и оборудование</a:t>
            </a:r>
          </a:p>
          <a:p>
            <a:pPr marL="0" indent="0" algn="just">
              <a:buNone/>
            </a:pPr>
            <a:r>
              <a:rPr lang="ru-RU" sz="1600" dirty="0" smtClean="0"/>
              <a:t>114.05 Транспортные средства</a:t>
            </a:r>
          </a:p>
          <a:p>
            <a:pPr marL="0" indent="0" algn="just">
              <a:buNone/>
            </a:pPr>
            <a:r>
              <a:rPr lang="ru-RU" sz="1600" dirty="0" smtClean="0"/>
              <a:t>114.06 Производственный и хозяйственный инвентарь</a:t>
            </a:r>
          </a:p>
          <a:p>
            <a:pPr marL="0" indent="0" algn="just">
              <a:buNone/>
            </a:pPr>
            <a:r>
              <a:rPr lang="ru-RU" sz="1600" dirty="0" smtClean="0"/>
              <a:t>114.07 Права пользования биологическими активами</a:t>
            </a:r>
          </a:p>
          <a:p>
            <a:pPr marL="0" indent="0" algn="just">
              <a:buNone/>
            </a:pPr>
            <a:r>
              <a:rPr lang="ru-RU" sz="1600" dirty="0" smtClean="0"/>
              <a:t>114.08 Права пользования иными </a:t>
            </a:r>
            <a:r>
              <a:rPr lang="ru-RU" sz="1600" dirty="0" err="1" smtClean="0"/>
              <a:t>внеоборотными</a:t>
            </a:r>
            <a:r>
              <a:rPr lang="ru-RU" sz="1600" dirty="0" smtClean="0"/>
              <a:t> активами</a:t>
            </a:r>
          </a:p>
          <a:p>
            <a:pPr marL="0" indent="0" algn="just">
              <a:buNone/>
            </a:pPr>
            <a:r>
              <a:rPr lang="ru-RU" sz="1600" dirty="0" smtClean="0"/>
              <a:t>КОСГУ 310, 410</a:t>
            </a:r>
          </a:p>
          <a:p>
            <a:pPr marL="0" indent="0" algn="just">
              <a:buNone/>
            </a:pPr>
            <a:r>
              <a:rPr lang="ru-RU" sz="1600" dirty="0" smtClean="0"/>
              <a:t>114.01 Права аренды нематериальных активов (КОСГУ 320, 420)</a:t>
            </a:r>
          </a:p>
          <a:p>
            <a:pPr marL="0" indent="0" algn="just">
              <a:buNone/>
            </a:pPr>
            <a:r>
              <a:rPr lang="ru-RU" sz="1600" dirty="0" smtClean="0"/>
              <a:t>114.01 Права аренды </a:t>
            </a:r>
            <a:r>
              <a:rPr lang="ru-RU" sz="1600" smtClean="0"/>
              <a:t>материальных ценностей (КОСГУ 340, 440)</a:t>
            </a:r>
            <a:endParaRPr lang="ru-RU" sz="1600" dirty="0"/>
          </a:p>
        </p:txBody>
      </p:sp>
    </p:spTree>
    <p:extLst>
      <p:ext uri="{BB962C8B-B14F-4D97-AF65-F5344CB8AC3E}">
        <p14:creationId xmlns:p14="http://schemas.microsoft.com/office/powerpoint/2010/main" val="37830729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Введение стандарта в 2018 году</a:t>
            </a:r>
            <a:endParaRPr lang="ru-RU" dirty="0"/>
          </a:p>
        </p:txBody>
      </p:sp>
      <p:sp>
        <p:nvSpPr>
          <p:cNvPr id="3" name="Содержимое 2"/>
          <p:cNvSpPr>
            <a:spLocks noGrp="1"/>
          </p:cNvSpPr>
          <p:nvPr>
            <p:ph sz="quarter" idx="1"/>
          </p:nvPr>
        </p:nvSpPr>
        <p:spPr>
          <a:xfrm>
            <a:off x="301752" y="1334008"/>
            <a:ext cx="8503920" cy="4572000"/>
          </a:xfrm>
        </p:spPr>
        <p:txBody>
          <a:bodyPr>
            <a:noAutofit/>
          </a:bodyPr>
          <a:lstStyle/>
          <a:p>
            <a:pPr marL="0" indent="0" algn="just">
              <a:buNone/>
            </a:pPr>
            <a:r>
              <a:rPr lang="ru-RU" sz="1800" dirty="0" smtClean="0"/>
              <a:t>В стандарте отсутствуют положения переходного периода.</a:t>
            </a:r>
          </a:p>
          <a:p>
            <a:pPr marL="0" indent="0" algn="just">
              <a:buNone/>
            </a:pPr>
            <a:r>
              <a:rPr lang="ru-RU" sz="1800" dirty="0" smtClean="0"/>
              <a:t>Поэтому применение стандарта должно быть произведено на основании требований Концептуальных основ ретроспективно:</a:t>
            </a:r>
          </a:p>
          <a:p>
            <a:pPr algn="just">
              <a:buFontTx/>
              <a:buChar char="-"/>
            </a:pPr>
            <a:r>
              <a:rPr lang="ru-RU" sz="1800" dirty="0"/>
              <a:t>В ходе инвентаризации на 31.12.2017 выявить все без исключения договора операционной и </a:t>
            </a:r>
            <a:r>
              <a:rPr lang="ru-RU" sz="1800" dirty="0" err="1"/>
              <a:t>неоперационной</a:t>
            </a:r>
            <a:r>
              <a:rPr lang="ru-RU" sz="1800" dirty="0"/>
              <a:t> аренды, договора безвозмездного </a:t>
            </a:r>
            <a:r>
              <a:rPr lang="ru-RU" sz="1800" dirty="0" smtClean="0"/>
              <a:t>пользования;</a:t>
            </a:r>
            <a:endParaRPr lang="ru-RU" sz="1800" dirty="0"/>
          </a:p>
          <a:p>
            <a:pPr algn="just">
              <a:buFontTx/>
              <a:buChar char="-"/>
            </a:pPr>
            <a:r>
              <a:rPr lang="ru-RU" sz="1800" dirty="0" smtClean="0"/>
              <a:t>Отразить корректировкой входящих остатков на 01.01.2018 все арендные обязательства, условную дебиторскую задолженности, доходы и расходы будущих периодов;</a:t>
            </a:r>
          </a:p>
          <a:p>
            <a:pPr algn="just">
              <a:buFontTx/>
              <a:buChar char="-"/>
            </a:pPr>
            <a:r>
              <a:rPr lang="ru-RU" sz="1800" dirty="0" smtClean="0"/>
              <a:t>Внести изменения в учетную политику, отразив требования стандарта.</a:t>
            </a:r>
          </a:p>
        </p:txBody>
      </p:sp>
    </p:spTree>
    <p:extLst>
      <p:ext uri="{BB962C8B-B14F-4D97-AF65-F5344CB8AC3E}">
        <p14:creationId xmlns:p14="http://schemas.microsoft.com/office/powerpoint/2010/main" val="25242304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Формула расчета арендных платежей</a:t>
            </a:r>
            <a:endParaRPr lang="ru-RU" dirty="0"/>
          </a:p>
        </p:txBody>
      </p:sp>
      <p:sp>
        <p:nvSpPr>
          <p:cNvPr id="4" name="Подзаголовок 2"/>
          <p:cNvSpPr>
            <a:spLocks noGrp="1"/>
          </p:cNvSpPr>
          <p:nvPr>
            <p:ph sz="quarter" idx="1"/>
          </p:nvPr>
        </p:nvSpPr>
        <p:spPr/>
        <p:txBody>
          <a:bodyPr>
            <a:noAutofit/>
          </a:bodyPr>
          <a:lstStyle/>
          <a:p>
            <a:pPr algn="just"/>
            <a:r>
              <a:rPr lang="ru-RU" sz="2000" dirty="0" smtClean="0">
                <a:solidFill>
                  <a:schemeClr val="tx1"/>
                </a:solidFill>
              </a:rPr>
              <a:t>Дисконтированная стоимость (PV) </a:t>
            </a:r>
            <a:r>
              <a:rPr lang="ru-RU" sz="2000" dirty="0" smtClean="0">
                <a:solidFill>
                  <a:schemeClr val="tx1"/>
                </a:solidFill>
              </a:rPr>
              <a:t>арендных </a:t>
            </a:r>
            <a:r>
              <a:rPr lang="ru-RU" sz="2000" dirty="0" smtClean="0">
                <a:solidFill>
                  <a:schemeClr val="tx1"/>
                </a:solidFill>
              </a:rPr>
              <a:t>платежей </a:t>
            </a:r>
            <a:r>
              <a:rPr lang="ru-RU" sz="2000" dirty="0" smtClean="0">
                <a:solidFill>
                  <a:schemeClr val="tx1"/>
                </a:solidFill>
              </a:rPr>
              <a:t>(АП</a:t>
            </a:r>
            <a:r>
              <a:rPr lang="ru-RU" sz="2000" dirty="0" smtClean="0">
                <a:solidFill>
                  <a:schemeClr val="tx1"/>
                </a:solidFill>
              </a:rPr>
              <a:t>) рассчитывается по следующей формуле:</a:t>
            </a:r>
            <a:endParaRPr lang="en-US" sz="2000" dirty="0" smtClean="0">
              <a:solidFill>
                <a:schemeClr val="tx1"/>
              </a:solidFill>
            </a:endParaRPr>
          </a:p>
          <a:p>
            <a:pPr algn="just"/>
            <a:endParaRPr lang="ru-RU" sz="2000" dirty="0" smtClean="0">
              <a:solidFill>
                <a:schemeClr val="tx1"/>
              </a:solidFill>
            </a:endParaRPr>
          </a:p>
          <a:p>
            <a:pPr algn="just"/>
            <a:r>
              <a:rPr lang="en-US" sz="2000" dirty="0" smtClean="0">
                <a:solidFill>
                  <a:schemeClr val="tx1"/>
                </a:solidFill>
              </a:rPr>
              <a:t>             S                 A                       1</a:t>
            </a:r>
            <a:endParaRPr lang="ru-RU" sz="2000" dirty="0" smtClean="0">
              <a:solidFill>
                <a:schemeClr val="tx1"/>
              </a:solidFill>
            </a:endParaRPr>
          </a:p>
          <a:p>
            <a:pPr algn="just"/>
            <a:r>
              <a:rPr lang="en-US" sz="2000" dirty="0" smtClean="0">
                <a:solidFill>
                  <a:schemeClr val="tx1"/>
                </a:solidFill>
              </a:rPr>
              <a:t>PV = ---------- +  -------  ( 1 -   ------------   )</a:t>
            </a:r>
            <a:endParaRPr lang="ru-RU" sz="2000" dirty="0" smtClean="0">
              <a:solidFill>
                <a:schemeClr val="tx1"/>
              </a:solidFill>
            </a:endParaRPr>
          </a:p>
          <a:p>
            <a:pPr algn="just"/>
            <a:r>
              <a:rPr lang="en-US" sz="2000" dirty="0" smtClean="0">
                <a:solidFill>
                  <a:schemeClr val="tx1"/>
                </a:solidFill>
              </a:rPr>
              <a:t>          (1+r)^n        r                    (1+r)^n</a:t>
            </a:r>
            <a:endParaRPr lang="ru-RU" sz="2000" dirty="0" smtClean="0">
              <a:solidFill>
                <a:schemeClr val="tx1"/>
              </a:solidFill>
            </a:endParaRPr>
          </a:p>
          <a:p>
            <a:pPr algn="just"/>
            <a:endParaRPr lang="en-US" sz="2000" dirty="0" smtClean="0">
              <a:solidFill>
                <a:schemeClr val="tx1"/>
              </a:solidFill>
            </a:endParaRPr>
          </a:p>
          <a:p>
            <a:pPr algn="just"/>
            <a:r>
              <a:rPr lang="ru-RU" sz="2000" dirty="0" smtClean="0">
                <a:solidFill>
                  <a:schemeClr val="tx1"/>
                </a:solidFill>
              </a:rPr>
              <a:t>Где:</a:t>
            </a:r>
          </a:p>
          <a:p>
            <a:pPr algn="just"/>
            <a:r>
              <a:rPr lang="ru-RU" sz="2000" dirty="0" smtClean="0">
                <a:solidFill>
                  <a:schemeClr val="tx1"/>
                </a:solidFill>
              </a:rPr>
              <a:t>«S» – </a:t>
            </a:r>
            <a:r>
              <a:rPr lang="ru-RU" sz="2000" dirty="0" smtClean="0">
                <a:solidFill>
                  <a:schemeClr val="tx1"/>
                </a:solidFill>
              </a:rPr>
              <a:t>выкупная стоимость</a:t>
            </a:r>
            <a:endParaRPr lang="ru-RU" sz="2000" dirty="0" smtClean="0">
              <a:solidFill>
                <a:schemeClr val="tx1"/>
              </a:solidFill>
            </a:endParaRPr>
          </a:p>
          <a:p>
            <a:pPr algn="just"/>
            <a:r>
              <a:rPr lang="ru-RU" sz="2000" dirty="0" smtClean="0">
                <a:solidFill>
                  <a:schemeClr val="tx1"/>
                </a:solidFill>
              </a:rPr>
              <a:t>«A» – регулярная периодическая выплата</a:t>
            </a:r>
          </a:p>
          <a:p>
            <a:pPr algn="just"/>
            <a:r>
              <a:rPr lang="ru-RU" sz="2000" dirty="0" smtClean="0">
                <a:solidFill>
                  <a:schemeClr val="tx1"/>
                </a:solidFill>
              </a:rPr>
              <a:t>«</a:t>
            </a:r>
            <a:r>
              <a:rPr lang="ru-RU" sz="2000" dirty="0" err="1" smtClean="0">
                <a:solidFill>
                  <a:schemeClr val="tx1"/>
                </a:solidFill>
              </a:rPr>
              <a:t>r</a:t>
            </a:r>
            <a:r>
              <a:rPr lang="ru-RU" sz="2000" dirty="0" smtClean="0">
                <a:solidFill>
                  <a:schemeClr val="tx1"/>
                </a:solidFill>
              </a:rPr>
              <a:t>»  –  периодическая ставка процента, подразумеваемая в договоре аренды и выраженная десятичной дробью</a:t>
            </a:r>
          </a:p>
          <a:p>
            <a:pPr algn="just"/>
            <a:r>
              <a:rPr lang="ru-RU" sz="2000" dirty="0" smtClean="0">
                <a:solidFill>
                  <a:schemeClr val="tx1"/>
                </a:solidFill>
              </a:rPr>
              <a:t>«</a:t>
            </a:r>
            <a:r>
              <a:rPr lang="ru-RU" sz="2000" dirty="0" err="1" smtClean="0">
                <a:solidFill>
                  <a:schemeClr val="tx1"/>
                </a:solidFill>
              </a:rPr>
              <a:t>n</a:t>
            </a:r>
            <a:r>
              <a:rPr lang="ru-RU" sz="2000" dirty="0" smtClean="0">
                <a:solidFill>
                  <a:schemeClr val="tx1"/>
                </a:solidFill>
              </a:rPr>
              <a:t>» – число периодов в сроке аренды</a:t>
            </a:r>
          </a:p>
        </p:txBody>
      </p:sp>
    </p:spTree>
    <p:extLst>
      <p:ext uri="{BB962C8B-B14F-4D97-AF65-F5344CB8AC3E}">
        <p14:creationId xmlns:p14="http://schemas.microsoft.com/office/powerpoint/2010/main" val="2059467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 аренды</a:t>
            </a:r>
            <a:endParaRPr lang="ru-RU" dirty="0"/>
          </a:p>
        </p:txBody>
      </p:sp>
      <p:sp>
        <p:nvSpPr>
          <p:cNvPr id="5" name="Подзаголовок 2"/>
          <p:cNvSpPr txBox="1">
            <a:spLocks/>
          </p:cNvSpPr>
          <p:nvPr/>
        </p:nvSpPr>
        <p:spPr>
          <a:xfrm>
            <a:off x="449552" y="1518904"/>
            <a:ext cx="8072494" cy="5000660"/>
          </a:xfrm>
          <a:prstGeom prst="rect">
            <a:avLst/>
          </a:prstGeom>
        </p:spPr>
        <p:txBody>
          <a:bodyPr vert="horz">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just">
              <a:buNone/>
            </a:pPr>
            <a:r>
              <a:rPr lang="ru-RU" sz="2000" dirty="0" smtClean="0"/>
              <a:t>Департамент Х заключил договор о приобретении автомобиля на условиях финансовой аренды. Справедливая стоимость автомобиля на дату начала арендных отношений 25 000 денежных единиц; ежегодные арендные платежи 5 429 денежных единиц, выплачиваемых в конце периода; срок аренды 4 года; гарантированная ликвидационная стоимость 10 000 денежных единиц. В соглашении об аренде не предусмотрены дополнительные услуги по доставке автомобиля. Департамент Х отвечает за все текущие расходы по содержанию автомобиля, включая  страховые платежи, расходы на топливо и техническое обслуживание. В договоре аренды не указана подразумеваемая ставка процента. Вмененная процентная ставка арендатора по привлечению заемных средств Департаментом составляет 7% годовых. Несколько финансовых  институтов рекламируют займы под залог автомобилей по ставкам от 7,5% до 10%.</a:t>
            </a:r>
            <a:endParaRPr lang="ru-RU" sz="2000" dirty="0" smtClean="0"/>
          </a:p>
        </p:txBody>
      </p:sp>
    </p:spTree>
    <p:extLst>
      <p:ext uri="{BB962C8B-B14F-4D97-AF65-F5344CB8AC3E}">
        <p14:creationId xmlns:p14="http://schemas.microsoft.com/office/powerpoint/2010/main" val="347527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 аренды</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1463667331"/>
              </p:ext>
            </p:extLst>
          </p:nvPr>
        </p:nvGraphicFramePr>
        <p:xfrm>
          <a:off x="203199" y="1463042"/>
          <a:ext cx="8778242" cy="4998720"/>
        </p:xfrm>
        <a:graphic>
          <a:graphicData uri="http://schemas.openxmlformats.org/drawingml/2006/table">
            <a:tbl>
              <a:tblPr>
                <a:tableStyleId>{5C22544A-7EE6-4342-B048-85BDC9FD1C3A}</a:tableStyleId>
              </a:tblPr>
              <a:tblGrid>
                <a:gridCol w="1376979"/>
                <a:gridCol w="1376979"/>
                <a:gridCol w="1376979"/>
                <a:gridCol w="2180217"/>
                <a:gridCol w="2467088"/>
              </a:tblGrid>
              <a:tr h="624840">
                <a:tc>
                  <a:txBody>
                    <a:bodyPr/>
                    <a:lstStyle/>
                    <a:p>
                      <a:pPr algn="l" fontAlgn="b"/>
                      <a:r>
                        <a:rPr lang="ru-RU" sz="1800" u="none" strike="noStrike" dirty="0">
                          <a:effectLst/>
                        </a:rPr>
                        <a:t>График аренды</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a:effectLst/>
                        </a:rPr>
                        <a:t> </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0,07705</a:t>
                      </a:r>
                      <a:endParaRPr lang="ru-RU" sz="1800" b="0" i="0" u="none" strike="noStrike">
                        <a:solidFill>
                          <a:srgbClr val="000000"/>
                        </a:solidFill>
                        <a:effectLst/>
                        <a:latin typeface="Calibri"/>
                      </a:endParaRPr>
                    </a:p>
                  </a:txBody>
                  <a:tcPr marL="7620" marR="7620" marT="7620" marB="0" anchor="b"/>
                </a:tc>
                <a:tc>
                  <a:txBody>
                    <a:bodyPr/>
                    <a:lstStyle/>
                    <a:p>
                      <a:pPr algn="l" fontAlgn="b"/>
                      <a:r>
                        <a:rPr lang="ru-RU" sz="1800" u="none" strike="noStrike">
                          <a:effectLst/>
                        </a:rPr>
                        <a:t> </a:t>
                      </a:r>
                      <a:endParaRPr lang="ru-RU" sz="1800" b="0" i="0" u="none" strike="noStrike">
                        <a:solidFill>
                          <a:srgbClr val="000000"/>
                        </a:solidFill>
                        <a:effectLst/>
                        <a:latin typeface="Calibri"/>
                      </a:endParaRPr>
                    </a:p>
                  </a:txBody>
                  <a:tcPr marL="7620" marR="7620" marT="7620" marB="0" anchor="b"/>
                </a:tc>
                <a:tc>
                  <a:txBody>
                    <a:bodyPr/>
                    <a:lstStyle/>
                    <a:p>
                      <a:pPr algn="l" fontAlgn="b"/>
                      <a:r>
                        <a:rPr lang="ru-RU" sz="1800" u="none" strike="noStrike">
                          <a:effectLst/>
                        </a:rPr>
                        <a:t> </a:t>
                      </a:r>
                      <a:endParaRPr lang="ru-RU" sz="1800" b="0" i="0" u="none" strike="noStrike">
                        <a:solidFill>
                          <a:srgbClr val="000000"/>
                        </a:solidFill>
                        <a:effectLst/>
                        <a:latin typeface="Calibri"/>
                      </a:endParaRPr>
                    </a:p>
                  </a:txBody>
                  <a:tcPr marL="7620" marR="7620" marT="7620" marB="0" anchor="b"/>
                </a:tc>
              </a:tr>
              <a:tr h="624840">
                <a:tc>
                  <a:txBody>
                    <a:bodyPr/>
                    <a:lstStyle/>
                    <a:p>
                      <a:pPr algn="l" fontAlgn="b"/>
                      <a:r>
                        <a:rPr lang="ru-RU" sz="1800" u="none" strike="noStrike" dirty="0">
                          <a:effectLst/>
                        </a:rPr>
                        <a:t>Период</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dirty="0">
                          <a:effectLst/>
                        </a:rPr>
                        <a:t>платеж</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dirty="0">
                          <a:effectLst/>
                        </a:rPr>
                        <a:t>проценты</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a:effectLst/>
                        </a:rPr>
                        <a:t>погашение ОД</a:t>
                      </a:r>
                      <a:endParaRPr lang="ru-RU" sz="1800" b="0" i="0" u="none" strike="noStrike">
                        <a:solidFill>
                          <a:srgbClr val="000000"/>
                        </a:solidFill>
                        <a:effectLst/>
                        <a:latin typeface="Calibri"/>
                      </a:endParaRPr>
                    </a:p>
                  </a:txBody>
                  <a:tcPr marL="7620" marR="7620" marT="7620" marB="0" anchor="b"/>
                </a:tc>
                <a:tc>
                  <a:txBody>
                    <a:bodyPr/>
                    <a:lstStyle/>
                    <a:p>
                      <a:pPr algn="l" fontAlgn="b"/>
                      <a:r>
                        <a:rPr lang="ru-RU" sz="1800" u="none" strike="noStrike">
                          <a:effectLst/>
                        </a:rPr>
                        <a:t>задолженность</a:t>
                      </a:r>
                      <a:endParaRPr lang="ru-RU" sz="1800" b="0" i="0" u="none" strike="noStrike">
                        <a:solidFill>
                          <a:srgbClr val="000000"/>
                        </a:solidFill>
                        <a:effectLst/>
                        <a:latin typeface="Calibri"/>
                      </a:endParaRPr>
                    </a:p>
                  </a:txBody>
                  <a:tcPr marL="7620" marR="7620" marT="7620" marB="0" anchor="b"/>
                </a:tc>
              </a:tr>
              <a:tr h="624840">
                <a:tc>
                  <a:txBody>
                    <a:bodyPr/>
                    <a:lstStyle/>
                    <a:p>
                      <a:pPr algn="l" fontAlgn="b"/>
                      <a:r>
                        <a:rPr lang="ru-RU" sz="1800" u="none" strike="noStrike">
                          <a:effectLst/>
                        </a:rPr>
                        <a:t>дата начала</a:t>
                      </a:r>
                      <a:endParaRPr lang="ru-RU" sz="1800" b="0" i="0" u="none" strike="noStrike">
                        <a:solidFill>
                          <a:srgbClr val="000000"/>
                        </a:solidFill>
                        <a:effectLst/>
                        <a:latin typeface="Calibri"/>
                      </a:endParaRPr>
                    </a:p>
                  </a:txBody>
                  <a:tcPr marL="7620" marR="7620" marT="7620" marB="0" anchor="b"/>
                </a:tc>
                <a:tc>
                  <a:txBody>
                    <a:bodyPr/>
                    <a:lstStyle/>
                    <a:p>
                      <a:pPr algn="l" fontAlgn="b"/>
                      <a:r>
                        <a:rPr lang="ru-RU" sz="1800" u="none" strike="noStrike" dirty="0">
                          <a:effectLst/>
                        </a:rPr>
                        <a:t> </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dirty="0">
                          <a:effectLst/>
                        </a:rPr>
                        <a:t> </a:t>
                      </a:r>
                      <a:endParaRPr lang="ru-RU" sz="1800" b="0" i="0" u="none" strike="noStrike" dirty="0">
                        <a:solidFill>
                          <a:srgbClr val="000000"/>
                        </a:solidFill>
                        <a:effectLst/>
                        <a:latin typeface="Calibri"/>
                      </a:endParaRPr>
                    </a:p>
                  </a:txBody>
                  <a:tcPr marL="7620" marR="7620" marT="7620" marB="0" anchor="b"/>
                </a:tc>
                <a:tc>
                  <a:txBody>
                    <a:bodyPr/>
                    <a:lstStyle/>
                    <a:p>
                      <a:pPr algn="l" fontAlgn="b"/>
                      <a:r>
                        <a:rPr lang="ru-RU" sz="1800" u="none" strike="noStrike" dirty="0">
                          <a:effectLst/>
                        </a:rPr>
                        <a:t> </a:t>
                      </a:r>
                      <a:endParaRPr lang="ru-RU" sz="1800" b="0" i="0" u="none" strike="noStrike" dirty="0">
                        <a:solidFill>
                          <a:srgbClr val="000000"/>
                        </a:solidFill>
                        <a:effectLst/>
                        <a:latin typeface="Calibri"/>
                      </a:endParaRPr>
                    </a:p>
                  </a:txBody>
                  <a:tcPr marL="7620" marR="7620" marT="7620" marB="0" anchor="b"/>
                </a:tc>
                <a:tc>
                  <a:txBody>
                    <a:bodyPr/>
                    <a:lstStyle/>
                    <a:p>
                      <a:pPr algn="r" fontAlgn="b"/>
                      <a:r>
                        <a:rPr lang="ru-RU" sz="1800" u="none" strike="noStrike">
                          <a:effectLst/>
                        </a:rPr>
                        <a:t>25 000</a:t>
                      </a:r>
                      <a:endParaRPr lang="ru-RU" sz="1800" b="0" i="0" u="none" strike="noStrike">
                        <a:solidFill>
                          <a:srgbClr val="000000"/>
                        </a:solidFill>
                        <a:effectLst/>
                        <a:latin typeface="Calibri"/>
                      </a:endParaRPr>
                    </a:p>
                  </a:txBody>
                  <a:tcPr marL="7620" marR="7620" marT="7620" marB="0" anchor="b"/>
                </a:tc>
              </a:tr>
              <a:tr h="624840">
                <a:tc>
                  <a:txBody>
                    <a:bodyPr/>
                    <a:lstStyle/>
                    <a:p>
                      <a:pPr algn="r" fontAlgn="b"/>
                      <a:r>
                        <a:rPr lang="ru-RU" sz="1800" u="none" strike="noStrike">
                          <a:effectLst/>
                        </a:rPr>
                        <a:t>1</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5 429</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1 926</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dirty="0">
                          <a:effectLst/>
                        </a:rPr>
                        <a:t>3 503</a:t>
                      </a:r>
                      <a:endParaRPr lang="ru-RU" sz="1800" b="0" i="0" u="none" strike="noStrike" dirty="0">
                        <a:solidFill>
                          <a:srgbClr val="000000"/>
                        </a:solidFill>
                        <a:effectLst/>
                        <a:latin typeface="Calibri"/>
                      </a:endParaRPr>
                    </a:p>
                  </a:txBody>
                  <a:tcPr marL="7620" marR="7620" marT="7620" marB="0" anchor="b"/>
                </a:tc>
                <a:tc>
                  <a:txBody>
                    <a:bodyPr/>
                    <a:lstStyle/>
                    <a:p>
                      <a:pPr algn="r" fontAlgn="b"/>
                      <a:r>
                        <a:rPr lang="ru-RU" sz="1800" u="none" strike="noStrike">
                          <a:effectLst/>
                        </a:rPr>
                        <a:t>21 497</a:t>
                      </a:r>
                      <a:endParaRPr lang="ru-RU" sz="1800" b="0" i="0" u="none" strike="noStrike">
                        <a:solidFill>
                          <a:srgbClr val="000000"/>
                        </a:solidFill>
                        <a:effectLst/>
                        <a:latin typeface="Calibri"/>
                      </a:endParaRPr>
                    </a:p>
                  </a:txBody>
                  <a:tcPr marL="7620" marR="7620" marT="7620" marB="0" anchor="b"/>
                </a:tc>
              </a:tr>
              <a:tr h="624840">
                <a:tc>
                  <a:txBody>
                    <a:bodyPr/>
                    <a:lstStyle/>
                    <a:p>
                      <a:pPr algn="r" fontAlgn="b"/>
                      <a:r>
                        <a:rPr lang="ru-RU" sz="1800" u="none" strike="noStrike">
                          <a:effectLst/>
                        </a:rPr>
                        <a:t>2</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5 429</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1 656</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dirty="0">
                          <a:effectLst/>
                        </a:rPr>
                        <a:t>3 773</a:t>
                      </a:r>
                      <a:endParaRPr lang="ru-RU" sz="1800" b="0" i="0" u="none" strike="noStrike" dirty="0">
                        <a:solidFill>
                          <a:srgbClr val="000000"/>
                        </a:solidFill>
                        <a:effectLst/>
                        <a:latin typeface="Calibri"/>
                      </a:endParaRPr>
                    </a:p>
                  </a:txBody>
                  <a:tcPr marL="7620" marR="7620" marT="7620" marB="0" anchor="b"/>
                </a:tc>
                <a:tc>
                  <a:txBody>
                    <a:bodyPr/>
                    <a:lstStyle/>
                    <a:p>
                      <a:pPr algn="r" fontAlgn="b"/>
                      <a:r>
                        <a:rPr lang="ru-RU" sz="1800" u="none" strike="noStrike" dirty="0">
                          <a:effectLst/>
                        </a:rPr>
                        <a:t>17 725</a:t>
                      </a:r>
                      <a:endParaRPr lang="ru-RU" sz="1800" b="0" i="0" u="none" strike="noStrike" dirty="0">
                        <a:solidFill>
                          <a:srgbClr val="000000"/>
                        </a:solidFill>
                        <a:effectLst/>
                        <a:latin typeface="Calibri"/>
                      </a:endParaRPr>
                    </a:p>
                  </a:txBody>
                  <a:tcPr marL="7620" marR="7620" marT="7620" marB="0" anchor="b"/>
                </a:tc>
              </a:tr>
              <a:tr h="624840">
                <a:tc>
                  <a:txBody>
                    <a:bodyPr/>
                    <a:lstStyle/>
                    <a:p>
                      <a:pPr algn="r" fontAlgn="b"/>
                      <a:r>
                        <a:rPr lang="ru-RU" sz="1800" u="none" strike="noStrike">
                          <a:effectLst/>
                        </a:rPr>
                        <a:t>3</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5 429</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1 366</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4 063</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dirty="0">
                          <a:effectLst/>
                        </a:rPr>
                        <a:t>13 661</a:t>
                      </a:r>
                      <a:endParaRPr lang="ru-RU" sz="1800" b="0" i="0" u="none" strike="noStrike" dirty="0">
                        <a:solidFill>
                          <a:srgbClr val="000000"/>
                        </a:solidFill>
                        <a:effectLst/>
                        <a:latin typeface="Calibri"/>
                      </a:endParaRPr>
                    </a:p>
                  </a:txBody>
                  <a:tcPr marL="7620" marR="7620" marT="7620" marB="0" anchor="b"/>
                </a:tc>
              </a:tr>
              <a:tr h="624840">
                <a:tc>
                  <a:txBody>
                    <a:bodyPr/>
                    <a:lstStyle/>
                    <a:p>
                      <a:pPr algn="r" fontAlgn="b"/>
                      <a:r>
                        <a:rPr lang="ru-RU" sz="1800" u="none" strike="noStrike">
                          <a:effectLst/>
                        </a:rPr>
                        <a:t>4</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5 429</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1 053</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4 376</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dirty="0">
                          <a:effectLst/>
                        </a:rPr>
                        <a:t>9 285</a:t>
                      </a:r>
                      <a:endParaRPr lang="ru-RU" sz="1800" b="0" i="0" u="none" strike="noStrike" dirty="0">
                        <a:solidFill>
                          <a:srgbClr val="000000"/>
                        </a:solidFill>
                        <a:effectLst/>
                        <a:latin typeface="Calibri"/>
                      </a:endParaRPr>
                    </a:p>
                  </a:txBody>
                  <a:tcPr marL="7620" marR="7620" marT="7620" marB="0" anchor="b"/>
                </a:tc>
              </a:tr>
              <a:tr h="624840">
                <a:tc>
                  <a:txBody>
                    <a:bodyPr/>
                    <a:lstStyle/>
                    <a:p>
                      <a:pPr algn="l" fontAlgn="b"/>
                      <a:r>
                        <a:rPr lang="ru-RU" sz="1800" u="none" strike="noStrike">
                          <a:effectLst/>
                        </a:rPr>
                        <a:t>выкуп</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10 000</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715</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a:effectLst/>
                        </a:rPr>
                        <a:t>9 285</a:t>
                      </a:r>
                      <a:endParaRPr lang="ru-RU" sz="1800" b="0" i="0" u="none" strike="noStrike">
                        <a:solidFill>
                          <a:srgbClr val="000000"/>
                        </a:solidFill>
                        <a:effectLst/>
                        <a:latin typeface="Calibri"/>
                      </a:endParaRPr>
                    </a:p>
                  </a:txBody>
                  <a:tcPr marL="7620" marR="7620" marT="7620" marB="0" anchor="b"/>
                </a:tc>
                <a:tc>
                  <a:txBody>
                    <a:bodyPr/>
                    <a:lstStyle/>
                    <a:p>
                      <a:pPr algn="r" fontAlgn="b"/>
                      <a:r>
                        <a:rPr lang="ru-RU" sz="1800" u="none" strike="noStrike" dirty="0">
                          <a:effectLst/>
                        </a:rPr>
                        <a:t>0</a:t>
                      </a:r>
                      <a:endParaRPr lang="ru-RU" sz="1800" b="0" i="0" u="none" strike="noStrike" dirty="0">
                        <a:solidFill>
                          <a:srgbClr val="000000"/>
                        </a:solidFill>
                        <a:effectLst/>
                        <a:latin typeface="Calibri"/>
                      </a:endParaRPr>
                    </a:p>
                  </a:txBody>
                  <a:tcPr marL="7620" marR="7620" marT="7620" marB="0" anchor="b"/>
                </a:tc>
              </a:tr>
            </a:tbl>
          </a:graphicData>
        </a:graphic>
      </p:graphicFrame>
    </p:spTree>
    <p:extLst>
      <p:ext uri="{BB962C8B-B14F-4D97-AF65-F5344CB8AC3E}">
        <p14:creationId xmlns:p14="http://schemas.microsoft.com/office/powerpoint/2010/main" val="3199672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076"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5618</TotalTime>
  <Words>4054</Words>
  <Application>Microsoft Office PowerPoint</Application>
  <PresentationFormat>Экран (4:3)</PresentationFormat>
  <Paragraphs>190</Paragraphs>
  <Slides>26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26</vt:i4>
      </vt:variant>
    </vt:vector>
  </HeadingPairs>
  <TitlesOfParts>
    <vt:vector size="28" baseType="lpstr">
      <vt:lpstr>Официальная</vt:lpstr>
      <vt:lpstr>Clip</vt:lpstr>
      <vt:lpstr>Аренда </vt:lpstr>
      <vt:lpstr>Нормативное регулирование</vt:lpstr>
      <vt:lpstr>Сфера применения</vt:lpstr>
      <vt:lpstr>Основные определения</vt:lpstr>
      <vt:lpstr>Классификация аренды</vt:lpstr>
      <vt:lpstr>Признаки операционной аренды</vt:lpstr>
      <vt:lpstr>Признаки неоперационной аренды</vt:lpstr>
      <vt:lpstr>Изменения классификации договора аренды</vt:lpstr>
      <vt:lpstr>Неоперационная аренда в учете арендатора</vt:lpstr>
      <vt:lpstr>Неоперационная аренда в учете арендатора</vt:lpstr>
      <vt:lpstr>Операционная аренда в учете арендатора</vt:lpstr>
      <vt:lpstr>Неоперационная аренда в учете арендодателя</vt:lpstr>
      <vt:lpstr>Неоперационная аренда в учете арендодателя</vt:lpstr>
      <vt:lpstr>Операционная аренда в учете арендодателя</vt:lpstr>
      <vt:lpstr>Операционная аренда в учете арендодателя</vt:lpstr>
      <vt:lpstr>Льготная аренда</vt:lpstr>
      <vt:lpstr>Льготная операционная аренда (арендатор)</vt:lpstr>
      <vt:lpstr>Льготная операционная аренда (арендодатель)</vt:lpstr>
      <vt:lpstr>Льготная неоперационная аренда (арендатор)</vt:lpstr>
      <vt:lpstr>Льготная неоперационная аренда (арендодатель)</vt:lpstr>
      <vt:lpstr>Изменения плана счетов</vt:lpstr>
      <vt:lpstr>Введение стандарта в 2018 году</vt:lpstr>
      <vt:lpstr>Формула расчета арендных платежей</vt:lpstr>
      <vt:lpstr>Пример аренды</vt:lpstr>
      <vt:lpstr>Пример аренды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644</cp:revision>
  <cp:lastPrinted>2014-11-12T11:25:40Z</cp:lastPrinted>
  <dcterms:created xsi:type="dcterms:W3CDTF">2014-09-10T05:03:02Z</dcterms:created>
  <dcterms:modified xsi:type="dcterms:W3CDTF">2017-09-03T10:10:30Z</dcterms:modified>
</cp:coreProperties>
</file>