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6"/>
  </p:notesMasterIdLst>
  <p:sldIdLst>
    <p:sldId id="256" r:id="rId2"/>
    <p:sldId id="301" r:id="rId3"/>
    <p:sldId id="443" r:id="rId4"/>
    <p:sldId id="448" r:id="rId5"/>
    <p:sldId id="449" r:id="rId6"/>
    <p:sldId id="417" r:id="rId7"/>
    <p:sldId id="453" r:id="rId8"/>
    <p:sldId id="450" r:id="rId9"/>
    <p:sldId id="454" r:id="rId10"/>
    <p:sldId id="451" r:id="rId11"/>
    <p:sldId id="455" r:id="rId12"/>
    <p:sldId id="456" r:id="rId13"/>
    <p:sldId id="457" r:id="rId14"/>
    <p:sldId id="445" r:id="rId15"/>
    <p:sldId id="458" r:id="rId16"/>
    <p:sldId id="459" r:id="rId17"/>
    <p:sldId id="452" r:id="rId18"/>
    <p:sldId id="460" r:id="rId19"/>
    <p:sldId id="461" r:id="rId20"/>
    <p:sldId id="463" r:id="rId21"/>
    <p:sldId id="462" r:id="rId22"/>
    <p:sldId id="464" r:id="rId23"/>
    <p:sldId id="465" r:id="rId24"/>
    <p:sldId id="466" r:id="rId25"/>
    <p:sldId id="467" r:id="rId26"/>
    <p:sldId id="468" r:id="rId27"/>
    <p:sldId id="469" r:id="rId28"/>
    <p:sldId id="470" r:id="rId29"/>
    <p:sldId id="471" r:id="rId30"/>
    <p:sldId id="472" r:id="rId31"/>
    <p:sldId id="473" r:id="rId32"/>
    <p:sldId id="474" r:id="rId33"/>
    <p:sldId id="475" r:id="rId34"/>
    <p:sldId id="273" r:id="rId35"/>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79E1"/>
    <a:srgbClr val="C8AF1A"/>
    <a:srgbClr val="CC9B00"/>
    <a:srgbClr val="ACD24E"/>
    <a:srgbClr val="DFFA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61" autoAdjust="0"/>
    <p:restoredTop sz="94664" autoAdjust="0"/>
  </p:normalViewPr>
  <p:slideViewPr>
    <p:cSldViewPr snapToGrid="0">
      <p:cViewPr>
        <p:scale>
          <a:sx n="75" d="100"/>
          <a:sy n="75" d="100"/>
        </p:scale>
        <p:origin x="-1517" y="-259"/>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1206" y="-90"/>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45659" cy="493712"/>
          </a:xfrm>
          <a:prstGeom prst="rect">
            <a:avLst/>
          </a:prstGeom>
        </p:spPr>
        <p:txBody>
          <a:bodyPr vert="horz" lIns="92702" tIns="46351" rIns="92702" bIns="46351" rtlCol="0"/>
          <a:lstStyle>
            <a:lvl1pPr algn="l">
              <a:defRPr sz="1200"/>
            </a:lvl1pPr>
          </a:lstStyle>
          <a:p>
            <a:endParaRPr lang="en-US"/>
          </a:p>
        </p:txBody>
      </p:sp>
      <p:sp>
        <p:nvSpPr>
          <p:cNvPr id="3" name="Дата 2"/>
          <p:cNvSpPr>
            <a:spLocks noGrp="1"/>
          </p:cNvSpPr>
          <p:nvPr>
            <p:ph type="dt" idx="1"/>
          </p:nvPr>
        </p:nvSpPr>
        <p:spPr>
          <a:xfrm>
            <a:off x="3850443" y="1"/>
            <a:ext cx="2945659" cy="493712"/>
          </a:xfrm>
          <a:prstGeom prst="rect">
            <a:avLst/>
          </a:prstGeom>
        </p:spPr>
        <p:txBody>
          <a:bodyPr vert="horz" lIns="92702" tIns="46351" rIns="92702" bIns="46351" rtlCol="0"/>
          <a:lstStyle>
            <a:lvl1pPr algn="r">
              <a:defRPr sz="1200"/>
            </a:lvl1pPr>
          </a:lstStyle>
          <a:p>
            <a:fld id="{9F521CA8-89E5-4022-A2D1-114C66CE1F88}" type="datetimeFigureOut">
              <a:rPr lang="en-US" smtClean="0"/>
              <a:pPr/>
              <a:t>9/10/2017</a:t>
            </a:fld>
            <a:endParaRPr lang="en-US"/>
          </a:p>
        </p:txBody>
      </p:sp>
      <p:sp>
        <p:nvSpPr>
          <p:cNvPr id="4" name="Образ слайда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2702" tIns="46351" rIns="92702" bIns="46351" rtlCol="0" anchor="ctr"/>
          <a:lstStyle/>
          <a:p>
            <a:endParaRPr lang="en-US"/>
          </a:p>
        </p:txBody>
      </p:sp>
      <p:sp>
        <p:nvSpPr>
          <p:cNvPr id="5" name="Заметки 4"/>
          <p:cNvSpPr>
            <a:spLocks noGrp="1"/>
          </p:cNvSpPr>
          <p:nvPr>
            <p:ph type="body" sz="quarter" idx="3"/>
          </p:nvPr>
        </p:nvSpPr>
        <p:spPr>
          <a:xfrm>
            <a:off x="679768" y="4690270"/>
            <a:ext cx="5438140" cy="4443412"/>
          </a:xfrm>
          <a:prstGeom prst="rect">
            <a:avLst/>
          </a:prstGeom>
        </p:spPr>
        <p:txBody>
          <a:bodyPr vert="horz" lIns="92702" tIns="46351" rIns="92702" bIns="46351"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9378824"/>
            <a:ext cx="2945659" cy="493712"/>
          </a:xfrm>
          <a:prstGeom prst="rect">
            <a:avLst/>
          </a:prstGeom>
        </p:spPr>
        <p:txBody>
          <a:bodyPr vert="horz" lIns="92702" tIns="46351" rIns="92702" bIns="46351" rtlCol="0" anchor="b"/>
          <a:lstStyle>
            <a:lvl1pPr algn="l">
              <a:defRPr sz="1200"/>
            </a:lvl1pPr>
          </a:lstStyle>
          <a:p>
            <a:endParaRPr lang="en-US"/>
          </a:p>
        </p:txBody>
      </p:sp>
      <p:sp>
        <p:nvSpPr>
          <p:cNvPr id="7" name="Номер слайда 6"/>
          <p:cNvSpPr>
            <a:spLocks noGrp="1"/>
          </p:cNvSpPr>
          <p:nvPr>
            <p:ph type="sldNum" sz="quarter" idx="5"/>
          </p:nvPr>
        </p:nvSpPr>
        <p:spPr>
          <a:xfrm>
            <a:off x="3850443" y="9378824"/>
            <a:ext cx="2945659" cy="493712"/>
          </a:xfrm>
          <a:prstGeom prst="rect">
            <a:avLst/>
          </a:prstGeom>
        </p:spPr>
        <p:txBody>
          <a:bodyPr vert="horz" lIns="92702" tIns="46351" rIns="92702" bIns="46351" rtlCol="0" anchor="b"/>
          <a:lstStyle>
            <a:lvl1pPr algn="r">
              <a:defRPr sz="1200"/>
            </a:lvl1pPr>
          </a:lstStyle>
          <a:p>
            <a:fld id="{96FF5A61-2FF2-4EA8-A403-C82BCECBAC0B}" type="slidenum">
              <a:rPr lang="en-US" smtClean="0"/>
              <a:pPr/>
              <a:t>‹#›</a:t>
            </a:fld>
            <a:endParaRPr lang="en-US"/>
          </a:p>
        </p:txBody>
      </p:sp>
    </p:spTree>
    <p:extLst>
      <p:ext uri="{BB962C8B-B14F-4D97-AF65-F5344CB8AC3E}">
        <p14:creationId xmlns:p14="http://schemas.microsoft.com/office/powerpoint/2010/main" val="183448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2ED0BF3D-5C61-4C0F-8BCA-32C8D9D40C5B}" type="datetimeFigureOut">
              <a:rPr lang="en-US" smtClean="0"/>
              <a:pPr/>
              <a:t>9/10/2017</a:t>
            </a:fld>
            <a:endParaRPr lang="en-US"/>
          </a:p>
        </p:txBody>
      </p:sp>
      <p:sp>
        <p:nvSpPr>
          <p:cNvPr id="17" name="Нижний колонтитул 16"/>
          <p:cNvSpPr>
            <a:spLocks noGrp="1"/>
          </p:cNvSpPr>
          <p:nvPr>
            <p:ph type="ftr" sz="quarter" idx="11"/>
          </p:nvPr>
        </p:nvSpPr>
        <p:spPr/>
        <p:txBody>
          <a:bodyPr/>
          <a:lstStyle/>
          <a:p>
            <a:endParaRPr lang="en-US"/>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9/10/2017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a:xfrm>
            <a:off x="4361688" y="1026372"/>
            <a:ext cx="457200" cy="441325"/>
          </a:xfrm>
        </p:spPr>
        <p:txBody>
          <a:bodyPr/>
          <a:lstStyle/>
          <a:p>
            <a:fld id="{9401778E-93B1-48A9-923B-91B5C3177428}" type="slidenum">
              <a:rPr lang="en-US" smtClean="0"/>
              <a:pPr/>
              <a:t>‹#›</a:t>
            </a:fld>
            <a:endParaRPr lang="en-US"/>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en-US"/>
          </a:p>
        </p:txBody>
      </p:sp>
      <p:sp>
        <p:nvSpPr>
          <p:cNvPr id="4" name="Дата 3"/>
          <p:cNvSpPr>
            <a:spLocks noGrp="1"/>
          </p:cNvSpPr>
          <p:nvPr>
            <p:ph type="dt" sz="half" idx="10"/>
          </p:nvPr>
        </p:nvSpPr>
        <p:spPr/>
        <p:txBody>
          <a:bodyPr/>
          <a:lstStyle/>
          <a:p>
            <a:fld id="{2ED0BF3D-5C61-4C0F-8BCA-32C8D9D40C5B}" type="datetimeFigureOut">
              <a:rPr lang="en-US" smtClean="0"/>
              <a:pPr/>
              <a:t>9/10/2017</a:t>
            </a:fld>
            <a:endParaRPr lang="en-US"/>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2ED0BF3D-5C61-4C0F-8BCA-32C8D9D40C5B}" type="datetimeFigureOut">
              <a:rPr lang="en-US" smtClean="0"/>
              <a:pPr/>
              <a:t>9/10/2017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9401778E-93B1-48A9-923B-91B5C3177428}" type="slidenum">
              <a:rPr lang="en-US" smtClean="0"/>
              <a:pPr/>
              <a:t>‹#›</a:t>
            </a:fld>
            <a:endParaRPr lang="en-US"/>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2ED0BF3D-5C61-4C0F-8BCA-32C8D9D40C5B}" type="datetimeFigureOut">
              <a:rPr lang="en-US" smtClean="0"/>
              <a:pPr/>
              <a:t>9/10/2017</a:t>
            </a:fld>
            <a:endParaRPr lang="en-US"/>
          </a:p>
        </p:txBody>
      </p:sp>
      <p:sp>
        <p:nvSpPr>
          <p:cNvPr id="8" name="Нижний колонтитул 7"/>
          <p:cNvSpPr>
            <a:spLocks noGrp="1"/>
          </p:cNvSpPr>
          <p:nvPr>
            <p:ph type="ftr" sz="quarter" idx="11"/>
          </p:nvPr>
        </p:nvSpPr>
        <p:spPr>
          <a:xfrm>
            <a:off x="304800" y="6409944"/>
            <a:ext cx="3581400" cy="365760"/>
          </a:xfrm>
        </p:spPr>
        <p:txBody>
          <a:bodyPr/>
          <a:lstStyle/>
          <a:p>
            <a:endParaRPr lang="en-US"/>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9401778E-93B1-48A9-923B-91B5C3177428}" type="slidenum">
              <a:rPr lang="en-US" smtClean="0"/>
              <a:pPr/>
              <a:t>‹#›</a:t>
            </a:fld>
            <a:endParaRPr lang="en-US"/>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ED0BF3D-5C61-4C0F-8BCA-32C8D9D40C5B}" type="datetimeFigureOut">
              <a:rPr lang="en-US" smtClean="0"/>
              <a:pPr/>
              <a:t>9/10/2017</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a:xfrm>
            <a:off x="4343400" y="1036020"/>
            <a:ext cx="457200" cy="441325"/>
          </a:xfrm>
        </p:spPr>
        <p:txBody>
          <a:bodyPr/>
          <a:lstStyle/>
          <a:p>
            <a:fld id="{9401778E-93B1-48A9-923B-91B5C317742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2ED0BF3D-5C61-4C0F-8BCA-32C8D9D40C5B}" type="datetimeFigureOut">
              <a:rPr lang="en-US" smtClean="0"/>
              <a:pPr/>
              <a:t>9/10/2017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401778E-93B1-48A9-923B-91B5C31774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2ED0BF3D-5C61-4C0F-8BCA-32C8D9D40C5B}" type="datetimeFigureOut">
              <a:rPr lang="en-US" smtClean="0"/>
              <a:pPr/>
              <a:t>9/10/2017</a:t>
            </a:fld>
            <a:endParaRPr lang="en-US"/>
          </a:p>
        </p:txBody>
      </p:sp>
      <p:sp>
        <p:nvSpPr>
          <p:cNvPr id="6" name="Нижний колонтитул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9401778E-93B1-48A9-923B-91B5C3177428}" type="slidenum">
              <a:rPr lang="en-US" smtClean="0"/>
              <a:pPr/>
              <a:t>‹#›</a:t>
            </a:fld>
            <a:endParaRPr lang="en-US"/>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2ED0BF3D-5C61-4C0F-8BCA-32C8D9D40C5B}" type="datetimeFigureOut">
              <a:rPr lang="en-US" smtClean="0"/>
              <a:pPr/>
              <a:t>9/10/2017</a:t>
            </a:fld>
            <a:endParaRPr lang="en-US"/>
          </a:p>
        </p:txBody>
      </p:sp>
      <p:sp>
        <p:nvSpPr>
          <p:cNvPr id="6" name="Нижний колонтитул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9/10/2017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9401778E-93B1-48A9-923B-91B5C317742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9401778E-93B1-48A9-923B-91B5C3177428}" type="slidenum">
              <a:rPr lang="en-US" smtClean="0"/>
              <a:pPr/>
              <a:t>‹#›</a:t>
            </a:fld>
            <a:endParaRPr lang="en-US"/>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9/10/2017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ED0BF3D-5C61-4C0F-8BCA-32C8D9D40C5B}" type="datetimeFigureOut">
              <a:rPr lang="en-US" smtClean="0"/>
              <a:pPr/>
              <a:t>9/10/2017</a:t>
            </a:fld>
            <a:endParaRPr lang="en-US"/>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401778E-93B1-48A9-923B-91B5C3177428}" type="slidenum">
              <a:rPr lang="en-US" smtClean="0"/>
              <a:pPr/>
              <a:t>‹#›</a:t>
            </a:fld>
            <a:endParaRPr lang="en-US"/>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2886074"/>
            <a:ext cx="8640960" cy="3423245"/>
          </a:xfrm>
        </p:spPr>
        <p:txBody>
          <a:bodyPr>
            <a:normAutofit/>
          </a:bodyPr>
          <a:lstStyle/>
          <a:p>
            <a:endParaRPr lang="ru-RU" sz="1400" dirty="0">
              <a:solidFill>
                <a:schemeClr val="bg2">
                  <a:lumMod val="50000"/>
                </a:schemeClr>
              </a:solidFill>
              <a:latin typeface="Times New Roman" pitchFamily="18" charset="0"/>
              <a:cs typeface="Times New Roman" pitchFamily="18" charset="0"/>
            </a:endParaRPr>
          </a:p>
          <a:p>
            <a:endParaRPr lang="ru-RU" sz="1400" dirty="0">
              <a:solidFill>
                <a:schemeClr val="bg2">
                  <a:lumMod val="50000"/>
                </a:schemeClr>
              </a:solidFill>
            </a:endParaRPr>
          </a:p>
          <a:p>
            <a:r>
              <a:rPr lang="ru-RU" sz="1400" dirty="0" smtClean="0">
                <a:solidFill>
                  <a:schemeClr val="bg2">
                    <a:lumMod val="50000"/>
                  </a:schemeClr>
                </a:solidFill>
              </a:rPr>
              <a:t>Томский политехнический университет</a:t>
            </a:r>
          </a:p>
          <a:p>
            <a:endParaRPr lang="ru-RU" sz="1400" dirty="0" smtClean="0">
              <a:solidFill>
                <a:schemeClr val="bg2">
                  <a:lumMod val="50000"/>
                </a:schemeClr>
              </a:solidFill>
            </a:endParaRPr>
          </a:p>
          <a:p>
            <a:r>
              <a:rPr lang="ru-RU" sz="1400" dirty="0" smtClean="0">
                <a:solidFill>
                  <a:schemeClr val="bg2">
                    <a:lumMod val="50000"/>
                  </a:schemeClr>
                </a:solidFill>
              </a:rPr>
              <a:t>Андриенко Олег Владимирович</a:t>
            </a:r>
          </a:p>
          <a:p>
            <a:endParaRPr lang="ru-RU" sz="1400" dirty="0" smtClean="0">
              <a:solidFill>
                <a:schemeClr val="bg2">
                  <a:lumMod val="50000"/>
                </a:schemeClr>
              </a:solidFill>
            </a:endParaRPr>
          </a:p>
          <a:p>
            <a:endParaRPr lang="en-US" dirty="0"/>
          </a:p>
        </p:txBody>
      </p:sp>
      <p:sp>
        <p:nvSpPr>
          <p:cNvPr id="2" name="Заголовок 1"/>
          <p:cNvSpPr>
            <a:spLocks noGrp="1"/>
          </p:cNvSpPr>
          <p:nvPr>
            <p:ph type="ctrTitle"/>
          </p:nvPr>
        </p:nvSpPr>
        <p:spPr>
          <a:xfrm>
            <a:off x="1590677" y="133350"/>
            <a:ext cx="6353174" cy="2009775"/>
          </a:xfrm>
        </p:spPr>
        <p:txBody>
          <a:bodyPr>
            <a:noAutofit/>
          </a:bodyPr>
          <a:lstStyle/>
          <a:p>
            <a:r>
              <a:rPr lang="ru-RU" sz="3600" b="1" dirty="0" smtClean="0">
                <a:solidFill>
                  <a:srgbClr val="C00000"/>
                </a:solidFill>
                <a:latin typeface="Times New Roman" pitchFamily="18" charset="0"/>
                <a:cs typeface="Times New Roman" pitchFamily="18" charset="0"/>
              </a:rPr>
              <a:t>Финансовые инструменты</a:t>
            </a:r>
            <a:endParaRPr lang="en-US" sz="3600"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601758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Нормативное регулирование</a:t>
            </a:r>
            <a:endParaRPr lang="ru-RU" dirty="0"/>
          </a:p>
        </p:txBody>
      </p:sp>
      <p:sp>
        <p:nvSpPr>
          <p:cNvPr id="3" name="Содержимое 2"/>
          <p:cNvSpPr>
            <a:spLocks noGrp="1"/>
          </p:cNvSpPr>
          <p:nvPr>
            <p:ph sz="quarter" idx="1"/>
          </p:nvPr>
        </p:nvSpPr>
        <p:spPr>
          <a:xfrm>
            <a:off x="352552" y="1354328"/>
            <a:ext cx="8503920" cy="4572000"/>
          </a:xfrm>
        </p:spPr>
        <p:txBody>
          <a:bodyPr>
            <a:noAutofit/>
          </a:bodyPr>
          <a:lstStyle/>
          <a:p>
            <a:pPr marL="0" indent="0" algn="just">
              <a:buNone/>
            </a:pPr>
            <a:r>
              <a:rPr lang="ru-RU" sz="1800" dirty="0" smtClean="0"/>
              <a:t>Проект Приказа </a:t>
            </a:r>
            <a:r>
              <a:rPr lang="ru-RU" sz="1800" dirty="0"/>
              <a:t>Минфина России </a:t>
            </a:r>
          </a:p>
          <a:p>
            <a:pPr marL="0" indent="0" algn="just">
              <a:buNone/>
            </a:pPr>
            <a:r>
              <a:rPr lang="ru-RU" sz="1800" dirty="0"/>
              <a:t>"Об утверждении федерального стандарта бухгалтерского учета для организаций государственного сектора </a:t>
            </a:r>
            <a:r>
              <a:rPr lang="ru-RU" sz="1800" dirty="0" smtClean="0"/>
              <a:t>«Финансовые инструменты»</a:t>
            </a:r>
            <a:endParaRPr lang="ru-RU" sz="1800" dirty="0"/>
          </a:p>
          <a:p>
            <a:pPr marL="0" indent="0" algn="just">
              <a:buNone/>
            </a:pPr>
            <a:r>
              <a:rPr lang="ru-RU" sz="1800" dirty="0" smtClean="0"/>
              <a:t>(Обсуждение)</a:t>
            </a:r>
            <a:endParaRPr lang="ru-RU" sz="1800" dirty="0"/>
          </a:p>
          <a:p>
            <a:pPr marL="0" indent="0" algn="just">
              <a:buNone/>
            </a:pPr>
            <a:r>
              <a:rPr lang="ru-RU" sz="1800" dirty="0"/>
              <a:t>Стандарт применяется при ведении бюджетного учета, бухгалтерского учета государственных (муниципальных) бюджетных и автономных учреждений с 1 января </a:t>
            </a:r>
            <a:r>
              <a:rPr lang="ru-RU" sz="1800" dirty="0" smtClean="0"/>
              <a:t>2019 </a:t>
            </a:r>
            <a:r>
              <a:rPr lang="ru-RU" sz="1800" dirty="0"/>
              <a:t>года, составлении бюджетной отчетности, бухгалтерской (финансовой) отчетности государственных (муниципальных) бюджетных и автономных учреждений начиная с отчетности </a:t>
            </a:r>
            <a:r>
              <a:rPr lang="ru-RU" sz="1800" dirty="0" smtClean="0"/>
              <a:t>2019 года.</a:t>
            </a:r>
          </a:p>
          <a:p>
            <a:pPr marL="0" indent="0" algn="just">
              <a:buNone/>
            </a:pPr>
            <a:r>
              <a:rPr lang="ru-RU" sz="1800" dirty="0" smtClean="0"/>
              <a:t>П</a:t>
            </a:r>
            <a:r>
              <a:rPr lang="en-US" sz="1800" dirty="0" err="1" smtClean="0"/>
              <a:t>рименяются</a:t>
            </a:r>
            <a:r>
              <a:rPr lang="en-US" sz="1800" dirty="0" smtClean="0"/>
              <a:t> </a:t>
            </a:r>
            <a:r>
              <a:rPr lang="en-US" sz="1800" dirty="0" err="1"/>
              <a:t>при</a:t>
            </a:r>
            <a:r>
              <a:rPr lang="en-US" sz="1800" dirty="0"/>
              <a:t> </a:t>
            </a:r>
            <a:r>
              <a:rPr lang="en-US" sz="1800" dirty="0" err="1"/>
              <a:t>ведении</a:t>
            </a:r>
            <a:r>
              <a:rPr lang="en-US" sz="1800" dirty="0"/>
              <a:t> </a:t>
            </a:r>
            <a:r>
              <a:rPr lang="en-US" sz="1800" dirty="0" err="1"/>
              <a:t>бухгалтерского</a:t>
            </a:r>
            <a:r>
              <a:rPr lang="en-US" sz="1800" dirty="0"/>
              <a:t> </a:t>
            </a:r>
            <a:r>
              <a:rPr lang="en-US" sz="1800" dirty="0" err="1"/>
              <a:t>учета</a:t>
            </a:r>
            <a:r>
              <a:rPr lang="en-US" sz="1800" dirty="0"/>
              <a:t> </a:t>
            </a:r>
            <a:r>
              <a:rPr lang="en-US" sz="1800" dirty="0" err="1"/>
              <a:t>финансовых</a:t>
            </a:r>
            <a:r>
              <a:rPr lang="en-US" sz="1800" dirty="0"/>
              <a:t> </a:t>
            </a:r>
            <a:r>
              <a:rPr lang="en-US" sz="1800" dirty="0" err="1"/>
              <a:t>инструментов</a:t>
            </a:r>
            <a:r>
              <a:rPr lang="en-US" sz="1800" dirty="0"/>
              <a:t>, </a:t>
            </a:r>
            <a:r>
              <a:rPr lang="en-US" sz="1800" dirty="0" err="1"/>
              <a:t>раскрытии</a:t>
            </a:r>
            <a:r>
              <a:rPr lang="en-US" sz="1800" dirty="0"/>
              <a:t> </a:t>
            </a:r>
            <a:r>
              <a:rPr lang="en-US" sz="1800" dirty="0" err="1"/>
              <a:t>информации</a:t>
            </a:r>
            <a:r>
              <a:rPr lang="en-US" sz="1800" dirty="0"/>
              <a:t> о </a:t>
            </a:r>
            <a:r>
              <a:rPr lang="en-US" sz="1800" dirty="0" err="1"/>
              <a:t>финансовых</a:t>
            </a:r>
            <a:r>
              <a:rPr lang="en-US" sz="1800" dirty="0"/>
              <a:t> </a:t>
            </a:r>
            <a:r>
              <a:rPr lang="en-US" sz="1800" dirty="0" err="1"/>
              <a:t>инструментах</a:t>
            </a:r>
            <a:r>
              <a:rPr lang="en-US" sz="1800" dirty="0"/>
              <a:t> (</a:t>
            </a:r>
            <a:r>
              <a:rPr lang="en-US" sz="1800" dirty="0" err="1"/>
              <a:t>результатах</a:t>
            </a:r>
            <a:r>
              <a:rPr lang="en-US" sz="1800" dirty="0"/>
              <a:t> </a:t>
            </a:r>
            <a:r>
              <a:rPr lang="en-US" sz="1800" dirty="0" err="1"/>
              <a:t>операций</a:t>
            </a:r>
            <a:r>
              <a:rPr lang="en-US" sz="1800" dirty="0"/>
              <a:t> с </a:t>
            </a:r>
            <a:r>
              <a:rPr lang="en-US" sz="1800" dirty="0" err="1"/>
              <a:t>ними</a:t>
            </a:r>
            <a:r>
              <a:rPr lang="en-US" sz="1800" dirty="0"/>
              <a:t>) в </a:t>
            </a:r>
            <a:r>
              <a:rPr lang="en-US" sz="1800" dirty="0" err="1"/>
              <a:t>бухгалтерской</a:t>
            </a:r>
            <a:r>
              <a:rPr lang="en-US" sz="1800" dirty="0"/>
              <a:t> (</a:t>
            </a:r>
            <a:r>
              <a:rPr lang="en-US" sz="1800" dirty="0" err="1"/>
              <a:t>финансовой</a:t>
            </a:r>
            <a:r>
              <a:rPr lang="en-US" sz="1800" dirty="0"/>
              <a:t>) </a:t>
            </a:r>
            <a:r>
              <a:rPr lang="en-US" sz="1800" dirty="0" err="1"/>
              <a:t>отчетности</a:t>
            </a:r>
            <a:r>
              <a:rPr lang="en-US" sz="1800" dirty="0"/>
              <a:t>,</a:t>
            </a:r>
            <a:endParaRPr lang="ru-RU" sz="1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Сфера применения</a:t>
            </a:r>
            <a:endParaRPr lang="ru-RU" dirty="0"/>
          </a:p>
        </p:txBody>
      </p:sp>
      <p:sp>
        <p:nvSpPr>
          <p:cNvPr id="3" name="Содержимое 2"/>
          <p:cNvSpPr>
            <a:spLocks noGrp="1"/>
          </p:cNvSpPr>
          <p:nvPr>
            <p:ph sz="quarter" idx="1"/>
          </p:nvPr>
        </p:nvSpPr>
        <p:spPr>
          <a:xfrm>
            <a:off x="352552" y="1354328"/>
            <a:ext cx="8503920" cy="4572000"/>
          </a:xfrm>
        </p:spPr>
        <p:txBody>
          <a:bodyPr>
            <a:noAutofit/>
          </a:bodyPr>
          <a:lstStyle/>
          <a:p>
            <a:pPr marL="0" indent="0">
              <a:buNone/>
            </a:pPr>
            <a:r>
              <a:rPr lang="ru-RU" sz="1500" dirty="0"/>
              <a:t>Стандарт не применяется к:</a:t>
            </a:r>
          </a:p>
          <a:p>
            <a:pPr marL="0" indent="0">
              <a:buNone/>
            </a:pPr>
            <a:r>
              <a:rPr lang="ru-RU" sz="1500" dirty="0"/>
              <a:t>а) учету договоров (соглашений), предусматривающих одну или несколько обязанностей стороны или сторон договора (соглашения) периодически или единовременно уплачивать денежные суммы, в том числе в случае предъявления требований другой стороной, в зависимости от изменения цен на товары, ценные бумаги, курса соответствующей валюты, величины процентных ставок, уровня инфляции, значений иных показателей, изменение которых не зависит ни от одной из сторон, а также от наступления обстоятельства, свидетельствующего о неисполнении или ненадлежащем исполнении одним или несколькими юридическими лицами, государствами или муниципальными образованиями своих обязанностей (за исключением договора поручительства и договора страхования), иных обстоятельств, предусмотренных федеральным законом или нормативными актами Центрального банка Российской Федерации  и относительно которых неизвестно, наступят они или не наступят, включая изменения значений, рассчитываемых на основании одного или совокупности нескольких указанных в настоящем пункте показателей (далее – производных финансовых инструментов), </a:t>
            </a:r>
          </a:p>
          <a:p>
            <a:pPr marL="0" indent="0">
              <a:buNone/>
            </a:pPr>
            <a:r>
              <a:rPr lang="ru-RU" sz="1500" dirty="0"/>
              <a:t>б) учету операций с производными финансовыми инструментами, совершаемые в целях уменьшения (компенсации) неблагоприятных для субъекта учета последствий (полностью или частично), обусловленных возникновением расхода, уменьшением дохода, уменьшением рыночной стоимости имущества, включая имущественные права (права требования), увеличением обязательств субъекта учета вследствие изменения цены, процентной ставки, валютного курса, в том числе курса иностранной валюты к валюте Российской Федерации, или иного показателя (совокупности показателей) (далее – инструменты хеджирования).</a:t>
            </a:r>
          </a:p>
        </p:txBody>
      </p:sp>
    </p:spTree>
    <p:extLst>
      <p:ext uri="{BB962C8B-B14F-4D97-AF65-F5344CB8AC3E}">
        <p14:creationId xmlns:p14="http://schemas.microsoft.com/office/powerpoint/2010/main" val="23341244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Основные понятия</a:t>
            </a:r>
            <a:endParaRPr lang="ru-RU" dirty="0"/>
          </a:p>
        </p:txBody>
      </p:sp>
      <p:sp>
        <p:nvSpPr>
          <p:cNvPr id="3" name="Содержимое 2"/>
          <p:cNvSpPr>
            <a:spLocks noGrp="1"/>
          </p:cNvSpPr>
          <p:nvPr>
            <p:ph sz="quarter" idx="1"/>
          </p:nvPr>
        </p:nvSpPr>
        <p:spPr>
          <a:xfrm>
            <a:off x="352552" y="1354328"/>
            <a:ext cx="8503920" cy="4572000"/>
          </a:xfrm>
        </p:spPr>
        <p:txBody>
          <a:bodyPr>
            <a:noAutofit/>
          </a:bodyPr>
          <a:lstStyle/>
          <a:p>
            <a:pPr marL="0" indent="0">
              <a:buNone/>
            </a:pPr>
            <a:r>
              <a:rPr lang="ru-RU" sz="1800" i="1" dirty="0"/>
              <a:t>Финансовый инструмент</a:t>
            </a:r>
            <a:r>
              <a:rPr lang="ru-RU" sz="1800" dirty="0"/>
              <a:t> – договор (соглашение), в результате которого у одной из сторон договора (соглашения) возникает финансовый актив, а у другой – финансовое обязательство или увеличение чистых активов.</a:t>
            </a:r>
          </a:p>
          <a:p>
            <a:pPr marL="0" indent="0">
              <a:buNone/>
            </a:pPr>
            <a:r>
              <a:rPr lang="ru-RU" sz="1800" i="1" dirty="0"/>
              <a:t>Финансовый актив</a:t>
            </a:r>
            <a:r>
              <a:rPr lang="ru-RU" sz="1800" dirty="0"/>
              <a:t> – это актив, являющийся:</a:t>
            </a:r>
          </a:p>
          <a:p>
            <a:pPr marL="0" indent="0">
              <a:buNone/>
            </a:pPr>
            <a:r>
              <a:rPr lang="ru-RU" sz="1800" dirty="0"/>
              <a:t>а) денежными средствами и (или) их эквивалентами;</a:t>
            </a:r>
          </a:p>
          <a:p>
            <a:pPr marL="0" indent="0">
              <a:buNone/>
            </a:pPr>
            <a:r>
              <a:rPr lang="ru-RU" sz="1800" dirty="0"/>
              <a:t>б) долевым инструментом другого субъекта учета;</a:t>
            </a:r>
          </a:p>
          <a:p>
            <a:pPr marL="0" indent="0">
              <a:buNone/>
            </a:pPr>
            <a:r>
              <a:rPr lang="ru-RU" sz="1800" dirty="0"/>
              <a:t>в) правом по договору (соглашению) на получение денежных средств или иного финансового актива от другого субъекта учета; </a:t>
            </a:r>
          </a:p>
          <a:p>
            <a:pPr marL="0" indent="0">
              <a:buNone/>
            </a:pPr>
            <a:r>
              <a:rPr lang="ru-RU" sz="1800" dirty="0"/>
              <a:t>г) правом на обмен финансовыми активами или финансовыми обязательствами с другим субъектом учета на потенциально выгодных условиях.</a:t>
            </a:r>
          </a:p>
          <a:p>
            <a:pPr marL="0" indent="0">
              <a:buNone/>
            </a:pPr>
            <a:r>
              <a:rPr lang="ru-RU" sz="1800" i="1" dirty="0"/>
              <a:t>Финансовое обязательство</a:t>
            </a:r>
            <a:r>
              <a:rPr lang="ru-RU" sz="1800" dirty="0"/>
              <a:t> - обязательство являющееся:</a:t>
            </a:r>
          </a:p>
          <a:p>
            <a:pPr marL="0" indent="0">
              <a:buNone/>
            </a:pPr>
            <a:r>
              <a:rPr lang="ru-RU" sz="1800" dirty="0"/>
              <a:t>a) обязательством по договору (соглашению) по передаче денежных средств, их эквивалентов или иного финансового актива другому субъекту учета;</a:t>
            </a:r>
          </a:p>
          <a:p>
            <a:pPr marL="0" indent="0">
              <a:buNone/>
            </a:pPr>
            <a:r>
              <a:rPr lang="ru-RU" sz="1800" dirty="0"/>
              <a:t> б) обязательством по обмену финансовыми активами или финансовыми обязательствами с другим субъектом учета на потенциально невыгодных условиях. </a:t>
            </a:r>
          </a:p>
        </p:txBody>
      </p:sp>
    </p:spTree>
    <p:extLst>
      <p:ext uri="{BB962C8B-B14F-4D97-AF65-F5344CB8AC3E}">
        <p14:creationId xmlns:p14="http://schemas.microsoft.com/office/powerpoint/2010/main" val="21870012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Классификация ФИ</a:t>
            </a:r>
            <a:endParaRPr lang="ru-RU" dirty="0"/>
          </a:p>
        </p:txBody>
      </p:sp>
      <p:sp>
        <p:nvSpPr>
          <p:cNvPr id="3" name="Содержимое 2"/>
          <p:cNvSpPr>
            <a:spLocks noGrp="1"/>
          </p:cNvSpPr>
          <p:nvPr>
            <p:ph sz="quarter" idx="1"/>
          </p:nvPr>
        </p:nvSpPr>
        <p:spPr>
          <a:xfrm>
            <a:off x="352552" y="1354328"/>
            <a:ext cx="8503920" cy="4572000"/>
          </a:xfrm>
        </p:spPr>
        <p:txBody>
          <a:bodyPr>
            <a:noAutofit/>
          </a:bodyPr>
          <a:lstStyle/>
          <a:p>
            <a:pPr marL="0" indent="0">
              <a:buNone/>
            </a:pPr>
            <a:r>
              <a:rPr lang="ru-RU" sz="2400" dirty="0"/>
              <a:t>Основными группами финансовых инструментов являются:</a:t>
            </a:r>
          </a:p>
          <a:p>
            <a:pPr marL="0" indent="0">
              <a:buNone/>
            </a:pPr>
            <a:r>
              <a:rPr lang="ru-RU" sz="2400" dirty="0"/>
              <a:t>а) денежные средства; </a:t>
            </a:r>
          </a:p>
          <a:p>
            <a:pPr marL="0" indent="0">
              <a:buNone/>
            </a:pPr>
            <a:r>
              <a:rPr lang="ru-RU" sz="2400" dirty="0"/>
              <a:t>б) заимствования полученные и выданные;</a:t>
            </a:r>
          </a:p>
          <a:p>
            <a:pPr marL="0" indent="0">
              <a:buNone/>
            </a:pPr>
            <a:r>
              <a:rPr lang="ru-RU" sz="2400" dirty="0"/>
              <a:t>в) финансовая дебиторская и кредиторская задолженность;</a:t>
            </a:r>
          </a:p>
          <a:p>
            <a:pPr marL="0" indent="0">
              <a:buNone/>
            </a:pPr>
            <a:r>
              <a:rPr lang="ru-RU" sz="2400" dirty="0"/>
              <a:t>г) финансовые активы, удерживаемые до погашения;</a:t>
            </a:r>
          </a:p>
          <a:p>
            <a:pPr marL="0" indent="0">
              <a:buNone/>
            </a:pPr>
            <a:r>
              <a:rPr lang="ru-RU" sz="2400" dirty="0"/>
              <a:t>д) финансовые активы, предназначенные для перепродажи; </a:t>
            </a:r>
          </a:p>
          <a:p>
            <a:pPr marL="0" indent="0">
              <a:buNone/>
            </a:pPr>
            <a:r>
              <a:rPr lang="ru-RU" sz="2400" dirty="0"/>
              <a:t>е) финансовые активы, предназначенные для получения полезного потенциала и (или) экономических выгод (доходов от участия). </a:t>
            </a:r>
          </a:p>
        </p:txBody>
      </p:sp>
    </p:spTree>
    <p:extLst>
      <p:ext uri="{BB962C8B-B14F-4D97-AF65-F5344CB8AC3E}">
        <p14:creationId xmlns:p14="http://schemas.microsoft.com/office/powerpoint/2010/main" val="749953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Денежные средства</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600" dirty="0"/>
              <a:t>К группе «Денежные средства» относятся:</a:t>
            </a:r>
          </a:p>
          <a:p>
            <a:pPr marL="0" indent="0" algn="just">
              <a:buNone/>
            </a:pPr>
            <a:r>
              <a:rPr lang="ru-RU" sz="1600" dirty="0"/>
              <a:t>- денежные средства в кассе учреждения;</a:t>
            </a:r>
          </a:p>
          <a:p>
            <a:pPr marL="0" indent="0" algn="just">
              <a:buNone/>
            </a:pPr>
            <a:r>
              <a:rPr lang="ru-RU" sz="1600" dirty="0"/>
              <a:t>- денежные средства на лицевых счетах учреждения в органе казначейства;</a:t>
            </a:r>
          </a:p>
          <a:p>
            <a:pPr marL="0" indent="0" algn="just">
              <a:buNone/>
            </a:pPr>
            <a:r>
              <a:rPr lang="ru-RU" sz="1600" dirty="0"/>
              <a:t>- денежные средства на счетах в кредитных организациях, за исключением размещенных на депозитных счетах;</a:t>
            </a:r>
          </a:p>
          <a:p>
            <a:pPr marL="0" indent="0" algn="just">
              <a:buNone/>
            </a:pPr>
            <a:r>
              <a:rPr lang="ru-RU" sz="1600" dirty="0"/>
              <a:t>- эквиваленты денежных средств, в том числе денежные средства, размещенные на депозитных счетах по договору банковского вклада на условиях выдачи вклада по первому требованию, а также размещенные на депозитных счетах по договору банковского вклада на условиях возврата вклада по истечении определенного договором срока на период, не превышающий 3 месяца.</a:t>
            </a:r>
          </a:p>
          <a:p>
            <a:pPr marL="0" indent="0" algn="just">
              <a:buNone/>
            </a:pPr>
            <a:r>
              <a:rPr lang="ru-RU" sz="1600" dirty="0" smtClean="0"/>
              <a:t>Не </a:t>
            </a:r>
            <a:r>
              <a:rPr lang="ru-RU" sz="1600" dirty="0"/>
              <a:t>относятся к группе «Денежные средства» денежные средства, в отношении которых имеются ограничения к использованию (денежные средства на счетах, операции по которым приостановлены в установленном законодательством Российской Федерации и (или) нормами международного права порядке, денежные средства на счетах, в отношении которых в установленном законодательством Российской Федерации и (или) нормами международного права порядке применены меры по замораживанию (блокированию) денежных средств, размещенные на депозитных счетах по договору банковского вклада на условиях возврата вклада по истечении определенного договором срока, на период превышающий 3 месяца, иные ограничения).</a:t>
            </a:r>
          </a:p>
          <a:p>
            <a:pPr algn="just"/>
            <a:endParaRPr lang="ru-RU" sz="1600" dirty="0"/>
          </a:p>
        </p:txBody>
      </p:sp>
    </p:spTree>
    <p:extLst>
      <p:ext uri="{BB962C8B-B14F-4D97-AF65-F5344CB8AC3E}">
        <p14:creationId xmlns:p14="http://schemas.microsoft.com/office/powerpoint/2010/main" val="41384239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Денежные средства</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800" dirty="0" smtClean="0"/>
              <a:t>Денежные </a:t>
            </a:r>
            <a:r>
              <a:rPr lang="ru-RU" sz="1800" dirty="0"/>
              <a:t>средства на счетах, операции по которым приостановлены в установленном законодательством Российской Федерации порядке, денежные средства учреждения на счетах, в отношении которых в установленном законодательством порядке применены меры по замораживанию (блокированию) денежных средств, подлежат обособленному учету в составе расчетов по прочему ущербу.</a:t>
            </a:r>
          </a:p>
          <a:p>
            <a:pPr marL="0" indent="0" algn="just">
              <a:buNone/>
            </a:pPr>
            <a:r>
              <a:rPr lang="ru-RU" sz="1800" dirty="0" smtClean="0"/>
              <a:t>Финансовые </a:t>
            </a:r>
            <a:r>
              <a:rPr lang="ru-RU" sz="1800" dirty="0"/>
              <a:t>активы, относящиеся к группе «Денежные средства», при признании оцениваются по номинальной стоимости денежных средств: по стоимости, обозначенной на монете, банкноте, в сумме денежных средств на счете. Иностранная валюта учитывается по курсу Центрального банка Российской Федерации, действующему на дату поступления денежных средств.</a:t>
            </a:r>
          </a:p>
          <a:p>
            <a:pPr marL="0" indent="0" algn="just">
              <a:buNone/>
            </a:pPr>
            <a:r>
              <a:rPr lang="ru-RU" sz="1800" dirty="0" smtClean="0"/>
              <a:t>После </a:t>
            </a:r>
            <a:r>
              <a:rPr lang="ru-RU" sz="1800" dirty="0"/>
              <a:t>признания денежные средства отражаются по номинальной стоимости, при этом иностранная валюта пересчитывается в соответствии с требованиями нормативных правовых актов, регулирующих ведение бухгалтерского учета и составление бухгалтерской (финансовой) отчетности по учету влияния изменения курсов иностранных валют.</a:t>
            </a:r>
          </a:p>
        </p:txBody>
      </p:sp>
    </p:spTree>
    <p:extLst>
      <p:ext uri="{BB962C8B-B14F-4D97-AF65-F5344CB8AC3E}">
        <p14:creationId xmlns:p14="http://schemas.microsoft.com/office/powerpoint/2010/main" val="17301182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Заимствования полученные и выданные</a:t>
            </a:r>
            <a:endParaRPr lang="ru-RU" dirty="0"/>
          </a:p>
        </p:txBody>
      </p:sp>
      <p:sp>
        <p:nvSpPr>
          <p:cNvPr id="3" name="Содержимое 2"/>
          <p:cNvSpPr>
            <a:spLocks noGrp="1"/>
          </p:cNvSpPr>
          <p:nvPr>
            <p:ph sz="quarter" idx="1"/>
          </p:nvPr>
        </p:nvSpPr>
        <p:spPr/>
        <p:txBody>
          <a:bodyPr>
            <a:noAutofit/>
          </a:bodyPr>
          <a:lstStyle/>
          <a:p>
            <a:pPr marL="0" indent="0">
              <a:buNone/>
            </a:pPr>
            <a:r>
              <a:rPr lang="ru-RU" sz="1800" dirty="0"/>
              <a:t>К группе «Заимствования полученные и выданные» относятся:</a:t>
            </a:r>
          </a:p>
          <a:p>
            <a:pPr marL="0" indent="0">
              <a:buNone/>
            </a:pPr>
            <a:r>
              <a:rPr lang="ru-RU" sz="1800" dirty="0"/>
              <a:t>- государственный (муниципальный) долг, </a:t>
            </a:r>
          </a:p>
          <a:p>
            <a:pPr marL="0" indent="0">
              <a:buNone/>
            </a:pPr>
            <a:r>
              <a:rPr lang="ru-RU" sz="1800" dirty="0"/>
              <a:t>- предоставленные бюджетные кредиты,</a:t>
            </a:r>
          </a:p>
          <a:p>
            <a:pPr marL="0" indent="0">
              <a:buNone/>
            </a:pPr>
            <a:r>
              <a:rPr lang="ru-RU" sz="1800" dirty="0"/>
              <a:t>- долговые обязательства учреждений, возникающие по договорам кредита, займа, предоставленные займы, </a:t>
            </a:r>
            <a:r>
              <a:rPr lang="ru-RU" sz="1800" dirty="0" err="1"/>
              <a:t>микрозаймы</a:t>
            </a:r>
            <a:r>
              <a:rPr lang="ru-RU" sz="1800" dirty="0"/>
              <a:t> (ссуды) (далее - заимствования учреждений полученные (выданные)),</a:t>
            </a:r>
          </a:p>
          <a:p>
            <a:pPr marL="0" indent="0">
              <a:buNone/>
            </a:pPr>
            <a:r>
              <a:rPr lang="ru-RU" sz="1800" dirty="0"/>
              <a:t>- долговые ценные бумаги, в т.ч. векселя и облигации, эмитированные Российской Федерацией, субъектами Российской Федерации.</a:t>
            </a:r>
          </a:p>
          <a:p>
            <a:pPr marL="0" indent="0">
              <a:buNone/>
            </a:pPr>
            <a:r>
              <a:rPr lang="ru-RU" sz="1800" dirty="0" smtClean="0"/>
              <a:t>Финансовые </a:t>
            </a:r>
            <a:r>
              <a:rPr lang="ru-RU" sz="1800" dirty="0"/>
              <a:t>инструменты, относящиеся к группе «Заимствования полученные и выданные», при признании оцениваются по первоначальной стоимости. </a:t>
            </a:r>
          </a:p>
          <a:p>
            <a:pPr marL="0" indent="0">
              <a:buNone/>
            </a:pPr>
            <a:r>
              <a:rPr lang="ru-RU" sz="1800" dirty="0"/>
              <a:t>Первоначальная стоимость финансовых инструментов, относящихся к группе «Заимствования полученные и выданные», определяется в сумме, предусмотренной соответствующим договором (соглашением) (условиями выпуска векселя, проспектом эмиссии, размещения ОФЗ), но не более фактической суммы полученных (переданных) денежных средств или иных активов на момент возникновения обязательства (актива) – на момент признания финансовых инструментов. </a:t>
            </a:r>
          </a:p>
        </p:txBody>
      </p:sp>
    </p:spTree>
    <p:extLst>
      <p:ext uri="{BB962C8B-B14F-4D97-AF65-F5344CB8AC3E}">
        <p14:creationId xmlns:p14="http://schemas.microsoft.com/office/powerpoint/2010/main" val="15357215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Заимствования полученные и выданные</a:t>
            </a:r>
            <a:endParaRPr lang="ru-RU" dirty="0"/>
          </a:p>
        </p:txBody>
      </p:sp>
      <p:sp>
        <p:nvSpPr>
          <p:cNvPr id="3" name="Содержимое 2"/>
          <p:cNvSpPr>
            <a:spLocks noGrp="1"/>
          </p:cNvSpPr>
          <p:nvPr>
            <p:ph sz="quarter" idx="1"/>
          </p:nvPr>
        </p:nvSpPr>
        <p:spPr>
          <a:xfrm>
            <a:off x="301752" y="1394968"/>
            <a:ext cx="8503920" cy="4572000"/>
          </a:xfrm>
        </p:spPr>
        <p:txBody>
          <a:bodyPr>
            <a:noAutofit/>
          </a:bodyPr>
          <a:lstStyle/>
          <a:p>
            <a:pPr marL="0" indent="0">
              <a:buNone/>
            </a:pPr>
            <a:r>
              <a:rPr lang="ru-RU" sz="1600" dirty="0" smtClean="0"/>
              <a:t>Финансовые </a:t>
            </a:r>
            <a:r>
              <a:rPr lang="ru-RU" sz="1600" dirty="0"/>
              <a:t>инструменты, относящиеся к подгруппам «Государственный (муниципальный) долг», «Предоставленные бюджетные кредиты» и «Заимствования учреждений полученные (выданные)», после их признания в бухгалтерском учете оцениваются по первоначальной стоимости указанных заимствований, увеличенной на суммы начисленных на конец отчетного периода процентов, рассчитанных с применением процентной ставки по соответствующему договору (соглашению), и уменьшенной на суммы погашения (исполнения) суммы основного долга и (или) начисленных процентов, а также на суммы признанных убытков от обесценения заимствований выданных. </a:t>
            </a:r>
          </a:p>
          <a:p>
            <a:pPr marL="0" indent="0">
              <a:buNone/>
            </a:pPr>
            <a:r>
              <a:rPr lang="ru-RU" sz="1600" dirty="0"/>
              <a:t>Финансовые инструменты, относящиеся к группе «Долговые ценные бумаги», после их признания в бухгалтерском учете оцениваются по первоначальной стоимости указанных финансовых инструментов, увеличенной на суммы причитающегося по ним в соответствии с условиями выпуска дохода (дисконта), рассчитанного как разница между первоначальной и номинальной стоимостями, начисляемого равномерно в течение срока их обращения, а также на сумму процентного (купонного) дохода, рассчитанного с применением процентной ставки по соответствующему договору (соглашению, условиям выпуска соответствующей ценной бумаги), начисляемого к номинальной стоимости периодически в течение срока обращения долговой ценной бумаги, и уменьшенной на суммы выплат (поступлений) начисленных доходов, а также на суммы признанных убытков от обесценения полученных долговых ценных бумаг</a:t>
            </a:r>
            <a:r>
              <a:rPr lang="ru-RU" sz="1600" dirty="0" smtClean="0"/>
              <a:t>.</a:t>
            </a:r>
            <a:endParaRPr lang="ru-RU" sz="1600" dirty="0"/>
          </a:p>
        </p:txBody>
      </p:sp>
    </p:spTree>
    <p:extLst>
      <p:ext uri="{BB962C8B-B14F-4D97-AF65-F5344CB8AC3E}">
        <p14:creationId xmlns:p14="http://schemas.microsoft.com/office/powerpoint/2010/main" val="21355418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Дебиторская и кредиторская задолженность</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800" dirty="0"/>
              <a:t>Дебиторская и кредиторская задолженность классифицируется в соответствии с экономической сущностью фактов хозяйственной жизни, а не только их правовой формой, на:</a:t>
            </a:r>
          </a:p>
          <a:p>
            <a:pPr marL="0" indent="0" algn="just">
              <a:buNone/>
            </a:pPr>
            <a:r>
              <a:rPr lang="ru-RU" sz="1800" dirty="0"/>
              <a:t>- финансовую дебиторскую и кредиторскую задолженность;</a:t>
            </a:r>
          </a:p>
          <a:p>
            <a:pPr marL="0" indent="0" algn="just">
              <a:buNone/>
            </a:pPr>
            <a:r>
              <a:rPr lang="ru-RU" sz="1800" dirty="0"/>
              <a:t>- нефинансовую дебиторскую и кредиторскую задолженность.</a:t>
            </a:r>
          </a:p>
          <a:p>
            <a:pPr marL="0" indent="0" algn="just">
              <a:buNone/>
            </a:pPr>
            <a:r>
              <a:rPr lang="ru-RU" sz="1800" dirty="0" smtClean="0"/>
              <a:t>К </a:t>
            </a:r>
            <a:r>
              <a:rPr lang="ru-RU" sz="1800" dirty="0"/>
              <a:t>финансовой дебиторской и кредиторской задолженности, удовлетворяющей определению финансовых инструментов (далее - финансовая дебиторская и кредиторская задолженность), относится: </a:t>
            </a:r>
          </a:p>
          <a:p>
            <a:pPr marL="0" indent="0" algn="just">
              <a:buNone/>
            </a:pPr>
            <a:r>
              <a:rPr lang="ru-RU" sz="1800" dirty="0"/>
              <a:t>- дебиторская задолженность покупателей и заказчиков,</a:t>
            </a:r>
          </a:p>
          <a:p>
            <a:pPr marL="0" indent="0" algn="just">
              <a:buNone/>
            </a:pPr>
            <a:r>
              <a:rPr lang="ru-RU" sz="1800" dirty="0"/>
              <a:t>- дебиторская задолженность по договорам аренды,</a:t>
            </a:r>
          </a:p>
          <a:p>
            <a:pPr marL="0" indent="0" algn="just">
              <a:buNone/>
            </a:pPr>
            <a:r>
              <a:rPr lang="ru-RU" sz="1800" dirty="0"/>
              <a:t>- кредиторская задолженность перед поставщиками и подрядчиками,</a:t>
            </a:r>
          </a:p>
          <a:p>
            <a:pPr marL="0" indent="0" algn="just">
              <a:buNone/>
            </a:pPr>
            <a:r>
              <a:rPr lang="ru-RU" sz="1800" dirty="0"/>
              <a:t>- кредиторская задолженность по договорам аренды, </a:t>
            </a:r>
          </a:p>
          <a:p>
            <a:pPr marL="0" indent="0" algn="just">
              <a:buNone/>
            </a:pPr>
            <a:r>
              <a:rPr lang="ru-RU" sz="1800" dirty="0"/>
              <a:t>- прочая дебиторская (кредиторская) задолженность, удовлетворяющая определению финансовых обязательств</a:t>
            </a:r>
            <a:r>
              <a:rPr lang="ru-RU" sz="1800" dirty="0" smtClean="0"/>
              <a:t>.</a:t>
            </a:r>
            <a:endParaRPr lang="ru-RU" sz="1800" dirty="0"/>
          </a:p>
        </p:txBody>
      </p:sp>
    </p:spTree>
    <p:extLst>
      <p:ext uri="{BB962C8B-B14F-4D97-AF65-F5344CB8AC3E}">
        <p14:creationId xmlns:p14="http://schemas.microsoft.com/office/powerpoint/2010/main" val="6686624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Нефинансовая задолженность</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400" dirty="0" smtClean="0"/>
              <a:t>К </a:t>
            </a:r>
            <a:r>
              <a:rPr lang="ru-RU" sz="1400" dirty="0"/>
              <a:t>нефинансовой дебиторской и кредиторской задолженности, не удовлетворяющей определению финансовых инструментов (далее - нефинансовая дебиторская и кредиторская задолженность), относится: </a:t>
            </a:r>
          </a:p>
          <a:p>
            <a:pPr marL="0" indent="0" algn="just">
              <a:buNone/>
            </a:pPr>
            <a:r>
              <a:rPr lang="ru-RU" sz="1400" dirty="0"/>
              <a:t>- денежные документы,</a:t>
            </a:r>
          </a:p>
          <a:p>
            <a:pPr marL="0" indent="0" algn="just">
              <a:buNone/>
            </a:pPr>
            <a:r>
              <a:rPr lang="ru-RU" sz="1400" dirty="0"/>
              <a:t>- задолженность по расчетам по налоговым доходам,</a:t>
            </a:r>
          </a:p>
          <a:p>
            <a:pPr marL="0" indent="0" algn="just">
              <a:buNone/>
            </a:pPr>
            <a:r>
              <a:rPr lang="ru-RU" sz="1400" dirty="0"/>
              <a:t>- задолженность по расчетам по суммам принудительного изъятия,</a:t>
            </a:r>
          </a:p>
          <a:p>
            <a:pPr marL="0" indent="0" algn="just">
              <a:buNone/>
            </a:pPr>
            <a:r>
              <a:rPr lang="ru-RU" sz="1400" dirty="0"/>
              <a:t>- задолженность по расчетам по страховым взносам на обязательное социальное страхование,</a:t>
            </a:r>
          </a:p>
          <a:p>
            <a:pPr marL="0" indent="0" algn="just">
              <a:buNone/>
            </a:pPr>
            <a:r>
              <a:rPr lang="ru-RU" sz="1400" dirty="0"/>
              <a:t>- задолженность по расчетам по полученным и выданным авансам, </a:t>
            </a:r>
          </a:p>
          <a:p>
            <a:pPr marL="0" indent="0" algn="just">
              <a:buNone/>
            </a:pPr>
            <a:r>
              <a:rPr lang="ru-RU" sz="1400" dirty="0"/>
              <a:t>- задолженность по расчетам по межбюджетным трансфертам,</a:t>
            </a:r>
          </a:p>
          <a:p>
            <a:pPr marL="0" indent="0" algn="just">
              <a:buNone/>
            </a:pPr>
            <a:r>
              <a:rPr lang="ru-RU" sz="1400" dirty="0"/>
              <a:t>- задолженность по полученным (выданным) субсидиям (грантам),</a:t>
            </a:r>
          </a:p>
          <a:p>
            <a:pPr marL="0" indent="0" algn="just">
              <a:buNone/>
            </a:pPr>
            <a:r>
              <a:rPr lang="ru-RU" sz="1400" dirty="0"/>
              <a:t>- задолженность по расчетам с подотчетными лицами,</a:t>
            </a:r>
          </a:p>
          <a:p>
            <a:pPr marL="0" indent="0" algn="just">
              <a:buNone/>
            </a:pPr>
            <a:r>
              <a:rPr lang="ru-RU" sz="1400" dirty="0"/>
              <a:t>- задолженность по расчетам по ущербу и иным доходам, </a:t>
            </a:r>
          </a:p>
          <a:p>
            <a:pPr marL="0" indent="0" algn="just">
              <a:buNone/>
            </a:pPr>
            <a:r>
              <a:rPr lang="ru-RU" sz="1400" dirty="0"/>
              <a:t>- задолженность по внутренним расчетам по поступлениям (выбытиям),</a:t>
            </a:r>
          </a:p>
          <a:p>
            <a:pPr marL="0" indent="0" algn="just">
              <a:buNone/>
            </a:pPr>
            <a:r>
              <a:rPr lang="ru-RU" sz="1400" dirty="0"/>
              <a:t>- задолженность по расчетам по оплате труда и начислениям на выплаты по оплате труда,</a:t>
            </a:r>
          </a:p>
          <a:p>
            <a:pPr marL="0" indent="0" algn="just">
              <a:buNone/>
            </a:pPr>
            <a:r>
              <a:rPr lang="ru-RU" sz="1400" dirty="0"/>
              <a:t>- задолженность по расчетам по социальному обеспечению,</a:t>
            </a:r>
          </a:p>
          <a:p>
            <a:pPr marL="0" indent="0" algn="just">
              <a:buNone/>
            </a:pPr>
            <a:r>
              <a:rPr lang="ru-RU" sz="1400" dirty="0"/>
              <a:t>- задолженность по расчетам по платежам в бюджеты,</a:t>
            </a:r>
          </a:p>
          <a:p>
            <a:pPr marL="0" indent="0" algn="just">
              <a:buNone/>
            </a:pPr>
            <a:r>
              <a:rPr lang="ru-RU" sz="1400" dirty="0"/>
              <a:t>- задолженность по прочим расчетам с дебиторами (кредиторам), погашаемая не денежными средствами,</a:t>
            </a:r>
          </a:p>
          <a:p>
            <a:pPr marL="0" indent="0" algn="just">
              <a:buNone/>
            </a:pPr>
            <a:r>
              <a:rPr lang="ru-RU" sz="1400" dirty="0"/>
              <a:t>- задолженность по расчетам по прочим доходам (расходам), погашаемая не денежными средствами.</a:t>
            </a:r>
          </a:p>
          <a:p>
            <a:pPr marL="0" indent="0" algn="just">
              <a:buNone/>
            </a:pPr>
            <a:r>
              <a:rPr lang="ru-RU" sz="1400" dirty="0"/>
              <a:t>Также к нефинансовой дебиторской и кредиторской задолженности относится задолженность, возникающая в результате иных событий, в том числе вследствие действия законодательства, а также если условиями договора (соглашения) не предусмотрено ее погашение (исполнение) денежными средствами и (или) их эквивалентами.</a:t>
            </a:r>
          </a:p>
          <a:p>
            <a:pPr algn="just"/>
            <a:r>
              <a:rPr lang="ru-RU" sz="1400" dirty="0"/>
              <a:t>17. Финансовая дебиторская и кредиторская задолженность при первоначальном признании оценивается:</a:t>
            </a:r>
          </a:p>
          <a:p>
            <a:pPr algn="just"/>
            <a:r>
              <a:rPr lang="ru-RU" sz="1400" dirty="0"/>
              <a:t>- финансовая дебиторская и кредиторская задолженность, относящаяся к краткосрочным активам и обязательствам, - в размере ожидаемых согласно условиям соответствующих договоров (соглашений) сумм поступлений (выплат) денежных средств и (или) их эквивалентов;</a:t>
            </a:r>
          </a:p>
          <a:p>
            <a:pPr algn="just"/>
            <a:r>
              <a:rPr lang="ru-RU" sz="1400" dirty="0"/>
              <a:t>- финансовая дебиторская и кредиторская задолженность, возникающая по договорам (соглашениям) между бюджетами и (или) организациями государственного сектора, относящаяся к долгосрочным активам и обязательствам, - в размере ожидаемых денежных поступлений (выплат), установленных соответствующим договором (соглашением);</a:t>
            </a:r>
          </a:p>
          <a:p>
            <a:pPr algn="just"/>
            <a:r>
              <a:rPr lang="ru-RU" sz="1400" dirty="0"/>
              <a:t>- иная финансовая дебиторская и кредиторская задолженность, относящаяся к долгосрочным активам и обязательствам (далее - долгосрочная финансовая дебиторская и кредиторская задолженность) - в размере дисконтированной стоимости всех будущих денежных поступлений (выплат). </a:t>
            </a:r>
          </a:p>
          <a:p>
            <a:pPr algn="just"/>
            <a:r>
              <a:rPr lang="ru-RU" sz="1400" dirty="0"/>
              <a:t>В качестве ставки дисконтирования для долгосрочной финансовой дебиторской и кредиторской задолженности, за исключением долгосрочной финансовой дебиторской и кредиторской задолженности по договорам аренды, используется ключевая ставка Центрального Банка Российской Федерации, действующая на дату признания соответствующей задолженности. В качестве ставки дисконтирования для долгосрочной финансовой дебиторской и кредиторской задолженности по договорам аренды используется процентная ставка, заложенная в арендных платежах.</a:t>
            </a:r>
          </a:p>
          <a:p>
            <a:pPr algn="just"/>
            <a:r>
              <a:rPr lang="ru-RU" sz="1400" dirty="0"/>
              <a:t>18. Нефинансовая дебиторская задолженность при первоначальном признании независимо от ее классификации на долгосрочные и краткосрочные активы оценивается в сумме ожидаемого поступления полезного потенциала и (или) экономических выгод, либо переданных в порядке предварительной оплаты (авансов) активов, в том числе денежных средств.</a:t>
            </a:r>
          </a:p>
          <a:p>
            <a:pPr algn="just"/>
            <a:r>
              <a:rPr lang="ru-RU" sz="1400" dirty="0"/>
              <a:t>Нефинансовая кредиторская задолженность при первоначальном признании независимо от ее классификации на долгосрочные и краткосрочные обязательства оценивается в сумме ожидаемых выплат денежных средств и (или) их эквивалентов или денежных средств и (или) их эквивалентов, полученных в порядке предварительной оплаты (авансов).</a:t>
            </a:r>
          </a:p>
          <a:p>
            <a:pPr algn="just"/>
            <a:r>
              <a:rPr lang="ru-RU" sz="1400" dirty="0"/>
              <a:t>19. Финансовая дебиторская и кредиторская задолженность после признания оценивается по первоначальной стоимости, уменьшенной на суммы ее погашения (исполнения), а также в части долгосрочной финансовой дебиторской (кредиторской) задолженности увеличенной на суммы процентных доходов и процентных расходов, начисленных на конец отчетного периода.</a:t>
            </a:r>
          </a:p>
          <a:p>
            <a:pPr algn="just"/>
            <a:r>
              <a:rPr lang="ru-RU" sz="1400" dirty="0"/>
              <a:t>Штрафы, пени, возникшие в связи с нарушением условий исполнения погашения (исполнения) соответствующей финансовой дебиторской и кредиторской задолженности, признаются в бухгалтерском учете в порядке, аналогичном предусмотренному с п. 17 и п. 19 настоящего Стандарта и отражаются в бухгалтерском учете обособленно. </a:t>
            </a:r>
          </a:p>
          <a:p>
            <a:pPr algn="just"/>
            <a:r>
              <a:rPr lang="ru-RU" sz="1400" dirty="0"/>
              <a:t>20. Нефинансовая дебиторская и кредиторская задолженность после признания оценивается по первоначальной стоимости, уменьшенной на суммы ее погашения (исполнения).</a:t>
            </a:r>
          </a:p>
          <a:p>
            <a:pPr algn="just"/>
            <a:r>
              <a:rPr lang="ru-RU" sz="1400" dirty="0"/>
              <a:t>Порядок определения Процентной ставки, заложенной в арендных платежах, установлен положениями Приказа Минфина России от 31.12.2016 N 258н "Об утверждении федерального стандарта бухгалтерского учета для организаций государственного сектора "Аренда" (Зарегистрировано в Минюсте России 04.05.2017 N 46606)</a:t>
            </a:r>
          </a:p>
          <a:p>
            <a:pPr algn="just" hangingPunct="0"/>
            <a:r>
              <a:rPr lang="ru-RU" sz="1400" dirty="0"/>
              <a:t> </a:t>
            </a:r>
          </a:p>
          <a:p>
            <a:pPr marL="0" lvl="0" indent="0" algn="just">
              <a:buNone/>
            </a:pPr>
            <a:r>
              <a:rPr lang="ru-RU" sz="1400" dirty="0" smtClean="0"/>
              <a:t>.</a:t>
            </a:r>
            <a:endParaRPr lang="ru-RU" sz="1400" dirty="0"/>
          </a:p>
        </p:txBody>
      </p:sp>
    </p:spTree>
    <p:extLst>
      <p:ext uri="{BB962C8B-B14F-4D97-AF65-F5344CB8AC3E}">
        <p14:creationId xmlns:p14="http://schemas.microsoft.com/office/powerpoint/2010/main" val="22102455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О</a:t>
            </a:r>
            <a:r>
              <a:rPr lang="ru-RU" dirty="0" smtClean="0"/>
              <a:t>ценка финансовой задолженности</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400" dirty="0" smtClean="0"/>
              <a:t>Финансовая </a:t>
            </a:r>
            <a:r>
              <a:rPr lang="ru-RU" sz="1400" dirty="0"/>
              <a:t>дебиторская и кредиторская задолженность при первоначальном признании оценивается:</a:t>
            </a:r>
          </a:p>
          <a:p>
            <a:pPr marL="0" indent="0" algn="just">
              <a:buNone/>
            </a:pPr>
            <a:r>
              <a:rPr lang="ru-RU" sz="1400" dirty="0"/>
              <a:t>- финансовая дебиторская и кредиторская задолженность, относящаяся к краткосрочным активам и обязательствам, - в размере ожидаемых согласно условиям соответствующих договоров (соглашений) сумм поступлений (выплат) денежных средств и (или) их эквивалентов;</a:t>
            </a:r>
          </a:p>
          <a:p>
            <a:pPr marL="0" indent="0" algn="just">
              <a:buNone/>
            </a:pPr>
            <a:r>
              <a:rPr lang="ru-RU" sz="1400" dirty="0"/>
              <a:t>- финансовая дебиторская и кредиторская задолженность, возникающая по договорам (соглашениям) между бюджетами и (или) организациями государственного сектора, относящаяся к долгосрочным активам и обязательствам, - в размере ожидаемых денежных поступлений (выплат), установленных соответствующим договором (соглашением);</a:t>
            </a:r>
          </a:p>
          <a:p>
            <a:pPr marL="0" indent="0" algn="just">
              <a:buNone/>
            </a:pPr>
            <a:r>
              <a:rPr lang="ru-RU" sz="1400" b="1" dirty="0"/>
              <a:t>- иная финансовая дебиторская и кредиторская задолженность, относящаяся к долгосрочным активам и обязательствам (далее - долгосрочная финансовая дебиторская и кредиторская задолженность) - в размере дисконтированной стоимости всех будущих денежных поступлений (выплат). </a:t>
            </a:r>
          </a:p>
          <a:p>
            <a:pPr marL="0" indent="0" algn="just">
              <a:buNone/>
            </a:pPr>
            <a:r>
              <a:rPr lang="ru-RU" sz="1400" dirty="0"/>
              <a:t>В качестве ставки дисконтирования для долгосрочной финансовой дебиторской и кредиторской задолженности, за исключением долгосрочной финансовой дебиторской и кредиторской задолженности по договорам аренды, используется ключевая ставка Центрального Банка Российской Федерации, действующая на дату признания соответствующей задолженности. В качестве ставки дисконтирования для долгосрочной финансовой дебиторской и кредиторской задолженности по договорам аренды используется процентная ставка, заложенная в арендных платежах</a:t>
            </a:r>
            <a:r>
              <a:rPr lang="ru-RU" sz="1400" dirty="0" smtClean="0"/>
              <a:t>.</a:t>
            </a:r>
            <a:endParaRPr lang="ru-RU" sz="1400" dirty="0"/>
          </a:p>
        </p:txBody>
      </p:sp>
    </p:spTree>
    <p:extLst>
      <p:ext uri="{BB962C8B-B14F-4D97-AF65-F5344CB8AC3E}">
        <p14:creationId xmlns:p14="http://schemas.microsoft.com/office/powerpoint/2010/main" val="40762545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О</a:t>
            </a:r>
            <a:r>
              <a:rPr lang="ru-RU" dirty="0" smtClean="0"/>
              <a:t>ценка нефинансовой задолженности</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800" dirty="0" smtClean="0"/>
              <a:t>Нефинансовая </a:t>
            </a:r>
            <a:r>
              <a:rPr lang="ru-RU" sz="1800" dirty="0"/>
              <a:t>дебиторская задолженность при первоначальном признании независимо от ее классификации на долгосрочные и краткосрочные активы оценивается в сумме ожидаемого поступления полезного потенциала и (или) экономических выгод, либо переданных в порядке предварительной оплаты (авансов) активов, в том числе денежных средств.</a:t>
            </a:r>
          </a:p>
          <a:p>
            <a:pPr marL="0" indent="0" algn="just">
              <a:buNone/>
            </a:pPr>
            <a:r>
              <a:rPr lang="ru-RU" sz="1800" dirty="0"/>
              <a:t>Нефинансовая кредиторская задолженность при первоначальном признании независимо от ее классификации на долгосрочные и краткосрочные обязательства оценивается в сумме ожидаемых выплат денежных средств и (или) их эквивалентов или денежных средств и (или) их эквивалентов, полученных в порядке предварительной оплаты (авансов).</a:t>
            </a:r>
          </a:p>
          <a:p>
            <a:pPr marL="0" indent="0" algn="just">
              <a:buNone/>
            </a:pPr>
            <a:r>
              <a:rPr lang="ru-RU" sz="1800" dirty="0" smtClean="0"/>
              <a:t>Нефинансовая </a:t>
            </a:r>
            <a:r>
              <a:rPr lang="ru-RU" sz="1800" dirty="0"/>
              <a:t>дебиторская и кредиторская задолженность после признания оценивается по первоначальной стоимости, уменьшенной на суммы ее погашения (исполнения).</a:t>
            </a:r>
          </a:p>
          <a:p>
            <a:pPr marL="0" lvl="0" indent="0" algn="just">
              <a:buNone/>
            </a:pPr>
            <a:r>
              <a:rPr lang="ru-RU" sz="1800" dirty="0" smtClean="0"/>
              <a:t>.</a:t>
            </a:r>
            <a:endParaRPr lang="ru-RU" sz="1800" dirty="0"/>
          </a:p>
        </p:txBody>
      </p:sp>
    </p:spTree>
    <p:extLst>
      <p:ext uri="{BB962C8B-B14F-4D97-AF65-F5344CB8AC3E}">
        <p14:creationId xmlns:p14="http://schemas.microsoft.com/office/powerpoint/2010/main" val="97757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ФА, удерживаемые до погашения</a:t>
            </a:r>
            <a:endParaRPr lang="ru-RU"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buNone/>
            </a:pPr>
            <a:r>
              <a:rPr lang="ru-RU" sz="1600" dirty="0"/>
              <a:t>К группе «Финансовые активы, удерживаемые до погашения» относятся:</a:t>
            </a:r>
          </a:p>
          <a:p>
            <a:pPr marL="0" indent="0">
              <a:buNone/>
            </a:pPr>
            <a:r>
              <a:rPr lang="ru-RU" sz="1600" dirty="0"/>
              <a:t>- денежные средства, размещенные на депозитных счетах по договору банковского вклада на условиях возврата вклада по истечении определенного договором срока на период, превышающий 3 месяца;</a:t>
            </a:r>
          </a:p>
          <a:p>
            <a:pPr marL="0" indent="0">
              <a:buNone/>
            </a:pPr>
            <a:r>
              <a:rPr lang="ru-RU" sz="1600" dirty="0"/>
              <a:t>- долговые ценные бумаги (облигации, векселя) при условии, что субъект учета планирует удерживать их до погашения, </a:t>
            </a:r>
          </a:p>
          <a:p>
            <a:pPr marL="0" indent="0">
              <a:buNone/>
            </a:pPr>
            <a:r>
              <a:rPr lang="ru-RU" sz="1600" dirty="0"/>
              <a:t>- ценные бумаги, приобретаемые по сделкам РЕПО.</a:t>
            </a:r>
          </a:p>
          <a:p>
            <a:pPr marL="0" indent="0">
              <a:buNone/>
            </a:pPr>
            <a:r>
              <a:rPr lang="ru-RU" sz="1600" dirty="0" smtClean="0"/>
              <a:t>Финансовые </a:t>
            </a:r>
            <a:r>
              <a:rPr lang="ru-RU" sz="1600" dirty="0"/>
              <a:t>активы, удерживаемые до погашения, при признании оцениваются по первоначальной стоимости. </a:t>
            </a:r>
          </a:p>
          <a:p>
            <a:pPr marL="0" indent="0">
              <a:buNone/>
            </a:pPr>
            <a:r>
              <a:rPr lang="ru-RU" sz="1600" dirty="0" smtClean="0"/>
              <a:t>Первоначальной </a:t>
            </a:r>
            <a:r>
              <a:rPr lang="ru-RU" sz="1600" dirty="0"/>
              <a:t>стоимостью финансовых активов, удерживаемых до погашения, в виде денежных средств, размещенных на депозитных счетах по договору банковского вклада на условиях возврата вклада по истечении определенного договором срока на период превышающий 3 месяца, является фактическая сумма денежных средств, размещенных на депозитных счетах.</a:t>
            </a:r>
          </a:p>
          <a:p>
            <a:pPr marL="0" indent="0">
              <a:buNone/>
            </a:pPr>
            <a:r>
              <a:rPr lang="ru-RU" sz="1600" dirty="0"/>
              <a:t>Первоначальной стоимостью финансовых активов, удерживаемых до погашения,  в виде долговых ценных бумаг (облигаций, векселей) приобретенных в результате обменных операций, а также ценных бумаг, приобретенных по сделкам РЕПО, является фактическая стоимость приобретения, предусмотренная соответствующим договором (соглашением), увеличенная на сумму затрат, непосредственно связанных с приобретением указанного финансового актива</a:t>
            </a:r>
            <a:r>
              <a:rPr lang="ru-RU" sz="1600" dirty="0" smtClean="0"/>
              <a:t>.</a:t>
            </a:r>
            <a:endParaRPr lang="ru-RU" sz="1600" dirty="0"/>
          </a:p>
        </p:txBody>
      </p:sp>
    </p:spTree>
    <p:extLst>
      <p:ext uri="{BB962C8B-B14F-4D97-AF65-F5344CB8AC3E}">
        <p14:creationId xmlns:p14="http://schemas.microsoft.com/office/powerpoint/2010/main" val="1435649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ФА, удерживаемые до погашения</a:t>
            </a:r>
            <a:endParaRPr lang="ru-RU"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lgn="just">
              <a:buNone/>
            </a:pPr>
            <a:r>
              <a:rPr lang="ru-RU" sz="1600" dirty="0" smtClean="0"/>
              <a:t>Первоначальная </a:t>
            </a:r>
            <a:r>
              <a:rPr lang="ru-RU" sz="1600" dirty="0"/>
              <a:t>стоимость финансовых активов, удерживаемых до погашения, в виде долговых ценных бумаг (облигаций, векселей) приобретенных в результате необменных операций, определяется:</a:t>
            </a:r>
          </a:p>
          <a:p>
            <a:pPr marL="0" indent="0" algn="just">
              <a:buNone/>
            </a:pPr>
            <a:r>
              <a:rPr lang="ru-RU" sz="1600" dirty="0"/>
              <a:t>- для финансовых активов, удерживаемых до погашения, обращающихся на организованном рынке ценных бумаг – в размере стоимости, установленной на организованном рынке ценных бумаг на дату приобретения, </a:t>
            </a:r>
          </a:p>
          <a:p>
            <a:pPr marL="0" indent="0" algn="just">
              <a:buNone/>
            </a:pPr>
            <a:r>
              <a:rPr lang="ru-RU" sz="1600" dirty="0"/>
              <a:t>- для финансовых активов, удерживаемых до погашения, не обращающиеся на организованном рынке ценных бумаг – в размере справедливой стоимости, определяемой методом рыночных цен.</a:t>
            </a:r>
          </a:p>
          <a:p>
            <a:pPr marL="0" indent="0" algn="just">
              <a:buNone/>
            </a:pPr>
            <a:r>
              <a:rPr lang="ru-RU" sz="1600" dirty="0"/>
              <a:t>В случае если финансовые активы, удерживаемые до погашения, в виде долговых ценных бумаг (облигаций, векселей), приобретенные путем необменной операции, не могут быть оценены по справедливой стоимости, оценка их первоначальной стоимости производится на основании остаточной стоимости переданных взамен активов.</a:t>
            </a:r>
          </a:p>
          <a:p>
            <a:pPr marL="0" indent="0" algn="just">
              <a:buNone/>
            </a:pPr>
            <a:r>
              <a:rPr lang="ru-RU" sz="1600" dirty="0" smtClean="0"/>
              <a:t>Финансовые </a:t>
            </a:r>
            <a:r>
              <a:rPr lang="ru-RU" sz="1600" dirty="0"/>
              <a:t>активы, удерживаемые до погашения, в виде долговых ценных бумаг (облигаций, векселей), полученные субъектом учета от иной организации государственного сектора, подлежат признанию в бухгалтерском учете в оценке, определенной передающей стороной, – по стоимости, отраженной в передаточных документах</a:t>
            </a:r>
            <a:r>
              <a:rPr lang="ru-RU" sz="1600" dirty="0" smtClean="0"/>
              <a:t>.</a:t>
            </a:r>
            <a:endParaRPr lang="ru-RU" sz="1600" dirty="0"/>
          </a:p>
        </p:txBody>
      </p:sp>
    </p:spTree>
    <p:extLst>
      <p:ext uri="{BB962C8B-B14F-4D97-AF65-F5344CB8AC3E}">
        <p14:creationId xmlns:p14="http://schemas.microsoft.com/office/powerpoint/2010/main" val="42793914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ФА, удерживаемые до погашения</a:t>
            </a:r>
            <a:endParaRPr lang="ru-RU"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lgn="just">
              <a:buNone/>
            </a:pPr>
            <a:r>
              <a:rPr lang="ru-RU" sz="1800" dirty="0" smtClean="0"/>
              <a:t>После </a:t>
            </a:r>
            <a:r>
              <a:rPr lang="ru-RU" sz="1800" dirty="0"/>
              <a:t>признания финансовые активы, удерживаемые до погашения, оцениваются:</a:t>
            </a:r>
          </a:p>
          <a:p>
            <a:pPr marL="0" indent="0" algn="just">
              <a:buNone/>
            </a:pPr>
            <a:r>
              <a:rPr lang="ru-RU" sz="1800" dirty="0"/>
              <a:t>-  денежные средства, размещенные на депозитных счетах по договору банковского вклада на условиях возврата вклада по истечении определенного договором срока на период более 3 месяцев, - по первоначальной стоимости указанных активов, увеличенной на суммы начисленных на конец отчетного периода процентов, рассчитанных с применением процентной ставки по соответствующему договору, и уменьшенной на суммы признанных убытков от обесценения указанных финансовых активов.</a:t>
            </a:r>
          </a:p>
          <a:p>
            <a:pPr marL="0" indent="0" algn="just">
              <a:buNone/>
            </a:pPr>
            <a:r>
              <a:rPr lang="ru-RU" sz="1800" dirty="0"/>
              <a:t>- долговые ценные бумаги (облигации, векселя) и ценные бумаги, приобретаемые по сделкам РЕПО - по первоначальной стоимости указанных ценных бумаг, увеличенной на суммы начисленных на конец отчетного периода процентов, рассчитанных с применением процентной ставки по соответствующим ценным бумагам, и уменьшенной на суммы погашения (исполнения) начисленных процентов, а также на суммы признанных убытков от обесценения указанных финансовых активов.</a:t>
            </a:r>
          </a:p>
        </p:txBody>
      </p:sp>
    </p:spTree>
    <p:extLst>
      <p:ext uri="{BB962C8B-B14F-4D97-AF65-F5344CB8AC3E}">
        <p14:creationId xmlns:p14="http://schemas.microsoft.com/office/powerpoint/2010/main" val="2618705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Финансовые активы, предназначенные для перепродажи</a:t>
            </a:r>
            <a:endParaRPr lang="ru-RU"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buNone/>
            </a:pPr>
            <a:r>
              <a:rPr lang="ru-RU" sz="1800" dirty="0"/>
              <a:t>К группе «Финансовые активы, предназначенные для перепродажи» относятся ценные бумаги, приобретенные с целью перепродажи и получения дохода в результате благоприятных изменений рыночных цен:</a:t>
            </a:r>
          </a:p>
          <a:p>
            <a:pPr marL="0" indent="0">
              <a:buNone/>
            </a:pPr>
            <a:r>
              <a:rPr lang="ru-RU" sz="1800" dirty="0"/>
              <a:t>- облигации,</a:t>
            </a:r>
          </a:p>
          <a:p>
            <a:pPr marL="0" indent="0">
              <a:buNone/>
            </a:pPr>
            <a:r>
              <a:rPr lang="ru-RU" sz="1800" dirty="0"/>
              <a:t>- векселя,</a:t>
            </a:r>
          </a:p>
          <a:p>
            <a:pPr marL="0" indent="0">
              <a:buNone/>
            </a:pPr>
            <a:r>
              <a:rPr lang="ru-RU" sz="1800" dirty="0"/>
              <a:t>- акции,</a:t>
            </a:r>
          </a:p>
          <a:p>
            <a:pPr marL="0" indent="0">
              <a:buNone/>
            </a:pPr>
            <a:r>
              <a:rPr lang="ru-RU" sz="1800" dirty="0"/>
              <a:t>- иные ценные бумаги, кроме акций.</a:t>
            </a:r>
          </a:p>
          <a:p>
            <a:pPr marL="0" indent="0">
              <a:buNone/>
            </a:pPr>
            <a:r>
              <a:rPr lang="ru-RU" sz="1800" dirty="0" smtClean="0"/>
              <a:t>Финансовые </a:t>
            </a:r>
            <a:r>
              <a:rPr lang="ru-RU" sz="1800" dirty="0"/>
              <a:t>активы, предназначенные для перепродажи, при признании оцениваются по первоначальной стоимости. </a:t>
            </a:r>
          </a:p>
          <a:p>
            <a:pPr marL="0" indent="0">
              <a:buNone/>
            </a:pPr>
            <a:r>
              <a:rPr lang="ru-RU" sz="1800" dirty="0" smtClean="0"/>
              <a:t>Первоначальной </a:t>
            </a:r>
            <a:r>
              <a:rPr lang="ru-RU" sz="1800" dirty="0"/>
              <a:t>стоимостью финансовых активов, предназначенных для перепродажи, приобретенных в результате обменных операций, является фактическая стоимость приобретения, предусмотренная соответствующим договором (соглашением). Суммы затрат, непосредственно связанных с приобретением указанных финансовых активов, отражаются в составе текущих расходов отчетного финансового периода</a:t>
            </a:r>
            <a:r>
              <a:rPr lang="ru-RU" sz="1800" dirty="0" smtClean="0"/>
              <a:t>.</a:t>
            </a:r>
            <a:endParaRPr lang="ru-RU" sz="1800" dirty="0"/>
          </a:p>
        </p:txBody>
      </p:sp>
    </p:spTree>
    <p:extLst>
      <p:ext uri="{BB962C8B-B14F-4D97-AF65-F5344CB8AC3E}">
        <p14:creationId xmlns:p14="http://schemas.microsoft.com/office/powerpoint/2010/main" val="19724586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Финансовые активы, предназначенные для перепродажи</a:t>
            </a:r>
            <a:endParaRPr lang="ru-RU"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lgn="just">
              <a:buNone/>
            </a:pPr>
            <a:r>
              <a:rPr lang="ru-RU" sz="1700" dirty="0" smtClean="0"/>
              <a:t>Первоначальная </a:t>
            </a:r>
            <a:r>
              <a:rPr lang="ru-RU" sz="1700" dirty="0"/>
              <a:t>стоимость финансовых активов, предназначенных для перепродажи, приобретенных в результате необменных операций, определяется:</a:t>
            </a:r>
          </a:p>
          <a:p>
            <a:pPr marL="0" indent="0" algn="just">
              <a:buNone/>
            </a:pPr>
            <a:r>
              <a:rPr lang="ru-RU" sz="1700" dirty="0"/>
              <a:t>- для финансовых активов, предназначенных для перепродажи, обращающихся на организованном рынке ценных бумаг – в размере стоимости, установленной на организованном рынке ценных бумаг на дату приобретения, </a:t>
            </a:r>
          </a:p>
          <a:p>
            <a:pPr marL="0" indent="0" algn="just">
              <a:buNone/>
            </a:pPr>
            <a:r>
              <a:rPr lang="ru-RU" sz="1700" dirty="0" smtClean="0"/>
              <a:t>- </a:t>
            </a:r>
            <a:r>
              <a:rPr lang="ru-RU" sz="1700" dirty="0"/>
              <a:t>для финансовых активов, предназначенных для перепродажи, не обращающиеся на организованном рынке ценных бумаг – в размере справедливой стоимости, определяемой методом рыночных цен.</a:t>
            </a:r>
          </a:p>
          <a:p>
            <a:pPr marL="0" indent="0" algn="just">
              <a:buNone/>
            </a:pPr>
            <a:r>
              <a:rPr lang="ru-RU" sz="1700" dirty="0"/>
              <a:t>В случае если финансовые активы, предназначенные для перепродажи, приобретенные путем необменной операции, не могут быть оценены по справедливой стоимости, оценка их первоначальной стоимости производится на основании остаточной стоимости переданных взамен активов.</a:t>
            </a:r>
          </a:p>
          <a:p>
            <a:pPr marL="0" indent="0" algn="just">
              <a:buNone/>
            </a:pPr>
            <a:r>
              <a:rPr lang="ru-RU" sz="1700" dirty="0" smtClean="0"/>
              <a:t>Финансовые </a:t>
            </a:r>
            <a:r>
              <a:rPr lang="ru-RU" sz="1700" dirty="0"/>
              <a:t>активы, предназначенные для перепродажи, полученные субъектом учета от иной организации государственного сектора, подлежат признанию в бухгалтерском учете в оценке, определенной передающей стороной - по стоимости, отраженной в передаточных документах</a:t>
            </a:r>
            <a:r>
              <a:rPr lang="ru-RU" sz="1700" dirty="0" smtClean="0"/>
              <a:t>.</a:t>
            </a:r>
            <a:endParaRPr lang="ru-RU" sz="1700" dirty="0"/>
          </a:p>
        </p:txBody>
      </p:sp>
    </p:spTree>
    <p:extLst>
      <p:ext uri="{BB962C8B-B14F-4D97-AF65-F5344CB8AC3E}">
        <p14:creationId xmlns:p14="http://schemas.microsoft.com/office/powerpoint/2010/main" val="433968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Финансовые активы, предназначенные для перепродажи</a:t>
            </a:r>
            <a:endParaRPr lang="ru-RU"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lgn="just">
              <a:buNone/>
            </a:pPr>
            <a:r>
              <a:rPr lang="ru-RU" sz="1700" dirty="0" smtClean="0"/>
              <a:t>После </a:t>
            </a:r>
            <a:r>
              <a:rPr lang="ru-RU" sz="1700" dirty="0"/>
              <a:t>признания финансовые активы, предназначенные для перепродажи, оцениваются по справедливой стоимости, изменения которой отражаются в составе финансового результата текущего отчетного периода.</a:t>
            </a:r>
          </a:p>
          <a:p>
            <a:pPr marL="0" indent="0" algn="just">
              <a:buNone/>
            </a:pPr>
            <a:r>
              <a:rPr lang="ru-RU" sz="1700" dirty="0"/>
              <a:t>Справедливая стоимость прочих финансовых активов, определяется:</a:t>
            </a:r>
          </a:p>
          <a:p>
            <a:pPr marL="0" indent="0" algn="just">
              <a:buNone/>
            </a:pPr>
            <a:r>
              <a:rPr lang="ru-RU" sz="1700" dirty="0"/>
              <a:t>- для финансовых активов, предназначенных для перепродажи, обращающихся на организованном рынке ценных бумаг – в размере стоимости, установленной на организованном рынке ценных бумаг на конец отчетного периода. </a:t>
            </a:r>
          </a:p>
          <a:p>
            <a:pPr marL="0" indent="0" algn="just">
              <a:buNone/>
            </a:pPr>
            <a:r>
              <a:rPr lang="ru-RU" sz="1700" dirty="0"/>
              <a:t>- для финансовых активов, предназначенных для перепродажи, не обращающихся на организованном рынке ценных бумаг – методом рыночных цен;</a:t>
            </a:r>
          </a:p>
          <a:p>
            <a:pPr marL="0" indent="0" algn="just">
              <a:buNone/>
            </a:pPr>
            <a:r>
              <a:rPr lang="ru-RU" sz="1700" dirty="0"/>
              <a:t>Финансовые активы, предназначенные для перепродажи, по которым невозможно достоверно определить справедливую стоимость, оцениваются по первоначальной стоимости за вычетом убытков от обесценения.</a:t>
            </a:r>
          </a:p>
        </p:txBody>
      </p:sp>
    </p:spTree>
    <p:extLst>
      <p:ext uri="{BB962C8B-B14F-4D97-AF65-F5344CB8AC3E}">
        <p14:creationId xmlns:p14="http://schemas.microsoft.com/office/powerpoint/2010/main" val="7132586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t>Финансовые активы, предназначенные для получения полезного потенциала или экономич</a:t>
            </a:r>
            <a:r>
              <a:rPr lang="ru-RU" sz="2400" dirty="0" smtClean="0"/>
              <a:t>еских выгод</a:t>
            </a:r>
            <a:endParaRPr lang="ru-RU" sz="2400"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lgn="just">
              <a:buNone/>
            </a:pPr>
            <a:r>
              <a:rPr lang="ru-RU" sz="1500" dirty="0"/>
              <a:t>К группе «Финансовые активы, предназначенные для получения полезного потенциала и (или) экономических выгод (доходов от участия)» относятся финансовые активы, целью приобретения (владения) которых является получение полезного потенциала и (или) экономических выгод (доходов от участия), относящиеся к следующим подгруппам:</a:t>
            </a:r>
          </a:p>
          <a:p>
            <a:pPr marL="0" indent="0" algn="just">
              <a:buNone/>
            </a:pPr>
            <a:r>
              <a:rPr lang="ru-RU" sz="1500" dirty="0"/>
              <a:t>- акции ассоциированных организаций, </a:t>
            </a:r>
          </a:p>
          <a:p>
            <a:pPr marL="0" indent="0" algn="just">
              <a:buNone/>
            </a:pPr>
            <a:r>
              <a:rPr lang="ru-RU" sz="1500" dirty="0"/>
              <a:t>- акции неассоциированных организаций, </a:t>
            </a:r>
          </a:p>
          <a:p>
            <a:pPr marL="0" indent="0" algn="just">
              <a:buNone/>
            </a:pPr>
            <a:r>
              <a:rPr lang="ru-RU" sz="1500" dirty="0"/>
              <a:t>- участие в уставном фонде государственных (муниципальных) предприятий, </a:t>
            </a:r>
          </a:p>
          <a:p>
            <a:pPr marL="0" indent="0" algn="just">
              <a:buNone/>
            </a:pPr>
            <a:r>
              <a:rPr lang="ru-RU" sz="1500" dirty="0"/>
              <a:t>-  участие в государственных (муниципальных) учреждениях, </a:t>
            </a:r>
          </a:p>
          <a:p>
            <a:pPr marL="0" indent="0" algn="just">
              <a:buNone/>
            </a:pPr>
            <a:r>
              <a:rPr lang="ru-RU" sz="1500" dirty="0"/>
              <a:t>- иные формы участия в капитале ассоциированных организаций, </a:t>
            </a:r>
          </a:p>
          <a:p>
            <a:pPr marL="0" indent="0" algn="just">
              <a:buNone/>
            </a:pPr>
            <a:r>
              <a:rPr lang="ru-RU" sz="1500" dirty="0"/>
              <a:t>- иные формы участия в капитале неассоциированных организаций, </a:t>
            </a:r>
          </a:p>
          <a:p>
            <a:pPr marL="0" indent="0" algn="just">
              <a:buNone/>
            </a:pPr>
            <a:r>
              <a:rPr lang="ru-RU" sz="1500" dirty="0"/>
              <a:t>- доли в международных организациях. </a:t>
            </a:r>
          </a:p>
          <a:p>
            <a:pPr marL="0" indent="0" algn="just">
              <a:buNone/>
            </a:pPr>
            <a:r>
              <a:rPr lang="ru-RU" sz="1500" dirty="0" smtClean="0"/>
              <a:t>Финансовые </a:t>
            </a:r>
            <a:r>
              <a:rPr lang="ru-RU" sz="1500" dirty="0"/>
              <a:t>активы, предназначенные для получения полезного потенциала и (или) экономических выгод (доходов от участия), при признании оцениваются по первоначальной стоимости. </a:t>
            </a:r>
          </a:p>
          <a:p>
            <a:pPr marL="0" indent="0" algn="just">
              <a:buNone/>
            </a:pPr>
            <a:r>
              <a:rPr lang="ru-RU" sz="1500" dirty="0" smtClean="0"/>
              <a:t>При </a:t>
            </a:r>
            <a:r>
              <a:rPr lang="ru-RU" sz="1500" dirty="0"/>
              <a:t>признании финансовых активов, предназначенных для получения полезного потенциала и (или) экономических выгод (доходов от участия), приобретенных в результате обменных операций, первоначальной стоимостью является фактическая стоимость приобретения, предусмотренная соответствующим договором (соглашением), включая суммы затрат, непосредственно связанных с приобретением указанных финансовых активов.</a:t>
            </a:r>
          </a:p>
          <a:p>
            <a:pPr marL="0" indent="0" algn="just">
              <a:buNone/>
            </a:pPr>
            <a:endParaRPr lang="ru-RU" sz="1500" dirty="0"/>
          </a:p>
        </p:txBody>
      </p:sp>
    </p:spTree>
    <p:extLst>
      <p:ext uri="{BB962C8B-B14F-4D97-AF65-F5344CB8AC3E}">
        <p14:creationId xmlns:p14="http://schemas.microsoft.com/office/powerpoint/2010/main" val="13174423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t>Финансовые активы, предназначенные для получения полезного потенциала или экономич</a:t>
            </a:r>
            <a:r>
              <a:rPr lang="ru-RU" sz="2400" dirty="0" smtClean="0"/>
              <a:t>еских выгод</a:t>
            </a:r>
            <a:endParaRPr lang="ru-RU" sz="2400" dirty="0"/>
          </a:p>
        </p:txBody>
      </p:sp>
      <p:sp>
        <p:nvSpPr>
          <p:cNvPr id="3" name="Содержимое 2"/>
          <p:cNvSpPr>
            <a:spLocks noGrp="1"/>
          </p:cNvSpPr>
          <p:nvPr>
            <p:ph sz="quarter" idx="1"/>
          </p:nvPr>
        </p:nvSpPr>
        <p:spPr>
          <a:xfrm>
            <a:off x="240792" y="1405128"/>
            <a:ext cx="8503920" cy="4572000"/>
          </a:xfrm>
        </p:spPr>
        <p:txBody>
          <a:bodyPr>
            <a:noAutofit/>
          </a:bodyPr>
          <a:lstStyle/>
          <a:p>
            <a:pPr marL="0" indent="0" algn="just">
              <a:buNone/>
            </a:pPr>
            <a:r>
              <a:rPr lang="ru-RU" sz="1800" dirty="0" smtClean="0"/>
              <a:t>При </a:t>
            </a:r>
            <a:r>
              <a:rPr lang="ru-RU" sz="1800" dirty="0"/>
              <a:t>признании финансовых активов, предназначенных для получения полезного потенциала и (или) экономических выгод (доходов от участия), приобретенных в результате необменных операций, первоначальная стоимость определяется: </a:t>
            </a:r>
          </a:p>
          <a:p>
            <a:pPr marL="0" indent="0" algn="just">
              <a:buNone/>
            </a:pPr>
            <a:r>
              <a:rPr lang="ru-RU" sz="1800" dirty="0"/>
              <a:t>- для финансовых активов, предназначенных для получения полезного потенциала и (или) экономических выгод (доходов от участия), обращающихся на организованном рынке ценных бумаг – в размере стоимости, установленной на организованном рынке ценных бумаг на дату приобретения, </a:t>
            </a:r>
          </a:p>
          <a:p>
            <a:pPr marL="0" indent="0" algn="just">
              <a:buNone/>
            </a:pPr>
            <a:r>
              <a:rPr lang="ru-RU" sz="1800" dirty="0"/>
              <a:t>- для финансовых активов, предназначенных для получения полезного потенциала и (или) экономических выгод (доходов от участия), не обращающиеся на организованном рынке ценных бумаг – в размере справедливой стоимости, определяемой методом рыночных цен.</a:t>
            </a:r>
          </a:p>
          <a:p>
            <a:pPr marL="0" indent="0" algn="just">
              <a:buNone/>
            </a:pPr>
            <a:r>
              <a:rPr lang="ru-RU" sz="1800" dirty="0"/>
              <a:t>В случае если финансовые активы, предназначенные для получения полезного потенциала и (или) экономических выгод (доходов от участия), приобретенные путем необменной операции, не могут быть оценены по справедливой стоимости, оценка их первоначальной стоимости производится на основании остаточной стоимости переданных взамен активов.</a:t>
            </a:r>
          </a:p>
          <a:p>
            <a:pPr marL="0" indent="0" algn="just">
              <a:buNone/>
            </a:pPr>
            <a:endParaRPr lang="ru-RU" sz="1800" dirty="0"/>
          </a:p>
        </p:txBody>
      </p:sp>
    </p:spTree>
    <p:extLst>
      <p:ext uri="{BB962C8B-B14F-4D97-AF65-F5344CB8AC3E}">
        <p14:creationId xmlns:p14="http://schemas.microsoft.com/office/powerpoint/2010/main" val="27509426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t>Финансовые активы, предназначенные для получения полезного потенциала или экономич</a:t>
            </a:r>
            <a:r>
              <a:rPr lang="ru-RU" sz="2400" dirty="0" smtClean="0"/>
              <a:t>еских выгод</a:t>
            </a:r>
            <a:endParaRPr lang="ru-RU" sz="2400"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lgn="just">
              <a:buNone/>
            </a:pPr>
            <a:r>
              <a:rPr lang="ru-RU" sz="1500" dirty="0" smtClean="0"/>
              <a:t>При </a:t>
            </a:r>
            <a:r>
              <a:rPr lang="ru-RU" sz="1500" dirty="0"/>
              <a:t>признании органами государственной власти, государственным органом (органом местного самоуправления), осуществляющими в соответствии с законодательством Российской Федерации функции и полномочия учредителя государственных (муниципальных) бюджетных и (или) автономных учреждений (далее – учредитель), финансовых активов, предназначенных для получения полезного потенциала и (или) экономических выгод (доходов от участия), относящихся к подгруппе «Участие в государственных (муниципальных) учреждениях», первоначальная стоимость определяется как балансовая стоимость недвижимого имущества и (или) особо ценного движимого имущества, закрепленного за государственным (муниципальным) бюджетным и (или) автономным учреждением на праве оперативного управления.</a:t>
            </a:r>
          </a:p>
          <a:p>
            <a:pPr marL="0" indent="0" algn="just">
              <a:buNone/>
            </a:pPr>
            <a:r>
              <a:rPr lang="ru-RU" sz="1500" dirty="0" smtClean="0"/>
              <a:t>Финансовые </a:t>
            </a:r>
            <a:r>
              <a:rPr lang="ru-RU" sz="1500" dirty="0"/>
              <a:t>активы, предназначенные для получения полезного потенциала и (или) экономических выгод (доходов от участия), полученные субъектом учета от иной организации государственного сектора, подлежат признанию в бухгалтерском учете в оценке, определенной передающей стороной - по стоимости, отраженной в передаточных документах.</a:t>
            </a:r>
          </a:p>
          <a:p>
            <a:pPr marL="0" indent="0" algn="just">
              <a:buNone/>
            </a:pPr>
            <a:r>
              <a:rPr lang="ru-RU" sz="1500" dirty="0" smtClean="0"/>
              <a:t>После </a:t>
            </a:r>
            <a:r>
              <a:rPr lang="ru-RU" sz="1500" dirty="0"/>
              <a:t>признания финансовые активы, предназначенные для получения полезного потенциала и (или) экономических выгод (доходов от участия), за исключением относящихся к подгруппам «Акции ассоциированных организаций», «Иные формы участия в капитале ассоциированных организаций» и «Участие в государственных (муниципальных) учреждениях», оцениваются по первоначальной стоимости за вычетом убытков от обесценения финансовых активов</a:t>
            </a:r>
            <a:r>
              <a:rPr lang="ru-RU" sz="1500" dirty="0" smtClean="0"/>
              <a:t>.</a:t>
            </a:r>
            <a:endParaRPr lang="ru-RU" sz="1500" dirty="0"/>
          </a:p>
        </p:txBody>
      </p:sp>
    </p:spTree>
    <p:extLst>
      <p:ext uri="{BB962C8B-B14F-4D97-AF65-F5344CB8AC3E}">
        <p14:creationId xmlns:p14="http://schemas.microsoft.com/office/powerpoint/2010/main" val="30148009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t>Финансовые активы, предназначенные для получения полезного потенциала или экономич</a:t>
            </a:r>
            <a:r>
              <a:rPr lang="ru-RU" sz="2400" dirty="0" smtClean="0"/>
              <a:t>еских выгод</a:t>
            </a:r>
            <a:endParaRPr lang="ru-RU" sz="2400"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lgn="just">
              <a:buNone/>
            </a:pPr>
            <a:r>
              <a:rPr lang="ru-RU" sz="1300" dirty="0" smtClean="0"/>
              <a:t>После </a:t>
            </a:r>
            <a:r>
              <a:rPr lang="ru-RU" sz="1300" dirty="0"/>
              <a:t>признания финансовые активы, предназначенные для получения полезного потенциала и (или) экономических выгод (доходов от участия), относящиеся к подгруппам «Акции ассоциированных организаций» и «Иные формы участия в капитале ассоциированных организаций», оцениваются с учетом положений федерального стандарта «Инвестиции в ассоциированные организации».</a:t>
            </a:r>
          </a:p>
          <a:p>
            <a:pPr marL="0" indent="0" algn="just">
              <a:buNone/>
            </a:pPr>
            <a:r>
              <a:rPr lang="ru-RU" sz="1300" dirty="0"/>
              <a:t>После признания учредителем государственных (муниципальных) бюджетных и (или) автономных учреждений, стоимость финансовых активов, предназначенных для получения полезного потенциала и (или) экономических выгод (доходов от участия), относящихся к подгруппе «Участие в государственных (муниципальных) учреждениях», первоначальная стоимость указанных финансовых активов корректируется:</a:t>
            </a:r>
          </a:p>
          <a:p>
            <a:pPr marL="0" indent="0" algn="just">
              <a:buNone/>
            </a:pPr>
            <a:r>
              <a:rPr lang="ru-RU" sz="1300" dirty="0"/>
              <a:t>- путем увеличения на сумму балансовой стоимости полученного недвижимого имущества и (или) особо ценного движимого имущества, или приобретенного (созданного) учреждением за счет средств, выделенных указанным учреждениям на приобретение такого имущества;</a:t>
            </a:r>
          </a:p>
          <a:p>
            <a:pPr marL="0" indent="0" algn="just">
              <a:buNone/>
            </a:pPr>
            <a:r>
              <a:rPr lang="ru-RU" sz="1300" dirty="0"/>
              <a:t>- путем уменьшения на сумму балансовой стоимости недвижимого имущества и (или) особо ценного движимого имущества учреждения, в отношении которого право оперативного управления прекращено в соответствии с законодательством Российской Федерации, а также в случаях правомерного изъятия имущества у учреждения по решению собственника (выбытие имущества по всем основаниям).</a:t>
            </a:r>
          </a:p>
          <a:p>
            <a:pPr marL="0" indent="0" algn="just">
              <a:buNone/>
            </a:pPr>
            <a:r>
              <a:rPr lang="ru-RU" sz="1300" dirty="0"/>
              <a:t>Корректировка показателя стоимости финансовых активов, относящихся к подгруппе «Участие в государственных (муниципальных) учреждениях» при изменении балансовой стоимости недвижимого имущества и особо ценного движимого имущества бюджетных, автономных учреждений осуществляется с периодичностью, установленной учредителем, но не реже чем перед составлением годовой отчетности.</a:t>
            </a:r>
          </a:p>
          <a:p>
            <a:pPr marL="0" indent="0" algn="just">
              <a:buNone/>
            </a:pPr>
            <a:r>
              <a:rPr lang="ru-RU" sz="1300" dirty="0"/>
              <a:t>Корректировка показателей стоимости финансовых активов, относящихся к подгруппе «Участие в государственных (муниципальных) учреждениях» на суммы начисленных государственным (муниципальным) бюджетным, автономным учреждением амортизационных отчислений не производится.</a:t>
            </a:r>
          </a:p>
        </p:txBody>
      </p:sp>
    </p:spTree>
    <p:extLst>
      <p:ext uri="{BB962C8B-B14F-4D97-AF65-F5344CB8AC3E}">
        <p14:creationId xmlns:p14="http://schemas.microsoft.com/office/powerpoint/2010/main" val="29862075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000" dirty="0" err="1" smtClean="0"/>
              <a:t>Реклассификация</a:t>
            </a:r>
            <a:r>
              <a:rPr lang="ru-RU" sz="3000" dirty="0" smtClean="0"/>
              <a:t> ФА</a:t>
            </a:r>
            <a:endParaRPr lang="ru-RU" sz="3000"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lgn="just">
              <a:buNone/>
            </a:pPr>
            <a:r>
              <a:rPr lang="ru-RU" sz="2000" dirty="0"/>
              <a:t>Финансовые активы, классифицированные при их признании (принятии к бухгалтерскому учету), исходя из новых целей их будущего использования субъектом учета, могут </a:t>
            </a:r>
            <a:r>
              <a:rPr lang="ru-RU" sz="2000" dirty="0" err="1"/>
              <a:t>реклассифицироваться</a:t>
            </a:r>
            <a:r>
              <a:rPr lang="ru-RU" sz="2000" dirty="0"/>
              <a:t> в иную группу финансовых активов.</a:t>
            </a:r>
          </a:p>
          <a:p>
            <a:pPr marL="0" indent="0" algn="just">
              <a:buNone/>
            </a:pPr>
            <a:r>
              <a:rPr lang="ru-RU" sz="2000" dirty="0"/>
              <a:t>Выбытие финансового актива из одной группы и отражение его в другой группе финансовых активов в случае </a:t>
            </a:r>
            <a:r>
              <a:rPr lang="ru-RU" sz="2000" dirty="0" err="1"/>
              <a:t>реклассификации</a:t>
            </a:r>
            <a:r>
              <a:rPr lang="ru-RU" sz="2000" dirty="0"/>
              <a:t> должно быть отражено в бухгалтерском учете одновременно.</a:t>
            </a:r>
          </a:p>
          <a:p>
            <a:pPr marL="0" indent="0" algn="just">
              <a:buNone/>
            </a:pPr>
            <a:r>
              <a:rPr lang="ru-RU" sz="2000" dirty="0"/>
              <a:t>Перевод финансового актива в иную группу финансовых активов в связи с его </a:t>
            </a:r>
            <a:r>
              <a:rPr lang="ru-RU" sz="2000" dirty="0" err="1"/>
              <a:t>реклассификацией</a:t>
            </a:r>
            <a:r>
              <a:rPr lang="ru-RU" sz="2000" dirty="0"/>
              <a:t> не приводит к изменению его стоимости как в бухгалтерском учете, так и для целей оценки и раскрытия информации в бухгалтерской (финансовой) отчетности на момент </a:t>
            </a:r>
            <a:r>
              <a:rPr lang="ru-RU" sz="2000" dirty="0" err="1"/>
              <a:t>реклассификации</a:t>
            </a:r>
            <a:r>
              <a:rPr lang="ru-RU" sz="2000" dirty="0"/>
              <a:t>.</a:t>
            </a:r>
          </a:p>
        </p:txBody>
      </p:sp>
    </p:spTree>
    <p:extLst>
      <p:ext uri="{BB962C8B-B14F-4D97-AF65-F5344CB8AC3E}">
        <p14:creationId xmlns:p14="http://schemas.microsoft.com/office/powerpoint/2010/main" val="26980147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000" dirty="0" smtClean="0"/>
              <a:t>Обесценение ФА</a:t>
            </a:r>
            <a:endParaRPr lang="ru-RU" sz="3000"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lgn="just">
              <a:buNone/>
            </a:pPr>
            <a:r>
              <a:rPr lang="ru-RU" sz="1600" dirty="0"/>
              <a:t>Выявление признаков обесценения всех финансовых активов субъекта учета за исключением относящихся к группе «Финансовые активы, приобретенные с целью перепродажи», осуществляется субъектом учета в рамках инвентаризации активов и обязательств, проводимой им в целях обеспечения достоверности данных годовой бухгалтерской (финансовой) отчетности, путем анализа наличия любых признаков, указывающих на возможное обесценение финансовых активов.</a:t>
            </a:r>
          </a:p>
          <a:p>
            <a:pPr marL="0" indent="0" algn="just">
              <a:buNone/>
            </a:pPr>
            <a:r>
              <a:rPr lang="ru-RU" sz="1600" dirty="0" smtClean="0"/>
              <a:t>К </a:t>
            </a:r>
            <a:r>
              <a:rPr lang="ru-RU" sz="1600" dirty="0"/>
              <a:t>признакам обесценения финансовых активов относятся:</a:t>
            </a:r>
          </a:p>
          <a:p>
            <a:pPr marL="0" indent="0" algn="just">
              <a:buNone/>
            </a:pPr>
            <a:r>
              <a:rPr lang="ru-RU" sz="1600" dirty="0"/>
              <a:t>а) полученная субъектом учета информация о значительном ухудшении финансовых (экономических) результатов деятельности эмитента или лица, принявшего на себя обязательства;</a:t>
            </a:r>
          </a:p>
          <a:p>
            <a:pPr marL="0" indent="0" algn="just">
              <a:buNone/>
            </a:pPr>
            <a:r>
              <a:rPr lang="ru-RU" sz="1600" dirty="0"/>
              <a:t>б) нарушение условий договора (соглашения), в том числе отказ от выполнения обязательств или нарушение сроков уплаты процентов или основной суммы долга; </a:t>
            </a:r>
          </a:p>
          <a:p>
            <a:pPr marL="0" indent="0" algn="just">
              <a:buNone/>
            </a:pPr>
            <a:r>
              <a:rPr lang="ru-RU" sz="1600" dirty="0"/>
              <a:t>в) полученная субъектом учета информация о вероятности банкротства или иного рода финансовой реорганизации эмитента или лица, принявшего на себя обязательства. </a:t>
            </a:r>
            <a:endParaRPr lang="ru-RU" sz="1600" dirty="0" smtClean="0"/>
          </a:p>
          <a:p>
            <a:pPr marL="0" indent="0" algn="just">
              <a:buNone/>
            </a:pPr>
            <a:r>
              <a:rPr lang="ru-RU" sz="1600" dirty="0"/>
              <a:t>В случае выявления любого из признаков обесценения финансового актива, проводится анализ влияния указанных признаков на ожидаемые будущие денежные потоки от финансового актива, а также наличие возможности надежно оценить сумму такого влияния. </a:t>
            </a:r>
          </a:p>
          <a:p>
            <a:pPr marL="0" indent="0" algn="just">
              <a:buNone/>
            </a:pPr>
            <a:endParaRPr lang="ru-RU" sz="1600" dirty="0"/>
          </a:p>
        </p:txBody>
      </p:sp>
    </p:spTree>
    <p:extLst>
      <p:ext uri="{BB962C8B-B14F-4D97-AF65-F5344CB8AC3E}">
        <p14:creationId xmlns:p14="http://schemas.microsoft.com/office/powerpoint/2010/main" val="7366771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000" dirty="0" smtClean="0"/>
              <a:t>Обесценение ФА</a:t>
            </a:r>
            <a:endParaRPr lang="ru-RU" sz="3000"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lgn="just">
              <a:buNone/>
            </a:pPr>
            <a:r>
              <a:rPr lang="ru-RU" sz="1600" dirty="0" smtClean="0"/>
              <a:t>При </a:t>
            </a:r>
            <a:r>
              <a:rPr lang="ru-RU" sz="1600" dirty="0"/>
              <a:t>выявлении признаков обесценения финансового актива, влияющих на ожидаемые будущие денежные потоки от финансового актива, суммы которых возможно надежно оценить, определяется справедливая стоимость финансового актива. При их отсутствии справедливая стоимость финансовых активов не определяется, расчет суммы убытка от обесценения финансового актива не производится.</a:t>
            </a:r>
          </a:p>
          <a:p>
            <a:pPr marL="0" indent="0" algn="just">
              <a:buNone/>
            </a:pPr>
            <a:r>
              <a:rPr lang="ru-RU" sz="1600" dirty="0" smtClean="0"/>
              <a:t>Справедливая </a:t>
            </a:r>
            <a:r>
              <a:rPr lang="ru-RU" sz="1600" dirty="0"/>
              <a:t>стоимость для финансовых активов, относящихся к группам «Заимствования выданные» и «Финансовые активы, удерживаемые до погашения», определяется как дисконтированная сумма будущих денежных поступлений, связанных с соответствующим финансовым активом, рассчитанная с использованием ключевой ставки Центрального банка установленной при первоначальном признании финансового актива.</a:t>
            </a:r>
          </a:p>
          <a:p>
            <a:pPr marL="0" indent="0" algn="just">
              <a:buNone/>
            </a:pPr>
            <a:r>
              <a:rPr lang="ru-RU" sz="1600" dirty="0" smtClean="0"/>
              <a:t>Справедливая </a:t>
            </a:r>
            <a:r>
              <a:rPr lang="ru-RU" sz="1600" dirty="0"/>
              <a:t>стоимость для финансовых активов, относящихся к группе «Финансовые активы, предназначенные для получения полезного потенциала и (или) экономических выгод (доходов от участия)» определяется как дисконтированная сумма будущих денежных поступлений, связанных с соответствующими финансовыми активами, рассчитанная с использованием ключевой ставки Центрального банка Российской Федерации, установленной на дату признания обесценения</a:t>
            </a:r>
            <a:r>
              <a:rPr lang="ru-RU" sz="1600" dirty="0" smtClean="0"/>
              <a:t>.</a:t>
            </a:r>
            <a:endParaRPr lang="ru-RU" sz="1600" dirty="0"/>
          </a:p>
        </p:txBody>
      </p:sp>
    </p:spTree>
    <p:extLst>
      <p:ext uri="{BB962C8B-B14F-4D97-AF65-F5344CB8AC3E}">
        <p14:creationId xmlns:p14="http://schemas.microsoft.com/office/powerpoint/2010/main" val="19201515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000" dirty="0" smtClean="0"/>
              <a:t>Обесценение ФА</a:t>
            </a:r>
            <a:endParaRPr lang="ru-RU" sz="3000"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lgn="just">
              <a:buNone/>
            </a:pPr>
            <a:r>
              <a:rPr lang="ru-RU" sz="1400" dirty="0" smtClean="0"/>
              <a:t>Убыток </a:t>
            </a:r>
            <a:r>
              <a:rPr lang="ru-RU" sz="1400" dirty="0"/>
              <a:t>от обесценения финансовых активов признается в бухгалтерском учете в сумме превышения балансовой стоимости финансового актива на годовую отчетную дату над его справедливой стоимостью. Убыток от обесценения финансовых активов признается в бухгалтерском учете субъекта учета обособленно.</a:t>
            </a:r>
          </a:p>
          <a:p>
            <a:pPr marL="0" indent="0" algn="just">
              <a:buNone/>
            </a:pPr>
            <a:r>
              <a:rPr lang="ru-RU" sz="1400" dirty="0" smtClean="0"/>
              <a:t>Убыток </a:t>
            </a:r>
            <a:r>
              <a:rPr lang="ru-RU" sz="1400" dirty="0"/>
              <a:t>от обесценения финансовых активов признается единовременно в составе расходов отчетного периода.</a:t>
            </a:r>
          </a:p>
          <a:p>
            <a:pPr marL="0" indent="0" algn="just">
              <a:buNone/>
            </a:pPr>
            <a:r>
              <a:rPr lang="ru-RU" sz="1400" dirty="0" smtClean="0"/>
              <a:t>В </a:t>
            </a:r>
            <a:r>
              <a:rPr lang="ru-RU" sz="1400" dirty="0"/>
              <a:t>отношении дебиторской задолженности (как финансовой, так и </a:t>
            </a:r>
            <a:r>
              <a:rPr lang="ru-RU" sz="1400" dirty="0" err="1"/>
              <a:t>нефинанасовой</a:t>
            </a:r>
            <a:r>
              <a:rPr lang="ru-RU" sz="1400" dirty="0"/>
              <a:t> дебиторской задолженности) выявляются признаки нереальности ее взыскания, в результате чего возникает неопределенность относительно погашения указанной задолженности (далее – сомнительная дебиторская задолженность). На суммы сомнительной дебиторской задолженности, в отношении которой выявлены признаки нереальности ее взыскания, признается резерв (далее - резерв по сомнительной дебиторской задолженности). </a:t>
            </a:r>
          </a:p>
          <a:p>
            <a:pPr marL="0" indent="0" algn="just">
              <a:buNone/>
            </a:pPr>
            <a:r>
              <a:rPr lang="ru-RU" sz="1400" dirty="0" smtClean="0"/>
              <a:t>Восстановление </a:t>
            </a:r>
            <a:r>
              <a:rPr lang="ru-RU" sz="1400" dirty="0"/>
              <a:t>убытка от обесценения финансового актива осуществляется субъектом учета в случае выявления признаков, указывающих на то, что убыток от обесценения финансовых активов, признанный в предыдущих периодах, больше не существует или снизился.</a:t>
            </a:r>
          </a:p>
          <a:p>
            <a:pPr marL="0" indent="0" algn="just">
              <a:buNone/>
            </a:pPr>
            <a:r>
              <a:rPr lang="ru-RU" sz="1400" dirty="0"/>
              <a:t>В случае выявления признаков, указывающих на то, что убыток от обесценения финансовых активов, признанный в предыдущих периодах, больше не существует или что он снизился, определяется справедливая стоимость финансовых </a:t>
            </a:r>
            <a:r>
              <a:rPr lang="ru-RU" sz="1400" dirty="0" smtClean="0"/>
              <a:t>активов.</a:t>
            </a:r>
            <a:endParaRPr lang="ru-RU" sz="1400" dirty="0"/>
          </a:p>
          <a:p>
            <a:pPr marL="0" indent="0" algn="just">
              <a:buNone/>
            </a:pPr>
            <a:r>
              <a:rPr lang="ru-RU" sz="1400" dirty="0" smtClean="0"/>
              <a:t>Восстановление </a:t>
            </a:r>
            <a:r>
              <a:rPr lang="ru-RU" sz="1400" dirty="0"/>
              <a:t>убытка от обесценения финансовых активов, признанного в предыдущих периодах отражается в составе доходов текущего финансового года. В этом случае балансовая стоимость финансовых активов увеличивается до их справедливой стоимости, но в пределах суммы, по которой финансовые активы учитывались бы в случае отсутствия обесценения.</a:t>
            </a:r>
          </a:p>
        </p:txBody>
      </p:sp>
    </p:spTree>
    <p:extLst>
      <p:ext uri="{BB962C8B-B14F-4D97-AF65-F5344CB8AC3E}">
        <p14:creationId xmlns:p14="http://schemas.microsoft.com/office/powerpoint/2010/main" val="16229703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000" dirty="0" smtClean="0"/>
              <a:t>Прекращение признания</a:t>
            </a:r>
            <a:endParaRPr lang="ru-RU" sz="3000" dirty="0"/>
          </a:p>
        </p:txBody>
      </p:sp>
      <p:sp>
        <p:nvSpPr>
          <p:cNvPr id="3" name="Содержимое 2"/>
          <p:cNvSpPr>
            <a:spLocks noGrp="1"/>
          </p:cNvSpPr>
          <p:nvPr>
            <p:ph sz="quarter" idx="1"/>
          </p:nvPr>
        </p:nvSpPr>
        <p:spPr>
          <a:xfrm>
            <a:off x="301752" y="1435608"/>
            <a:ext cx="8503920" cy="4572000"/>
          </a:xfrm>
        </p:spPr>
        <p:txBody>
          <a:bodyPr>
            <a:noAutofit/>
          </a:bodyPr>
          <a:lstStyle/>
          <a:p>
            <a:pPr marL="0" indent="0" algn="just">
              <a:buNone/>
            </a:pPr>
            <a:r>
              <a:rPr lang="ru-RU" sz="2000" dirty="0"/>
              <a:t>Признание финансовых активов за исключением финансовых активов, относящихся к группе «Денежные средства», в бухгалтерском учете субъекта учета прекращается в случае их выбытия по следующим основаниям:</a:t>
            </a:r>
          </a:p>
          <a:p>
            <a:pPr marL="0" indent="0" algn="just">
              <a:buNone/>
            </a:pPr>
            <a:r>
              <a:rPr lang="ru-RU" sz="2000" dirty="0"/>
              <a:t>а) при прекращении получения субъектом учета экономических выгод или полезного потенциала от дальнейшего использования субъектом учета финансовых активов;  </a:t>
            </a:r>
          </a:p>
          <a:p>
            <a:pPr marL="0" indent="0" algn="just">
              <a:buNone/>
            </a:pPr>
            <a:r>
              <a:rPr lang="ru-RU" sz="2000" dirty="0"/>
              <a:t>б) при истечении срока действия предусмотренных договором прав на денежные потоки от этого финансового актива;</a:t>
            </a:r>
          </a:p>
          <a:p>
            <a:pPr marL="0" indent="0" algn="just">
              <a:buNone/>
            </a:pPr>
            <a:r>
              <a:rPr lang="ru-RU" sz="2000" dirty="0"/>
              <a:t>в) при отказе субъекта учета от реализации предусмотренных договором прав на денежные потоки от финансового актива;</a:t>
            </a:r>
          </a:p>
          <a:p>
            <a:pPr marL="0" indent="0" algn="just">
              <a:buNone/>
            </a:pPr>
            <a:r>
              <a:rPr lang="ru-RU" sz="2000" dirty="0"/>
              <a:t>г) при передаче в пользу субъектов государственного сектора;</a:t>
            </a:r>
          </a:p>
          <a:p>
            <a:pPr marL="0" indent="0" algn="just">
              <a:buNone/>
            </a:pPr>
            <a:r>
              <a:rPr lang="ru-RU" sz="2000" dirty="0"/>
              <a:t>д) в результате продажи (дарения);</a:t>
            </a:r>
          </a:p>
          <a:p>
            <a:pPr marL="0" indent="0" algn="just">
              <a:buNone/>
            </a:pPr>
            <a:r>
              <a:rPr lang="ru-RU" sz="2000" dirty="0"/>
              <a:t>е) в иных случаях, предусмотренных законодательством Российской Федерации</a:t>
            </a:r>
            <a:r>
              <a:rPr lang="ru-RU" sz="2000" dirty="0" smtClean="0"/>
              <a:t>.</a:t>
            </a:r>
            <a:endParaRPr lang="ru-RU" sz="2000" dirty="0"/>
          </a:p>
        </p:txBody>
      </p:sp>
    </p:spTree>
    <p:extLst>
      <p:ext uri="{BB962C8B-B14F-4D97-AF65-F5344CB8AC3E}">
        <p14:creationId xmlns:p14="http://schemas.microsoft.com/office/powerpoint/2010/main" val="41172189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000" dirty="0" smtClean="0"/>
              <a:t>Прекращение признания ДС</a:t>
            </a:r>
            <a:endParaRPr lang="ru-RU" sz="3000" dirty="0"/>
          </a:p>
        </p:txBody>
      </p:sp>
      <p:sp>
        <p:nvSpPr>
          <p:cNvPr id="3" name="Содержимое 2"/>
          <p:cNvSpPr>
            <a:spLocks noGrp="1"/>
          </p:cNvSpPr>
          <p:nvPr>
            <p:ph sz="quarter" idx="1"/>
          </p:nvPr>
        </p:nvSpPr>
        <p:spPr>
          <a:xfrm>
            <a:off x="301752" y="1303528"/>
            <a:ext cx="8503920" cy="4572000"/>
          </a:xfrm>
        </p:spPr>
        <p:txBody>
          <a:bodyPr>
            <a:noAutofit/>
          </a:bodyPr>
          <a:lstStyle/>
          <a:p>
            <a:pPr marL="0" indent="0" algn="just">
              <a:buNone/>
            </a:pPr>
            <a:r>
              <a:rPr lang="ru-RU" sz="1400" dirty="0" smtClean="0"/>
              <a:t>Признание </a:t>
            </a:r>
            <a:r>
              <a:rPr lang="ru-RU" sz="1400" dirty="0"/>
              <a:t>финансовых активов, относящихся к группе «Денежные средства», в бухгалтерском учете субъекта учета прекращается в случае их выбытия по следующим основаниям:</a:t>
            </a:r>
          </a:p>
          <a:p>
            <a:pPr marL="0" indent="0" algn="just">
              <a:buNone/>
            </a:pPr>
            <a:r>
              <a:rPr lang="ru-RU" sz="1400" dirty="0"/>
              <a:t>а) при осуществлении операций по выплате денежных средств в наличной или безналичной форме; </a:t>
            </a:r>
          </a:p>
          <a:p>
            <a:pPr marL="0" indent="0" algn="just">
              <a:buNone/>
            </a:pPr>
            <a:r>
              <a:rPr lang="ru-RU" sz="1400" dirty="0"/>
              <a:t>б) при приостановлении в порядке, установленном законодательством Российской Федерации и (или) нормами международного права, операций по счетам субъекта учета – в отношении суммы, указанной в решении о приостановлении; </a:t>
            </a:r>
          </a:p>
          <a:p>
            <a:pPr marL="0" indent="0" algn="just">
              <a:buNone/>
            </a:pPr>
            <a:r>
              <a:rPr lang="ru-RU" sz="1400" dirty="0"/>
              <a:t>в) при применении в установленном законодательством Российской Федерации и (или) нормами международного права порядке мер по замораживанию (блокированию) денежных средств; </a:t>
            </a:r>
          </a:p>
          <a:p>
            <a:pPr marL="0" indent="0" algn="just">
              <a:buNone/>
            </a:pPr>
            <a:r>
              <a:rPr lang="ru-RU" sz="1400" dirty="0"/>
              <a:t>г) при неисполнении банком или иной кредитной организацией условий договора банковского счета в связи с отзывом у данной организации лицензии на осуществление банковской деятельности – в отношении денежных средств на счете в указанной организации и т.п.;</a:t>
            </a:r>
          </a:p>
          <a:p>
            <a:pPr marL="0" indent="0" algn="just">
              <a:buNone/>
            </a:pPr>
            <a:r>
              <a:rPr lang="ru-RU" sz="1400" dirty="0"/>
              <a:t>д) при признании в соответствии с порядком, установленным Банком России, банкнот и монет Банка России, не имеющими силы законного средства наличного платежа на территории Российской Федерации, или содержащие признаки подделки, или имеющие повреждения, при наличии которых подлежат признанию неплатежеспособными, банкноты Банка России, имеющие надписи «Образец», «Тест», другие надписи, выполненные способом перфорации и (или) напечатанные на поверхности банкноты изготовителем, а также банкноты и монеты Банка России, имеющие признаки погашения;</a:t>
            </a:r>
          </a:p>
          <a:p>
            <a:pPr marL="0" indent="0" algn="just">
              <a:buNone/>
            </a:pPr>
            <a:r>
              <a:rPr lang="ru-RU" sz="1400" dirty="0"/>
              <a:t>е) при выявлении банкнот Банка России с имеющимися на них надписями, нанесенными в целях проведения оперативно-розыскных мероприятий, в частности «взятка»;</a:t>
            </a:r>
          </a:p>
          <a:p>
            <a:pPr marL="0" indent="0" algn="just">
              <a:buNone/>
            </a:pPr>
            <a:r>
              <a:rPr lang="ru-RU" sz="1400" dirty="0"/>
              <a:t>ж) при изъятии из обращения денежных знаков в виде банкнот и монеты Банка России;</a:t>
            </a:r>
          </a:p>
          <a:p>
            <a:pPr marL="0" indent="0" algn="just">
              <a:buNone/>
            </a:pPr>
            <a:r>
              <a:rPr lang="ru-RU" sz="1400" dirty="0"/>
              <a:t>з) при изъятии из обращения денежных знаков в виде банкнот, казначейских билетов, монет иностранного государства (группы иностранных государств);  </a:t>
            </a:r>
          </a:p>
        </p:txBody>
      </p:sp>
    </p:spTree>
    <p:extLst>
      <p:ext uri="{BB962C8B-B14F-4D97-AF65-F5344CB8AC3E}">
        <p14:creationId xmlns:p14="http://schemas.microsoft.com/office/powerpoint/2010/main" val="40766971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000" dirty="0" smtClean="0"/>
              <a:t>Списание ДЗ с резервом</a:t>
            </a:r>
            <a:endParaRPr lang="ru-RU" sz="3000" dirty="0"/>
          </a:p>
        </p:txBody>
      </p:sp>
      <p:sp>
        <p:nvSpPr>
          <p:cNvPr id="3" name="Содержимое 2"/>
          <p:cNvSpPr>
            <a:spLocks noGrp="1"/>
          </p:cNvSpPr>
          <p:nvPr>
            <p:ph sz="quarter" idx="1"/>
          </p:nvPr>
        </p:nvSpPr>
        <p:spPr>
          <a:xfrm>
            <a:off x="301752" y="1303528"/>
            <a:ext cx="8503920" cy="4572000"/>
          </a:xfrm>
        </p:spPr>
        <p:txBody>
          <a:bodyPr>
            <a:noAutofit/>
          </a:bodyPr>
          <a:lstStyle/>
          <a:p>
            <a:pPr marL="0" indent="0" algn="just">
              <a:buNone/>
            </a:pPr>
            <a:r>
              <a:rPr lang="ru-RU" sz="1700" dirty="0" smtClean="0"/>
              <a:t>Дебиторская </a:t>
            </a:r>
            <a:r>
              <a:rPr lang="ru-RU" sz="1700" dirty="0"/>
              <a:t>задолженность, признанная в соответствии с законодательством Российской Федерации нереальной к взысканию, ранее признаваемая субъектом учета в качестве сомнительной дебиторской задолженности, списывается с балансового учета за счет суммы ранее признанного резерва по сомнительной дебиторской задолженности с одновременным принятием списанной задолженности к учету на забалансовом счете. Разница между суммой признанного ранее резерва по сомнительной дебиторской задолженности и суммой нереальной к взысканию дебиторской задолженности, списывается на уменьшение доходов текущего отчетного периода.</a:t>
            </a:r>
          </a:p>
          <a:p>
            <a:pPr marL="0" indent="0" algn="just">
              <a:buNone/>
            </a:pPr>
            <a:r>
              <a:rPr lang="ru-RU" sz="1700" dirty="0"/>
              <a:t>Списание дебиторской задолженности с </a:t>
            </a:r>
            <a:r>
              <a:rPr lang="ru-RU" sz="1700" dirty="0" err="1"/>
              <a:t>забалансового</a:t>
            </a:r>
            <a:r>
              <a:rPr lang="ru-RU" sz="1700" dirty="0"/>
              <a:t> учета осуществляется на основании решения комиссии субъекта учета по поступлению и выбытию активов о признании задолженности безнадежной к взысканию при наличии документов, подтверждающих прекращение обязательства, предусмотренных законодательством Российской Федерации.</a:t>
            </a:r>
          </a:p>
          <a:p>
            <a:pPr marL="0" indent="0" algn="just">
              <a:buNone/>
            </a:pPr>
            <a:r>
              <a:rPr lang="ru-RU" sz="1700" dirty="0"/>
              <a:t>При отсутствии оснований для возобновления процедуры взыскания задолженности, предусмотренных законодательством Российской Федерации, списанная с балансового учета субъекта учета дебиторская задолженность, признанная безнадежной к взысканию, к </a:t>
            </a:r>
            <a:r>
              <a:rPr lang="ru-RU" sz="1700" dirty="0" err="1"/>
              <a:t>забалансовому</a:t>
            </a:r>
            <a:r>
              <a:rPr lang="ru-RU" sz="1700" dirty="0"/>
              <a:t> учету не принимается. </a:t>
            </a:r>
          </a:p>
        </p:txBody>
      </p:sp>
    </p:spTree>
    <p:extLst>
      <p:ext uri="{BB962C8B-B14F-4D97-AF65-F5344CB8AC3E}">
        <p14:creationId xmlns:p14="http://schemas.microsoft.com/office/powerpoint/2010/main" val="33050829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000" dirty="0" smtClean="0"/>
              <a:t>Списание ДЗ без резерва</a:t>
            </a:r>
            <a:endParaRPr lang="ru-RU" sz="3000" dirty="0"/>
          </a:p>
        </p:txBody>
      </p:sp>
      <p:sp>
        <p:nvSpPr>
          <p:cNvPr id="3" name="Содержимое 2"/>
          <p:cNvSpPr>
            <a:spLocks noGrp="1"/>
          </p:cNvSpPr>
          <p:nvPr>
            <p:ph sz="quarter" idx="1"/>
          </p:nvPr>
        </p:nvSpPr>
        <p:spPr>
          <a:xfrm>
            <a:off x="301752" y="1303528"/>
            <a:ext cx="8503920" cy="4572000"/>
          </a:xfrm>
        </p:spPr>
        <p:txBody>
          <a:bodyPr>
            <a:noAutofit/>
          </a:bodyPr>
          <a:lstStyle/>
          <a:p>
            <a:pPr marL="0" indent="0" algn="just">
              <a:buNone/>
            </a:pPr>
            <a:r>
              <a:rPr lang="ru-RU" sz="1800" dirty="0" smtClean="0"/>
              <a:t>Дебиторская </a:t>
            </a:r>
            <a:r>
              <a:rPr lang="ru-RU" sz="1800" dirty="0"/>
              <a:t>задолженность, признанная, в соответствии с законодательством Российской Федерации нереальной к взысканию, в отношении которой ранее не создавался резерв по сомнительной дебиторской задолженности, списывается в установленном законодательством порядке с балансового учета субъекта учета на уменьшение доходов текущего отчетного периода с одновременным принятием списанной задолженности к учету на забалансовом счете. </a:t>
            </a:r>
          </a:p>
          <a:p>
            <a:pPr marL="0" indent="0" algn="just">
              <a:buNone/>
            </a:pPr>
            <a:r>
              <a:rPr lang="ru-RU" sz="1800" dirty="0"/>
              <a:t>Списание дебиторской задолженности с </a:t>
            </a:r>
            <a:r>
              <a:rPr lang="ru-RU" sz="1800" dirty="0" err="1"/>
              <a:t>забалансового</a:t>
            </a:r>
            <a:r>
              <a:rPr lang="ru-RU" sz="1800" dirty="0"/>
              <a:t> учета осуществляется на основании решения комиссии субъекта учета по поступлению и выбытию активов о признании задолженности безнадежной к взысканию при наличии документов, подтверждающих прекращение обязательства, предусмотренных законодательством Российской Федерации.</a:t>
            </a:r>
          </a:p>
          <a:p>
            <a:pPr marL="0" indent="0" algn="just">
              <a:buNone/>
            </a:pPr>
            <a:r>
              <a:rPr lang="ru-RU" sz="1800" dirty="0"/>
              <a:t>При отсутствии оснований для возобновления процедуры взыскания задолженности, предусмотренных законодательством Российской Федерации, списанная с балансового учета субъекта учета дебиторская задолженность, признанная безнадежной к взысканию, к </a:t>
            </a:r>
            <a:r>
              <a:rPr lang="ru-RU" sz="1800" dirty="0" err="1"/>
              <a:t>забалансовому</a:t>
            </a:r>
            <a:r>
              <a:rPr lang="ru-RU" sz="1800" dirty="0"/>
              <a:t> учету не принимается</a:t>
            </a:r>
            <a:r>
              <a:rPr lang="ru-RU" sz="1800" dirty="0" smtClean="0"/>
              <a:t>.</a:t>
            </a:r>
            <a:endParaRPr lang="ru-RU" sz="1800" dirty="0"/>
          </a:p>
        </p:txBody>
      </p:sp>
    </p:spTree>
    <p:extLst>
      <p:ext uri="{BB962C8B-B14F-4D97-AF65-F5344CB8AC3E}">
        <p14:creationId xmlns:p14="http://schemas.microsoft.com/office/powerpoint/2010/main" val="35861589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000" dirty="0" smtClean="0"/>
              <a:t>Выбытие обязательств</a:t>
            </a:r>
            <a:endParaRPr lang="ru-RU" sz="3000" dirty="0"/>
          </a:p>
        </p:txBody>
      </p:sp>
      <p:sp>
        <p:nvSpPr>
          <p:cNvPr id="3" name="Содержимое 2"/>
          <p:cNvSpPr>
            <a:spLocks noGrp="1"/>
          </p:cNvSpPr>
          <p:nvPr>
            <p:ph sz="quarter" idx="1"/>
          </p:nvPr>
        </p:nvSpPr>
        <p:spPr>
          <a:xfrm>
            <a:off x="301752" y="1303528"/>
            <a:ext cx="8503920" cy="4572000"/>
          </a:xfrm>
        </p:spPr>
        <p:txBody>
          <a:bodyPr>
            <a:noAutofit/>
          </a:bodyPr>
          <a:lstStyle/>
          <a:p>
            <a:pPr marL="0" indent="0" algn="just">
              <a:buNone/>
            </a:pPr>
            <a:r>
              <a:rPr lang="ru-RU" sz="1600" dirty="0" smtClean="0"/>
              <a:t>Выбытие </a:t>
            </a:r>
            <a:r>
              <a:rPr lang="ru-RU" sz="1600" dirty="0"/>
              <a:t>финансового обязательства осуществляется в результате:</a:t>
            </a:r>
          </a:p>
          <a:p>
            <a:pPr marL="0" indent="0" algn="just">
              <a:buNone/>
            </a:pPr>
            <a:r>
              <a:rPr lang="ru-RU" sz="1600" dirty="0"/>
              <a:t>а) исполнения обязательства,</a:t>
            </a:r>
          </a:p>
          <a:p>
            <a:pPr marL="0" indent="0" algn="just">
              <a:buNone/>
            </a:pPr>
            <a:r>
              <a:rPr lang="ru-RU" sz="1600" dirty="0"/>
              <a:t>б) прощения обязательства,</a:t>
            </a:r>
          </a:p>
          <a:p>
            <a:pPr marL="0" indent="0" algn="just">
              <a:buNone/>
            </a:pPr>
            <a:r>
              <a:rPr lang="ru-RU" sz="1600" dirty="0"/>
              <a:t>в) окончание в соответствии с законодательством Российской Федерации и (или) нормами международного права срока исполнения финансового обязательства,</a:t>
            </a:r>
          </a:p>
          <a:p>
            <a:pPr marL="0" indent="0" algn="just">
              <a:buNone/>
            </a:pPr>
            <a:r>
              <a:rPr lang="ru-RU" sz="1600" dirty="0"/>
              <a:t>г) при передаче другой организации государственного сектора в рамках правопреемства;</a:t>
            </a:r>
          </a:p>
          <a:p>
            <a:pPr marL="0" indent="0" algn="just">
              <a:buNone/>
            </a:pPr>
            <a:r>
              <a:rPr lang="ru-RU" sz="1600" dirty="0"/>
              <a:t>д) в иных случаях прекращения, предусмотренных законодательством Российской Федерации и (или) нормами международного права.</a:t>
            </a:r>
          </a:p>
          <a:p>
            <a:pPr marL="0" indent="0" algn="just">
              <a:buNone/>
            </a:pPr>
            <a:r>
              <a:rPr lang="ru-RU" sz="1600" dirty="0" smtClean="0"/>
              <a:t>Признание </a:t>
            </a:r>
            <a:r>
              <a:rPr lang="ru-RU" sz="1600" dirty="0"/>
              <a:t>финансового обязательства прекращается с одновременным признанием в бухгалтерском учете нового финансового обязательства в случаях:</a:t>
            </a:r>
          </a:p>
          <a:p>
            <a:pPr marL="0" indent="0" algn="just">
              <a:buNone/>
            </a:pPr>
            <a:r>
              <a:rPr lang="ru-RU" sz="1600" dirty="0"/>
              <a:t>а) обмена финансовыми обязательствами (долговыми инструментами) с различающимися условиями; </a:t>
            </a:r>
          </a:p>
          <a:p>
            <a:pPr marL="0" indent="0" algn="just">
              <a:buNone/>
            </a:pPr>
            <a:r>
              <a:rPr lang="ru-RU" sz="1600" dirty="0"/>
              <a:t>б) значительного изменения условий финансового обязательства (долгового инструмента).</a:t>
            </a:r>
          </a:p>
          <a:p>
            <a:pPr marL="0" indent="0" algn="just">
              <a:buNone/>
            </a:pPr>
            <a:r>
              <a:rPr lang="ru-RU" sz="1600" dirty="0" smtClean="0"/>
              <a:t>При </a:t>
            </a:r>
            <a:r>
              <a:rPr lang="ru-RU" sz="1600" dirty="0"/>
              <a:t>выбытии финансовых инструментов, являющихся обязательствами, разница между их балансовой стоимостью и стоимостью переданных при этом активов, включая любые переданные </a:t>
            </a:r>
            <a:r>
              <a:rPr lang="ru-RU" sz="1600" dirty="0" err="1"/>
              <a:t>неденежные</a:t>
            </a:r>
            <a:r>
              <a:rPr lang="ru-RU" sz="1600" dirty="0"/>
              <a:t> активы, или принятых обязательств, признается в составе финансового результата текущего отчетного периода.</a:t>
            </a:r>
          </a:p>
          <a:p>
            <a:pPr marL="0" indent="0" algn="just">
              <a:buNone/>
            </a:pPr>
            <a:endParaRPr lang="ru-RU" sz="1600" dirty="0"/>
          </a:p>
        </p:txBody>
      </p:sp>
    </p:spTree>
    <p:extLst>
      <p:ext uri="{BB962C8B-B14F-4D97-AF65-F5344CB8AC3E}">
        <p14:creationId xmlns:p14="http://schemas.microsoft.com/office/powerpoint/2010/main" val="2822432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000" dirty="0" smtClean="0"/>
              <a:t>Переходные положения</a:t>
            </a:r>
            <a:endParaRPr lang="ru-RU" sz="3000" dirty="0"/>
          </a:p>
        </p:txBody>
      </p:sp>
      <p:sp>
        <p:nvSpPr>
          <p:cNvPr id="3" name="Содержимое 2"/>
          <p:cNvSpPr>
            <a:spLocks noGrp="1"/>
          </p:cNvSpPr>
          <p:nvPr>
            <p:ph sz="quarter" idx="1"/>
          </p:nvPr>
        </p:nvSpPr>
        <p:spPr>
          <a:xfrm>
            <a:off x="301752" y="1303528"/>
            <a:ext cx="8503920" cy="4572000"/>
          </a:xfrm>
        </p:spPr>
        <p:txBody>
          <a:bodyPr>
            <a:noAutofit/>
          </a:bodyPr>
          <a:lstStyle/>
          <a:p>
            <a:pPr marL="0" indent="0" algn="just">
              <a:buNone/>
            </a:pPr>
            <a:r>
              <a:rPr lang="ru-RU" sz="1600" dirty="0"/>
              <a:t>Субъекты учета, впервые применяющие настоящий Стандарт, признают финансовые инструменты, ранее не признававшиеся, по справедливой стоимости в случае, если они соответствуют критериям признания. </a:t>
            </a:r>
          </a:p>
          <a:p>
            <a:pPr marL="0" indent="0" algn="just">
              <a:buNone/>
            </a:pPr>
            <a:r>
              <a:rPr lang="ru-RU" sz="1600" dirty="0" smtClean="0"/>
              <a:t>Финансовый </a:t>
            </a:r>
            <a:r>
              <a:rPr lang="ru-RU" sz="1600" dirty="0"/>
              <a:t>результат от признания финансовых инструментов, ранее не признававшихся в учете и отчетности, при первом применении настоящего Стандарта, признается в качестве корректировки начального сальдо финансового результата прошлых отчетных периодов в том периоде, в котором произошло первоначальное признание финансовых инструментов. Результаты указанной корректировки однократно раскрываются в Пояснительной записке к годовой бухгалтерской (финансовой) отчетности. </a:t>
            </a:r>
          </a:p>
          <a:p>
            <a:pPr marL="0" indent="0" algn="just">
              <a:buNone/>
            </a:pPr>
            <a:r>
              <a:rPr lang="ru-RU" sz="1600" dirty="0" smtClean="0"/>
              <a:t>При </a:t>
            </a:r>
            <a:r>
              <a:rPr lang="ru-RU" sz="1600" dirty="0"/>
              <a:t>первоначальном признании финансовых инструментов в соответствии с настоящим Стандартом, также подлежат признанию любые накопленные убытки от обесценения, связанные с этими финансовыми инструментами так, как если бы положения настоящего Стандарта применялись всегда. Сравнительная информация за годы, предшествующие первому применению настоящего Стандарта, не пересчитывается.</a:t>
            </a:r>
          </a:p>
          <a:p>
            <a:pPr marL="0" indent="0" algn="just">
              <a:buNone/>
            </a:pPr>
            <a:r>
              <a:rPr lang="ru-RU" sz="1600" dirty="0" smtClean="0"/>
              <a:t>Выявление </a:t>
            </a:r>
            <a:r>
              <a:rPr lang="ru-RU" sz="1600" dirty="0"/>
              <a:t>признаков обесценения и начисление убытка от обесценения финансовых активов, признававшихся в учете и отчетности на дату первого применения настоящего Стандарта, производится на конец отчетного периода по итогам первого года применения настоящего Стандарта. Корректировка начального сальдо финансового результата прошлых отчетных периодов на дату начала первого применения настоящего Стандарта не производится.</a:t>
            </a:r>
          </a:p>
          <a:p>
            <a:pPr marL="0" indent="0" algn="just">
              <a:buNone/>
            </a:pPr>
            <a:endParaRPr lang="ru-RU" sz="1600" dirty="0"/>
          </a:p>
        </p:txBody>
      </p:sp>
    </p:spTree>
    <p:extLst>
      <p:ext uri="{BB962C8B-B14F-4D97-AF65-F5344CB8AC3E}">
        <p14:creationId xmlns:p14="http://schemas.microsoft.com/office/powerpoint/2010/main" val="7798357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8534400" y="6381328"/>
            <a:ext cx="430088" cy="288032"/>
          </a:xfrm>
          <a:prstGeom prst="rect">
            <a:avLst/>
          </a:prstGeom>
        </p:spPr>
        <p:txBody>
          <a:bodyP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ru-RU" sz="1800" b="1" dirty="0" smtClean="0">
                <a:solidFill>
                  <a:schemeClr val="bg1"/>
                </a:solidFill>
                <a:latin typeface="Times New Roman" pitchFamily="18" charset="0"/>
                <a:cs typeface="Times New Roman" pitchFamily="18" charset="0"/>
              </a:rPr>
              <a:t>28</a:t>
            </a:r>
            <a:endParaRPr lang="en-US" sz="1800" b="1" dirty="0">
              <a:solidFill>
                <a:schemeClr val="bg1"/>
              </a:solidFill>
              <a:latin typeface="Times New Roman" pitchFamily="18" charset="0"/>
              <a:cs typeface="Times New Roman" pitchFamily="18" charset="0"/>
            </a:endParaRPr>
          </a:p>
        </p:txBody>
      </p:sp>
      <p:graphicFrame>
        <p:nvGraphicFramePr>
          <p:cNvPr id="2" name="Object 2"/>
          <p:cNvGraphicFramePr>
            <a:graphicFrameLocks noChangeAspect="1"/>
          </p:cNvGraphicFramePr>
          <p:nvPr/>
        </p:nvGraphicFramePr>
        <p:xfrm>
          <a:off x="2689225" y="1600200"/>
          <a:ext cx="3422650" cy="3429000"/>
        </p:xfrm>
        <a:graphic>
          <a:graphicData uri="http://schemas.openxmlformats.org/presentationml/2006/ole">
            <mc:AlternateContent xmlns:mc="http://schemas.openxmlformats.org/markup-compatibility/2006">
              <mc:Choice xmlns:v="urn:schemas-microsoft-com:vml" Requires="v">
                <p:oleObj spid="_x0000_s1161" name="Clip" r:id="rId3" imgW="3452400" imgH="3458520" progId="">
                  <p:embed/>
                </p:oleObj>
              </mc:Choice>
              <mc:Fallback>
                <p:oleObj name="Clip" r:id="rId3" imgW="3452400" imgH="345852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9225" y="1600200"/>
                        <a:ext cx="3422650" cy="342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571183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6897</TotalTime>
  <Words>5852</Words>
  <Application>Microsoft Office PowerPoint</Application>
  <PresentationFormat>Экран (4:3)</PresentationFormat>
  <Paragraphs>238</Paragraphs>
  <Slides>34</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34</vt:i4>
      </vt:variant>
    </vt:vector>
  </HeadingPairs>
  <TitlesOfParts>
    <vt:vector size="36" baseType="lpstr">
      <vt:lpstr>Официальная</vt:lpstr>
      <vt:lpstr>Clip</vt:lpstr>
      <vt:lpstr>Финансовые инструменты</vt:lpstr>
      <vt:lpstr>Нормативное регулирование</vt:lpstr>
      <vt:lpstr>Сфера применения</vt:lpstr>
      <vt:lpstr>Основные понятия</vt:lpstr>
      <vt:lpstr>Классификация ФИ</vt:lpstr>
      <vt:lpstr>Денежные средства</vt:lpstr>
      <vt:lpstr>Денежные средства</vt:lpstr>
      <vt:lpstr>Заимствования полученные и выданные</vt:lpstr>
      <vt:lpstr>Заимствования полученные и выданные</vt:lpstr>
      <vt:lpstr>Дебиторская и кредиторская задолженность</vt:lpstr>
      <vt:lpstr>Нефинансовая задолженность</vt:lpstr>
      <vt:lpstr>Оценка финансовой задолженности</vt:lpstr>
      <vt:lpstr>Оценка нефинансовой задолженности</vt:lpstr>
      <vt:lpstr>ФА, удерживаемые до погашения</vt:lpstr>
      <vt:lpstr>ФА, удерживаемые до погашения</vt:lpstr>
      <vt:lpstr>ФА, удерживаемые до погашения</vt:lpstr>
      <vt:lpstr>Финансовые активы, предназначенные для перепродажи</vt:lpstr>
      <vt:lpstr>Финансовые активы, предназначенные для перепродажи</vt:lpstr>
      <vt:lpstr>Финансовые активы, предназначенные для перепродажи</vt:lpstr>
      <vt:lpstr>Финансовые активы, предназначенные для получения полезного потенциала или экономических выгод</vt:lpstr>
      <vt:lpstr>Финансовые активы, предназначенные для получения полезного потенциала или экономических выгод</vt:lpstr>
      <vt:lpstr>Финансовые активы, предназначенные для получения полезного потенциала или экономических выгод</vt:lpstr>
      <vt:lpstr>Финансовые активы, предназначенные для получения полезного потенциала или экономических выгод</vt:lpstr>
      <vt:lpstr>Реклассификация ФА</vt:lpstr>
      <vt:lpstr>Обесценение ФА</vt:lpstr>
      <vt:lpstr>Обесценение ФА</vt:lpstr>
      <vt:lpstr>Обесценение ФА</vt:lpstr>
      <vt:lpstr>Прекращение признания</vt:lpstr>
      <vt:lpstr>Прекращение признания ДС</vt:lpstr>
      <vt:lpstr>Списание ДЗ с резервом</vt:lpstr>
      <vt:lpstr>Списание ДЗ без резерва</vt:lpstr>
      <vt:lpstr>Выбытие обязательств</vt:lpstr>
      <vt:lpstr>Переходные положения</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Классификация  аудиторских услуг</dc:title>
  <dc:creator>Елена А. Черемных</dc:creator>
  <cp:lastModifiedBy>User</cp:lastModifiedBy>
  <cp:revision>728</cp:revision>
  <cp:lastPrinted>2014-11-12T11:25:40Z</cp:lastPrinted>
  <dcterms:created xsi:type="dcterms:W3CDTF">2014-09-10T05:03:02Z</dcterms:created>
  <dcterms:modified xsi:type="dcterms:W3CDTF">2017-09-10T10:07:57Z</dcterms:modified>
</cp:coreProperties>
</file>