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301" r:id="rId3"/>
    <p:sldId id="443" r:id="rId4"/>
    <p:sldId id="448" r:id="rId5"/>
    <p:sldId id="449" r:id="rId6"/>
    <p:sldId id="444" r:id="rId7"/>
    <p:sldId id="447" r:id="rId8"/>
    <p:sldId id="417" r:id="rId9"/>
    <p:sldId id="450" r:id="rId10"/>
    <p:sldId id="451" r:id="rId11"/>
    <p:sldId id="445" r:id="rId12"/>
    <p:sldId id="452" r:id="rId13"/>
    <p:sldId id="273" r:id="rId14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79E1"/>
    <a:srgbClr val="C8AF1A"/>
    <a:srgbClr val="CC9B00"/>
    <a:srgbClr val="ACD24E"/>
    <a:srgbClr val="DFF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1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1517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20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9F521CA8-89E5-4022-A2D1-114C66CE1F88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2702" tIns="46351" rIns="92702" bIns="463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96FF5A61-2FF2-4EA8-A403-C82BCECBA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8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D0BF3D-5C61-4C0F-8BCA-32C8D9D40C5B}" type="datetimeFigureOut">
              <a:rPr lang="en-US" smtClean="0"/>
              <a:pPr/>
              <a:t>9/9/2017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86074"/>
            <a:ext cx="8640960" cy="3423245"/>
          </a:xfrm>
        </p:spPr>
        <p:txBody>
          <a:bodyPr>
            <a:normAutofit/>
          </a:bodyPr>
          <a:lstStyle/>
          <a:p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Томский политехнический университет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Андриенко Олег Владимирович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677" y="133350"/>
            <a:ext cx="6353174" cy="200977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Влияние изменений курсов иностранных валют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Нормативное регулирование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Проект Приказа </a:t>
            </a:r>
            <a:r>
              <a:rPr lang="ru-RU" sz="1800" dirty="0"/>
              <a:t>Минфина России </a:t>
            </a:r>
          </a:p>
          <a:p>
            <a:pPr marL="0" indent="0" algn="just">
              <a:buNone/>
            </a:pPr>
            <a:r>
              <a:rPr lang="ru-RU" sz="1800" dirty="0"/>
              <a:t>"Об утверждении федерального стандарта бухгалтерского учета для организаций государственного сектора </a:t>
            </a:r>
            <a:r>
              <a:rPr lang="ru-RU" sz="1800" dirty="0" smtClean="0"/>
              <a:t>«Влияние изменений курсов иностранных валют»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(Обсуждение)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Стандарт применяется при ведении бюджетного учета, бухгалтерского учета государственных (муниципальных) бюджетных и автономных учреждений с 1 января </a:t>
            </a:r>
            <a:r>
              <a:rPr lang="ru-RU" sz="1800" dirty="0" smtClean="0"/>
              <a:t>2019 </a:t>
            </a:r>
            <a:r>
              <a:rPr lang="ru-RU" sz="1800" dirty="0"/>
              <a:t>года, составлении бюджетной отчетности, бухгалтерской (финансовой) отчетности государственных (муниципальных) бюджетных и автономных учреждений начиная с отчетности </a:t>
            </a:r>
            <a:r>
              <a:rPr lang="ru-RU" sz="1800" dirty="0" smtClean="0"/>
              <a:t>2019 года.</a:t>
            </a:r>
          </a:p>
          <a:p>
            <a:pPr marL="0" indent="0" algn="just">
              <a:buNone/>
            </a:pPr>
            <a:r>
              <a:rPr lang="ru-RU" sz="1800" dirty="0"/>
              <a:t>У</a:t>
            </a:r>
            <a:r>
              <a:rPr lang="ru-RU" sz="1800" dirty="0" smtClean="0"/>
              <a:t>станавливает </a:t>
            </a:r>
            <a:r>
              <a:rPr lang="ru-RU" sz="1800" dirty="0"/>
              <a:t>единый порядок пересчета стоимости объектов бухгалтерского учета, выраженной в иностранной валюте, в валюту Российской Федерации, методы пересчета показателей активов и обязательств, финансовых результатов деятельности загранучреждений, а также порядок раскрытия информации о результатах пересчета указанных показателей в бухгалтерской (финансовой) отчетности субъекта учета.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Валютные монетарные активы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/>
              <a:t>Валютные монетарные активы </a:t>
            </a:r>
            <a:r>
              <a:rPr lang="ru-RU" sz="2000" dirty="0"/>
              <a:t>– активы, выраженные в иностранной валюте, подлежащие получению в виде денежных средств (эквивалентов денежных средств), в том числе:</a:t>
            </a:r>
          </a:p>
          <a:p>
            <a:pPr marL="0" indent="0">
              <a:buNone/>
            </a:pPr>
            <a:r>
              <a:rPr lang="ru-RU" sz="2000" dirty="0"/>
              <a:t>а) денежные средства и эквиваленты денежных средств;</a:t>
            </a:r>
          </a:p>
          <a:p>
            <a:pPr marL="0" indent="0">
              <a:buNone/>
            </a:pPr>
            <a:r>
              <a:rPr lang="ru-RU" sz="2000" dirty="0"/>
              <a:t>б) финансовые вложения в долговые ценные бумаги;</a:t>
            </a:r>
          </a:p>
          <a:p>
            <a:pPr marL="0" indent="0">
              <a:buNone/>
            </a:pPr>
            <a:r>
              <a:rPr lang="ru-RU" sz="2000" dirty="0"/>
              <a:t>в) кредиты (займы) предоставленные;</a:t>
            </a:r>
          </a:p>
          <a:p>
            <a:pPr marL="0" indent="0">
              <a:buNone/>
            </a:pPr>
            <a:r>
              <a:rPr lang="ru-RU" sz="2000" dirty="0"/>
              <a:t>г) дебиторская задолженность, за исключением авансов, выданных по расходным обязательствам;</a:t>
            </a:r>
          </a:p>
          <a:p>
            <a:pPr marL="0" indent="0">
              <a:buNone/>
            </a:pPr>
            <a:r>
              <a:rPr lang="ru-RU" sz="2000" dirty="0"/>
              <a:t>д) вложения в финансовые активы средств Фонда национального благосостояния и Резервного фонда; </a:t>
            </a:r>
          </a:p>
          <a:p>
            <a:pPr marL="0" indent="0">
              <a:buNone/>
            </a:pPr>
            <a:r>
              <a:rPr lang="ru-RU" sz="2000" dirty="0"/>
              <a:t>е) иные активы, подлежащие получению в виде денежных средств (эквивалентов денежных средств).</a:t>
            </a:r>
          </a:p>
        </p:txBody>
      </p:sp>
    </p:spTree>
    <p:extLst>
      <p:ext uri="{BB962C8B-B14F-4D97-AF65-F5344CB8AC3E}">
        <p14:creationId xmlns:p14="http://schemas.microsoft.com/office/powerpoint/2010/main" val="233412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Валютные монетарные обязательства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i="1" dirty="0"/>
              <a:t>Валютные монетарные обязательства </a:t>
            </a:r>
            <a:r>
              <a:rPr lang="ru-RU" sz="2000" dirty="0"/>
              <a:t>– обязательства, выраженные в иностранной валюте, подлежащие погашению денежными средствами (эквивалентами денежных средств) и (или) иными монетарными активами, в том числе:</a:t>
            </a:r>
          </a:p>
          <a:p>
            <a:pPr marL="0" indent="0" algn="just">
              <a:buNone/>
            </a:pPr>
            <a:r>
              <a:rPr lang="ru-RU" sz="2000" dirty="0"/>
              <a:t>а) кредиторская задолженность, за исключением авансов полученных;</a:t>
            </a:r>
          </a:p>
          <a:p>
            <a:pPr marL="0" indent="0" algn="just">
              <a:buNone/>
            </a:pPr>
            <a:r>
              <a:rPr lang="ru-RU" sz="2000" dirty="0"/>
              <a:t>б) кредиты (займы учреждений) полученные;</a:t>
            </a:r>
          </a:p>
          <a:p>
            <a:pPr marL="0" indent="0" algn="just">
              <a:buNone/>
            </a:pPr>
            <a:r>
              <a:rPr lang="ru-RU" sz="2000" dirty="0"/>
              <a:t>в) иные обязательства, подлежащие погашению денежными средствами (эквивалентами денежных средств) и (или) иными монетарными активами.</a:t>
            </a:r>
          </a:p>
        </p:txBody>
      </p:sp>
    </p:spTree>
    <p:extLst>
      <p:ext uri="{BB962C8B-B14F-4D97-AF65-F5344CB8AC3E}">
        <p14:creationId xmlns:p14="http://schemas.microsoft.com/office/powerpoint/2010/main" val="218700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i="1" dirty="0"/>
              <a:t>Валютные немонетарные активы и обязательства </a:t>
            </a:r>
            <a:r>
              <a:rPr lang="ru-RU" sz="2000" dirty="0"/>
              <a:t>– активы и обязательства, выраженные в иностранной валюте, не относящиеся согласно настоящему Стандарту к валютным монетарным активам и валютным монетарным обязательствам.</a:t>
            </a:r>
          </a:p>
          <a:p>
            <a:pPr marL="0" indent="0" algn="just">
              <a:buNone/>
            </a:pPr>
            <a:r>
              <a:rPr lang="ru-RU" sz="2000" i="1" dirty="0"/>
              <a:t>Курсовая разница</a:t>
            </a:r>
            <a:r>
              <a:rPr lang="ru-RU" sz="2000" dirty="0"/>
              <a:t> – разница между рублевыми эквивалентами валютного монетарного (немонетарного) актива, обязательства, рассчитанными с использованием разных курсов пересчета. </a:t>
            </a:r>
          </a:p>
          <a:p>
            <a:pPr marL="0" indent="0" algn="just">
              <a:buNone/>
            </a:pPr>
            <a:r>
              <a:rPr lang="ru-RU" sz="2000" i="1" dirty="0"/>
              <a:t>Курс пересчета</a:t>
            </a:r>
            <a:r>
              <a:rPr lang="ru-RU" sz="2000" dirty="0"/>
              <a:t> – официальный курс Центрального банка Российской Федерации соответствующей иностранной валюты по отношению к рублю, при отсутствии официального курса - курс, рассчитанный по котировкам иностранной валюты на международных валютных рынках или устанавливаемый центральным (национальным) банком соответствующего государства курс к любой третьей валюте, официальный курс которой по отношению к рублю устанавливается Центральным банком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7499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Первоначальная оценка</a:t>
            </a:r>
            <a:endParaRPr lang="ru-RU" dirty="0"/>
          </a:p>
        </p:txBody>
      </p:sp>
      <p:sp>
        <p:nvSpPr>
          <p:cNvPr id="4" name="object 3"/>
          <p:cNvSpPr txBox="1"/>
          <p:nvPr/>
        </p:nvSpPr>
        <p:spPr>
          <a:xfrm>
            <a:off x="705498" y="2219515"/>
            <a:ext cx="3453129" cy="140144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Times New Roman"/>
              <a:cs typeface="Times New Roman"/>
            </a:endParaRPr>
          </a:p>
          <a:p>
            <a:pPr marL="318770" marR="313690" indent="20955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Валютные монетарные  активы и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обязательства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4"/>
          <p:cNvSpPr/>
          <p:nvPr/>
        </p:nvSpPr>
        <p:spPr>
          <a:xfrm>
            <a:off x="2429764" y="3614865"/>
            <a:ext cx="2162175" cy="812165"/>
          </a:xfrm>
          <a:custGeom>
            <a:avLst/>
            <a:gdLst/>
            <a:ahLst/>
            <a:cxnLst/>
            <a:rect l="l" t="t" r="r" b="b"/>
            <a:pathLst>
              <a:path w="2162175" h="812164">
                <a:moveTo>
                  <a:pt x="2088226" y="781842"/>
                </a:moveTo>
                <a:lnTo>
                  <a:pt x="2077211" y="811657"/>
                </a:lnTo>
                <a:lnTo>
                  <a:pt x="2161921" y="802259"/>
                </a:lnTo>
                <a:lnTo>
                  <a:pt x="2146900" y="786257"/>
                </a:lnTo>
                <a:lnTo>
                  <a:pt x="2100198" y="786257"/>
                </a:lnTo>
                <a:lnTo>
                  <a:pt x="2088226" y="781842"/>
                </a:lnTo>
                <a:close/>
              </a:path>
              <a:path w="2162175" h="812164">
                <a:moveTo>
                  <a:pt x="2092626" y="769934"/>
                </a:moveTo>
                <a:lnTo>
                  <a:pt x="2088226" y="781842"/>
                </a:lnTo>
                <a:lnTo>
                  <a:pt x="2100198" y="786257"/>
                </a:lnTo>
                <a:lnTo>
                  <a:pt x="2104517" y="774319"/>
                </a:lnTo>
                <a:lnTo>
                  <a:pt x="2092626" y="769934"/>
                </a:lnTo>
                <a:close/>
              </a:path>
              <a:path w="2162175" h="812164">
                <a:moveTo>
                  <a:pt x="2103628" y="740156"/>
                </a:moveTo>
                <a:lnTo>
                  <a:pt x="2092626" y="769934"/>
                </a:lnTo>
                <a:lnTo>
                  <a:pt x="2104517" y="774319"/>
                </a:lnTo>
                <a:lnTo>
                  <a:pt x="2100198" y="786257"/>
                </a:lnTo>
                <a:lnTo>
                  <a:pt x="2146900" y="786257"/>
                </a:lnTo>
                <a:lnTo>
                  <a:pt x="2103628" y="740156"/>
                </a:lnTo>
                <a:close/>
              </a:path>
              <a:path w="2162175" h="812164">
                <a:moveTo>
                  <a:pt x="4444" y="0"/>
                </a:moveTo>
                <a:lnTo>
                  <a:pt x="0" y="11937"/>
                </a:lnTo>
                <a:lnTo>
                  <a:pt x="2088226" y="781842"/>
                </a:lnTo>
                <a:lnTo>
                  <a:pt x="2092626" y="769934"/>
                </a:lnTo>
                <a:lnTo>
                  <a:pt x="4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/>
          <p:cNvSpPr txBox="1"/>
          <p:nvPr/>
        </p:nvSpPr>
        <p:spPr>
          <a:xfrm>
            <a:off x="705498" y="4441254"/>
            <a:ext cx="7720330" cy="168783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5"/>
              </a:spcBef>
            </a:pPr>
            <a:r>
              <a:rPr sz="2200" spc="-5" dirty="0">
                <a:latin typeface="Calibri"/>
                <a:cs typeface="Calibri"/>
              </a:rPr>
              <a:t>По курсу пересчета на дату признания в </a:t>
            </a:r>
            <a:r>
              <a:rPr sz="2200" spc="-15" dirty="0">
                <a:latin typeface="Calibri"/>
                <a:cs typeface="Calibri"/>
              </a:rPr>
              <a:t>бухгалтерском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учете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609600" marR="603250" algn="ctr">
              <a:lnSpc>
                <a:spcPct val="100000"/>
              </a:lnSpc>
            </a:pPr>
            <a:r>
              <a:rPr sz="2200" spc="-15" dirty="0">
                <a:latin typeface="Calibri"/>
                <a:cs typeface="Calibri"/>
              </a:rPr>
              <a:t>Учет </a:t>
            </a:r>
            <a:r>
              <a:rPr sz="2200" spc="-20" dirty="0">
                <a:latin typeface="Calibri"/>
                <a:cs typeface="Calibri"/>
              </a:rPr>
              <a:t>ведется </a:t>
            </a:r>
            <a:r>
              <a:rPr sz="2200" spc="-10" dirty="0">
                <a:latin typeface="Calibri"/>
                <a:cs typeface="Calibri"/>
              </a:rPr>
              <a:t>одновременно </a:t>
            </a:r>
            <a:r>
              <a:rPr sz="2200" spc="-5" dirty="0">
                <a:latin typeface="Calibri"/>
                <a:cs typeface="Calibri"/>
              </a:rPr>
              <a:t>в иностранной </a:t>
            </a:r>
            <a:r>
              <a:rPr sz="2200" spc="-10" dirty="0">
                <a:latin typeface="Calibri"/>
                <a:cs typeface="Calibri"/>
              </a:rPr>
              <a:t>валюте </a:t>
            </a:r>
            <a:r>
              <a:rPr sz="2200" spc="-5" dirty="0">
                <a:latin typeface="Calibri"/>
                <a:cs typeface="Calibri"/>
              </a:rPr>
              <a:t>и в  </a:t>
            </a:r>
            <a:r>
              <a:rPr sz="2200" spc="-10" dirty="0">
                <a:latin typeface="Calibri"/>
                <a:cs typeface="Calibri"/>
              </a:rPr>
              <a:t>рублевом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эквиваленте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5086731" y="2219515"/>
            <a:ext cx="3338829" cy="140144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Times New Roman"/>
              <a:cs typeface="Times New Roman"/>
            </a:endParaRPr>
          </a:p>
          <a:p>
            <a:pPr marL="262890" marR="131445" indent="-12192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Валютные немонетарные  активы и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обязательства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91686" y="3614865"/>
            <a:ext cx="2166620" cy="812165"/>
          </a:xfrm>
          <a:custGeom>
            <a:avLst/>
            <a:gdLst/>
            <a:ahLst/>
            <a:cxnLst/>
            <a:rect l="l" t="t" r="r" b="b"/>
            <a:pathLst>
              <a:path w="2166620" h="812164">
                <a:moveTo>
                  <a:pt x="58420" y="740156"/>
                </a:moveTo>
                <a:lnTo>
                  <a:pt x="0" y="802259"/>
                </a:lnTo>
                <a:lnTo>
                  <a:pt x="84709" y="811657"/>
                </a:lnTo>
                <a:lnTo>
                  <a:pt x="75370" y="786257"/>
                </a:lnTo>
                <a:lnTo>
                  <a:pt x="61849" y="786257"/>
                </a:lnTo>
                <a:lnTo>
                  <a:pt x="57403" y="774319"/>
                </a:lnTo>
                <a:lnTo>
                  <a:pt x="69363" y="769919"/>
                </a:lnTo>
                <a:lnTo>
                  <a:pt x="58420" y="740156"/>
                </a:lnTo>
                <a:close/>
              </a:path>
              <a:path w="2166620" h="812164">
                <a:moveTo>
                  <a:pt x="69363" y="769919"/>
                </a:moveTo>
                <a:lnTo>
                  <a:pt x="57403" y="774319"/>
                </a:lnTo>
                <a:lnTo>
                  <a:pt x="61849" y="786257"/>
                </a:lnTo>
                <a:lnTo>
                  <a:pt x="73759" y="781875"/>
                </a:lnTo>
                <a:lnTo>
                  <a:pt x="69363" y="769919"/>
                </a:lnTo>
                <a:close/>
              </a:path>
              <a:path w="2166620" h="812164">
                <a:moveTo>
                  <a:pt x="73759" y="781875"/>
                </a:moveTo>
                <a:lnTo>
                  <a:pt x="61849" y="786257"/>
                </a:lnTo>
                <a:lnTo>
                  <a:pt x="75370" y="786257"/>
                </a:lnTo>
                <a:lnTo>
                  <a:pt x="73759" y="781875"/>
                </a:lnTo>
                <a:close/>
              </a:path>
              <a:path w="2166620" h="812164">
                <a:moveTo>
                  <a:pt x="2162175" y="0"/>
                </a:moveTo>
                <a:lnTo>
                  <a:pt x="69363" y="769919"/>
                </a:lnTo>
                <a:lnTo>
                  <a:pt x="73759" y="781875"/>
                </a:lnTo>
                <a:lnTo>
                  <a:pt x="2166493" y="11937"/>
                </a:lnTo>
                <a:lnTo>
                  <a:pt x="2162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43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Последующая оценка</a:t>
            </a:r>
            <a:endParaRPr lang="ru-RU" dirty="0"/>
          </a:p>
        </p:txBody>
      </p:sp>
      <p:sp>
        <p:nvSpPr>
          <p:cNvPr id="9" name="object 3"/>
          <p:cNvSpPr txBox="1"/>
          <p:nvPr/>
        </p:nvSpPr>
        <p:spPr>
          <a:xfrm>
            <a:off x="636497" y="1444776"/>
            <a:ext cx="2918460" cy="115252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49860" marR="142875" indent="635" algn="ctr">
              <a:lnSpc>
                <a:spcPct val="100000"/>
              </a:lnSpc>
              <a:spcBef>
                <a:spcPts val="390"/>
              </a:spcBef>
            </a:pPr>
            <a:r>
              <a:rPr sz="2200" spc="-5" dirty="0">
                <a:latin typeface="Calibri"/>
                <a:cs typeface="Calibri"/>
              </a:rPr>
              <a:t>Валютные  монетарные активы и  </a:t>
            </a:r>
            <a:r>
              <a:rPr sz="2200" spc="-10" dirty="0">
                <a:latin typeface="Calibri"/>
                <a:cs typeface="Calibri"/>
              </a:rPr>
              <a:t>обязательства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4"/>
          <p:cNvSpPr/>
          <p:nvPr/>
        </p:nvSpPr>
        <p:spPr>
          <a:xfrm>
            <a:off x="2055748" y="2596780"/>
            <a:ext cx="76200" cy="292735"/>
          </a:xfrm>
          <a:custGeom>
            <a:avLst/>
            <a:gdLst/>
            <a:ahLst/>
            <a:cxnLst/>
            <a:rect l="l" t="t" r="r" b="b"/>
            <a:pathLst>
              <a:path w="76200" h="292735">
                <a:moveTo>
                  <a:pt x="0" y="216027"/>
                </a:moveTo>
                <a:lnTo>
                  <a:pt x="37591" y="292481"/>
                </a:lnTo>
                <a:lnTo>
                  <a:pt x="69862" y="229108"/>
                </a:lnTo>
                <a:lnTo>
                  <a:pt x="44322" y="229108"/>
                </a:lnTo>
                <a:lnTo>
                  <a:pt x="31622" y="228981"/>
                </a:lnTo>
                <a:lnTo>
                  <a:pt x="31721" y="216291"/>
                </a:lnTo>
                <a:lnTo>
                  <a:pt x="0" y="216027"/>
                </a:lnTo>
                <a:close/>
              </a:path>
              <a:path w="76200" h="292735">
                <a:moveTo>
                  <a:pt x="31721" y="216291"/>
                </a:moveTo>
                <a:lnTo>
                  <a:pt x="31622" y="228981"/>
                </a:lnTo>
                <a:lnTo>
                  <a:pt x="44322" y="229108"/>
                </a:lnTo>
                <a:lnTo>
                  <a:pt x="44421" y="216397"/>
                </a:lnTo>
                <a:lnTo>
                  <a:pt x="31721" y="216291"/>
                </a:lnTo>
                <a:close/>
              </a:path>
              <a:path w="76200" h="292735">
                <a:moveTo>
                  <a:pt x="44421" y="216397"/>
                </a:moveTo>
                <a:lnTo>
                  <a:pt x="44322" y="229108"/>
                </a:lnTo>
                <a:lnTo>
                  <a:pt x="69862" y="229108"/>
                </a:lnTo>
                <a:lnTo>
                  <a:pt x="76200" y="216662"/>
                </a:lnTo>
                <a:lnTo>
                  <a:pt x="44421" y="216397"/>
                </a:lnTo>
                <a:close/>
              </a:path>
              <a:path w="76200" h="292735">
                <a:moveTo>
                  <a:pt x="46100" y="0"/>
                </a:moveTo>
                <a:lnTo>
                  <a:pt x="33400" y="0"/>
                </a:lnTo>
                <a:lnTo>
                  <a:pt x="31721" y="216291"/>
                </a:lnTo>
                <a:lnTo>
                  <a:pt x="44421" y="216397"/>
                </a:lnTo>
                <a:lnTo>
                  <a:pt x="46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 txBox="1"/>
          <p:nvPr/>
        </p:nvSpPr>
        <p:spPr>
          <a:xfrm>
            <a:off x="632471" y="2889389"/>
            <a:ext cx="2921635" cy="166306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99390" rIns="0" bIns="0" rtlCol="0">
            <a:spAutoFit/>
          </a:bodyPr>
          <a:lstStyle/>
          <a:p>
            <a:pPr marL="215900" marR="209550" indent="-635" algn="ctr">
              <a:lnSpc>
                <a:spcPct val="100000"/>
              </a:lnSpc>
              <a:spcBef>
                <a:spcPts val="1570"/>
              </a:spcBef>
            </a:pPr>
            <a:r>
              <a:rPr sz="2000" dirty="0">
                <a:latin typeface="Calibri"/>
                <a:cs typeface="Calibri"/>
              </a:rPr>
              <a:t>По курсу пересчета на  дату совершения  операции и на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каждую  отчетную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дату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4125975" y="1440318"/>
            <a:ext cx="4283075" cy="115252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217805" rIns="0" bIns="0" rtlCol="0">
            <a:spAutoFit/>
          </a:bodyPr>
          <a:lstStyle/>
          <a:p>
            <a:pPr marL="735330" marR="603250" indent="-121920">
              <a:lnSpc>
                <a:spcPct val="100000"/>
              </a:lnSpc>
              <a:spcBef>
                <a:spcPts val="1715"/>
              </a:spcBef>
            </a:pPr>
            <a:r>
              <a:rPr sz="2200" spc="-5" dirty="0">
                <a:latin typeface="Calibri"/>
                <a:cs typeface="Calibri"/>
              </a:rPr>
              <a:t>Валютные немонетарные  активы и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обязательства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8"/>
          <p:cNvSpPr/>
          <p:nvPr/>
        </p:nvSpPr>
        <p:spPr>
          <a:xfrm>
            <a:off x="5072378" y="2586748"/>
            <a:ext cx="1196975" cy="321310"/>
          </a:xfrm>
          <a:custGeom>
            <a:avLst/>
            <a:gdLst/>
            <a:ahLst/>
            <a:cxnLst/>
            <a:rect l="l" t="t" r="r" b="b"/>
            <a:pathLst>
              <a:path w="1196975" h="321310">
                <a:moveTo>
                  <a:pt x="64770" y="247268"/>
                </a:moveTo>
                <a:lnTo>
                  <a:pt x="0" y="302513"/>
                </a:lnTo>
                <a:lnTo>
                  <a:pt x="83058" y="321182"/>
                </a:lnTo>
                <a:lnTo>
                  <a:pt x="76207" y="293497"/>
                </a:lnTo>
                <a:lnTo>
                  <a:pt x="63119" y="293497"/>
                </a:lnTo>
                <a:lnTo>
                  <a:pt x="60071" y="281177"/>
                </a:lnTo>
                <a:lnTo>
                  <a:pt x="72402" y="278118"/>
                </a:lnTo>
                <a:lnTo>
                  <a:pt x="64770" y="247268"/>
                </a:lnTo>
                <a:close/>
              </a:path>
              <a:path w="1196975" h="321310">
                <a:moveTo>
                  <a:pt x="72402" y="278118"/>
                </a:moveTo>
                <a:lnTo>
                  <a:pt x="60071" y="281177"/>
                </a:lnTo>
                <a:lnTo>
                  <a:pt x="63119" y="293497"/>
                </a:lnTo>
                <a:lnTo>
                  <a:pt x="75450" y="290437"/>
                </a:lnTo>
                <a:lnTo>
                  <a:pt x="72402" y="278118"/>
                </a:lnTo>
                <a:close/>
              </a:path>
              <a:path w="1196975" h="321310">
                <a:moveTo>
                  <a:pt x="75450" y="290437"/>
                </a:moveTo>
                <a:lnTo>
                  <a:pt x="63119" y="293497"/>
                </a:lnTo>
                <a:lnTo>
                  <a:pt x="76207" y="293497"/>
                </a:lnTo>
                <a:lnTo>
                  <a:pt x="75450" y="290437"/>
                </a:lnTo>
                <a:close/>
              </a:path>
              <a:path w="1196975" h="321310">
                <a:moveTo>
                  <a:pt x="1193546" y="0"/>
                </a:moveTo>
                <a:lnTo>
                  <a:pt x="72402" y="278118"/>
                </a:lnTo>
                <a:lnTo>
                  <a:pt x="75450" y="290437"/>
                </a:lnTo>
                <a:lnTo>
                  <a:pt x="1196594" y="12318"/>
                </a:lnTo>
                <a:lnTo>
                  <a:pt x="1193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/>
          <p:cNvSpPr/>
          <p:nvPr/>
        </p:nvSpPr>
        <p:spPr>
          <a:xfrm>
            <a:off x="4112640" y="2889389"/>
            <a:ext cx="1919605" cy="1663064"/>
          </a:xfrm>
          <a:custGeom>
            <a:avLst/>
            <a:gdLst/>
            <a:ahLst/>
            <a:cxnLst/>
            <a:rect l="l" t="t" r="r" b="b"/>
            <a:pathLst>
              <a:path w="1919604" h="1663064">
                <a:moveTo>
                  <a:pt x="0" y="1662811"/>
                </a:moveTo>
                <a:lnTo>
                  <a:pt x="1919477" y="1662811"/>
                </a:lnTo>
                <a:lnTo>
                  <a:pt x="1919477" y="0"/>
                </a:lnTo>
                <a:lnTo>
                  <a:pt x="0" y="0"/>
                </a:lnTo>
                <a:lnTo>
                  <a:pt x="0" y="1662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 useBgFill="1">
        <p:nvSpPr>
          <p:cNvPr id="15" name="object 10"/>
          <p:cNvSpPr txBox="1"/>
          <p:nvPr/>
        </p:nvSpPr>
        <p:spPr>
          <a:xfrm>
            <a:off x="4112640" y="2889389"/>
            <a:ext cx="1919605" cy="1663064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0"/>
              </a:lnSpc>
            </a:pPr>
            <a:r>
              <a:rPr sz="1800" spc="-5" dirty="0">
                <a:latin typeface="Calibri"/>
                <a:cs typeface="Calibri"/>
              </a:rPr>
              <a:t>Валютные</a:t>
            </a:r>
            <a:endParaRPr sz="1800" dirty="0">
              <a:latin typeface="Calibri"/>
              <a:cs typeface="Calibri"/>
            </a:endParaRPr>
          </a:p>
          <a:p>
            <a:pPr marL="144145" marR="135890" indent="-635"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немонетарные  </a:t>
            </a:r>
            <a:r>
              <a:rPr sz="1800" dirty="0">
                <a:latin typeface="Calibri"/>
                <a:cs typeface="Calibri"/>
              </a:rPr>
              <a:t>активы,  </a:t>
            </a:r>
            <a:r>
              <a:rPr sz="1800" spc="-5" dirty="0">
                <a:latin typeface="Calibri"/>
                <a:cs typeface="Calibri"/>
              </a:rPr>
              <a:t>учитываемые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  </a:t>
            </a:r>
            <a:r>
              <a:rPr sz="1800" spc="-5" dirty="0">
                <a:latin typeface="Calibri"/>
                <a:cs typeface="Calibri"/>
              </a:rPr>
              <a:t>справедливой  </a:t>
            </a:r>
            <a:r>
              <a:rPr sz="1800" spc="-10" dirty="0">
                <a:latin typeface="Calibri"/>
                <a:cs typeface="Calibri"/>
              </a:rPr>
              <a:t>стоимости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6485127" y="2890405"/>
            <a:ext cx="1920239" cy="166306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imes New Roman"/>
              <a:cs typeface="Times New Roman"/>
            </a:endParaRPr>
          </a:p>
          <a:p>
            <a:pPr marL="172720" marR="164465"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Иные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валютные  немонетарные  </a:t>
            </a:r>
            <a:r>
              <a:rPr sz="1800" dirty="0">
                <a:latin typeface="Calibri"/>
                <a:cs typeface="Calibri"/>
              </a:rPr>
              <a:t>активы и  </a:t>
            </a:r>
            <a:r>
              <a:rPr sz="1800" spc="-5" dirty="0">
                <a:latin typeface="Calibri"/>
                <a:cs typeface="Calibri"/>
              </a:rPr>
              <a:t>обязательства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2"/>
          <p:cNvSpPr/>
          <p:nvPr/>
        </p:nvSpPr>
        <p:spPr>
          <a:xfrm>
            <a:off x="6265925" y="2586748"/>
            <a:ext cx="1179830" cy="321945"/>
          </a:xfrm>
          <a:custGeom>
            <a:avLst/>
            <a:gdLst/>
            <a:ahLst/>
            <a:cxnLst/>
            <a:rect l="l" t="t" r="r" b="b"/>
            <a:pathLst>
              <a:path w="1179829" h="321944">
                <a:moveTo>
                  <a:pt x="1103913" y="291154"/>
                </a:moveTo>
                <a:lnTo>
                  <a:pt x="1096136" y="321944"/>
                </a:lnTo>
                <a:lnTo>
                  <a:pt x="1179322" y="303656"/>
                </a:lnTo>
                <a:lnTo>
                  <a:pt x="1168422" y="294258"/>
                </a:lnTo>
                <a:lnTo>
                  <a:pt x="1116202" y="294258"/>
                </a:lnTo>
                <a:lnTo>
                  <a:pt x="1103913" y="291154"/>
                </a:lnTo>
                <a:close/>
              </a:path>
              <a:path w="1179829" h="321944">
                <a:moveTo>
                  <a:pt x="1107029" y="278821"/>
                </a:moveTo>
                <a:lnTo>
                  <a:pt x="1103913" y="291154"/>
                </a:lnTo>
                <a:lnTo>
                  <a:pt x="1116202" y="294258"/>
                </a:lnTo>
                <a:lnTo>
                  <a:pt x="1119377" y="281939"/>
                </a:lnTo>
                <a:lnTo>
                  <a:pt x="1107029" y="278821"/>
                </a:lnTo>
                <a:close/>
              </a:path>
              <a:path w="1179829" h="321944">
                <a:moveTo>
                  <a:pt x="1114805" y="248030"/>
                </a:moveTo>
                <a:lnTo>
                  <a:pt x="1107029" y="278821"/>
                </a:lnTo>
                <a:lnTo>
                  <a:pt x="1119377" y="281939"/>
                </a:lnTo>
                <a:lnTo>
                  <a:pt x="1116202" y="294258"/>
                </a:lnTo>
                <a:lnTo>
                  <a:pt x="1168422" y="294258"/>
                </a:lnTo>
                <a:lnTo>
                  <a:pt x="1114805" y="248030"/>
                </a:lnTo>
                <a:close/>
              </a:path>
              <a:path w="1179829" h="321944">
                <a:moveTo>
                  <a:pt x="3048" y="0"/>
                </a:moveTo>
                <a:lnTo>
                  <a:pt x="0" y="12318"/>
                </a:lnTo>
                <a:lnTo>
                  <a:pt x="1103913" y="291154"/>
                </a:lnTo>
                <a:lnTo>
                  <a:pt x="1107029" y="278821"/>
                </a:lnTo>
                <a:lnTo>
                  <a:pt x="3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3"/>
          <p:cNvSpPr txBox="1"/>
          <p:nvPr/>
        </p:nvSpPr>
        <p:spPr>
          <a:xfrm>
            <a:off x="6485127" y="4792814"/>
            <a:ext cx="1920239" cy="174625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40029">
              <a:lnSpc>
                <a:spcPct val="100000"/>
              </a:lnSpc>
              <a:spcBef>
                <a:spcPts val="1490"/>
              </a:spcBef>
            </a:pPr>
            <a:r>
              <a:rPr sz="1800" spc="-5" dirty="0">
                <a:latin typeface="Calibri"/>
                <a:cs typeface="Calibri"/>
              </a:rPr>
              <a:t>Не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изменяется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4112640" y="4792788"/>
            <a:ext cx="1919605" cy="174498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81915" indent="-1270" algn="ctr">
              <a:lnSpc>
                <a:spcPct val="101699"/>
              </a:lnSpc>
              <a:spcBef>
                <a:spcPts val="300"/>
              </a:spcBef>
            </a:pPr>
            <a:r>
              <a:rPr sz="1750" spc="15" dirty="0">
                <a:latin typeface="Calibri"/>
                <a:cs typeface="Calibri"/>
              </a:rPr>
              <a:t>По </a:t>
            </a:r>
            <a:r>
              <a:rPr sz="1750" spc="10" dirty="0">
                <a:latin typeface="Calibri"/>
                <a:cs typeface="Calibri"/>
              </a:rPr>
              <a:t>курсу  пересчета на</a:t>
            </a:r>
            <a:r>
              <a:rPr sz="1750" spc="-60" dirty="0">
                <a:latin typeface="Calibri"/>
                <a:cs typeface="Calibri"/>
              </a:rPr>
              <a:t> </a:t>
            </a:r>
            <a:r>
              <a:rPr sz="1750" spc="10" dirty="0">
                <a:latin typeface="Calibri"/>
                <a:cs typeface="Calibri"/>
              </a:rPr>
              <a:t>дату  </a:t>
            </a:r>
            <a:r>
              <a:rPr sz="1750" spc="5" dirty="0">
                <a:latin typeface="Calibri"/>
                <a:cs typeface="Calibri"/>
              </a:rPr>
              <a:t>определения  </a:t>
            </a:r>
            <a:r>
              <a:rPr sz="1750" spc="10" dirty="0">
                <a:latin typeface="Calibri"/>
                <a:cs typeface="Calibri"/>
              </a:rPr>
              <a:t>(изменения)  справедливой  стоимости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0" name="object 15"/>
          <p:cNvSpPr/>
          <p:nvPr/>
        </p:nvSpPr>
        <p:spPr>
          <a:xfrm>
            <a:off x="5034278" y="4552199"/>
            <a:ext cx="76200" cy="240665"/>
          </a:xfrm>
          <a:custGeom>
            <a:avLst/>
            <a:gdLst/>
            <a:ahLst/>
            <a:cxnLst/>
            <a:rect l="l" t="t" r="r" b="b"/>
            <a:pathLst>
              <a:path w="76200" h="240664">
                <a:moveTo>
                  <a:pt x="31750" y="164464"/>
                </a:moveTo>
                <a:lnTo>
                  <a:pt x="0" y="164464"/>
                </a:lnTo>
                <a:lnTo>
                  <a:pt x="38100" y="240664"/>
                </a:lnTo>
                <a:lnTo>
                  <a:pt x="69850" y="177164"/>
                </a:lnTo>
                <a:lnTo>
                  <a:pt x="31750" y="177164"/>
                </a:lnTo>
                <a:lnTo>
                  <a:pt x="31750" y="164464"/>
                </a:lnTo>
                <a:close/>
              </a:path>
              <a:path w="76200" h="240664">
                <a:moveTo>
                  <a:pt x="44450" y="0"/>
                </a:moveTo>
                <a:lnTo>
                  <a:pt x="31750" y="0"/>
                </a:lnTo>
                <a:lnTo>
                  <a:pt x="31750" y="177164"/>
                </a:lnTo>
                <a:lnTo>
                  <a:pt x="44450" y="177164"/>
                </a:lnTo>
                <a:lnTo>
                  <a:pt x="44450" y="0"/>
                </a:lnTo>
                <a:close/>
              </a:path>
              <a:path w="76200" h="240664">
                <a:moveTo>
                  <a:pt x="76200" y="164464"/>
                </a:moveTo>
                <a:lnTo>
                  <a:pt x="44450" y="164464"/>
                </a:lnTo>
                <a:lnTo>
                  <a:pt x="44450" y="177164"/>
                </a:lnTo>
                <a:lnTo>
                  <a:pt x="69850" y="177164"/>
                </a:lnTo>
                <a:lnTo>
                  <a:pt x="76200" y="164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6"/>
          <p:cNvSpPr/>
          <p:nvPr/>
        </p:nvSpPr>
        <p:spPr>
          <a:xfrm>
            <a:off x="7407146" y="4553216"/>
            <a:ext cx="76200" cy="240029"/>
          </a:xfrm>
          <a:custGeom>
            <a:avLst/>
            <a:gdLst/>
            <a:ahLst/>
            <a:cxnLst/>
            <a:rect l="l" t="t" r="r" b="b"/>
            <a:pathLst>
              <a:path w="76200" h="240029">
                <a:moveTo>
                  <a:pt x="31750" y="163449"/>
                </a:moveTo>
                <a:lnTo>
                  <a:pt x="0" y="163449"/>
                </a:lnTo>
                <a:lnTo>
                  <a:pt x="38100" y="239649"/>
                </a:lnTo>
                <a:lnTo>
                  <a:pt x="69850" y="176149"/>
                </a:lnTo>
                <a:lnTo>
                  <a:pt x="31750" y="176149"/>
                </a:lnTo>
                <a:lnTo>
                  <a:pt x="31750" y="163449"/>
                </a:lnTo>
                <a:close/>
              </a:path>
              <a:path w="76200" h="240029">
                <a:moveTo>
                  <a:pt x="44450" y="0"/>
                </a:moveTo>
                <a:lnTo>
                  <a:pt x="31750" y="0"/>
                </a:lnTo>
                <a:lnTo>
                  <a:pt x="31750" y="176149"/>
                </a:lnTo>
                <a:lnTo>
                  <a:pt x="44450" y="176149"/>
                </a:lnTo>
                <a:lnTo>
                  <a:pt x="44450" y="0"/>
                </a:lnTo>
                <a:close/>
              </a:path>
              <a:path w="76200" h="240029">
                <a:moveTo>
                  <a:pt x="76200" y="163449"/>
                </a:moveTo>
                <a:lnTo>
                  <a:pt x="44450" y="163449"/>
                </a:lnTo>
                <a:lnTo>
                  <a:pt x="44450" y="176149"/>
                </a:lnTo>
                <a:lnTo>
                  <a:pt x="69850" y="176149"/>
                </a:lnTo>
                <a:lnTo>
                  <a:pt x="76200" y="1634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/>
          <p:cNvSpPr/>
          <p:nvPr/>
        </p:nvSpPr>
        <p:spPr>
          <a:xfrm>
            <a:off x="3833494" y="1380375"/>
            <a:ext cx="12700" cy="5223510"/>
          </a:xfrm>
          <a:custGeom>
            <a:avLst/>
            <a:gdLst/>
            <a:ahLst/>
            <a:cxnLst/>
            <a:rect l="l" t="t" r="r" b="b"/>
            <a:pathLst>
              <a:path w="12700" h="5223509">
                <a:moveTo>
                  <a:pt x="12700" y="0"/>
                </a:moveTo>
                <a:lnTo>
                  <a:pt x="0" y="5222938"/>
                </a:lnTo>
              </a:path>
            </a:pathLst>
          </a:custGeom>
          <a:ln w="381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07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Первоначальная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400" dirty="0"/>
              <a:t>Стоимость валютных монетарных (немонетарных) активов и обязательств при признании (принятии к бухгалтерскому учету или отражении в бухгалтерской (финансовой) отчетности) отражается по курсу пересчета на дату признания в бухгалтерском учете указанных активов и обязательств.</a:t>
            </a:r>
          </a:p>
          <a:p>
            <a:pPr marL="0" indent="0" algn="just">
              <a:buNone/>
            </a:pPr>
            <a:r>
              <a:rPr lang="ru-RU" sz="2400" dirty="0"/>
              <a:t>Учет валютных монетарных (немонетарных) активов и обязательств, а также иных объектов бухгалтерского учета в случаях, предусмотренных иными нормативными правовыми актами, регулирующими ведение бухгалтерского учета и составление бухгалтерской (финансовой) отчетности, ведется одновременно в иностранной валюте и в ее рублевом эквиваленте. </a:t>
            </a:r>
          </a:p>
        </p:txBody>
      </p:sp>
    </p:spTree>
    <p:extLst>
      <p:ext uri="{BB962C8B-B14F-4D97-AF65-F5344CB8AC3E}">
        <p14:creationId xmlns:p14="http://schemas.microsoft.com/office/powerpoint/2010/main" val="413842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Последующая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800" dirty="0" smtClean="0"/>
              <a:t>Последующая </a:t>
            </a:r>
            <a:r>
              <a:rPr lang="ru-RU" sz="1800" dirty="0"/>
              <a:t>оценка валютных монетарных (немонетарных) активов и обязательств осуществляется в следующем порядке:   </a:t>
            </a:r>
          </a:p>
          <a:p>
            <a:pPr marL="0" indent="0">
              <a:buNone/>
            </a:pPr>
            <a:r>
              <a:rPr lang="ru-RU" sz="1800" dirty="0"/>
              <a:t>а) стоимость валютных монетарных активов и валютных монетарных обязательств пересчитывается в рублевый эквивалент по курсу пересчета на дату совершения операции с указанными активами и обязательствами и на каждую отчетную дату;</a:t>
            </a:r>
          </a:p>
          <a:p>
            <a:pPr marL="0" indent="0">
              <a:buNone/>
            </a:pPr>
            <a:r>
              <a:rPr lang="ru-RU" sz="1800" dirty="0"/>
              <a:t>б) стоимость валютного немонетарного актива, подлежащего учету по справедливой стоимости после его признания в бухгалтерском учете, пересчитывается в рублевый эквивалент по курсу пересчета на каждую дату определения (изменения) его справедливой стоимости;  </a:t>
            </a:r>
          </a:p>
          <a:p>
            <a:pPr marL="0" indent="0">
              <a:buNone/>
            </a:pPr>
            <a:r>
              <a:rPr lang="ru-RU" sz="1800" dirty="0"/>
              <a:t>в) стоимость иных валютных немонетарных активов и обязательств не подлежит пересчету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3572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Курсовые разницы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000" dirty="0" smtClean="0"/>
              <a:t>Курсовые </a:t>
            </a:r>
            <a:r>
              <a:rPr lang="ru-RU" sz="2000" dirty="0"/>
              <a:t>разницы </a:t>
            </a:r>
            <a:r>
              <a:rPr lang="ru-RU" sz="2000" dirty="0" smtClean="0"/>
              <a:t>признаются </a:t>
            </a:r>
            <a:r>
              <a:rPr lang="ru-RU" sz="2000" dirty="0"/>
              <a:t>в бухгалтерском учете в составе финансового результата текущего периода с обособлением на соответствующих счетах аналитического учета Рабочего плана счетов субъекта учета с отнесением на увеличение (уменьшение) стоимости валютных монетарных активов и обязательств.</a:t>
            </a:r>
          </a:p>
          <a:p>
            <a:pPr marL="0" lvl="0" indent="0">
              <a:buNone/>
            </a:pPr>
            <a:r>
              <a:rPr lang="ru-RU" sz="2000" dirty="0"/>
              <a:t>Курсовые разницы, связанные с переоценкой валютных немонетарных </a:t>
            </a:r>
            <a:r>
              <a:rPr lang="ru-RU" sz="2000" dirty="0" smtClean="0"/>
              <a:t>активов по справедливой стоимости, </a:t>
            </a:r>
            <a:r>
              <a:rPr lang="ru-RU" sz="2000" dirty="0"/>
              <a:t>признаются в составе финансового результата текущего периода в составе доходов от оценки активов в том периоде, в котором они возникли.</a:t>
            </a:r>
          </a:p>
        </p:txBody>
      </p:sp>
    </p:spTree>
    <p:extLst>
      <p:ext uri="{BB962C8B-B14F-4D97-AF65-F5344CB8AC3E}">
        <p14:creationId xmlns:p14="http://schemas.microsoft.com/office/powerpoint/2010/main" val="6686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Учет в загранучреждениях метод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marR="628015" indent="0" algn="just">
              <a:lnSpc>
                <a:spcPts val="2270"/>
              </a:lnSpc>
              <a:spcBef>
                <a:spcPts val="844"/>
              </a:spcBef>
              <a:buNone/>
            </a:pPr>
            <a:r>
              <a:rPr lang="ru-RU" sz="1600" dirty="0">
                <a:cs typeface="Calibri" pitchFamily="34" charset="0"/>
              </a:rPr>
              <a:t>Все факты </a:t>
            </a:r>
            <a:r>
              <a:rPr lang="ru-RU" sz="1600" spc="-5" dirty="0">
                <a:cs typeface="Calibri" pitchFamily="34" charset="0"/>
              </a:rPr>
              <a:t>хозяйственной </a:t>
            </a:r>
            <a:r>
              <a:rPr lang="ru-RU" sz="1600" dirty="0">
                <a:cs typeface="Calibri" pitchFamily="34" charset="0"/>
              </a:rPr>
              <a:t>жизни </a:t>
            </a:r>
            <a:r>
              <a:rPr lang="ru-RU" sz="1600" spc="-10" dirty="0">
                <a:cs typeface="Calibri" pitchFamily="34" charset="0"/>
              </a:rPr>
              <a:t>отражаются одновременно </a:t>
            </a:r>
            <a:r>
              <a:rPr lang="ru-RU" sz="1600" dirty="0">
                <a:cs typeface="Calibri" pitchFamily="34" charset="0"/>
              </a:rPr>
              <a:t>в  иностранной </a:t>
            </a:r>
            <a:r>
              <a:rPr lang="ru-RU" sz="1600" spc="-10" dirty="0">
                <a:cs typeface="Calibri" pitchFamily="34" charset="0"/>
              </a:rPr>
              <a:t>валюте </a:t>
            </a:r>
            <a:r>
              <a:rPr lang="ru-RU" sz="1600" dirty="0">
                <a:cs typeface="Calibri" pitchFamily="34" charset="0"/>
              </a:rPr>
              <a:t>и в </a:t>
            </a:r>
            <a:r>
              <a:rPr lang="ru-RU" sz="1600" spc="-10" dirty="0">
                <a:cs typeface="Calibri" pitchFamily="34" charset="0"/>
              </a:rPr>
              <a:t>рублевом </a:t>
            </a:r>
            <a:r>
              <a:rPr lang="ru-RU" sz="1600" spc="-5" dirty="0">
                <a:cs typeface="Calibri" pitchFamily="34" charset="0"/>
              </a:rPr>
              <a:t>эквиваленте </a:t>
            </a:r>
            <a:r>
              <a:rPr lang="ru-RU" sz="1600" dirty="0">
                <a:cs typeface="Calibri" pitchFamily="34" charset="0"/>
              </a:rPr>
              <a:t>в </a:t>
            </a:r>
            <a:r>
              <a:rPr lang="ru-RU" sz="1600" spc="-15" dirty="0">
                <a:cs typeface="Calibri" pitchFamily="34" charset="0"/>
              </a:rPr>
              <a:t>следующем  </a:t>
            </a:r>
            <a:r>
              <a:rPr lang="ru-RU" sz="1600" spc="-5" dirty="0">
                <a:cs typeface="Calibri" pitchFamily="34" charset="0"/>
              </a:rPr>
              <a:t>порядке:</a:t>
            </a:r>
            <a:endParaRPr lang="ru-RU" sz="1600" dirty="0">
              <a:cs typeface="Calibri" pitchFamily="34" charset="0"/>
            </a:endParaRPr>
          </a:p>
          <a:p>
            <a:pPr marL="12700" marR="160020" indent="0" algn="just">
              <a:lnSpc>
                <a:spcPts val="2270"/>
              </a:lnSpc>
              <a:spcBef>
                <a:spcPts val="800"/>
              </a:spcBef>
              <a:buNone/>
              <a:tabLst>
                <a:tab pos="185420" algn="l"/>
              </a:tabLst>
            </a:pPr>
            <a:r>
              <a:rPr lang="ru-RU" sz="1600" spc="-5" dirty="0" smtClean="0">
                <a:cs typeface="Calibri" pitchFamily="34" charset="0"/>
              </a:rPr>
              <a:t>-валютные </a:t>
            </a:r>
            <a:r>
              <a:rPr lang="ru-RU" sz="1600" spc="-5" dirty="0">
                <a:cs typeface="Calibri" pitchFamily="34" charset="0"/>
              </a:rPr>
              <a:t>монетарные (немонетарные) </a:t>
            </a:r>
            <a:r>
              <a:rPr lang="ru-RU" sz="1600" dirty="0">
                <a:cs typeface="Calibri" pitchFamily="34" charset="0"/>
              </a:rPr>
              <a:t>активы и </a:t>
            </a:r>
            <a:r>
              <a:rPr lang="ru-RU" sz="1600" spc="-10" dirty="0">
                <a:cs typeface="Calibri" pitchFamily="34" charset="0"/>
              </a:rPr>
              <a:t>обязательства  </a:t>
            </a:r>
            <a:r>
              <a:rPr lang="ru-RU" sz="1600" dirty="0">
                <a:cs typeface="Calibri" pitchFamily="34" charset="0"/>
              </a:rPr>
              <a:t>при первоначальном признании </a:t>
            </a:r>
            <a:r>
              <a:rPr lang="ru-RU" sz="1600" spc="-10" dirty="0">
                <a:cs typeface="Calibri" pitchFamily="34" charset="0"/>
              </a:rPr>
              <a:t>отражаются </a:t>
            </a:r>
            <a:r>
              <a:rPr lang="ru-RU" sz="1600" dirty="0">
                <a:cs typeface="Calibri" pitchFamily="34" charset="0"/>
              </a:rPr>
              <a:t>по курсу</a:t>
            </a:r>
            <a:r>
              <a:rPr lang="ru-RU" sz="1600" spc="-105" dirty="0">
                <a:cs typeface="Calibri" pitchFamily="34" charset="0"/>
              </a:rPr>
              <a:t> </a:t>
            </a:r>
            <a:r>
              <a:rPr lang="ru-RU" sz="1600" spc="-5" dirty="0">
                <a:cs typeface="Calibri" pitchFamily="34" charset="0"/>
              </a:rPr>
              <a:t>пересчета  </a:t>
            </a:r>
            <a:r>
              <a:rPr lang="ru-RU" sz="1600" dirty="0">
                <a:cs typeface="Calibri" pitchFamily="34" charset="0"/>
              </a:rPr>
              <a:t>на дату признания в </a:t>
            </a:r>
            <a:r>
              <a:rPr lang="ru-RU" sz="1600" spc="-10" dirty="0">
                <a:cs typeface="Calibri" pitchFamily="34" charset="0"/>
              </a:rPr>
              <a:t>бухгалтерском</a:t>
            </a:r>
            <a:r>
              <a:rPr lang="ru-RU" sz="1600" spc="-105" dirty="0">
                <a:cs typeface="Calibri" pitchFamily="34" charset="0"/>
              </a:rPr>
              <a:t> </a:t>
            </a:r>
            <a:r>
              <a:rPr lang="ru-RU" sz="1600" spc="-10" dirty="0">
                <a:cs typeface="Calibri" pitchFamily="34" charset="0"/>
              </a:rPr>
              <a:t>учете</a:t>
            </a:r>
            <a:endParaRPr lang="ru-RU" sz="1600" dirty="0">
              <a:cs typeface="Calibri" pitchFamily="34" charset="0"/>
            </a:endParaRPr>
          </a:p>
          <a:p>
            <a:pPr marL="12700" marR="5715" indent="0" algn="just">
              <a:lnSpc>
                <a:spcPct val="90100"/>
              </a:lnSpc>
              <a:spcBef>
                <a:spcPts val="765"/>
              </a:spcBef>
              <a:buNone/>
              <a:tabLst>
                <a:tab pos="185420" algn="l"/>
              </a:tabLst>
            </a:pPr>
            <a:r>
              <a:rPr lang="ru-RU" sz="1600" spc="-5" dirty="0" smtClean="0">
                <a:cs typeface="Calibri" pitchFamily="34" charset="0"/>
              </a:rPr>
              <a:t>-валютные </a:t>
            </a:r>
            <a:r>
              <a:rPr lang="ru-RU" sz="1600" spc="-5" dirty="0">
                <a:cs typeface="Calibri" pitchFamily="34" charset="0"/>
              </a:rPr>
              <a:t>монетарные </a:t>
            </a:r>
            <a:r>
              <a:rPr lang="ru-RU" sz="1600" dirty="0">
                <a:cs typeface="Calibri" pitchFamily="34" charset="0"/>
              </a:rPr>
              <a:t>активы и </a:t>
            </a:r>
            <a:r>
              <a:rPr lang="ru-RU" sz="1600" spc="-10" dirty="0">
                <a:cs typeface="Calibri" pitchFamily="34" charset="0"/>
              </a:rPr>
              <a:t>обязательства </a:t>
            </a:r>
            <a:r>
              <a:rPr lang="ru-RU" sz="1600" dirty="0">
                <a:cs typeface="Calibri" pitchFamily="34" charset="0"/>
              </a:rPr>
              <a:t>при </a:t>
            </a:r>
            <a:r>
              <a:rPr lang="ru-RU" sz="1600" spc="-10" dirty="0">
                <a:cs typeface="Calibri" pitchFamily="34" charset="0"/>
              </a:rPr>
              <a:t>последующей  оценке </a:t>
            </a:r>
            <a:r>
              <a:rPr lang="ru-RU" sz="1600" spc="-5" dirty="0">
                <a:cs typeface="Calibri" pitchFamily="34" charset="0"/>
              </a:rPr>
              <a:t>пересчитываются </a:t>
            </a:r>
            <a:r>
              <a:rPr lang="ru-RU" sz="1600" dirty="0">
                <a:cs typeface="Calibri" pitchFamily="34" charset="0"/>
              </a:rPr>
              <a:t>по курсу </a:t>
            </a:r>
            <a:r>
              <a:rPr lang="ru-RU" sz="1600" spc="-5" dirty="0">
                <a:cs typeface="Calibri" pitchFamily="34" charset="0"/>
              </a:rPr>
              <a:t>пересчета </a:t>
            </a:r>
            <a:r>
              <a:rPr lang="ru-RU" sz="1600" dirty="0">
                <a:cs typeface="Calibri" pitchFamily="34" charset="0"/>
              </a:rPr>
              <a:t>на дату </a:t>
            </a:r>
            <a:r>
              <a:rPr lang="ru-RU" sz="1600" spc="-5" dirty="0">
                <a:cs typeface="Calibri" pitchFamily="34" charset="0"/>
              </a:rPr>
              <a:t>совершения  </a:t>
            </a:r>
            <a:r>
              <a:rPr lang="ru-RU" sz="1600" dirty="0">
                <a:cs typeface="Calibri" pitchFamily="34" charset="0"/>
              </a:rPr>
              <a:t>операции и на </a:t>
            </a:r>
            <a:r>
              <a:rPr lang="ru-RU" sz="1600" spc="-10" dirty="0">
                <a:cs typeface="Calibri" pitchFamily="34" charset="0"/>
              </a:rPr>
              <a:t>каждую </a:t>
            </a:r>
            <a:r>
              <a:rPr lang="ru-RU" sz="1600" spc="-5" dirty="0">
                <a:cs typeface="Calibri" pitchFamily="34" charset="0"/>
              </a:rPr>
              <a:t>отчетную</a:t>
            </a:r>
            <a:r>
              <a:rPr lang="ru-RU" sz="1600" spc="-85" dirty="0">
                <a:cs typeface="Calibri" pitchFamily="34" charset="0"/>
              </a:rPr>
              <a:t> </a:t>
            </a:r>
            <a:r>
              <a:rPr lang="ru-RU" sz="1600" dirty="0">
                <a:cs typeface="Calibri" pitchFamily="34" charset="0"/>
              </a:rPr>
              <a:t>дату</a:t>
            </a:r>
          </a:p>
          <a:p>
            <a:pPr marL="12700" marR="5080" indent="0">
              <a:lnSpc>
                <a:spcPts val="2270"/>
              </a:lnSpc>
              <a:spcBef>
                <a:spcPts val="825"/>
              </a:spcBef>
              <a:buNone/>
              <a:tabLst>
                <a:tab pos="185420" algn="l"/>
              </a:tabLst>
            </a:pPr>
            <a:r>
              <a:rPr lang="ru-RU" sz="1600" spc="-5" dirty="0" smtClean="0">
                <a:cs typeface="Calibri" pitchFamily="34" charset="0"/>
              </a:rPr>
              <a:t>-немонетарные </a:t>
            </a:r>
            <a:r>
              <a:rPr lang="ru-RU" sz="1600" dirty="0">
                <a:cs typeface="Calibri" pitchFamily="34" charset="0"/>
              </a:rPr>
              <a:t>активы, </a:t>
            </a:r>
            <a:r>
              <a:rPr lang="ru-RU" sz="1600" spc="-5" dirty="0">
                <a:cs typeface="Calibri" pitchFamily="34" charset="0"/>
              </a:rPr>
              <a:t>учитываемые </a:t>
            </a:r>
            <a:r>
              <a:rPr lang="ru-RU" sz="1600" dirty="0">
                <a:cs typeface="Calibri" pitchFamily="34" charset="0"/>
              </a:rPr>
              <a:t>по </a:t>
            </a:r>
            <a:r>
              <a:rPr lang="ru-RU" sz="1600" spc="-5" dirty="0">
                <a:cs typeface="Calibri" pitchFamily="34" charset="0"/>
              </a:rPr>
              <a:t>справедливой стоимости  пересчитываются </a:t>
            </a:r>
            <a:r>
              <a:rPr lang="ru-RU" sz="1600" dirty="0">
                <a:cs typeface="Calibri" pitchFamily="34" charset="0"/>
              </a:rPr>
              <a:t>по курсу </a:t>
            </a:r>
            <a:r>
              <a:rPr lang="ru-RU" sz="1600" spc="-5" dirty="0">
                <a:cs typeface="Calibri" pitchFamily="34" charset="0"/>
              </a:rPr>
              <a:t>пересчета </a:t>
            </a:r>
            <a:r>
              <a:rPr lang="ru-RU" sz="1600" dirty="0">
                <a:cs typeface="Calibri" pitchFamily="34" charset="0"/>
              </a:rPr>
              <a:t>на </a:t>
            </a:r>
            <a:r>
              <a:rPr lang="ru-RU" sz="1600" spc="-10" dirty="0">
                <a:cs typeface="Calibri" pitchFamily="34" charset="0"/>
              </a:rPr>
              <a:t>каждую </a:t>
            </a:r>
            <a:r>
              <a:rPr lang="ru-RU" sz="1600" dirty="0">
                <a:cs typeface="Calibri" pitchFamily="34" charset="0"/>
              </a:rPr>
              <a:t>дату  </a:t>
            </a:r>
            <a:r>
              <a:rPr lang="ru-RU" sz="1600" spc="-10" dirty="0">
                <a:cs typeface="Calibri" pitchFamily="34" charset="0"/>
              </a:rPr>
              <a:t>определения </a:t>
            </a:r>
            <a:r>
              <a:rPr lang="ru-RU" sz="1600" dirty="0">
                <a:cs typeface="Calibri" pitchFamily="34" charset="0"/>
              </a:rPr>
              <a:t>(изменения) </a:t>
            </a:r>
            <a:r>
              <a:rPr lang="ru-RU" sz="1600" spc="-10" dirty="0">
                <a:cs typeface="Calibri" pitchFamily="34" charset="0"/>
              </a:rPr>
              <a:t>его </a:t>
            </a:r>
            <a:r>
              <a:rPr lang="ru-RU" sz="1600" spc="-5" dirty="0">
                <a:cs typeface="Calibri" pitchFamily="34" charset="0"/>
              </a:rPr>
              <a:t>справедливой</a:t>
            </a:r>
            <a:r>
              <a:rPr lang="ru-RU" sz="1600" spc="30" dirty="0">
                <a:cs typeface="Calibri" pitchFamily="34" charset="0"/>
              </a:rPr>
              <a:t> </a:t>
            </a:r>
            <a:r>
              <a:rPr lang="ru-RU" sz="1600" spc="-5" dirty="0">
                <a:cs typeface="Calibri" pitchFamily="34" charset="0"/>
              </a:rPr>
              <a:t>стоимости</a:t>
            </a:r>
            <a:endParaRPr lang="ru-RU" sz="1600" dirty="0">
              <a:cs typeface="Calibri" pitchFamily="34" charset="0"/>
            </a:endParaRPr>
          </a:p>
          <a:p>
            <a:pPr marL="12700" marR="74930" indent="0">
              <a:lnSpc>
                <a:spcPts val="2270"/>
              </a:lnSpc>
              <a:spcBef>
                <a:spcPts val="805"/>
              </a:spcBef>
              <a:buNone/>
              <a:tabLst>
                <a:tab pos="185420" algn="l"/>
              </a:tabLst>
            </a:pPr>
            <a:r>
              <a:rPr lang="ru-RU" sz="1600" spc="-5" dirty="0" smtClean="0">
                <a:cs typeface="Calibri" pitchFamily="34" charset="0"/>
              </a:rPr>
              <a:t>-стоимость </a:t>
            </a:r>
            <a:r>
              <a:rPr lang="ru-RU" sz="1600" dirty="0">
                <a:cs typeface="Calibri" pitchFamily="34" charset="0"/>
              </a:rPr>
              <a:t>иных </a:t>
            </a:r>
            <a:r>
              <a:rPr lang="ru-RU" sz="1600" spc="-5" dirty="0">
                <a:cs typeface="Calibri" pitchFamily="34" charset="0"/>
              </a:rPr>
              <a:t>валютных немонетарных </a:t>
            </a:r>
            <a:r>
              <a:rPr lang="ru-RU" sz="1600" dirty="0">
                <a:cs typeface="Calibri" pitchFamily="34" charset="0"/>
              </a:rPr>
              <a:t>активов и </a:t>
            </a:r>
            <a:r>
              <a:rPr lang="ru-RU" sz="1600" spc="-10" dirty="0">
                <a:cs typeface="Calibri" pitchFamily="34" charset="0"/>
              </a:rPr>
              <a:t>обязательств  </a:t>
            </a:r>
            <a:r>
              <a:rPr lang="ru-RU" sz="1600" spc="-5" dirty="0">
                <a:cs typeface="Calibri" pitchFamily="34" charset="0"/>
              </a:rPr>
              <a:t>после первоначального </a:t>
            </a:r>
            <a:r>
              <a:rPr lang="ru-RU" sz="1600" dirty="0">
                <a:cs typeface="Calibri" pitchFamily="34" charset="0"/>
              </a:rPr>
              <a:t>признания не </a:t>
            </a:r>
            <a:r>
              <a:rPr lang="ru-RU" sz="1600" spc="-15" dirty="0">
                <a:cs typeface="Calibri" pitchFamily="34" charset="0"/>
              </a:rPr>
              <a:t>подлежит</a:t>
            </a:r>
            <a:r>
              <a:rPr lang="ru-RU" sz="1600" spc="10" dirty="0">
                <a:cs typeface="Calibri" pitchFamily="34" charset="0"/>
              </a:rPr>
              <a:t> </a:t>
            </a:r>
            <a:r>
              <a:rPr lang="ru-RU" sz="1600" spc="-5" dirty="0">
                <a:cs typeface="Calibri" pitchFamily="34" charset="0"/>
              </a:rPr>
              <a:t>пересчету</a:t>
            </a:r>
            <a:endParaRPr lang="ru-RU" sz="1600" dirty="0"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356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Учет в загранучреждениях метод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Все </a:t>
            </a:r>
            <a:r>
              <a:rPr lang="ru-RU" sz="1800" dirty="0"/>
              <a:t>факты хозяйственной жизни загранучреждения отражаются в бухгалтерском учете в иностранной валюте. Показатели бухгалтерской (финансовой) отчетности загранучреждения пересчитываются в рублевый эквивалент в следующем порядке</a:t>
            </a:r>
          </a:p>
          <a:p>
            <a:pPr marL="0" indent="0" algn="just">
              <a:buNone/>
            </a:pPr>
            <a:r>
              <a:rPr lang="ru-RU" sz="1800" dirty="0" smtClean="0"/>
              <a:t>а</a:t>
            </a:r>
            <a:r>
              <a:rPr lang="ru-RU" sz="1800" dirty="0"/>
              <a:t>) стоимость активов и обязательств на конец отчетного периода - по курсу пересчета на отчетную дату;</a:t>
            </a:r>
          </a:p>
          <a:p>
            <a:pPr marL="0" indent="0" algn="just">
              <a:buNone/>
            </a:pPr>
            <a:r>
              <a:rPr lang="ru-RU" sz="1800" dirty="0"/>
              <a:t>б) величина доходов и расходов текущего отчетного периода отражается по курсу пересчета на даты соответствующих операций, либо с использованием средней величины курсов пересчета. Средняя величина курсов пересчета - сумма произведений величин курсов пересчета и дней их действия в отчетном периоде деленная на количество дней в отчетном периоде; </a:t>
            </a:r>
          </a:p>
          <a:p>
            <a:pPr marL="0" indent="0" algn="just">
              <a:buNone/>
            </a:pPr>
            <a:r>
              <a:rPr lang="ru-RU" sz="1800" dirty="0"/>
              <a:t>в) курсовые разницы отражаются в составе финансового результата текущего периода с обособлением на соответствующих счетах аналитического учета Рабочего плана счетов субъекта учета.</a:t>
            </a:r>
          </a:p>
        </p:txBody>
      </p:sp>
    </p:spTree>
    <p:extLst>
      <p:ext uri="{BB962C8B-B14F-4D97-AF65-F5344CB8AC3E}">
        <p14:creationId xmlns:p14="http://schemas.microsoft.com/office/powerpoint/2010/main" val="197245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534400" y="6381328"/>
            <a:ext cx="430088" cy="28803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689225" y="1600200"/>
          <a:ext cx="34226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Clip" r:id="rId3" imgW="3452400" imgH="3458520" progId="">
                  <p:embed/>
                </p:oleObj>
              </mc:Choice>
              <mc:Fallback>
                <p:oleObj name="Clip" r:id="rId3" imgW="3452400" imgH="3458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600200"/>
                        <a:ext cx="342265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1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6798</TotalTime>
  <Words>999</Words>
  <Application>Microsoft Office PowerPoint</Application>
  <PresentationFormat>Экран (4:3)</PresentationFormat>
  <Paragraphs>73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Официальная</vt:lpstr>
      <vt:lpstr>Clip</vt:lpstr>
      <vt:lpstr>Влияние изменений курсов иностранных валют</vt:lpstr>
      <vt:lpstr>Нормативное регулирование</vt:lpstr>
      <vt:lpstr>Валютные монетарные активы</vt:lpstr>
      <vt:lpstr>Валютные монетарные обязательства</vt:lpstr>
      <vt:lpstr>Основные понятия</vt:lpstr>
      <vt:lpstr>Первоначальная оценка</vt:lpstr>
      <vt:lpstr>Последующая оценка</vt:lpstr>
      <vt:lpstr>Первоначальная оценка</vt:lpstr>
      <vt:lpstr>Последующая оценка</vt:lpstr>
      <vt:lpstr>Курсовые разницы</vt:lpstr>
      <vt:lpstr>Учет в загранучреждениях метод 1</vt:lpstr>
      <vt:lpstr>Учет в загранучреждениях метод 2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аудиторских услуг</dc:title>
  <dc:creator>Елена А. Черемных</dc:creator>
  <cp:lastModifiedBy>User</cp:lastModifiedBy>
  <cp:revision>720</cp:revision>
  <cp:lastPrinted>2014-11-12T11:25:40Z</cp:lastPrinted>
  <dcterms:created xsi:type="dcterms:W3CDTF">2014-09-10T05:03:02Z</dcterms:created>
  <dcterms:modified xsi:type="dcterms:W3CDTF">2017-09-09T10:26:39Z</dcterms:modified>
</cp:coreProperties>
</file>