
<file path=[Content_Types].xml><?xml version="1.0" encoding="utf-8"?>
<Types xmlns="http://schemas.openxmlformats.org/package/2006/content-types">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6"/>
  </p:notesMasterIdLst>
  <p:sldIdLst>
    <p:sldId id="256" r:id="rId2"/>
    <p:sldId id="301" r:id="rId3"/>
    <p:sldId id="302" r:id="rId4"/>
    <p:sldId id="417" r:id="rId5"/>
    <p:sldId id="435" r:id="rId6"/>
    <p:sldId id="436" r:id="rId7"/>
    <p:sldId id="437" r:id="rId8"/>
    <p:sldId id="439" r:id="rId9"/>
    <p:sldId id="438" r:id="rId10"/>
    <p:sldId id="409" r:id="rId11"/>
    <p:sldId id="440" r:id="rId12"/>
    <p:sldId id="441" r:id="rId13"/>
    <p:sldId id="442" r:id="rId14"/>
    <p:sldId id="273" r:id="rId15"/>
  </p:sldIdLst>
  <p:sldSz cx="9144000" cy="6858000" type="screen4x3"/>
  <p:notesSz cx="6797675" cy="987425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979E1"/>
    <a:srgbClr val="C8AF1A"/>
    <a:srgbClr val="CC9B00"/>
    <a:srgbClr val="ACD24E"/>
    <a:srgbClr val="DFFA4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Средний стиль 2 - акцент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Средний стиль 2 - акцент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Средний стиль 2 - акцент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Средний стиль 2 - акцент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661" autoAdjust="0"/>
    <p:restoredTop sz="94664" autoAdjust="0"/>
  </p:normalViewPr>
  <p:slideViewPr>
    <p:cSldViewPr snapToGrid="0">
      <p:cViewPr>
        <p:scale>
          <a:sx n="75" d="100"/>
          <a:sy n="75" d="100"/>
        </p:scale>
        <p:origin x="-1517" y="-259"/>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84" d="100"/>
          <a:sy n="84" d="100"/>
        </p:scale>
        <p:origin x="-1206" y="-90"/>
      </p:cViewPr>
      <p:guideLst>
        <p:guide orient="horz" pos="3110"/>
        <p:guide pos="214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1"/>
            <a:ext cx="2945659" cy="493712"/>
          </a:xfrm>
          <a:prstGeom prst="rect">
            <a:avLst/>
          </a:prstGeom>
        </p:spPr>
        <p:txBody>
          <a:bodyPr vert="horz" lIns="92702" tIns="46351" rIns="92702" bIns="46351" rtlCol="0"/>
          <a:lstStyle>
            <a:lvl1pPr algn="l">
              <a:defRPr sz="1200"/>
            </a:lvl1pPr>
          </a:lstStyle>
          <a:p>
            <a:endParaRPr lang="en-US"/>
          </a:p>
        </p:txBody>
      </p:sp>
      <p:sp>
        <p:nvSpPr>
          <p:cNvPr id="3" name="Дата 2"/>
          <p:cNvSpPr>
            <a:spLocks noGrp="1"/>
          </p:cNvSpPr>
          <p:nvPr>
            <p:ph type="dt" idx="1"/>
          </p:nvPr>
        </p:nvSpPr>
        <p:spPr>
          <a:xfrm>
            <a:off x="3850443" y="1"/>
            <a:ext cx="2945659" cy="493712"/>
          </a:xfrm>
          <a:prstGeom prst="rect">
            <a:avLst/>
          </a:prstGeom>
        </p:spPr>
        <p:txBody>
          <a:bodyPr vert="horz" lIns="92702" tIns="46351" rIns="92702" bIns="46351" rtlCol="0"/>
          <a:lstStyle>
            <a:lvl1pPr algn="r">
              <a:defRPr sz="1200"/>
            </a:lvl1pPr>
          </a:lstStyle>
          <a:p>
            <a:fld id="{9F521CA8-89E5-4022-A2D1-114C66CE1F88}" type="datetimeFigureOut">
              <a:rPr lang="en-US" smtClean="0"/>
              <a:pPr/>
              <a:t>9/9/2017</a:t>
            </a:fld>
            <a:endParaRPr lang="en-US"/>
          </a:p>
        </p:txBody>
      </p:sp>
      <p:sp>
        <p:nvSpPr>
          <p:cNvPr id="4" name="Образ слайда 3"/>
          <p:cNvSpPr>
            <a:spLocks noGrp="1" noRot="1" noChangeAspect="1"/>
          </p:cNvSpPr>
          <p:nvPr>
            <p:ph type="sldImg" idx="2"/>
          </p:nvPr>
        </p:nvSpPr>
        <p:spPr>
          <a:xfrm>
            <a:off x="930275" y="741363"/>
            <a:ext cx="4937125" cy="3702050"/>
          </a:xfrm>
          <a:prstGeom prst="rect">
            <a:avLst/>
          </a:prstGeom>
          <a:noFill/>
          <a:ln w="12700">
            <a:solidFill>
              <a:prstClr val="black"/>
            </a:solidFill>
          </a:ln>
        </p:spPr>
        <p:txBody>
          <a:bodyPr vert="horz" lIns="92702" tIns="46351" rIns="92702" bIns="46351" rtlCol="0" anchor="ctr"/>
          <a:lstStyle/>
          <a:p>
            <a:endParaRPr lang="en-US"/>
          </a:p>
        </p:txBody>
      </p:sp>
      <p:sp>
        <p:nvSpPr>
          <p:cNvPr id="5" name="Заметки 4"/>
          <p:cNvSpPr>
            <a:spLocks noGrp="1"/>
          </p:cNvSpPr>
          <p:nvPr>
            <p:ph type="body" sz="quarter" idx="3"/>
          </p:nvPr>
        </p:nvSpPr>
        <p:spPr>
          <a:xfrm>
            <a:off x="679768" y="4690270"/>
            <a:ext cx="5438140" cy="4443412"/>
          </a:xfrm>
          <a:prstGeom prst="rect">
            <a:avLst/>
          </a:prstGeom>
        </p:spPr>
        <p:txBody>
          <a:bodyPr vert="horz" lIns="92702" tIns="46351" rIns="92702" bIns="46351"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6" name="Нижний колонтитул 5"/>
          <p:cNvSpPr>
            <a:spLocks noGrp="1"/>
          </p:cNvSpPr>
          <p:nvPr>
            <p:ph type="ftr" sz="quarter" idx="4"/>
          </p:nvPr>
        </p:nvSpPr>
        <p:spPr>
          <a:xfrm>
            <a:off x="0" y="9378824"/>
            <a:ext cx="2945659" cy="493712"/>
          </a:xfrm>
          <a:prstGeom prst="rect">
            <a:avLst/>
          </a:prstGeom>
        </p:spPr>
        <p:txBody>
          <a:bodyPr vert="horz" lIns="92702" tIns="46351" rIns="92702" bIns="46351" rtlCol="0" anchor="b"/>
          <a:lstStyle>
            <a:lvl1pPr algn="l">
              <a:defRPr sz="1200"/>
            </a:lvl1pPr>
          </a:lstStyle>
          <a:p>
            <a:endParaRPr lang="en-US"/>
          </a:p>
        </p:txBody>
      </p:sp>
      <p:sp>
        <p:nvSpPr>
          <p:cNvPr id="7" name="Номер слайда 6"/>
          <p:cNvSpPr>
            <a:spLocks noGrp="1"/>
          </p:cNvSpPr>
          <p:nvPr>
            <p:ph type="sldNum" sz="quarter" idx="5"/>
          </p:nvPr>
        </p:nvSpPr>
        <p:spPr>
          <a:xfrm>
            <a:off x="3850443" y="9378824"/>
            <a:ext cx="2945659" cy="493712"/>
          </a:xfrm>
          <a:prstGeom prst="rect">
            <a:avLst/>
          </a:prstGeom>
        </p:spPr>
        <p:txBody>
          <a:bodyPr vert="horz" lIns="92702" tIns="46351" rIns="92702" bIns="46351" rtlCol="0" anchor="b"/>
          <a:lstStyle>
            <a:lvl1pPr algn="r">
              <a:defRPr sz="1200"/>
            </a:lvl1pPr>
          </a:lstStyle>
          <a:p>
            <a:fld id="{96FF5A61-2FF2-4EA8-A403-C82BCECBAC0B}" type="slidenum">
              <a:rPr lang="en-US" smtClean="0"/>
              <a:pPr/>
              <a:t>‹#›</a:t>
            </a:fld>
            <a:endParaRPr lang="en-US"/>
          </a:p>
        </p:txBody>
      </p:sp>
    </p:spTree>
    <p:extLst>
      <p:ext uri="{BB962C8B-B14F-4D97-AF65-F5344CB8AC3E}">
        <p14:creationId xmlns:p14="http://schemas.microsoft.com/office/powerpoint/2010/main" val="18344869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1">
        <a:schemeClr val="bg2"/>
      </p:bgRef>
    </p:bg>
    <p:spTree>
      <p:nvGrpSpPr>
        <p:cNvPr id="1" name=""/>
        <p:cNvGrpSpPr/>
        <p:nvPr/>
      </p:nvGrpSpPr>
      <p:grpSpPr>
        <a:xfrm>
          <a:off x="0" y="0"/>
          <a:ext cx="0" cy="0"/>
          <a:chOff x="0" y="0"/>
          <a:chExt cx="0" cy="0"/>
        </a:xfrm>
      </p:grpSpPr>
      <p:sp>
        <p:nvSpPr>
          <p:cNvPr id="15" name="Прямоугольник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Прямоугольник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Подзаголовок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p:txBody>
          <a:bodyPr/>
          <a:lstStyle/>
          <a:p>
            <a:fld id="{2ED0BF3D-5C61-4C0F-8BCA-32C8D9D40C5B}" type="datetimeFigureOut">
              <a:rPr lang="en-US" smtClean="0"/>
              <a:pPr/>
              <a:t>9/9/2017</a:t>
            </a:fld>
            <a:endParaRPr lang="en-US"/>
          </a:p>
        </p:txBody>
      </p:sp>
      <p:sp>
        <p:nvSpPr>
          <p:cNvPr id="17" name="Нижний колонтитул 16"/>
          <p:cNvSpPr>
            <a:spLocks noGrp="1"/>
          </p:cNvSpPr>
          <p:nvPr>
            <p:ph type="ftr" sz="quarter" idx="11"/>
          </p:nvPr>
        </p:nvSpPr>
        <p:spPr/>
        <p:txBody>
          <a:bodyPr/>
          <a:lstStyle/>
          <a:p>
            <a:endParaRPr lang="en-US"/>
          </a:p>
        </p:txBody>
      </p:sp>
      <p:sp>
        <p:nvSpPr>
          <p:cNvPr id="7" name="Прямая соединительная линия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Прямоугольник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Овал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Овал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Номер слайда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9401778E-93B1-48A9-923B-91B5C3177428}" type="slidenum">
              <a:rPr lang="en-US" smtClean="0"/>
              <a:pPr/>
              <a:t>‹#›</a:t>
            </a:fld>
            <a:endParaRPr lang="en-US"/>
          </a:p>
        </p:txBody>
      </p:sp>
      <p:sp>
        <p:nvSpPr>
          <p:cNvPr id="8" name="Заголовок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ru-RU" smtClean="0"/>
              <a:t>Образец заголовка</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solidFill>
                  <a:schemeClr val="accent3">
                    <a:shade val="75000"/>
                  </a:schemeClr>
                </a:solidFill>
              </a:defRPr>
            </a:lvl1pPr>
          </a:lstStyle>
          <a:p>
            <a:r>
              <a:rPr kumimoji="0" lang="ru-RU" smtClean="0"/>
              <a:t>Образец заголовка</a:t>
            </a:r>
            <a:endParaRPr kumimoji="0" lang="en-US"/>
          </a:p>
        </p:txBody>
      </p:sp>
      <p:sp>
        <p:nvSpPr>
          <p:cNvPr id="4" name="Дата 3"/>
          <p:cNvSpPr>
            <a:spLocks noGrp="1"/>
          </p:cNvSpPr>
          <p:nvPr>
            <p:ph type="dt" sz="half" idx="10"/>
          </p:nvPr>
        </p:nvSpPr>
        <p:spPr/>
        <p:txBody>
          <a:bodyPr/>
          <a:lstStyle/>
          <a:p>
            <a:fld id="{2ED0BF3D-5C61-4C0F-8BCA-32C8D9D40C5B}" type="datetimeFigureOut">
              <a:rPr lang="en-US" smtClean="0"/>
              <a:pPr/>
              <a:t>9/9/2017</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a:xfrm>
            <a:off x="4361688" y="1026372"/>
            <a:ext cx="457200" cy="441325"/>
          </a:xfrm>
        </p:spPr>
        <p:txBody>
          <a:bodyPr/>
          <a:lstStyle/>
          <a:p>
            <a:fld id="{9401778E-93B1-48A9-923B-91B5C3177428}" type="slidenum">
              <a:rPr lang="en-US" smtClean="0"/>
              <a:pPr/>
              <a:t>‹#›</a:t>
            </a:fld>
            <a:endParaRPr lang="en-US"/>
          </a:p>
        </p:txBody>
      </p:sp>
      <p:sp>
        <p:nvSpPr>
          <p:cNvPr id="8" name="Объект 7"/>
          <p:cNvSpPr>
            <a:spLocks noGrp="1"/>
          </p:cNvSpPr>
          <p:nvPr>
            <p:ph sz="quarter" idx="1"/>
          </p:nvPr>
        </p:nvSpPr>
        <p:spPr>
          <a:xfrm>
            <a:off x="301752" y="1527048"/>
            <a:ext cx="850392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1"/>
      </p:bgRef>
    </p:bg>
    <p:spTree>
      <p:nvGrpSpPr>
        <p:cNvPr id="1" name=""/>
        <p:cNvGrpSpPr/>
        <p:nvPr/>
      </p:nvGrpSpPr>
      <p:grpSpPr>
        <a:xfrm>
          <a:off x="0" y="0"/>
          <a:ext cx="0" cy="0"/>
          <a:chOff x="0" y="0"/>
          <a:chExt cx="0" cy="0"/>
        </a:xfrm>
      </p:grpSpPr>
      <p:sp>
        <p:nvSpPr>
          <p:cNvPr id="17" name="Прямоугольник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Прямоугольник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Прямоугольник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Текст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13" name="Прямоугольник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Прямоугольник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Нижний колонтитул 4"/>
          <p:cNvSpPr>
            <a:spLocks noGrp="1"/>
          </p:cNvSpPr>
          <p:nvPr>
            <p:ph type="ftr" sz="quarter" idx="11"/>
          </p:nvPr>
        </p:nvSpPr>
        <p:spPr/>
        <p:txBody>
          <a:bodyPr/>
          <a:lstStyle/>
          <a:p>
            <a:endParaRPr lang="en-US"/>
          </a:p>
        </p:txBody>
      </p:sp>
      <p:sp>
        <p:nvSpPr>
          <p:cNvPr id="4" name="Дата 3"/>
          <p:cNvSpPr>
            <a:spLocks noGrp="1"/>
          </p:cNvSpPr>
          <p:nvPr>
            <p:ph type="dt" sz="half" idx="10"/>
          </p:nvPr>
        </p:nvSpPr>
        <p:spPr/>
        <p:txBody>
          <a:bodyPr/>
          <a:lstStyle/>
          <a:p>
            <a:fld id="{2ED0BF3D-5C61-4C0F-8BCA-32C8D9D40C5B}" type="datetimeFigureOut">
              <a:rPr lang="en-US" smtClean="0"/>
              <a:pPr/>
              <a:t>9/9/2017</a:t>
            </a:fld>
            <a:endParaRPr lang="en-US"/>
          </a:p>
        </p:txBody>
      </p:sp>
      <p:sp>
        <p:nvSpPr>
          <p:cNvPr id="8" name="Прямая соединительная линия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Овал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Овал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Номер слайда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9401778E-93B1-48A9-923B-91B5C3177428}" type="slidenum">
              <a:rPr lang="en-US" smtClean="0"/>
              <a:pPr/>
              <a:t>‹#›</a:t>
            </a:fld>
            <a:endParaRPr lang="en-US"/>
          </a:p>
        </p:txBody>
      </p:sp>
      <p:sp>
        <p:nvSpPr>
          <p:cNvPr id="2" name="Заголовок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ru-RU" smtClean="0"/>
              <a:t>Образец заголовка</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1752" y="228600"/>
            <a:ext cx="8534400" cy="758952"/>
          </a:xfrm>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a:xfrm>
            <a:off x="5791200" y="6409944"/>
            <a:ext cx="3044952" cy="365760"/>
          </a:xfrm>
        </p:spPr>
        <p:txBody>
          <a:bodyPr/>
          <a:lstStyle/>
          <a:p>
            <a:fld id="{2ED0BF3D-5C61-4C0F-8BCA-32C8D9D40C5B}" type="datetimeFigureOut">
              <a:rPr lang="en-US" smtClean="0"/>
              <a:pPr/>
              <a:t>9/9/2017</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9401778E-93B1-48A9-923B-91B5C3177428}" type="slidenum">
              <a:rPr lang="en-US" smtClean="0"/>
              <a:pPr/>
              <a:t>‹#›</a:t>
            </a:fld>
            <a:endParaRPr lang="en-US"/>
          </a:p>
        </p:txBody>
      </p:sp>
      <p:sp>
        <p:nvSpPr>
          <p:cNvPr id="8" name="Прямая соединительная линия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Объект 9"/>
          <p:cNvSpPr>
            <a:spLocks noGrp="1"/>
          </p:cNvSpPr>
          <p:nvPr>
            <p:ph sz="half" idx="1"/>
          </p:nvPr>
        </p:nvSpPr>
        <p:spPr>
          <a:xfrm>
            <a:off x="301752" y="1371600"/>
            <a:ext cx="4038600" cy="4681728"/>
          </a:xfrm>
        </p:spPr>
        <p:txBody>
          <a:bodyPr/>
          <a:lstStyle>
            <a:lvl1pPr>
              <a:defRPr sz="2500"/>
            </a:lvl1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2" name="Объект 11"/>
          <p:cNvSpPr>
            <a:spLocks noGrp="1"/>
          </p:cNvSpPr>
          <p:nvPr>
            <p:ph sz="half" idx="2"/>
          </p:nvPr>
        </p:nvSpPr>
        <p:spPr>
          <a:xfrm>
            <a:off x="4800600" y="1371600"/>
            <a:ext cx="4038600" cy="4681728"/>
          </a:xfrm>
        </p:spPr>
        <p:txBody>
          <a:bodyPr/>
          <a:lstStyle>
            <a:lvl1pPr>
              <a:defRPr sz="2500"/>
            </a:lvl1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bg>
      <p:bgRef idx="1001">
        <a:schemeClr val="bg2"/>
      </p:bgRef>
    </p:bg>
    <p:spTree>
      <p:nvGrpSpPr>
        <p:cNvPr id="1" name=""/>
        <p:cNvGrpSpPr/>
        <p:nvPr/>
      </p:nvGrpSpPr>
      <p:grpSpPr>
        <a:xfrm>
          <a:off x="0" y="0"/>
          <a:ext cx="0" cy="0"/>
          <a:chOff x="0" y="0"/>
          <a:chExt cx="0" cy="0"/>
        </a:xfrm>
      </p:grpSpPr>
      <p:sp>
        <p:nvSpPr>
          <p:cNvPr id="10" name="Прямая соединительная линия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Прямоугольник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Прямоугольник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Прямоугольник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Прямоугольник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оугольник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Текст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7" name="Дата 6"/>
          <p:cNvSpPr>
            <a:spLocks noGrp="1"/>
          </p:cNvSpPr>
          <p:nvPr>
            <p:ph type="dt" sz="half" idx="10"/>
          </p:nvPr>
        </p:nvSpPr>
        <p:spPr/>
        <p:txBody>
          <a:bodyPr/>
          <a:lstStyle/>
          <a:p>
            <a:fld id="{2ED0BF3D-5C61-4C0F-8BCA-32C8D9D40C5B}" type="datetimeFigureOut">
              <a:rPr lang="en-US" smtClean="0"/>
              <a:pPr/>
              <a:t>9/9/2017</a:t>
            </a:fld>
            <a:endParaRPr lang="en-US"/>
          </a:p>
        </p:txBody>
      </p:sp>
      <p:sp>
        <p:nvSpPr>
          <p:cNvPr id="8" name="Нижний колонтитул 7"/>
          <p:cNvSpPr>
            <a:spLocks noGrp="1"/>
          </p:cNvSpPr>
          <p:nvPr>
            <p:ph type="ftr" sz="quarter" idx="11"/>
          </p:nvPr>
        </p:nvSpPr>
        <p:spPr>
          <a:xfrm>
            <a:off x="304800" y="6409944"/>
            <a:ext cx="3581400" cy="365760"/>
          </a:xfrm>
        </p:spPr>
        <p:txBody>
          <a:bodyPr/>
          <a:lstStyle/>
          <a:p>
            <a:endParaRPr lang="en-US"/>
          </a:p>
        </p:txBody>
      </p:sp>
      <p:sp>
        <p:nvSpPr>
          <p:cNvPr id="15" name="Прямая соединительная линия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Объект 23"/>
          <p:cNvSpPr>
            <a:spLocks noGrp="1"/>
          </p:cNvSpPr>
          <p:nvPr>
            <p:ph sz="quarter" idx="2"/>
          </p:nvPr>
        </p:nvSpPr>
        <p:spPr>
          <a:xfrm>
            <a:off x="301752" y="2471383"/>
            <a:ext cx="4041648" cy="3818404"/>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6" name="Объект 25"/>
          <p:cNvSpPr>
            <a:spLocks noGrp="1"/>
          </p:cNvSpPr>
          <p:nvPr>
            <p:ph sz="quarter" idx="4"/>
          </p:nvPr>
        </p:nvSpPr>
        <p:spPr>
          <a:xfrm>
            <a:off x="4800600" y="2471383"/>
            <a:ext cx="4038600" cy="382219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5" name="Овал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Овал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Номер слайда 8"/>
          <p:cNvSpPr>
            <a:spLocks noGrp="1"/>
          </p:cNvSpPr>
          <p:nvPr>
            <p:ph type="sldNum" sz="quarter" idx="12"/>
          </p:nvPr>
        </p:nvSpPr>
        <p:spPr>
          <a:xfrm>
            <a:off x="4343400" y="1042416"/>
            <a:ext cx="457200" cy="441325"/>
          </a:xfrm>
        </p:spPr>
        <p:txBody>
          <a:bodyPr/>
          <a:lstStyle>
            <a:lvl1pPr algn="ctr">
              <a:defRPr/>
            </a:lvl1pPr>
          </a:lstStyle>
          <a:p>
            <a:fld id="{9401778E-93B1-48A9-923B-91B5C3177428}" type="slidenum">
              <a:rPr lang="en-US" smtClean="0"/>
              <a:pPr/>
              <a:t>‹#›</a:t>
            </a:fld>
            <a:endParaRPr lang="en-US"/>
          </a:p>
        </p:txBody>
      </p:sp>
      <p:sp>
        <p:nvSpPr>
          <p:cNvPr id="23" name="Заголовок 22"/>
          <p:cNvSpPr>
            <a:spLocks noGrp="1"/>
          </p:cNvSpPr>
          <p:nvPr>
            <p:ph type="title"/>
          </p:nvPr>
        </p:nvSpPr>
        <p:spPr/>
        <p:txBody>
          <a:bodyPr rtlCol="0" anchor="b" anchorCtr="0"/>
          <a:lstStyle/>
          <a:p>
            <a:r>
              <a:rPr kumimoji="0" lang="ru-RU" smtClean="0"/>
              <a:t>Образец заголовка</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2ED0BF3D-5C61-4C0F-8BCA-32C8D9D40C5B}" type="datetimeFigureOut">
              <a:rPr lang="en-US" smtClean="0"/>
              <a:pPr/>
              <a:t>9/9/2017</a:t>
            </a:fld>
            <a:endParaRPr lang="en-US"/>
          </a:p>
        </p:txBody>
      </p:sp>
      <p:sp>
        <p:nvSpPr>
          <p:cNvPr id="4" name="Нижний колонтитул 3"/>
          <p:cNvSpPr>
            <a:spLocks noGrp="1"/>
          </p:cNvSpPr>
          <p:nvPr>
            <p:ph type="ftr" sz="quarter" idx="11"/>
          </p:nvPr>
        </p:nvSpPr>
        <p:spPr/>
        <p:txBody>
          <a:bodyPr/>
          <a:lstStyle/>
          <a:p>
            <a:endParaRPr lang="en-US"/>
          </a:p>
        </p:txBody>
      </p:sp>
      <p:sp>
        <p:nvSpPr>
          <p:cNvPr id="5" name="Номер слайда 4"/>
          <p:cNvSpPr>
            <a:spLocks noGrp="1"/>
          </p:cNvSpPr>
          <p:nvPr>
            <p:ph type="sldNum" sz="quarter" idx="12"/>
          </p:nvPr>
        </p:nvSpPr>
        <p:spPr>
          <a:xfrm>
            <a:off x="4343400" y="1036020"/>
            <a:ext cx="457200" cy="441325"/>
          </a:xfrm>
        </p:spPr>
        <p:txBody>
          <a:bodyPr/>
          <a:lstStyle/>
          <a:p>
            <a:fld id="{9401778E-93B1-48A9-923B-91B5C317742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7" name="Прямоугольник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Прямоугольник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Прямоугольник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Прямоугольник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Прямоугольник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Прямоугольник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Дата 1"/>
          <p:cNvSpPr>
            <a:spLocks noGrp="1"/>
          </p:cNvSpPr>
          <p:nvPr>
            <p:ph type="dt" sz="half" idx="10"/>
          </p:nvPr>
        </p:nvSpPr>
        <p:spPr/>
        <p:txBody>
          <a:bodyPr/>
          <a:lstStyle/>
          <a:p>
            <a:fld id="{2ED0BF3D-5C61-4C0F-8BCA-32C8D9D40C5B}" type="datetimeFigureOut">
              <a:rPr lang="en-US" smtClean="0"/>
              <a:pPr/>
              <a:t>9/9/2017</a:t>
            </a:fld>
            <a:endParaRPr lang="en-US"/>
          </a:p>
        </p:txBody>
      </p:sp>
      <p:sp>
        <p:nvSpPr>
          <p:cNvPr id="3" name="Нижний колонтитул 2"/>
          <p:cNvSpPr>
            <a:spLocks noGrp="1"/>
          </p:cNvSpPr>
          <p:nvPr>
            <p:ph type="ftr" sz="quarter" idx="11"/>
          </p:nvPr>
        </p:nvSpPr>
        <p:spPr/>
        <p:txBody>
          <a:bodyPr/>
          <a:lstStyle/>
          <a:p>
            <a:endParaRPr lang="en-US"/>
          </a:p>
        </p:txBody>
      </p:sp>
      <p:sp>
        <p:nvSpPr>
          <p:cNvPr id="4" name="Номер слайда 3"/>
          <p:cNvSpPr>
            <a:spLocks noGrp="1"/>
          </p:cNvSpPr>
          <p:nvPr>
            <p:ph type="sldNum" sz="quarter" idx="12"/>
          </p:nvPr>
        </p:nvSpPr>
        <p:spPr>
          <a:xfrm>
            <a:off x="4267200" y="6324600"/>
            <a:ext cx="609600" cy="441324"/>
          </a:xfrm>
        </p:spPr>
        <p:txBody>
          <a:bodyPr/>
          <a:lstStyle>
            <a:lvl1pPr>
              <a:defRPr>
                <a:solidFill>
                  <a:srgbClr val="FFFFFF"/>
                </a:solidFill>
              </a:defRPr>
            </a:lvl1pPr>
          </a:lstStyle>
          <a:p>
            <a:fld id="{9401778E-93B1-48A9-923B-91B5C317742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1"/>
      </p:bgRef>
    </p:bg>
    <p:spTree>
      <p:nvGrpSpPr>
        <p:cNvPr id="1" name=""/>
        <p:cNvGrpSpPr/>
        <p:nvPr/>
      </p:nvGrpSpPr>
      <p:grpSpPr>
        <a:xfrm>
          <a:off x="0" y="0"/>
          <a:ext cx="0" cy="0"/>
          <a:chOff x="0" y="0"/>
          <a:chExt cx="0" cy="0"/>
        </a:xfrm>
      </p:grpSpPr>
      <p:sp>
        <p:nvSpPr>
          <p:cNvPr id="19" name="Прямоугольник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Прямоугольник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Прямоугольник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Прямоугольник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Заголовок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8" name="Прямоугольник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Прямая соединительная линия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Объект 19"/>
          <p:cNvSpPr>
            <a:spLocks noGrp="1"/>
          </p:cNvSpPr>
          <p:nvPr>
            <p:ph sz="quarter" idx="1"/>
          </p:nvPr>
        </p:nvSpPr>
        <p:spPr>
          <a:xfrm>
            <a:off x="3124200" y="685800"/>
            <a:ext cx="5638800" cy="5410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0" name="Овал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Овал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Номер слайда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9401778E-93B1-48A9-923B-91B5C3177428}" type="slidenum">
              <a:rPr lang="en-US" smtClean="0"/>
              <a:pPr/>
              <a:t>‹#›</a:t>
            </a:fld>
            <a:endParaRPr lang="en-US"/>
          </a:p>
        </p:txBody>
      </p:sp>
      <p:sp>
        <p:nvSpPr>
          <p:cNvPr id="21" name="Прямоугольник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Дата 4"/>
          <p:cNvSpPr>
            <a:spLocks noGrp="1"/>
          </p:cNvSpPr>
          <p:nvPr>
            <p:ph type="dt" sz="half" idx="10"/>
          </p:nvPr>
        </p:nvSpPr>
        <p:spPr/>
        <p:txBody>
          <a:bodyPr/>
          <a:lstStyle/>
          <a:p>
            <a:fld id="{2ED0BF3D-5C61-4C0F-8BCA-32C8D9D40C5B}" type="datetimeFigureOut">
              <a:rPr lang="en-US" smtClean="0"/>
              <a:pPr/>
              <a:t>9/9/2017</a:t>
            </a:fld>
            <a:endParaRPr lang="en-US"/>
          </a:p>
        </p:txBody>
      </p:sp>
      <p:sp>
        <p:nvSpPr>
          <p:cNvPr id="6" name="Нижний колонтитул 5"/>
          <p:cNvSpPr>
            <a:spLocks noGrp="1"/>
          </p:cNvSpPr>
          <p:nvPr>
            <p:ph type="ftr" sz="quarter" idx="11"/>
          </p:nvPr>
        </p:nvSpPr>
        <p:spPr>
          <a:xfrm>
            <a:off x="301752" y="6410848"/>
            <a:ext cx="3383280" cy="365760"/>
          </a:xfrm>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1" name="Прямая соединительная линия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Прямоугольник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Прямоугольник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Прямоугольник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Прямоугольник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Овал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Овал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Номер слайда 6"/>
          <p:cNvSpPr>
            <a:spLocks noGrp="1"/>
          </p:cNvSpPr>
          <p:nvPr>
            <p:ph type="sldNum" sz="quarter" idx="12"/>
          </p:nvPr>
        </p:nvSpPr>
        <p:spPr>
          <a:xfrm>
            <a:off x="1371600" y="312738"/>
            <a:ext cx="457200" cy="441325"/>
          </a:xfrm>
        </p:spPr>
        <p:txBody>
          <a:bodyPr/>
          <a:lstStyle/>
          <a:p>
            <a:fld id="{9401778E-93B1-48A9-923B-91B5C3177428}" type="slidenum">
              <a:rPr lang="en-US" smtClean="0"/>
              <a:pPr/>
              <a:t>‹#›</a:t>
            </a:fld>
            <a:endParaRPr lang="en-US"/>
          </a:p>
        </p:txBody>
      </p:sp>
      <p:sp>
        <p:nvSpPr>
          <p:cNvPr id="2" name="Заголовок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3000375" y="609600"/>
            <a:ext cx="5867400" cy="4267200"/>
          </a:xfrm>
        </p:spPr>
        <p:txBody>
          <a:bodyPr/>
          <a:lstStyle>
            <a:lvl1pPr marL="0" indent="0">
              <a:buNone/>
              <a:defRPr sz="3200"/>
            </a:lvl1pPr>
          </a:lstStyle>
          <a:p>
            <a:r>
              <a:rPr kumimoji="0" lang="ru-RU" smtClean="0"/>
              <a:t>Вставка рисунка</a:t>
            </a:r>
            <a:endParaRPr kumimoji="0" lang="en-US" dirty="0"/>
          </a:p>
        </p:txBody>
      </p:sp>
      <p:sp>
        <p:nvSpPr>
          <p:cNvPr id="4" name="Текст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22" name="Прямоугольник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Дата 4"/>
          <p:cNvSpPr>
            <a:spLocks noGrp="1"/>
          </p:cNvSpPr>
          <p:nvPr>
            <p:ph type="dt" sz="half" idx="10"/>
          </p:nvPr>
        </p:nvSpPr>
        <p:spPr>
          <a:xfrm>
            <a:off x="5788152" y="6404984"/>
            <a:ext cx="3044952" cy="365760"/>
          </a:xfrm>
        </p:spPr>
        <p:txBody>
          <a:bodyPr/>
          <a:lstStyle/>
          <a:p>
            <a:fld id="{2ED0BF3D-5C61-4C0F-8BCA-32C8D9D40C5B}" type="datetimeFigureOut">
              <a:rPr lang="en-US" smtClean="0"/>
              <a:pPr/>
              <a:t>9/9/2017</a:t>
            </a:fld>
            <a:endParaRPr lang="en-US"/>
          </a:p>
        </p:txBody>
      </p:sp>
      <p:sp>
        <p:nvSpPr>
          <p:cNvPr id="6" name="Нижний колонтитул 5"/>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2ED0BF3D-5C61-4C0F-8BCA-32C8D9D40C5B}" type="datetimeFigureOut">
              <a:rPr lang="en-US" smtClean="0"/>
              <a:pPr/>
              <a:t>9/9/2017</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9401778E-93B1-48A9-923B-91B5C3177428}"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bg>
      <p:bgRef idx="1001">
        <a:schemeClr val="bg2"/>
      </p:bgRef>
    </p:bg>
    <p:spTree>
      <p:nvGrpSpPr>
        <p:cNvPr id="1" name=""/>
        <p:cNvGrpSpPr/>
        <p:nvPr/>
      </p:nvGrpSpPr>
      <p:grpSpPr>
        <a:xfrm>
          <a:off x="0" y="0"/>
          <a:ext cx="0" cy="0"/>
          <a:chOff x="0" y="0"/>
          <a:chExt cx="0" cy="0"/>
        </a:xfrm>
      </p:grpSpPr>
      <p:sp>
        <p:nvSpPr>
          <p:cNvPr id="7" name="Прямоугольник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Прямоугольник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Прямоугольник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Прямоугольник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Прямоугольник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Прямоугольник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Прямая соединительная линия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Овал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Овал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Номер слайда 5"/>
          <p:cNvSpPr>
            <a:spLocks noGrp="1"/>
          </p:cNvSpPr>
          <p:nvPr>
            <p:ph type="sldNum" sz="quarter" idx="12"/>
          </p:nvPr>
        </p:nvSpPr>
        <p:spPr>
          <a:xfrm>
            <a:off x="6915912" y="3009901"/>
            <a:ext cx="457200" cy="441325"/>
          </a:xfrm>
        </p:spPr>
        <p:txBody>
          <a:bodyPr/>
          <a:lstStyle/>
          <a:p>
            <a:fld id="{9401778E-93B1-48A9-923B-91B5C3177428}" type="slidenum">
              <a:rPr lang="en-US" smtClean="0"/>
              <a:pPr/>
              <a:t>‹#›</a:t>
            </a:fld>
            <a:endParaRPr lang="en-US"/>
          </a:p>
        </p:txBody>
      </p:sp>
      <p:sp>
        <p:nvSpPr>
          <p:cNvPr id="3" name="Вертикальный текст 2"/>
          <p:cNvSpPr>
            <a:spLocks noGrp="1"/>
          </p:cNvSpPr>
          <p:nvPr>
            <p:ph type="body" orient="vert" idx="1"/>
          </p:nvPr>
        </p:nvSpPr>
        <p:spPr>
          <a:xfrm>
            <a:off x="304800" y="304800"/>
            <a:ext cx="6553200" cy="5821366"/>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2ED0BF3D-5C61-4C0F-8BCA-32C8D9D40C5B}" type="datetimeFigureOut">
              <a:rPr lang="en-US" smtClean="0"/>
              <a:pPr/>
              <a:t>9/9/2017</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2" name="Вертикальный заголовок 1"/>
          <p:cNvSpPr>
            <a:spLocks noGrp="1"/>
          </p:cNvSpPr>
          <p:nvPr>
            <p:ph type="title" orient="vert"/>
          </p:nvPr>
        </p:nvSpPr>
        <p:spPr>
          <a:xfrm>
            <a:off x="7391400" y="304801"/>
            <a:ext cx="1447800" cy="5851525"/>
          </a:xfrm>
        </p:spPr>
        <p:txBody>
          <a:bodyPr vert="eaVert"/>
          <a:lstStyle/>
          <a:p>
            <a:r>
              <a:rPr kumimoji="0" lang="ru-RU" smtClean="0"/>
              <a:t>Образец заголовка</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Прямоугольник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Прямоугольник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Дата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2ED0BF3D-5C61-4C0F-8BCA-32C8D9D40C5B}" type="datetimeFigureOut">
              <a:rPr lang="en-US" smtClean="0"/>
              <a:pPr/>
              <a:t>9/9/2017</a:t>
            </a:fld>
            <a:endParaRPr lang="en-US"/>
          </a:p>
        </p:txBody>
      </p:sp>
      <p:sp>
        <p:nvSpPr>
          <p:cNvPr id="3" name="Нижний колонтитул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Прямоугольник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Прямая соединительная линия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Овал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Овал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Номер слайда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9401778E-93B1-48A9-923B-91B5C3177428}" type="slidenum">
              <a:rPr lang="en-US" smtClean="0"/>
              <a:pPr/>
              <a:t>‹#›</a:t>
            </a:fld>
            <a:endParaRPr lang="en-US"/>
          </a:p>
        </p:txBody>
      </p:sp>
      <p:sp>
        <p:nvSpPr>
          <p:cNvPr id="22" name="Заголовок 21"/>
          <p:cNvSpPr>
            <a:spLocks noGrp="1"/>
          </p:cNvSpPr>
          <p:nvPr>
            <p:ph type="title"/>
          </p:nvPr>
        </p:nvSpPr>
        <p:spPr>
          <a:xfrm>
            <a:off x="301752" y="228600"/>
            <a:ext cx="8534400" cy="758952"/>
          </a:xfrm>
          <a:prstGeom prst="rect">
            <a:avLst/>
          </a:prstGeom>
        </p:spPr>
        <p:txBody>
          <a:bodyPr vert="horz" anchor="b">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3.wmf"/></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251520" y="2886074"/>
            <a:ext cx="8640960" cy="3423245"/>
          </a:xfrm>
        </p:spPr>
        <p:txBody>
          <a:bodyPr>
            <a:normAutofit/>
          </a:bodyPr>
          <a:lstStyle/>
          <a:p>
            <a:endParaRPr lang="ru-RU" sz="1400" dirty="0">
              <a:solidFill>
                <a:schemeClr val="bg2">
                  <a:lumMod val="50000"/>
                </a:schemeClr>
              </a:solidFill>
              <a:latin typeface="Times New Roman" pitchFamily="18" charset="0"/>
              <a:cs typeface="Times New Roman" pitchFamily="18" charset="0"/>
            </a:endParaRPr>
          </a:p>
          <a:p>
            <a:endParaRPr lang="ru-RU" sz="1400" dirty="0">
              <a:solidFill>
                <a:schemeClr val="bg2">
                  <a:lumMod val="50000"/>
                </a:schemeClr>
              </a:solidFill>
            </a:endParaRPr>
          </a:p>
          <a:p>
            <a:r>
              <a:rPr lang="ru-RU" sz="1400" dirty="0" smtClean="0">
                <a:solidFill>
                  <a:schemeClr val="bg2">
                    <a:lumMod val="50000"/>
                  </a:schemeClr>
                </a:solidFill>
              </a:rPr>
              <a:t>Томский политехнический университет</a:t>
            </a:r>
          </a:p>
          <a:p>
            <a:endParaRPr lang="ru-RU" sz="1400" dirty="0" smtClean="0">
              <a:solidFill>
                <a:schemeClr val="bg2">
                  <a:lumMod val="50000"/>
                </a:schemeClr>
              </a:solidFill>
            </a:endParaRPr>
          </a:p>
          <a:p>
            <a:r>
              <a:rPr lang="ru-RU" sz="1400" dirty="0" smtClean="0">
                <a:solidFill>
                  <a:schemeClr val="bg2">
                    <a:lumMod val="50000"/>
                  </a:schemeClr>
                </a:solidFill>
              </a:rPr>
              <a:t>Андриенко Олег Владимирович</a:t>
            </a:r>
          </a:p>
          <a:p>
            <a:endParaRPr lang="ru-RU" sz="1400" dirty="0" smtClean="0">
              <a:solidFill>
                <a:schemeClr val="bg2">
                  <a:lumMod val="50000"/>
                </a:schemeClr>
              </a:solidFill>
            </a:endParaRPr>
          </a:p>
          <a:p>
            <a:endParaRPr lang="en-US" dirty="0"/>
          </a:p>
        </p:txBody>
      </p:sp>
      <p:sp>
        <p:nvSpPr>
          <p:cNvPr id="2" name="Заголовок 1"/>
          <p:cNvSpPr>
            <a:spLocks noGrp="1"/>
          </p:cNvSpPr>
          <p:nvPr>
            <p:ph type="ctrTitle"/>
          </p:nvPr>
        </p:nvSpPr>
        <p:spPr>
          <a:xfrm>
            <a:off x="1590677" y="133350"/>
            <a:ext cx="6353174" cy="2009775"/>
          </a:xfrm>
        </p:spPr>
        <p:txBody>
          <a:bodyPr>
            <a:noAutofit/>
          </a:bodyPr>
          <a:lstStyle/>
          <a:p>
            <a:r>
              <a:rPr lang="ru-RU" sz="3600" b="1" dirty="0" smtClean="0">
                <a:solidFill>
                  <a:srgbClr val="C00000"/>
                </a:solidFill>
                <a:latin typeface="Times New Roman" pitchFamily="18" charset="0"/>
                <a:cs typeface="Times New Roman" pitchFamily="18" charset="0"/>
              </a:rPr>
              <a:t>Долгосрочные договора</a:t>
            </a:r>
            <a:endParaRPr lang="en-US" sz="3600" b="1" dirty="0">
              <a:solidFill>
                <a:srgbClr val="C00000"/>
              </a:solidFill>
              <a:latin typeface="Times New Roman" pitchFamily="18" charset="0"/>
              <a:cs typeface="Times New Roman" pitchFamily="18" charset="0"/>
            </a:endParaRPr>
          </a:p>
        </p:txBody>
      </p:sp>
    </p:spTree>
    <p:extLst>
      <p:ext uri="{BB962C8B-B14F-4D97-AF65-F5344CB8AC3E}">
        <p14:creationId xmlns:p14="http://schemas.microsoft.com/office/powerpoint/2010/main" val="360175832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Нормативное регулирование</a:t>
            </a:r>
            <a:endParaRPr lang="ru-RU" dirty="0"/>
          </a:p>
        </p:txBody>
      </p:sp>
      <p:sp>
        <p:nvSpPr>
          <p:cNvPr id="3" name="Содержимое 2"/>
          <p:cNvSpPr>
            <a:spLocks noGrp="1"/>
          </p:cNvSpPr>
          <p:nvPr>
            <p:ph sz="quarter" idx="1"/>
          </p:nvPr>
        </p:nvSpPr>
        <p:spPr>
          <a:xfrm>
            <a:off x="352552" y="1354328"/>
            <a:ext cx="8503920" cy="4572000"/>
          </a:xfrm>
        </p:spPr>
        <p:txBody>
          <a:bodyPr>
            <a:noAutofit/>
          </a:bodyPr>
          <a:lstStyle/>
          <a:p>
            <a:pPr marL="0" indent="0" algn="just">
              <a:buNone/>
            </a:pPr>
            <a:r>
              <a:rPr lang="ru-RU" sz="1800" dirty="0" smtClean="0"/>
              <a:t>Проект Приказа </a:t>
            </a:r>
            <a:r>
              <a:rPr lang="ru-RU" sz="1800" dirty="0"/>
              <a:t>Минфина России </a:t>
            </a:r>
          </a:p>
          <a:p>
            <a:pPr marL="0" indent="0" algn="just">
              <a:buNone/>
            </a:pPr>
            <a:r>
              <a:rPr lang="ru-RU" sz="1800" dirty="0"/>
              <a:t>"Об утверждении федерального стандарта бухгалтерского учета для организаций государственного сектора </a:t>
            </a:r>
            <a:r>
              <a:rPr lang="ru-RU" sz="1800" dirty="0" smtClean="0"/>
              <a:t>«Долгосрочные договора»</a:t>
            </a:r>
            <a:endParaRPr lang="ru-RU" sz="1800" dirty="0"/>
          </a:p>
          <a:p>
            <a:pPr marL="0" indent="0" algn="just">
              <a:buNone/>
            </a:pPr>
            <a:r>
              <a:rPr lang="ru-RU" sz="1800" dirty="0" smtClean="0"/>
              <a:t>(Обсуждение)</a:t>
            </a:r>
            <a:endParaRPr lang="ru-RU" sz="1800" dirty="0"/>
          </a:p>
          <a:p>
            <a:pPr marL="0" indent="0" algn="just">
              <a:buNone/>
            </a:pPr>
            <a:r>
              <a:rPr lang="ru-RU" sz="1800" dirty="0"/>
              <a:t>Стандарт применяется при ведении бюджетного учета, бухгалтерского учета государственных (муниципальных) бюджетных и автономных учреждений с 1 января </a:t>
            </a:r>
            <a:r>
              <a:rPr lang="ru-RU" sz="1800" dirty="0" smtClean="0"/>
              <a:t>2020 </a:t>
            </a:r>
            <a:r>
              <a:rPr lang="ru-RU" sz="1800" dirty="0"/>
              <a:t>года, составлении бюджетной отчетности, бухгалтерской (финансовой) отчетности государственных (муниципальных) бюджетных и автономных учреждений начиная с отчетности </a:t>
            </a:r>
            <a:r>
              <a:rPr lang="ru-RU" sz="1800" dirty="0" smtClean="0"/>
              <a:t>2020 </a:t>
            </a:r>
            <a:r>
              <a:rPr lang="ru-RU" sz="1800" dirty="0" smtClean="0"/>
              <a:t>года.</a:t>
            </a:r>
          </a:p>
          <a:p>
            <a:pPr marL="0" indent="0" algn="just">
              <a:buNone/>
            </a:pPr>
            <a:r>
              <a:rPr lang="ru-RU" sz="1800" dirty="0"/>
              <a:t>П</a:t>
            </a:r>
            <a:r>
              <a:rPr lang="ru-RU" sz="1800" dirty="0" smtClean="0"/>
              <a:t>рименяется </a:t>
            </a:r>
            <a:r>
              <a:rPr lang="ru-RU" sz="1800" dirty="0"/>
              <a:t>при отражении в бухгалтерском учете доходов, расходов, фактов хозяйственной жизни, иных объектов бухгалтерского учета, возникающих в результате заключения и исполнения договоров подряда и возмездного оказания услуг, срок действия которых превышает один год (далее – долгосрочные договоры), а также при раскрытии в бухгалтерской (финансовой) отчетности информации об указанных договорах и объектах бухгалтерского учета</a:t>
            </a:r>
            <a:endParaRPr lang="ru-RU" sz="18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smtClean="0"/>
              <a:t>Сфера регулирования</a:t>
            </a:r>
            <a:endParaRPr lang="ru-RU" dirty="0"/>
          </a:p>
        </p:txBody>
      </p:sp>
      <p:sp>
        <p:nvSpPr>
          <p:cNvPr id="3" name="Содержимое 2"/>
          <p:cNvSpPr>
            <a:spLocks noGrp="1"/>
          </p:cNvSpPr>
          <p:nvPr>
            <p:ph sz="quarter" idx="1"/>
          </p:nvPr>
        </p:nvSpPr>
        <p:spPr/>
        <p:txBody>
          <a:bodyPr>
            <a:noAutofit/>
          </a:bodyPr>
          <a:lstStyle/>
          <a:p>
            <a:pPr marL="0" indent="0" algn="just">
              <a:buNone/>
            </a:pPr>
            <a:r>
              <a:rPr lang="ru-RU" sz="2000" dirty="0"/>
              <a:t>В случае если это предусмотрено учетной политикой субъекта учета, </a:t>
            </a:r>
            <a:r>
              <a:rPr lang="ru-RU" sz="2000" dirty="0" smtClean="0"/>
              <a:t>стандарт </a:t>
            </a:r>
            <a:r>
              <a:rPr lang="ru-RU" sz="2000" dirty="0"/>
              <a:t>применяется при отражении в бухгалтерском учете и бухгалтерской (финансовой) отчетности доходов, расходов, фактов хозяйственной жизни, иных объектов бухгалтерского учета, возникающих в результате заключения и исполнения договоров подряда и возмездного оказания услуг, срок действия которых не превышает один год, но даты начала и окончания исполнения приходятся на разные отчетные периоды.</a:t>
            </a:r>
          </a:p>
          <a:p>
            <a:pPr marL="0" indent="0" algn="just">
              <a:buNone/>
            </a:pPr>
            <a:r>
              <a:rPr lang="ru-RU" sz="2000" dirty="0" smtClean="0"/>
              <a:t>Стандарт </a:t>
            </a:r>
            <a:r>
              <a:rPr lang="ru-RU" sz="2000" dirty="0"/>
              <a:t>не применяется при отражении в бухгалтерском учете и бухгалтерской (финансовой) отчетности доходов, расходов, фактов хозяйственной жизни, иных объектов бухгалтерского учета, возникающих в результате заключения и исполнения договоров, цена которых определяется для отдельного отчетного периода исходя из фиксированной стоимости единицы работы (услуги), при условии, что общий объем работ (услуг) по таким договорам не определен. </a:t>
            </a:r>
          </a:p>
          <a:p>
            <a:pPr marL="0" indent="0" algn="just">
              <a:buNone/>
            </a:pPr>
            <a:endParaRPr lang="ru-RU" sz="19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smtClean="0"/>
              <a:t>Договора строительного подряда</a:t>
            </a:r>
            <a:endParaRPr lang="ru-RU" dirty="0"/>
          </a:p>
        </p:txBody>
      </p:sp>
      <p:sp>
        <p:nvSpPr>
          <p:cNvPr id="3" name="Содержимое 2"/>
          <p:cNvSpPr>
            <a:spLocks noGrp="1"/>
          </p:cNvSpPr>
          <p:nvPr>
            <p:ph sz="quarter" idx="1"/>
          </p:nvPr>
        </p:nvSpPr>
        <p:spPr/>
        <p:txBody>
          <a:bodyPr>
            <a:noAutofit/>
          </a:bodyPr>
          <a:lstStyle/>
          <a:p>
            <a:pPr marL="0" indent="0" algn="just">
              <a:buNone/>
            </a:pPr>
            <a:r>
              <a:rPr lang="ru-RU" sz="1800" dirty="0"/>
              <a:t>На конец каждого отчетного периода субъект учета рассчитывает сумму доходов по долгосрочному договору, подлежащую признанию в бухгалтерском учете за отчетный период, путем умножения цены долгосрочного договора и (или) суммы иного возмещения (компенсации), подлежащей получению субъектом учета, на процент исполнения им обязательств по долгосрочному договору, за вычетом сумм доходов по долгосрочному договору, признанных ранее.</a:t>
            </a:r>
          </a:p>
          <a:p>
            <a:pPr marL="0" indent="0" algn="just">
              <a:buNone/>
            </a:pPr>
            <a:r>
              <a:rPr lang="ru-RU" sz="1800" dirty="0"/>
              <a:t>Цена долгосрочного договора и (или) сумма иного возмещения (компенсации), подлежащей получению субъектом учета, определяется с учетом согласованных изменений стоимости работ и в соответствии с условиями долгосрочного договора и (или) соответствующего нормативного правового акта</a:t>
            </a:r>
            <a:r>
              <a:rPr lang="ru-RU" sz="1800" dirty="0" smtClean="0"/>
              <a:t>.</a:t>
            </a:r>
            <a:endParaRPr lang="ru-RU" sz="1800" dirty="0"/>
          </a:p>
        </p:txBody>
      </p:sp>
    </p:spTree>
    <p:extLst>
      <p:ext uri="{BB962C8B-B14F-4D97-AF65-F5344CB8AC3E}">
        <p14:creationId xmlns:p14="http://schemas.microsoft.com/office/powerpoint/2010/main" val="413842395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smtClean="0"/>
              <a:t>Договора строительного подряда</a:t>
            </a:r>
            <a:endParaRPr lang="ru-RU" dirty="0"/>
          </a:p>
        </p:txBody>
      </p:sp>
      <p:sp>
        <p:nvSpPr>
          <p:cNvPr id="3" name="Содержимое 2"/>
          <p:cNvSpPr>
            <a:spLocks noGrp="1"/>
          </p:cNvSpPr>
          <p:nvPr>
            <p:ph sz="quarter" idx="1"/>
          </p:nvPr>
        </p:nvSpPr>
        <p:spPr/>
        <p:txBody>
          <a:bodyPr>
            <a:noAutofit/>
          </a:bodyPr>
          <a:lstStyle/>
          <a:p>
            <a:pPr marL="0" indent="0">
              <a:buNone/>
            </a:pPr>
            <a:r>
              <a:rPr lang="ru-RU" sz="1800" dirty="0" smtClean="0"/>
              <a:t>Процент </a:t>
            </a:r>
            <a:r>
              <a:rPr lang="ru-RU" sz="1800" dirty="0"/>
              <a:t>исполнения субъектом учета обязательств по долгосрочному договору на конец отчетного периода рассчитывается одним из следующих способов:</a:t>
            </a:r>
          </a:p>
          <a:p>
            <a:pPr marL="0" indent="0">
              <a:buNone/>
            </a:pPr>
            <a:r>
              <a:rPr lang="ru-RU" sz="1800" dirty="0"/>
              <a:t>а) как соотношение объема фактически выполненных на конец отчетного периода работ, документально подтвержденного экспертным заключением подразделения, ответственного за исполнение долгосрочного договора, к общему объему работ по долгосрочному договору, предусмотренному сводным сметным расчетом;</a:t>
            </a:r>
          </a:p>
          <a:p>
            <a:pPr marL="0" indent="0">
              <a:buNone/>
            </a:pPr>
            <a:r>
              <a:rPr lang="ru-RU" sz="1800" dirty="0"/>
              <a:t>б) как соотношение расходов субъекта учета, понесенных в связи с выполненным на конец отчетного периода объемом работ и предусмотренных сводным сметным расчетом, к общей величине расходов по долгосрочному договору, предусмотренной сводным сметным расчетом. Общая величина расходов по долгосрочному договору, предусмотренная сводным сметным расчетом, определяется с учетом согласованных изменений стоимости работ. </a:t>
            </a:r>
          </a:p>
          <a:p>
            <a:pPr marL="0" indent="0">
              <a:buNone/>
            </a:pPr>
            <a:r>
              <a:rPr lang="ru-RU" sz="1800" dirty="0"/>
              <a:t>Способ определения процента исполнения субъектом учета обязательств устанавливается на весь срок действия долгосрочного договора в соответствии с учетной политикой субъекта учета. </a:t>
            </a:r>
          </a:p>
        </p:txBody>
      </p:sp>
    </p:spTree>
    <p:extLst>
      <p:ext uri="{BB962C8B-B14F-4D97-AF65-F5344CB8AC3E}">
        <p14:creationId xmlns:p14="http://schemas.microsoft.com/office/powerpoint/2010/main" val="125363126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smtClean="0"/>
              <a:t>Договора строительного подряда</a:t>
            </a:r>
            <a:endParaRPr lang="ru-RU" dirty="0"/>
          </a:p>
        </p:txBody>
      </p:sp>
      <p:sp>
        <p:nvSpPr>
          <p:cNvPr id="3" name="Содержимое 2"/>
          <p:cNvSpPr>
            <a:spLocks noGrp="1"/>
          </p:cNvSpPr>
          <p:nvPr>
            <p:ph sz="quarter" idx="1"/>
          </p:nvPr>
        </p:nvSpPr>
        <p:spPr/>
        <p:txBody>
          <a:bodyPr>
            <a:noAutofit/>
          </a:bodyPr>
          <a:lstStyle/>
          <a:p>
            <a:pPr marL="0" indent="0">
              <a:buNone/>
            </a:pPr>
            <a:r>
              <a:rPr lang="ru-RU" sz="1800" dirty="0" smtClean="0"/>
              <a:t>Лица</a:t>
            </a:r>
            <a:r>
              <a:rPr lang="ru-RU" sz="1800" dirty="0"/>
              <a:t>, ответственные за оформление экспертного заключения об объеме фактически выполненных на конец отчетного периода работ, обеспечивают своевременную передачу указанного экспертного заключения для регистрации содержащихся в нем данных в регистрах бухгалтерского учета, а также достоверность этих данных. Лицо, на которое возложено ведение бухгалтерского учета (лицо, с которым заключен договор об оказании услуг по ведению бухгалтерского учета), не несет ответственность за соответствие указанного экспертного заключения свершившимся фактам хозяйственной жизни.</a:t>
            </a:r>
          </a:p>
          <a:p>
            <a:pPr marL="0" indent="0">
              <a:buNone/>
            </a:pPr>
            <a:r>
              <a:rPr lang="ru-RU" sz="1800" dirty="0"/>
              <a:t>Рассчитанная сумма доходов по долгосрочному договору признается в составе доходов от реализации отчетного периода обособленно с одновременным отражением расчетов с дебиторами по доходам к предъявлению.  </a:t>
            </a:r>
          </a:p>
          <a:p>
            <a:pPr marL="0" indent="0">
              <a:buNone/>
            </a:pPr>
            <a:r>
              <a:rPr lang="ru-RU" sz="1800" dirty="0" smtClean="0"/>
              <a:t>Предусмотренные </a:t>
            </a:r>
            <a:r>
              <a:rPr lang="ru-RU" sz="1800" dirty="0"/>
              <a:t>сводным сметным расчетом расходы субъекта учета, понесенные в связи с выполненным в отчетном периоде объемом работ, формируют себестоимость выполнения работ по долгосрочному договору за отчетный период, относимую на финансовый результат отчетного периода</a:t>
            </a:r>
            <a:r>
              <a:rPr lang="ru-RU" sz="1800" dirty="0" smtClean="0"/>
              <a:t>.</a:t>
            </a:r>
            <a:endParaRPr lang="ru-RU" sz="1800" dirty="0"/>
          </a:p>
        </p:txBody>
      </p:sp>
    </p:spTree>
    <p:extLst>
      <p:ext uri="{BB962C8B-B14F-4D97-AF65-F5344CB8AC3E}">
        <p14:creationId xmlns:p14="http://schemas.microsoft.com/office/powerpoint/2010/main" val="103189373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smtClean="0"/>
              <a:t>Договора строительного подряда</a:t>
            </a:r>
            <a:endParaRPr lang="ru-RU" dirty="0"/>
          </a:p>
        </p:txBody>
      </p:sp>
      <p:sp>
        <p:nvSpPr>
          <p:cNvPr id="3" name="Содержимое 2"/>
          <p:cNvSpPr>
            <a:spLocks noGrp="1"/>
          </p:cNvSpPr>
          <p:nvPr>
            <p:ph sz="quarter" idx="1"/>
          </p:nvPr>
        </p:nvSpPr>
        <p:spPr/>
        <p:txBody>
          <a:bodyPr>
            <a:noAutofit/>
          </a:bodyPr>
          <a:lstStyle/>
          <a:p>
            <a:pPr marL="0" indent="0" algn="just">
              <a:buNone/>
            </a:pPr>
            <a:r>
              <a:rPr lang="ru-RU" sz="1500" dirty="0" smtClean="0"/>
              <a:t>Предусмотренные </a:t>
            </a:r>
            <a:r>
              <a:rPr lang="ru-RU" sz="1500" dirty="0"/>
              <a:t>сводным сметным расчетом расходы субъекта учета, понесенные в отчетном периоде в связи с предстоящими работами, не включаются в себестоимость выполнения работ по долгосрочному договору за отчетный период и учитываются обособлено в составе расходов будущих периодов.</a:t>
            </a:r>
          </a:p>
          <a:p>
            <a:pPr marL="0" indent="0" algn="just">
              <a:buNone/>
            </a:pPr>
            <a:r>
              <a:rPr lang="ru-RU" sz="1500" dirty="0"/>
              <a:t>Расходы субъекта учета, понесенные в отчетном периоде сверх сводного сметного расчета в связи с выполненным в отчетном периоде объемом работ, не включаются в себестоимость выполнения работ по долгосрочному договору и подлежат обособленному отражению в составе финансового результата отчетного периода.</a:t>
            </a:r>
          </a:p>
          <a:p>
            <a:pPr marL="0" indent="0" algn="just">
              <a:buNone/>
            </a:pPr>
            <a:r>
              <a:rPr lang="ru-RU" sz="1500" dirty="0" smtClean="0"/>
              <a:t>По </a:t>
            </a:r>
            <a:r>
              <a:rPr lang="ru-RU" sz="1500" dirty="0"/>
              <a:t>мере завершения этапов работ (работ) признанная сумма расчетов с дебиторами по доходам к предъявлению подлежит отнесению на расчеты с дебиторами по доходам от реализации. Одновременно любую возникшую разницу субъект учета отражает:</a:t>
            </a:r>
          </a:p>
          <a:p>
            <a:pPr marL="0" indent="0" algn="just">
              <a:buNone/>
            </a:pPr>
            <a:r>
              <a:rPr lang="ru-RU" sz="1500" dirty="0"/>
              <a:t>а) в составе доходов по долгосрочному договору за отчетный период в корреспонденции с балансовыми счетами учета расчетов с дебиторами по доходам от реализации – в случае если сумма доходов, соответствующая завершенным этапам работ (работам), превышает сумму доходов, признанных по долгосрочному договору в отношении завершенных этапов работ (работ);</a:t>
            </a:r>
          </a:p>
          <a:p>
            <a:pPr marL="0" indent="0" algn="just">
              <a:buNone/>
            </a:pPr>
            <a:r>
              <a:rPr lang="ru-RU" sz="1500" dirty="0"/>
              <a:t>б) как уменьшение доходов по долгосрочному договору за отчетный период в корреспонденции с балансовыми счетами учета расчетов с дебиторами по доходам к предъявлению (методом «красное </a:t>
            </a:r>
            <a:r>
              <a:rPr lang="ru-RU" sz="1500" dirty="0" err="1"/>
              <a:t>сторно</a:t>
            </a:r>
            <a:r>
              <a:rPr lang="ru-RU" sz="1500" dirty="0"/>
              <a:t>») – в случае если сумма доходов, соответствующая завершенным этапам работ (работам), меньше суммы доходов, признанных по долгосрочному договору в отношении завершенных этапов работ (работ</a:t>
            </a:r>
            <a:r>
              <a:rPr lang="ru-RU" sz="1500" dirty="0" smtClean="0"/>
              <a:t>).</a:t>
            </a:r>
          </a:p>
        </p:txBody>
      </p:sp>
    </p:spTree>
    <p:extLst>
      <p:ext uri="{BB962C8B-B14F-4D97-AF65-F5344CB8AC3E}">
        <p14:creationId xmlns:p14="http://schemas.microsoft.com/office/powerpoint/2010/main" val="401185103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smtClean="0"/>
              <a:t>Договора строительного подряда</a:t>
            </a:r>
            <a:endParaRPr lang="ru-RU" dirty="0"/>
          </a:p>
        </p:txBody>
      </p:sp>
      <p:sp>
        <p:nvSpPr>
          <p:cNvPr id="3" name="Содержимое 2"/>
          <p:cNvSpPr>
            <a:spLocks noGrp="1"/>
          </p:cNvSpPr>
          <p:nvPr>
            <p:ph sz="quarter" idx="1"/>
          </p:nvPr>
        </p:nvSpPr>
        <p:spPr/>
        <p:txBody>
          <a:bodyPr>
            <a:noAutofit/>
          </a:bodyPr>
          <a:lstStyle/>
          <a:p>
            <a:pPr marL="0" indent="0" algn="just">
              <a:buNone/>
            </a:pPr>
            <a:r>
              <a:rPr lang="ru-RU" sz="1500" dirty="0" smtClean="0"/>
              <a:t>Поступление денежных средств и их эквивалентов по долгосрочному договору отражается как уменьшение расчетов с дебиторами по доходам от реализации в корреспонденции с балансовыми счетами учета денежных средств и их эквивалентов Рабочего плана счетов субъекта учета.</a:t>
            </a:r>
          </a:p>
          <a:p>
            <a:pPr marL="0" indent="0" algn="just">
              <a:buNone/>
            </a:pPr>
            <a:r>
              <a:rPr lang="ru-RU" sz="1500" dirty="0" smtClean="0"/>
              <a:t>Одновременно с признанием доходов по долгосрочному договору субъект учета отражает их сумму на забалансовом счете, предназначенном для учета результата долгосрочного договора в части объемов выполненных по долгосрочному договору работ.</a:t>
            </a:r>
          </a:p>
          <a:p>
            <a:pPr marL="0" indent="0" algn="just">
              <a:buNone/>
            </a:pPr>
            <a:r>
              <a:rPr lang="ru-RU" sz="1500" dirty="0" smtClean="0"/>
              <a:t>При корректировке суммы доходов по долгосрочному договору субъект учета выполняет соответствующую корректировку суммы доходов, отраженной на забалансовом счете, предназначенном для учета результата долгосрочного договора в части объемов выполненных по долгосрочному договору работ.</a:t>
            </a:r>
          </a:p>
          <a:p>
            <a:pPr marL="0" indent="0" algn="just">
              <a:buNone/>
            </a:pPr>
            <a:r>
              <a:rPr lang="ru-RU" sz="1500" dirty="0" smtClean="0"/>
              <a:t>Одновременно с отнесением себестоимости выполнения работ по долгосрочному договору за отчетный период на финансовый результат отчетного периода субъект учета отражает ее сумму на забалансовом счете, предназначенном для учета результата долгосрочного договора в части себестоимости выполненных по долгосрочному договору работ.</a:t>
            </a:r>
          </a:p>
          <a:p>
            <a:pPr marL="0" indent="0" algn="just">
              <a:buNone/>
            </a:pPr>
            <a:r>
              <a:rPr lang="ru-RU" sz="1500" dirty="0" smtClean="0"/>
              <a:t>Одновременно с отнесением расходов субъекта учета, не включенных в себестоимость выполнения работ по долгосрочному договору, на финансовый результат отчетного периода, субъект учета отражает их сумму на забалансовом счете, предназначенном для учета результата долгосрочного договора в части превышения сводного сметного расчета.</a:t>
            </a:r>
          </a:p>
        </p:txBody>
      </p:sp>
    </p:spTree>
    <p:extLst>
      <p:ext uri="{BB962C8B-B14F-4D97-AF65-F5344CB8AC3E}">
        <p14:creationId xmlns:p14="http://schemas.microsoft.com/office/powerpoint/2010/main" val="255034237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smtClean="0"/>
              <a:t>Договора строительного подряда</a:t>
            </a:r>
            <a:endParaRPr lang="ru-RU" dirty="0"/>
          </a:p>
        </p:txBody>
      </p:sp>
      <p:sp>
        <p:nvSpPr>
          <p:cNvPr id="3" name="Содержимое 2"/>
          <p:cNvSpPr>
            <a:spLocks noGrp="1"/>
          </p:cNvSpPr>
          <p:nvPr>
            <p:ph sz="quarter" idx="1"/>
          </p:nvPr>
        </p:nvSpPr>
        <p:spPr/>
        <p:txBody>
          <a:bodyPr>
            <a:noAutofit/>
          </a:bodyPr>
          <a:lstStyle/>
          <a:p>
            <a:pPr marL="0" indent="0" algn="just">
              <a:buNone/>
            </a:pPr>
            <a:r>
              <a:rPr lang="ru-RU" sz="1500" dirty="0" smtClean="0"/>
              <a:t>Аналитический учет по </a:t>
            </a:r>
            <a:r>
              <a:rPr lang="ru-RU" sz="1500" dirty="0" err="1" smtClean="0"/>
              <a:t>забалансовому</a:t>
            </a:r>
            <a:r>
              <a:rPr lang="ru-RU" sz="1500" dirty="0" smtClean="0"/>
              <a:t> счету, предназначенному для учета результата долгосрочного договора, ведется в разрезе долгосрочных договоров, а также с использованием иных аналитических разрезов, предусмотренных учетной политикой субъекта учета.</a:t>
            </a:r>
          </a:p>
          <a:p>
            <a:pPr marL="0" indent="0" algn="just">
              <a:buNone/>
            </a:pPr>
            <a:r>
              <a:rPr lang="ru-RU" sz="1500" dirty="0" smtClean="0"/>
              <a:t>По окончании исполнения долгосрочного договора субъект учета списывает суммы, отраженные на забалансовом счете, предназначенном для учета результата долгосрочного договора.</a:t>
            </a:r>
          </a:p>
          <a:p>
            <a:pPr marL="0" indent="0" algn="just">
              <a:buNone/>
            </a:pPr>
            <a:r>
              <a:rPr lang="ru-RU" sz="1500" dirty="0" smtClean="0"/>
              <a:t>Сумма налога на добавленную стоимость, признанная в составе суммы доходов по долгосрочному договору, подлежит отнесению на:</a:t>
            </a:r>
          </a:p>
          <a:p>
            <a:pPr marL="0" indent="0" algn="just">
              <a:buNone/>
            </a:pPr>
            <a:r>
              <a:rPr lang="ru-RU" sz="1500" dirty="0" smtClean="0"/>
              <a:t>а) расчеты по отложенному налогу на добавленную стоимость – в момент признания доходов по долгосрочному договору, рассчитанных исходя из процента исполнения субъектом учета обязательств по долгосрочному договору;</a:t>
            </a:r>
          </a:p>
          <a:p>
            <a:pPr marL="0" indent="0" algn="just">
              <a:buNone/>
            </a:pPr>
            <a:r>
              <a:rPr lang="ru-RU" sz="1500" dirty="0" smtClean="0"/>
              <a:t>б) расчеты по налогу на добавленную стоимость – по завершении этапов работ (работ).</a:t>
            </a:r>
          </a:p>
          <a:p>
            <a:pPr marL="0" indent="0" algn="just">
              <a:buNone/>
            </a:pPr>
            <a:r>
              <a:rPr lang="ru-RU" sz="1500" dirty="0" smtClean="0"/>
              <a:t>При корректировке суммы доходов по долгосрочному договору субъект учета:</a:t>
            </a:r>
          </a:p>
          <a:p>
            <a:pPr marL="0" indent="0" algn="just">
              <a:buNone/>
            </a:pPr>
            <a:r>
              <a:rPr lang="ru-RU" sz="1500" dirty="0" smtClean="0"/>
              <a:t>а) увеличивает расчеты по налогу на добавленную стоимость – в случае увеличения доходов отчетного периода по долгосрочному договору;</a:t>
            </a:r>
          </a:p>
          <a:p>
            <a:pPr marL="0" indent="0" algn="just">
              <a:buNone/>
            </a:pPr>
            <a:r>
              <a:rPr lang="ru-RU" sz="1500" dirty="0" smtClean="0"/>
              <a:t>б) уменьшает расчеты по отложенному налогу на добавленную стоимость – в случае уменьшения доходов отчетного периода по долгосрочному договору (методом «красное </a:t>
            </a:r>
            <a:r>
              <a:rPr lang="ru-RU" sz="1500" dirty="0" err="1" smtClean="0"/>
              <a:t>сторно</a:t>
            </a:r>
            <a:r>
              <a:rPr lang="ru-RU" sz="1500" dirty="0" smtClean="0"/>
              <a:t>»).</a:t>
            </a:r>
            <a:endParaRPr lang="ru-RU" sz="1500" dirty="0"/>
          </a:p>
        </p:txBody>
      </p:sp>
    </p:spTree>
    <p:extLst>
      <p:ext uri="{BB962C8B-B14F-4D97-AF65-F5344CB8AC3E}">
        <p14:creationId xmlns:p14="http://schemas.microsoft.com/office/powerpoint/2010/main" val="355282848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smtClean="0"/>
              <a:t>Другие долгосрочные договора</a:t>
            </a:r>
            <a:endParaRPr lang="ru-RU" dirty="0"/>
          </a:p>
        </p:txBody>
      </p:sp>
      <p:sp>
        <p:nvSpPr>
          <p:cNvPr id="3" name="Содержимое 2"/>
          <p:cNvSpPr>
            <a:spLocks noGrp="1"/>
          </p:cNvSpPr>
          <p:nvPr>
            <p:ph sz="quarter" idx="1"/>
          </p:nvPr>
        </p:nvSpPr>
        <p:spPr>
          <a:xfrm>
            <a:off x="311912" y="1557528"/>
            <a:ext cx="8503920" cy="4572000"/>
          </a:xfrm>
        </p:spPr>
        <p:txBody>
          <a:bodyPr>
            <a:noAutofit/>
          </a:bodyPr>
          <a:lstStyle/>
          <a:p>
            <a:pPr marL="0" indent="0">
              <a:buNone/>
            </a:pPr>
            <a:r>
              <a:rPr lang="ru-RU" sz="1600" dirty="0"/>
              <a:t>По факту подписания долгосрочного договора, но не позднее даты окончания отчетного периода, в котором он заключен, субъект учета отражает расчеты с дебиторами по доходам от реализации за весь срок действия долгосрочного договора в корреспонденции с балансовыми счетами учета предстоящих доходов.</a:t>
            </a:r>
          </a:p>
          <a:p>
            <a:pPr marL="0" indent="0">
              <a:buNone/>
            </a:pPr>
            <a:r>
              <a:rPr lang="ru-RU" sz="1600" dirty="0"/>
              <a:t>Доходы по долгосрочному договору признаются в составе доходов от реализации текущего периода, обособляемых на соответствующих счетах Рабочего плана счетов субъекта учета, равномерно (ежемесячно) до истечения срока действия долгосрочного договора с одновременным уменьшением сумм предстоящих доходов.</a:t>
            </a:r>
          </a:p>
          <a:p>
            <a:pPr marL="0" indent="0">
              <a:buNone/>
            </a:pPr>
            <a:r>
              <a:rPr lang="ru-RU" sz="1600" dirty="0"/>
              <a:t>В случае если выполнение работ (оказание услуг) по долгосрочному договору осуществляется неравномерно, субъект учета вправе применить иной порядок расчета доходов от реализации по долгосрочному договору, предусмотренный учетной политикой субъекта учета.</a:t>
            </a:r>
          </a:p>
          <a:p>
            <a:pPr marL="0" indent="0">
              <a:buNone/>
            </a:pPr>
            <a:r>
              <a:rPr lang="ru-RU" sz="1600" dirty="0"/>
              <a:t>Поступление денежных средств и их эквивалентов по долгосрочному договору отражается как уменьшение расчетов с дебиторами по доходам от реализации в корреспонденции с балансовыми счетами учета денежных средств и их эквивалентов Рабочего плана счетов субъекта учета</a:t>
            </a:r>
            <a:r>
              <a:rPr lang="ru-RU" sz="1600" dirty="0" smtClean="0"/>
              <a:t>.</a:t>
            </a:r>
            <a:endParaRPr lang="ru-RU" sz="1600" dirty="0"/>
          </a:p>
        </p:txBody>
      </p:sp>
    </p:spTree>
    <p:extLst>
      <p:ext uri="{BB962C8B-B14F-4D97-AF65-F5344CB8AC3E}">
        <p14:creationId xmlns:p14="http://schemas.microsoft.com/office/powerpoint/2010/main" val="158379506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smtClean="0"/>
              <a:t>Другие долгосрочные договора</a:t>
            </a:r>
            <a:endParaRPr lang="ru-RU" dirty="0"/>
          </a:p>
        </p:txBody>
      </p:sp>
      <p:sp>
        <p:nvSpPr>
          <p:cNvPr id="3" name="Содержимое 2"/>
          <p:cNvSpPr>
            <a:spLocks noGrp="1"/>
          </p:cNvSpPr>
          <p:nvPr>
            <p:ph sz="quarter" idx="1"/>
          </p:nvPr>
        </p:nvSpPr>
        <p:spPr>
          <a:xfrm>
            <a:off x="311912" y="1557528"/>
            <a:ext cx="8503920" cy="4572000"/>
          </a:xfrm>
        </p:spPr>
        <p:txBody>
          <a:bodyPr>
            <a:noAutofit/>
          </a:bodyPr>
          <a:lstStyle/>
          <a:p>
            <a:pPr marL="0" indent="0">
              <a:buNone/>
            </a:pPr>
            <a:r>
              <a:rPr lang="ru-RU" sz="2000" dirty="0" smtClean="0"/>
              <a:t>Расходы </a:t>
            </a:r>
            <a:r>
              <a:rPr lang="ru-RU" sz="2000" dirty="0"/>
              <a:t>субъекта учета, понесенные в связи с выполненными работами (оказанными услугами), формируют себестоимость выполнения работ по долгосрочному договору за отчетный период, относимую на финансовый результат отчетного периода.</a:t>
            </a:r>
          </a:p>
          <a:p>
            <a:pPr marL="0" indent="0">
              <a:buNone/>
            </a:pPr>
            <a:r>
              <a:rPr lang="ru-RU" sz="2000" dirty="0" smtClean="0"/>
              <a:t>Сумма </a:t>
            </a:r>
            <a:r>
              <a:rPr lang="ru-RU" sz="2000" dirty="0"/>
              <a:t>НДС, признанная в составе суммы доходов от реализации текущего периода по долгосрочному договору, подлежит отнесению на:</a:t>
            </a:r>
          </a:p>
          <a:p>
            <a:pPr marL="0" indent="0">
              <a:buNone/>
            </a:pPr>
            <a:r>
              <a:rPr lang="ru-RU" sz="2000" dirty="0"/>
              <a:t>а) расчеты по налогу на добавленную стоимость – в случае завершения этапов выполнения работ, оказания услуг;</a:t>
            </a:r>
          </a:p>
          <a:p>
            <a:pPr marL="0" indent="0">
              <a:buNone/>
            </a:pPr>
            <a:r>
              <a:rPr lang="ru-RU" sz="2000" dirty="0"/>
              <a:t>б) расчеты по отложенному налогу на добавленную стоимость – в случае признания доходов от реализации по долгосрочному договору для целей бухгалтерского учета до наступления даты признания доходов от реализации по долгосрочному договору для целей налогового учета по налогу на добавленную стоимость. </a:t>
            </a:r>
            <a:endParaRPr lang="ru-RU" sz="2000" dirty="0"/>
          </a:p>
        </p:txBody>
      </p:sp>
    </p:spTree>
    <p:extLst>
      <p:ext uri="{BB962C8B-B14F-4D97-AF65-F5344CB8AC3E}">
        <p14:creationId xmlns:p14="http://schemas.microsoft.com/office/powerpoint/2010/main" val="146001129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smtClean="0"/>
              <a:t>Переходные положения</a:t>
            </a:r>
            <a:endParaRPr lang="ru-RU" dirty="0"/>
          </a:p>
        </p:txBody>
      </p:sp>
      <p:sp>
        <p:nvSpPr>
          <p:cNvPr id="3" name="Содержимое 2"/>
          <p:cNvSpPr>
            <a:spLocks noGrp="1"/>
          </p:cNvSpPr>
          <p:nvPr>
            <p:ph sz="quarter" idx="1"/>
          </p:nvPr>
        </p:nvSpPr>
        <p:spPr>
          <a:xfrm>
            <a:off x="311912" y="1557528"/>
            <a:ext cx="8503920" cy="4572000"/>
          </a:xfrm>
        </p:spPr>
        <p:txBody>
          <a:bodyPr>
            <a:noAutofit/>
          </a:bodyPr>
          <a:lstStyle/>
          <a:p>
            <a:pPr marL="0" indent="0" algn="just">
              <a:buNone/>
            </a:pPr>
            <a:r>
              <a:rPr lang="ru-RU" sz="1600" dirty="0"/>
              <a:t>По долгосрочным договорам строительного подряда субъект учета признает ранее не отраженные в бухгалтерском учете суммы доходов, соответствующие выполненным, но не завершенным на конец отчетного периода этапам работ (работам), а также иные объекты бухгалтерского учета, предусмотренные настоящим Стандартом.</a:t>
            </a:r>
          </a:p>
          <a:p>
            <a:pPr marL="0" indent="0" algn="just">
              <a:buNone/>
            </a:pPr>
            <a:r>
              <a:rPr lang="ru-RU" sz="1600" dirty="0"/>
              <a:t>По иным долгосрочным договорам подряда и договорам возмездного оказания услуг субъект учета признает ранее не отраженные в бухгалтерском учете суммы доходов от реализации, соответствующие выполненным на конец отчетного периода работам (оказанным услугам), суммы доходов будущих периодов, соответствующие работам (услугам), подлежащим выполнению (оказанию) в течение оставшегося периода исполнения долгосрочного договора, а также иные объекты бухгалтерского учета, предусмотренные настоящим Стандартом.</a:t>
            </a:r>
          </a:p>
          <a:p>
            <a:pPr marL="0" indent="0" algn="just">
              <a:buNone/>
            </a:pPr>
            <a:r>
              <a:rPr lang="ru-RU" sz="1600" dirty="0"/>
              <a:t>Информация об объектах учета, признанных в соответствии с требованиями настоящего Стандарта, подлежит раскрытию в Пояснениях к бухгалтерской (финансовой) отчетности обособленно от иной информации. </a:t>
            </a:r>
          </a:p>
          <a:p>
            <a:pPr marL="0" indent="0" algn="just">
              <a:buNone/>
            </a:pPr>
            <a:r>
              <a:rPr lang="ru-RU" sz="1600" dirty="0"/>
              <a:t>Сравнительная информация по объектам бухгалтерского учета за периоды, предшествующие первому применению настоящего Стандарта, не пересчитывается.</a:t>
            </a:r>
          </a:p>
        </p:txBody>
      </p:sp>
    </p:spTree>
    <p:extLst>
      <p:ext uri="{BB962C8B-B14F-4D97-AF65-F5344CB8AC3E}">
        <p14:creationId xmlns:p14="http://schemas.microsoft.com/office/powerpoint/2010/main" val="84684574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mtClean="0"/>
              <a:t>Изменения 157н и КОСГУ</a:t>
            </a:r>
            <a:endParaRPr lang="ru-RU" dirty="0"/>
          </a:p>
        </p:txBody>
      </p:sp>
      <p:sp>
        <p:nvSpPr>
          <p:cNvPr id="3" name="Содержимое 2"/>
          <p:cNvSpPr>
            <a:spLocks noGrp="1"/>
          </p:cNvSpPr>
          <p:nvPr>
            <p:ph sz="quarter" idx="1"/>
          </p:nvPr>
        </p:nvSpPr>
        <p:spPr>
          <a:xfrm>
            <a:off x="311912" y="1557528"/>
            <a:ext cx="8503920" cy="4572000"/>
          </a:xfrm>
        </p:spPr>
        <p:txBody>
          <a:bodyPr>
            <a:noAutofit/>
          </a:bodyPr>
          <a:lstStyle/>
          <a:p>
            <a:pPr marL="0" lvl="0" indent="0">
              <a:buNone/>
            </a:pPr>
            <a:r>
              <a:rPr lang="ru-RU" sz="1400" dirty="0"/>
              <a:t>Счет 0 2053</a:t>
            </a:r>
            <a:r>
              <a:rPr lang="en-US" sz="1400" dirty="0"/>
              <a:t>S </a:t>
            </a:r>
            <a:r>
              <a:rPr lang="ru-RU" sz="1400" dirty="0"/>
              <a:t>000 «Расчеты с плательщиками доходов к предъявлению»</a:t>
            </a:r>
          </a:p>
          <a:p>
            <a:pPr marL="0" lvl="0" indent="0">
              <a:buNone/>
            </a:pPr>
            <a:r>
              <a:rPr lang="ru-RU" sz="1400" dirty="0"/>
              <a:t>Счет 0 303</a:t>
            </a:r>
            <a:r>
              <a:rPr lang="en-US" sz="1400" dirty="0"/>
              <a:t>D</a:t>
            </a:r>
            <a:r>
              <a:rPr lang="ru-RU" sz="1400" dirty="0"/>
              <a:t>4</a:t>
            </a:r>
            <a:r>
              <a:rPr lang="en-US" sz="1400" dirty="0"/>
              <a:t> </a:t>
            </a:r>
            <a:r>
              <a:rPr lang="ru-RU" sz="1400" dirty="0"/>
              <a:t>000 «Отложенные расчеты по налогу на добавленную стоимость»</a:t>
            </a:r>
          </a:p>
          <a:p>
            <a:pPr marL="0" lvl="0" indent="0">
              <a:buNone/>
            </a:pPr>
            <a:r>
              <a:rPr lang="ru-RU" sz="1400" dirty="0"/>
              <a:t>Счет 0 40110 13</a:t>
            </a:r>
            <a:r>
              <a:rPr lang="en-US" sz="1400" dirty="0"/>
              <a:t>S</a:t>
            </a:r>
            <a:r>
              <a:rPr lang="ru-RU" sz="1400" dirty="0"/>
              <a:t> «Доходы по договору строительного подряда»</a:t>
            </a:r>
          </a:p>
          <a:p>
            <a:pPr marL="0" lvl="0" indent="0">
              <a:buNone/>
            </a:pPr>
            <a:r>
              <a:rPr lang="ru-RU" sz="1400" dirty="0"/>
              <a:t>Счет 0 4012</a:t>
            </a:r>
            <a:r>
              <a:rPr lang="en-US" sz="1400" dirty="0"/>
              <a:t>S</a:t>
            </a:r>
            <a:r>
              <a:rPr lang="ru-RU" sz="1400" dirty="0"/>
              <a:t> 2ХХ «Расходы по договору строительного подряда, превышающие сводный сметный расчет»</a:t>
            </a:r>
          </a:p>
          <a:p>
            <a:pPr marL="0" lvl="0" indent="0">
              <a:buNone/>
            </a:pPr>
            <a:r>
              <a:rPr lang="ru-RU" sz="1400" dirty="0"/>
              <a:t>Счет 0 4015</a:t>
            </a:r>
            <a:r>
              <a:rPr lang="en-US" sz="1400" dirty="0"/>
              <a:t>S</a:t>
            </a:r>
            <a:r>
              <a:rPr lang="ru-RU" sz="1400" dirty="0"/>
              <a:t> 2ХХ «Расходы будущих периодов по договору строительного подряда» (по видам расходов)</a:t>
            </a:r>
          </a:p>
          <a:p>
            <a:pPr marL="0" lvl="0" indent="0">
              <a:buNone/>
            </a:pPr>
            <a:r>
              <a:rPr lang="ru-RU" sz="1400" dirty="0" err="1"/>
              <a:t>Забалансовый</a:t>
            </a:r>
            <a:r>
              <a:rPr lang="ru-RU" sz="1400" dirty="0"/>
              <a:t> счет 45.1 «Объемы выполненных работ по договору строительного подряда», предназначен для учета результата договора строительного подряда в части объемов выполненных работ.</a:t>
            </a:r>
          </a:p>
          <a:p>
            <a:pPr marL="0" lvl="0" indent="0">
              <a:buNone/>
            </a:pPr>
            <a:r>
              <a:rPr lang="ru-RU" sz="1400" dirty="0" err="1"/>
              <a:t>Забалансовый</a:t>
            </a:r>
            <a:r>
              <a:rPr lang="ru-RU" sz="1400" dirty="0"/>
              <a:t> счет 45.2 «Себестоимость выполненных работ по договору строительного подряда» предназначен для учета результата договора строительного подряда в части себестоимости выполненных (завершенных) этапов работ (работ).</a:t>
            </a:r>
          </a:p>
          <a:p>
            <a:pPr marL="0" lvl="0" indent="0">
              <a:buNone/>
            </a:pPr>
            <a:r>
              <a:rPr lang="ru-RU" sz="1400" dirty="0" err="1"/>
              <a:t>Забалансовый</a:t>
            </a:r>
            <a:r>
              <a:rPr lang="ru-RU" sz="1400" dirty="0"/>
              <a:t> счет 45.3 «Расходы по договору строительного подряда, превышающие сводный сметный расчет» предназначен для учета расходов субъекта учета, понесенных в отчетном периоде сверх сводного сметного расчета в связи с выполненным в отчетном периоде объемом работ и не включенных в себестоимость выполнения работ по договору строительного подряда</a:t>
            </a:r>
          </a:p>
          <a:p>
            <a:pPr marL="0" indent="0">
              <a:buNone/>
            </a:pPr>
            <a:r>
              <a:rPr lang="ru-RU" sz="1400" dirty="0"/>
              <a:t> </a:t>
            </a:r>
            <a:r>
              <a:rPr lang="ru-RU" sz="1400" b="1" dirty="0" smtClean="0"/>
              <a:t>Дополнительные </a:t>
            </a:r>
            <a:r>
              <a:rPr lang="ru-RU" sz="1400" b="1" dirty="0"/>
              <a:t>аналитические показатели для отражения доходов по долгосрочным договорам строительного подряда</a:t>
            </a:r>
            <a:endParaRPr lang="ru-RU" sz="1400" dirty="0"/>
          </a:p>
          <a:p>
            <a:pPr marL="0" indent="0">
              <a:buNone/>
            </a:pPr>
            <a:r>
              <a:rPr lang="ru-RU" sz="1400" dirty="0" smtClean="0"/>
              <a:t>13S </a:t>
            </a:r>
            <a:r>
              <a:rPr lang="ru-RU" sz="1400" dirty="0"/>
              <a:t>– «Доходы по выполненным этапам работ по договору строительного подряда»</a:t>
            </a:r>
          </a:p>
        </p:txBody>
      </p:sp>
    </p:spTree>
    <p:extLst>
      <p:ext uri="{BB962C8B-B14F-4D97-AF65-F5344CB8AC3E}">
        <p14:creationId xmlns:p14="http://schemas.microsoft.com/office/powerpoint/2010/main" val="282790056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a:off x="8534400" y="6381328"/>
            <a:ext cx="430088" cy="288032"/>
          </a:xfrm>
          <a:prstGeom prst="rect">
            <a:avLst/>
          </a:prstGeom>
        </p:spPr>
        <p:txBody>
          <a:bodyPr>
            <a:noAutofit/>
          </a:bodyPr>
          <a:lstStyle>
            <a:lvl1pPr algn="ctr" rtl="0" eaLnBrk="1" latinLnBrk="0" hangingPunct="1">
              <a:spcBef>
                <a:spcPct val="0"/>
              </a:spcBef>
              <a:buNone/>
              <a:defRPr kumimoji="0" sz="3300" kern="1200">
                <a:solidFill>
                  <a:schemeClr val="accent3">
                    <a:shade val="75000"/>
                  </a:schemeClr>
                </a:solidFill>
                <a:latin typeface="+mj-lt"/>
                <a:ea typeface="+mj-ea"/>
                <a:cs typeface="+mj-cs"/>
              </a:defRPr>
            </a:lvl1pPr>
          </a:lstStyle>
          <a:p>
            <a:r>
              <a:rPr lang="ru-RU" sz="1800" b="1" dirty="0" smtClean="0">
                <a:solidFill>
                  <a:schemeClr val="bg1"/>
                </a:solidFill>
                <a:latin typeface="Times New Roman" pitchFamily="18" charset="0"/>
                <a:cs typeface="Times New Roman" pitchFamily="18" charset="0"/>
              </a:rPr>
              <a:t>28</a:t>
            </a:r>
            <a:endParaRPr lang="en-US" sz="1800" b="1" dirty="0">
              <a:solidFill>
                <a:schemeClr val="bg1"/>
              </a:solidFill>
              <a:latin typeface="Times New Roman" pitchFamily="18" charset="0"/>
              <a:cs typeface="Times New Roman" pitchFamily="18" charset="0"/>
            </a:endParaRPr>
          </a:p>
        </p:txBody>
      </p:sp>
      <p:graphicFrame>
        <p:nvGraphicFramePr>
          <p:cNvPr id="2" name="Object 2"/>
          <p:cNvGraphicFramePr>
            <a:graphicFrameLocks noChangeAspect="1"/>
          </p:cNvGraphicFramePr>
          <p:nvPr/>
        </p:nvGraphicFramePr>
        <p:xfrm>
          <a:off x="2689225" y="1600200"/>
          <a:ext cx="3422650" cy="3429000"/>
        </p:xfrm>
        <a:graphic>
          <a:graphicData uri="http://schemas.openxmlformats.org/presentationml/2006/ole">
            <mc:AlternateContent xmlns:mc="http://schemas.openxmlformats.org/markup-compatibility/2006">
              <mc:Choice xmlns:v="urn:schemas-microsoft-com:vml" Requires="v">
                <p:oleObj spid="_x0000_s1148" name="Clip" r:id="rId3" imgW="3452400" imgH="3458520" progId="">
                  <p:embed/>
                </p:oleObj>
              </mc:Choice>
              <mc:Fallback>
                <p:oleObj name="Clip" r:id="rId3" imgW="3452400" imgH="3458520" progId="">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89225" y="1600200"/>
                        <a:ext cx="3422650" cy="3429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405711833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Официальная">
  <a:themeElements>
    <a:clrScheme name="Официальная">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Официальная">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Официальная">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6711</TotalTime>
  <Words>1725</Words>
  <Application>Microsoft Office PowerPoint</Application>
  <PresentationFormat>Экран (4:3)</PresentationFormat>
  <Paragraphs>75</Paragraphs>
  <Slides>14</Slides>
  <Notes>0</Notes>
  <HiddenSlides>0</HiddenSlides>
  <MMClips>0</MMClips>
  <ScaleCrop>false</ScaleCrop>
  <HeadingPairs>
    <vt:vector size="6" baseType="variant">
      <vt:variant>
        <vt:lpstr>Тема</vt:lpstr>
      </vt:variant>
      <vt:variant>
        <vt:i4>1</vt:i4>
      </vt:variant>
      <vt:variant>
        <vt:lpstr>Внедренные серверы OLE</vt:lpstr>
      </vt:variant>
      <vt:variant>
        <vt:i4>1</vt:i4>
      </vt:variant>
      <vt:variant>
        <vt:lpstr>Заголовки слайдов</vt:lpstr>
      </vt:variant>
      <vt:variant>
        <vt:i4>14</vt:i4>
      </vt:variant>
    </vt:vector>
  </HeadingPairs>
  <TitlesOfParts>
    <vt:vector size="16" baseType="lpstr">
      <vt:lpstr>Официальная</vt:lpstr>
      <vt:lpstr>Clip</vt:lpstr>
      <vt:lpstr>Долгосрочные договора</vt:lpstr>
      <vt:lpstr>Нормативное регулирование</vt:lpstr>
      <vt:lpstr>Сфера регулирования</vt:lpstr>
      <vt:lpstr>Договора строительного подряда</vt:lpstr>
      <vt:lpstr>Договора строительного подряда</vt:lpstr>
      <vt:lpstr>Договора строительного подряда</vt:lpstr>
      <vt:lpstr>Договора строительного подряда</vt:lpstr>
      <vt:lpstr>Договора строительного подряда</vt:lpstr>
      <vt:lpstr>Договора строительного подряда</vt:lpstr>
      <vt:lpstr>Другие долгосрочные договора</vt:lpstr>
      <vt:lpstr>Другие долгосрочные договора</vt:lpstr>
      <vt:lpstr>Переходные положения</vt:lpstr>
      <vt:lpstr>Изменения 157н и КОСГУ</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Классификация  аудиторских услуг</dc:title>
  <dc:creator>Елена А. Черемных</dc:creator>
  <cp:lastModifiedBy>User</cp:lastModifiedBy>
  <cp:revision>715</cp:revision>
  <cp:lastPrinted>2014-11-12T11:25:40Z</cp:lastPrinted>
  <dcterms:created xsi:type="dcterms:W3CDTF">2014-09-10T05:03:02Z</dcterms:created>
  <dcterms:modified xsi:type="dcterms:W3CDTF">2017-09-09T08:58:11Z</dcterms:modified>
</cp:coreProperties>
</file>