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sldIdLst>
    <p:sldId id="256" r:id="rId2"/>
    <p:sldId id="301" r:id="rId3"/>
    <p:sldId id="302" r:id="rId4"/>
    <p:sldId id="305" r:id="rId5"/>
    <p:sldId id="303" r:id="rId6"/>
    <p:sldId id="307" r:id="rId7"/>
    <p:sldId id="306" r:id="rId8"/>
    <p:sldId id="308" r:id="rId9"/>
    <p:sldId id="309" r:id="rId10"/>
    <p:sldId id="324" r:id="rId11"/>
    <p:sldId id="325" r:id="rId12"/>
    <p:sldId id="326" r:id="rId13"/>
    <p:sldId id="327" r:id="rId14"/>
    <p:sldId id="328" r:id="rId15"/>
    <p:sldId id="329" r:id="rId16"/>
    <p:sldId id="310" r:id="rId17"/>
    <p:sldId id="331"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30" r:id="rId32"/>
    <p:sldId id="273" r:id="rId33"/>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9E1"/>
    <a:srgbClr val="C8AF1A"/>
    <a:srgbClr val="CC9B00"/>
    <a:srgbClr val="ACD24E"/>
    <a:srgbClr val="DFF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61" autoAdjust="0"/>
    <p:restoredTop sz="94664" autoAdjust="0"/>
  </p:normalViewPr>
  <p:slideViewPr>
    <p:cSldViewPr snapToGrid="0">
      <p:cViewPr>
        <p:scale>
          <a:sx n="75" d="100"/>
          <a:sy n="75" d="100"/>
        </p:scale>
        <p:origin x="-1517" y="-25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8/29/2017</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8/29/2017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8/29/2017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8/29/2017</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8/29/2017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8/29/2017</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8/29/2017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8/29/2017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8/29/2017</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8/29/2017</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8/29/2017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8/29/2017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8/29/2017</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consultantplus://offline/ref=690FE65FBABD5C6B83B3C0F3EF416B7CAD897E07114AF4FC4EA691036Dy0X9J"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r>
              <a:rPr lang="ru-RU" sz="1400" dirty="0" smtClean="0">
                <a:solidFill>
                  <a:schemeClr val="bg2">
                    <a:lumMod val="50000"/>
                  </a:schemeClr>
                </a:solidFill>
              </a:rPr>
              <a:t>Томский политехнический университет</a:t>
            </a: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endParaRPr lang="en-US" dirty="0"/>
          </a:p>
        </p:txBody>
      </p:sp>
      <p:sp>
        <p:nvSpPr>
          <p:cNvPr id="2" name="Заголовок 1"/>
          <p:cNvSpPr>
            <a:spLocks noGrp="1"/>
          </p:cNvSpPr>
          <p:nvPr>
            <p:ph type="ctrTitle"/>
          </p:nvPr>
        </p:nvSpPr>
        <p:spPr>
          <a:xfrm>
            <a:off x="1590677" y="133350"/>
            <a:ext cx="6353174" cy="2009775"/>
          </a:xfrm>
        </p:spPr>
        <p:txBody>
          <a:bodyPr>
            <a:noAutofit/>
          </a:bodyPr>
          <a:lstStyle/>
          <a:p>
            <a:r>
              <a:rPr lang="ru-RU" sz="3400" b="1" dirty="0" smtClean="0">
                <a:solidFill>
                  <a:srgbClr val="C00000"/>
                </a:solidFill>
                <a:latin typeface="Times New Roman" pitchFamily="18" charset="0"/>
                <a:cs typeface="Times New Roman" pitchFamily="18" charset="0"/>
              </a:rPr>
              <a:t>Концептуальные основы учета и отчетности организаций государственного сектора</a:t>
            </a:r>
            <a:r>
              <a:rPr lang="ru-RU" sz="3400" b="1" dirty="0" smtClean="0">
                <a:solidFill>
                  <a:srgbClr val="C00000"/>
                </a:solidFill>
                <a:latin typeface="Times New Roman" pitchFamily="18" charset="0"/>
                <a:cs typeface="Times New Roman" pitchFamily="18" charset="0"/>
              </a:rPr>
              <a:t/>
            </a:r>
            <a:br>
              <a:rPr lang="ru-RU" sz="3400" b="1" dirty="0" smtClean="0">
                <a:solidFill>
                  <a:srgbClr val="C00000"/>
                </a:solidFill>
                <a:latin typeface="Times New Roman" pitchFamily="18" charset="0"/>
                <a:cs typeface="Times New Roman" pitchFamily="18" charset="0"/>
              </a:rPr>
            </a:br>
            <a:endParaRPr lang="en-US" sz="18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Нормативное регулирование</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700" dirty="0" smtClean="0">
                <a:latin typeface="Times New Roman" pitchFamily="18" charset="0"/>
                <a:cs typeface="Times New Roman" pitchFamily="18" charset="0"/>
              </a:rPr>
              <a:t> </a:t>
            </a:r>
            <a:r>
              <a:rPr lang="ru-RU" sz="1700" dirty="0"/>
              <a:t>Приказ Минфина России от 31.12.2016 N 256н</a:t>
            </a:r>
          </a:p>
          <a:p>
            <a:pPr marL="0" indent="0" algn="just">
              <a:buNone/>
            </a:pPr>
            <a:r>
              <a:rPr lang="ru-RU" sz="1700" dirty="0"/>
              <a:t>"Об утверждении федерального стандарта бухгалтерского учета для организаций государственного сектора "Концептуальные основы бухгалтерского учета и отчетности организаций государственного сектора"</a:t>
            </a:r>
          </a:p>
          <a:p>
            <a:pPr marL="0" indent="0" algn="just">
              <a:buNone/>
            </a:pPr>
            <a:r>
              <a:rPr lang="ru-RU" sz="1700" dirty="0"/>
              <a:t>(Зарегистрировано в Минюсте России 27.04.2017 N 46517</a:t>
            </a:r>
            <a:r>
              <a:rPr lang="ru-RU" sz="1700" dirty="0" smtClean="0"/>
              <a:t>)</a:t>
            </a:r>
          </a:p>
          <a:p>
            <a:pPr marL="0" indent="0" algn="just">
              <a:buNone/>
            </a:pPr>
            <a:r>
              <a:rPr lang="ru-RU" sz="1700" dirty="0" smtClean="0"/>
              <a:t>Применяется </a:t>
            </a:r>
            <a:r>
              <a:rPr lang="ru-RU" sz="1700" dirty="0"/>
              <a:t>при ведении бюджетного учета, бухгалтерского учета государственных (муниципальных) бюджетных и автономных учреждений с 1 января 2018 года, составлении бюджетной отчетности, бухгалтерской (финансовой) отчетности государственных (муниципальных) бюджетных и автономных учреждений начиная с отчетности 2018 года</a:t>
            </a:r>
            <a:r>
              <a:rPr lang="ru-RU" sz="1700" dirty="0" smtClean="0"/>
              <a:t>.</a:t>
            </a:r>
          </a:p>
          <a:p>
            <a:pPr marL="0" indent="0" algn="just">
              <a:buNone/>
            </a:pPr>
            <a:r>
              <a:rPr lang="ru-RU" sz="1700" dirty="0" smtClean="0"/>
              <a:t>Устанавливает </a:t>
            </a:r>
            <a:r>
              <a:rPr lang="ru-RU" sz="1700" dirty="0"/>
              <a:t>единые требования к ведению бухгалтерского учета государственными (муниципальными) бюджетными и автономными учреждениями, бюджетного учета активов и обязательств Российской Федерации, субъектов Российской Федерации и муниципальных образований, операций, изменяющих указанные активы и обязательства (далее - бухгалтерский учет), формированию информации об объектах бухгалтерского учета, бухгалтерской (финансовой) отчетности государственных (муниципальных) учреждений, бюджетной отчетности (далее - бухгалтерская (финансовая) отчетность).</a:t>
            </a:r>
          </a:p>
          <a:p>
            <a:pPr marL="0" indent="0">
              <a:buNone/>
            </a:pPr>
            <a:endParaRPr lang="ru-RU" sz="1700" dirty="0"/>
          </a:p>
          <a:p>
            <a:pPr>
              <a:buNone/>
            </a:pPr>
            <a:endParaRPr lang="ru-RU" sz="17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Понятие субъектов учета </a:t>
            </a:r>
            <a:endParaRPr lang="ru-RU" dirty="0"/>
          </a:p>
        </p:txBody>
      </p:sp>
      <p:sp>
        <p:nvSpPr>
          <p:cNvPr id="3" name="Содержимое 2"/>
          <p:cNvSpPr>
            <a:spLocks noGrp="1"/>
          </p:cNvSpPr>
          <p:nvPr>
            <p:ph sz="quarter" idx="1"/>
          </p:nvPr>
        </p:nvSpPr>
        <p:spPr/>
        <p:txBody>
          <a:bodyPr>
            <a:normAutofit fontScale="70000" lnSpcReduction="20000"/>
          </a:bodyPr>
          <a:lstStyle/>
          <a:p>
            <a:pPr marL="0" indent="0">
              <a:buNone/>
            </a:pPr>
            <a:r>
              <a:rPr lang="ru-RU" sz="2400" dirty="0">
                <a:latin typeface="Times New Roman" pitchFamily="18" charset="0"/>
                <a:cs typeface="Times New Roman" pitchFamily="18" charset="0"/>
              </a:rPr>
              <a:t>П</a:t>
            </a:r>
            <a:r>
              <a:rPr lang="ru-RU" sz="2400" dirty="0" smtClean="0"/>
              <a:t>од </a:t>
            </a:r>
            <a:r>
              <a:rPr lang="ru-RU" sz="2400" dirty="0"/>
              <a:t>субъектами бухгалтерского учета (далее - субъекты учета) понимаются:</a:t>
            </a:r>
          </a:p>
          <a:p>
            <a:r>
              <a:rPr lang="ru-RU" sz="2400" dirty="0"/>
              <a:t>государственные (муниципальные) бюджетные и автономные учреждения, иные организации государственного сектора, в том числе находящиеся за пределами Российской Федерации, осуществляющие согласно бюджетному законодательству Российской Федерации бюджетные полномочия по ведению бюджетного учета (далее - учреждения);</a:t>
            </a:r>
          </a:p>
          <a:p>
            <a:r>
              <a:rPr lang="ru-RU" sz="2400" dirty="0"/>
              <a:t>органы государственной власти,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осуществляющие составление и исполнение бюджетов бюджетной системы Российской Федерации (далее - финансовые органы);</a:t>
            </a:r>
          </a:p>
          <a:p>
            <a:r>
              <a:rPr lang="ru-RU" sz="2400" dirty="0"/>
              <a:t>органы государственной власти, органы местного самоуправления, осуществляющие кассовое обслуживание исполнения бюджетов бюджетной системы Российской Федерации, а также органы Федерального казначейства, финансовые органы субъектов Российской Федерации (муниципальных образований), осуществляющие открытие и ведение лицевых счетов государственных (муниципальных) бюджетных и (или) автономных учреждений (далее - органы, осуществляющие кассовое обслуживание).</a:t>
            </a:r>
          </a:p>
          <a:p>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субъектов отчетности</a:t>
            </a:r>
            <a:endParaRPr lang="ru-RU" dirty="0"/>
          </a:p>
        </p:txBody>
      </p:sp>
      <p:sp>
        <p:nvSpPr>
          <p:cNvPr id="3" name="Содержимое 2"/>
          <p:cNvSpPr>
            <a:spLocks noGrp="1"/>
          </p:cNvSpPr>
          <p:nvPr>
            <p:ph sz="quarter" idx="1"/>
          </p:nvPr>
        </p:nvSpPr>
        <p:spPr/>
        <p:txBody>
          <a:bodyPr>
            <a:normAutofit fontScale="62500" lnSpcReduction="20000"/>
          </a:bodyPr>
          <a:lstStyle/>
          <a:p>
            <a:pPr marL="0" indent="0" algn="just">
              <a:buNone/>
            </a:pPr>
            <a:r>
              <a:rPr lang="ru-RU" sz="2400" dirty="0" smtClean="0">
                <a:latin typeface="Times New Roman" pitchFamily="18" charset="0"/>
                <a:cs typeface="Times New Roman" pitchFamily="18" charset="0"/>
              </a:rPr>
              <a:t>П</a:t>
            </a:r>
            <a:r>
              <a:rPr lang="ru-RU" sz="2400" dirty="0" smtClean="0"/>
              <a:t>од </a:t>
            </a:r>
            <a:r>
              <a:rPr lang="ru-RU" sz="2400" dirty="0"/>
              <a:t>субъектами бухгалтерской (финансовой) отчетности (далее - субъекты отчетности) понимаются:</a:t>
            </a:r>
          </a:p>
          <a:p>
            <a:pPr algn="just"/>
            <a:r>
              <a:rPr lang="ru-RU" sz="2400" dirty="0"/>
              <a:t>учреждения, финансовые органы, органы, осуществляющие кассовое обслуживание, составляющие на основе данных бухгалтерского учета индивидуальную бухгалтерскую (финансовую) отчетность;</a:t>
            </a:r>
          </a:p>
          <a:p>
            <a:pPr algn="just"/>
            <a:r>
              <a:rPr lang="ru-RU" sz="2400" dirty="0"/>
              <a:t>органы государственной власти (государственные органы),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наиболее значимые учреждения науки, образования, культуры и здравоохранения, указанные в ведомственной структуре расходов бюджетов бюджетной системы Российской Федерации, иные юридические лица, осуществляющие согласно бюджетному законодательству Российской Федерации бюджетные полномочия главного администратора доходов бюджета, главного администратора источников финансирования дефицита бюджета, главного распорядителя (распорядителя) бюджетных средств, формирующие бюджетную отчетность (консолидированную бюджетную отчетность), а также органы государственной власти (государственные органы),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государственные (муниципальные) учреждения, осуществляющие в отношении государственных (муниципальных) бюджетных и (или) автономных учреждений полномочия и функции учредителя и составляющие консолидированную бухгалтерскую (финансовую) отчетность государственных (муниципальных) бюджетных и (или) автономных учреждений (далее - субъекты консолидированной отчетности).</a:t>
            </a:r>
          </a:p>
          <a:p>
            <a:pPr marL="0" indent="0">
              <a:buNone/>
            </a:pP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799335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Систематизация отчетности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400" dirty="0" smtClean="0"/>
              <a:t>Бухгалтерская </a:t>
            </a:r>
            <a:r>
              <a:rPr lang="ru-RU" sz="2400" dirty="0"/>
              <a:t>(финансовая) отчетность по степени обобщения в ней информации и порядка ее формирования подразделяется на индивидуальную, консолидированную бухгалтерскую (финансовую) отчетность</a:t>
            </a:r>
            <a:r>
              <a:rPr lang="ru-RU" sz="2400" dirty="0" smtClean="0"/>
              <a:t>.</a:t>
            </a:r>
          </a:p>
          <a:p>
            <a:pPr marL="0" indent="0" algn="just">
              <a:buNone/>
            </a:pPr>
            <a:r>
              <a:rPr lang="ru-RU" sz="2400" dirty="0"/>
              <a:t>По степени раскрытия информации в бухгалтерской (финансовой) отчетности такая отчетность подразделяется на бухгалтерскую (финансовую) отчетность общего назначения и бухгалтерскую (финансовую) отчетность специального назначения.</a:t>
            </a:r>
          </a:p>
          <a:p>
            <a:pPr marL="0" indent="0" algn="just">
              <a:buNone/>
            </a:pPr>
            <a:endParaRPr lang="ru-R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Хранение отчетности</a:t>
            </a:r>
            <a:endParaRPr lang="ru-RU" dirty="0"/>
          </a:p>
        </p:txBody>
      </p:sp>
      <p:sp>
        <p:nvSpPr>
          <p:cNvPr id="3" name="Содержимое 2"/>
          <p:cNvSpPr>
            <a:spLocks noGrp="1"/>
          </p:cNvSpPr>
          <p:nvPr>
            <p:ph sz="quarter" idx="1"/>
          </p:nvPr>
        </p:nvSpPr>
        <p:spPr/>
        <p:txBody>
          <a:bodyPr>
            <a:noAutofit/>
          </a:bodyPr>
          <a:lstStyle/>
          <a:p>
            <a:pPr marL="0" indent="0">
              <a:buNone/>
            </a:pPr>
            <a:r>
              <a:rPr lang="ru-RU" sz="2400" dirty="0"/>
              <a:t>Субъекты отчетности опубликовывают бухгалтерскую (финансовую) отчетность в порядке и случаях, которые установлены законодательством Российской Федерации.</a:t>
            </a:r>
          </a:p>
          <a:p>
            <a:pPr marL="0" indent="0">
              <a:buNone/>
            </a:pPr>
            <a:r>
              <a:rPr lang="ru-RU" sz="2400" dirty="0" smtClean="0"/>
              <a:t>Субъекты </a:t>
            </a:r>
            <a:r>
              <a:rPr lang="ru-RU" sz="2400" dirty="0"/>
              <a:t>отчетности обеспечивают хранение бухгалтерской (финансовой) отчетности в течение сроков, установленных в соответствии с правилами организации государственного архивного дела в Российской Федерации, но не менее </a:t>
            </a:r>
            <a:r>
              <a:rPr lang="ru-RU" sz="2400" b="1" dirty="0"/>
              <a:t>пяти лет </a:t>
            </a:r>
            <a:r>
              <a:rPr lang="ru-RU" sz="2400" dirty="0"/>
              <a:t>после окончания отчетного года, в котором (за который) они составлены.</a:t>
            </a:r>
          </a:p>
          <a:p>
            <a:pPr>
              <a:buNone/>
            </a:pP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691772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Способы ведения учета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Ведение бухгалтерского учета объектов бухгалтерского учета осуществляется в денежном измерении (стоимостном выражении) с использованием:</a:t>
            </a:r>
          </a:p>
          <a:p>
            <a:pPr marL="0" indent="0" algn="just">
              <a:buNone/>
            </a:pPr>
            <a:r>
              <a:rPr lang="ru-RU" sz="1800" dirty="0" smtClean="0"/>
              <a:t>- метода </a:t>
            </a:r>
            <a:r>
              <a:rPr lang="ru-RU" sz="1800" dirty="0"/>
              <a:t>начисления, согласно которому результаты операций признаются в бухгалтерском учете по факту их совершения независимо от того, когда получены или выплачены при расчетах, связанных с осуществлением указанных операций, денежные средства (или их эквиваленты);</a:t>
            </a:r>
          </a:p>
          <a:p>
            <a:pPr marL="0" indent="0" algn="just">
              <a:buNone/>
            </a:pPr>
            <a:r>
              <a:rPr lang="ru-RU" sz="1800" dirty="0" smtClean="0"/>
              <a:t>- принципа </a:t>
            </a:r>
            <a:r>
              <a:rPr lang="ru-RU" sz="1800" dirty="0"/>
              <a:t>равномерности признания доходов и расходов и допущения временной определенности фактов хозяйственной жизни;</a:t>
            </a:r>
          </a:p>
          <a:p>
            <a:pPr marL="0" indent="0" algn="just">
              <a:buNone/>
            </a:pPr>
            <a:r>
              <a:rPr lang="ru-RU" sz="1800" dirty="0" smtClean="0"/>
              <a:t>- метода </a:t>
            </a:r>
            <a:r>
              <a:rPr lang="ru-RU" sz="1800" dirty="0"/>
              <a:t>двойной записи на взаимосвязанных балансовых счетах бухгалтерского учета, включенных в Рабочий план счетов бухгалтерского учета учреждения, Рабочий план счетов бухгалтерского учета финансового органа, Рабочий план счетов бухгалтерского учета органа, осуществляющего кассовое обслуживание (далее - Рабочий план счетов субъекта учета), (за исключением учета на забалансовых счетах бухгалтерского учета, включенных в Рабочий план счетов субъекта учета, по которым учет ведется по простой системе бухгалтерских записей).</a:t>
            </a:r>
          </a:p>
          <a:p>
            <a:pPr>
              <a:buNone/>
            </a:pPr>
            <a:endParaRPr lang="ru-RU" sz="1800" dirty="0"/>
          </a:p>
        </p:txBody>
      </p:sp>
    </p:spTree>
    <p:extLst>
      <p:ext uri="{BB962C8B-B14F-4D97-AF65-F5344CB8AC3E}">
        <p14:creationId xmlns:p14="http://schemas.microsoft.com/office/powerpoint/2010/main" val="2850583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Существенность</a:t>
            </a:r>
            <a:endParaRPr lang="ru-RU" dirty="0"/>
          </a:p>
        </p:txBody>
      </p:sp>
      <p:sp>
        <p:nvSpPr>
          <p:cNvPr id="3" name="Содержимое 2"/>
          <p:cNvSpPr>
            <a:spLocks noGrp="1"/>
          </p:cNvSpPr>
          <p:nvPr>
            <p:ph sz="quarter" idx="1"/>
          </p:nvPr>
        </p:nvSpPr>
        <p:spPr/>
        <p:txBody>
          <a:bodyPr>
            <a:noAutofit/>
          </a:bodyPr>
          <a:lstStyle/>
          <a:p>
            <a:pPr marL="0" indent="0">
              <a:buNone/>
            </a:pPr>
            <a:r>
              <a:rPr lang="ru-RU" sz="1500" dirty="0" smtClean="0"/>
              <a:t>В </a:t>
            </a:r>
            <a:r>
              <a:rPr lang="ru-RU" sz="1500" dirty="0"/>
              <a:t>целях достоверного представления в бухгалтерской (финансовой) отчетности информации о финансовом положении субъекта отчетности в бухгалтерском учете подлежит отражению информация, не содержащая существенных ошибок и искажений, позволяющая ее пользователям положиться на нее, как на </a:t>
            </a:r>
            <a:r>
              <a:rPr lang="ru-RU" sz="1500" dirty="0" smtClean="0"/>
              <a:t>достоверную.</a:t>
            </a:r>
          </a:p>
          <a:p>
            <a:pPr marL="0" indent="0">
              <a:buNone/>
            </a:pPr>
            <a:r>
              <a:rPr lang="ru-RU" sz="1500" dirty="0" smtClean="0"/>
              <a:t>Существенной </a:t>
            </a:r>
            <a:r>
              <a:rPr lang="ru-RU" sz="1500" dirty="0"/>
              <a:t>информацией признается информация, пропуск или искажение которой влияет на экономическое решение учредителей учреждения (пользователей информации), принимаемое на основании данных бухгалтерского учета и (или) бухгалтерской (финансовой) отчетности.</a:t>
            </a:r>
          </a:p>
          <a:p>
            <a:pPr marL="0" indent="0">
              <a:buNone/>
            </a:pPr>
            <a:r>
              <a:rPr lang="ru-RU" sz="1500" dirty="0"/>
              <a:t>При ведении бухгалтерского учета, формировании бухгалтерской (финансовой) отчетности, показатель существенности информации определяется степенью влияния пропуска или искажения такой информации в бухгалтерском учете и (или) бухгалтерской (финансовой) отчетности на принятие учредителем субъекта учета, иным пользователем бухгалтерской (финансовой) отчетности экономического решения, основанного на данных бухгалтерского учета и (или) бухгалтерской (финансовой) отчетности.</a:t>
            </a:r>
          </a:p>
          <a:p>
            <a:pPr marL="0" indent="0">
              <a:buNone/>
            </a:pPr>
            <a:r>
              <a:rPr lang="ru-RU" sz="1500" dirty="0"/>
              <a:t>Существенность информации определяется в зависимости от характера и величины анализируемого показателя бухгалтерского учета и (или) бухгалтерской (финансовой) отчетности и от степени влияния его отсутствия или искажения на решения пользователей бухгалтерской (финансовой) отчетности.</a:t>
            </a:r>
          </a:p>
          <a:p>
            <a:pPr marL="0" indent="0">
              <a:buNone/>
            </a:pPr>
            <a:r>
              <a:rPr lang="ru-RU" sz="1500" dirty="0"/>
              <a:t>Единый количественный критерий существенности информации для всех субъектов учета и (или) субъектов отчетности не применяется, если иное не предусмотрено законодательством Российской Федерации.</a:t>
            </a:r>
          </a:p>
          <a:p>
            <a:pPr>
              <a:buNone/>
            </a:pPr>
            <a:endParaRPr lang="ru-RU" sz="1500" dirty="0"/>
          </a:p>
        </p:txBody>
      </p:sp>
    </p:spTree>
    <p:extLst>
      <p:ext uri="{BB962C8B-B14F-4D97-AF65-F5344CB8AC3E}">
        <p14:creationId xmlns:p14="http://schemas.microsoft.com/office/powerpoint/2010/main" val="241723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Уместность</a:t>
            </a:r>
            <a:endParaRPr lang="ru-RU" dirty="0"/>
          </a:p>
        </p:txBody>
      </p:sp>
      <p:sp>
        <p:nvSpPr>
          <p:cNvPr id="3" name="Содержимое 2"/>
          <p:cNvSpPr>
            <a:spLocks noGrp="1"/>
          </p:cNvSpPr>
          <p:nvPr>
            <p:ph sz="quarter" idx="1"/>
          </p:nvPr>
        </p:nvSpPr>
        <p:spPr/>
        <p:txBody>
          <a:bodyPr>
            <a:noAutofit/>
          </a:bodyPr>
          <a:lstStyle/>
          <a:p>
            <a:pPr marL="0" indent="0">
              <a:buNone/>
            </a:pPr>
            <a:r>
              <a:rPr lang="ru-RU" sz="2000" dirty="0" smtClean="0"/>
              <a:t>Информация </a:t>
            </a:r>
            <a:r>
              <a:rPr lang="ru-RU" sz="2000" dirty="0"/>
              <a:t>является уместной (релевантной), если она обладает прогностической и (или) подтверждающей ценностью и может повлиять на решения, принимаемые ее пользователями</a:t>
            </a:r>
            <a:r>
              <a:rPr lang="ru-RU" sz="2000" dirty="0" smtClean="0"/>
              <a:t>. </a:t>
            </a:r>
          </a:p>
          <a:p>
            <a:pPr marL="0" indent="0">
              <a:buNone/>
            </a:pPr>
            <a:r>
              <a:rPr lang="ru-RU" sz="2000" dirty="0" smtClean="0"/>
              <a:t>Информация </a:t>
            </a:r>
            <a:r>
              <a:rPr lang="ru-RU" sz="2000" dirty="0"/>
              <a:t>обладает прогностической ценностью, если она может использоваться для финансовой оценки будущих событий.</a:t>
            </a:r>
          </a:p>
          <a:p>
            <a:pPr marL="0" indent="0">
              <a:buNone/>
            </a:pPr>
            <a:r>
              <a:rPr lang="ru-RU" sz="2000" dirty="0"/>
              <a:t>Информация обладает подтверждающей ценностью, если она может быть использована для подтверждения или корректировки ранее сделанных выводов.</a:t>
            </a:r>
          </a:p>
          <a:p>
            <a:pPr marL="0" indent="0">
              <a:buNone/>
            </a:pPr>
            <a:endParaRPr lang="ru-RU" sz="2000" dirty="0" smtClean="0"/>
          </a:p>
        </p:txBody>
      </p:sp>
    </p:spTree>
    <p:extLst>
      <p:ext uri="{BB962C8B-B14F-4D97-AF65-F5344CB8AC3E}">
        <p14:creationId xmlns:p14="http://schemas.microsoft.com/office/powerpoint/2010/main" val="1560002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Достоверное представление</a:t>
            </a:r>
            <a:endParaRPr lang="ru-RU" dirty="0"/>
          </a:p>
        </p:txBody>
      </p:sp>
      <p:sp>
        <p:nvSpPr>
          <p:cNvPr id="3" name="Содержимое 2"/>
          <p:cNvSpPr>
            <a:spLocks noGrp="1"/>
          </p:cNvSpPr>
          <p:nvPr>
            <p:ph sz="quarter" idx="1"/>
          </p:nvPr>
        </p:nvSpPr>
        <p:spPr/>
        <p:txBody>
          <a:bodyPr>
            <a:noAutofit/>
          </a:bodyPr>
          <a:lstStyle/>
          <a:p>
            <a:pPr marL="0" indent="0">
              <a:buNone/>
            </a:pPr>
            <a:r>
              <a:rPr lang="ru-RU" sz="1400" dirty="0" smtClean="0"/>
              <a:t>Достоверность </a:t>
            </a:r>
            <a:r>
              <a:rPr lang="ru-RU" sz="1400" dirty="0"/>
              <a:t>информации означает ее полноту, нейтральность и отсутствие существенных ошибок.</a:t>
            </a:r>
          </a:p>
          <a:p>
            <a:pPr marL="0" indent="0">
              <a:buNone/>
            </a:pPr>
            <a:r>
              <a:rPr lang="ru-RU" sz="1400" dirty="0"/>
              <a:t>Полной считается информация, которая включает данные и (или) пояснения, сформированные (имеющиеся) на момент формирования бухгалтерской (финансовой) отчетности и необходимые для принятия пользователем бухгалтерской (финансовой) отчетности финансовых решений.</a:t>
            </a:r>
          </a:p>
          <a:p>
            <a:pPr marL="0" indent="0">
              <a:buNone/>
            </a:pPr>
            <a:r>
              <a:rPr lang="ru-RU" sz="1400" dirty="0"/>
              <a:t>Информация считается нейтральной, если ее отбор для представления в бухгалтерской (финансовой) отчетности осуществляется объективно.</a:t>
            </a:r>
          </a:p>
          <a:p>
            <a:pPr marL="0" indent="0">
              <a:buNone/>
            </a:pPr>
            <a:r>
              <a:rPr lang="ru-RU" sz="1400" dirty="0"/>
              <a:t>Отсутствие ошибок означает, что формирование данных бухгалтерского учета и составление бухгалтерской (финансовой) отчетности осуществлено в соответствии с настоящим Стандартом и иными нормативными правовыми актами, регулирующими ведение бухгалтерского учета и составление бухгалтерской (финансовой) отчетности, а также учетной политикой, сформированной субъектом учета с учетом положений настоящего Стандарта.</a:t>
            </a:r>
          </a:p>
          <a:p>
            <a:pPr marL="0" indent="0">
              <a:buNone/>
            </a:pPr>
            <a:r>
              <a:rPr lang="ru-RU" sz="1400" dirty="0"/>
              <a:t>Условие достоверности информации, раскрываемой в бухгалтерской (финансовой) отчетности, предусматривает возможность отражения в бухгалтерской (финансовой) отчетности данных в условных (прогнозных), вероятностных, относительных и иных аналогичных значениях (показателях).</a:t>
            </a:r>
          </a:p>
          <a:p>
            <a:pPr marL="0" indent="0">
              <a:buNone/>
            </a:pPr>
            <a:r>
              <a:rPr lang="ru-RU" sz="1400" dirty="0"/>
              <a:t>В целях достоверного раскрытия информации в бухгалтерской (финансовой) отчетности информация об объектах бухгалтерского учета, фактах хозяйственной жизни должна быть представлена в соответствии с экономической сущностью фактов хозяйственной жизни, а не только их правовой формой</a:t>
            </a:r>
            <a:r>
              <a:rPr lang="ru-RU" sz="1400" dirty="0" smtClean="0"/>
              <a:t>.</a:t>
            </a:r>
            <a:endParaRPr lang="ru-RU" sz="1400" dirty="0"/>
          </a:p>
        </p:txBody>
      </p:sp>
    </p:spTree>
    <p:extLst>
      <p:ext uri="{BB962C8B-B14F-4D97-AF65-F5344CB8AC3E}">
        <p14:creationId xmlns:p14="http://schemas.microsoft.com/office/powerpoint/2010/main" val="3124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Сопоставимость</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a:t>Информация в бухгалтерской (финансовой) отчетности является сопоставимой, если позволяет идентифицировать сходства и различия между такой информацией и информацией в других отчетах, входящих в состав бухгалтерской (финансовой) отчетности.</a:t>
            </a:r>
          </a:p>
          <a:p>
            <a:pPr marL="0" indent="0" algn="just">
              <a:buNone/>
            </a:pPr>
            <a:r>
              <a:rPr lang="ru-RU" sz="1600" dirty="0"/>
              <a:t>Сопоставимость обеспечивается при сравнении бухгалтерской (финансовой) отчетности одного и того же субъекта отчетности за различные периоды времени, а также бухгалтерской (финансовой) отчетности разных субъектов отчетности за соответствующий отчетный период.</a:t>
            </a:r>
          </a:p>
          <a:p>
            <a:pPr marL="0" indent="0" algn="just">
              <a:buNone/>
            </a:pPr>
            <a:r>
              <a:rPr lang="ru-RU" sz="1600" dirty="0"/>
              <a:t>Сопоставимость бухгалтерской (финансовой) отчетности одного и того же субъекта отчетности за разные периоды времени достигается путем последовательного применения способов формирования, оценки и представления информации в отношении одних и тех же показателей бухгалтерской (финансовой) отчетности от одного финансового периода к другому финансовому периоду.</a:t>
            </a:r>
          </a:p>
          <a:p>
            <a:pPr marL="0" indent="0" algn="just">
              <a:buNone/>
            </a:pPr>
            <a:r>
              <a:rPr lang="ru-RU" sz="1600" dirty="0"/>
              <a:t>Сопоставимость бухгалтерской (финансовой) отчетности разных субъектов отчетности достигается путем раскрытия применяемых ими методов оценки отдельных объектов бухгалтерского учета, а также способов формирования и представления информации в бухгалтерской (финансовой) отчетности, в том числе публикуемой бухгалтерской (финансовой) отчетности.</a:t>
            </a:r>
          </a:p>
        </p:txBody>
      </p:sp>
    </p:spTree>
    <p:extLst>
      <p:ext uri="{BB962C8B-B14F-4D97-AF65-F5344CB8AC3E}">
        <p14:creationId xmlns:p14="http://schemas.microsoft.com/office/powerpoint/2010/main" val="562374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Верификация</a:t>
            </a:r>
            <a:endParaRPr lang="ru-RU" dirty="0"/>
          </a:p>
        </p:txBody>
      </p:sp>
      <p:sp>
        <p:nvSpPr>
          <p:cNvPr id="3" name="Содержимое 2"/>
          <p:cNvSpPr>
            <a:spLocks noGrp="1"/>
          </p:cNvSpPr>
          <p:nvPr>
            <p:ph sz="quarter" idx="1"/>
          </p:nvPr>
        </p:nvSpPr>
        <p:spPr/>
        <p:txBody>
          <a:bodyPr>
            <a:noAutofit/>
          </a:bodyPr>
          <a:lstStyle/>
          <a:p>
            <a:pPr marL="0" indent="0">
              <a:buNone/>
            </a:pPr>
            <a:r>
              <a:rPr lang="ru-RU" sz="1600" dirty="0"/>
              <a:t>Верификация информации предусматривает ее непосредственное и косвенное подтверждение.</a:t>
            </a:r>
          </a:p>
          <a:p>
            <a:pPr marL="0" indent="0">
              <a:buNone/>
            </a:pPr>
            <a:r>
              <a:rPr lang="ru-RU" sz="1600" dirty="0"/>
              <a:t>Непосредственное подтверждение информации осуществляется путем прямого подсчета, например, при проведении инвентаризации.</a:t>
            </a:r>
          </a:p>
          <a:p>
            <a:pPr marL="0" indent="0">
              <a:buNone/>
            </a:pPr>
            <a:r>
              <a:rPr lang="ru-RU" sz="1600" dirty="0"/>
              <a:t>Для косвенного подтверждения информации используются формулы, модели и иные аналогичные способы.</a:t>
            </a:r>
          </a:p>
          <a:p>
            <a:pPr marL="0" indent="0">
              <a:buNone/>
            </a:pPr>
            <a:r>
              <a:rPr lang="ru-RU" sz="1600" dirty="0"/>
              <a:t>В случаях когда подтвердить или опровергнуть достоверность пояснительной и прогнозной информации не представляется возможным, субъект отчетности раскрывает методы формирования такой информации и другие факторы и обстоятельства, повлиявшие на формирование информации.</a:t>
            </a:r>
          </a:p>
          <a:p>
            <a:pPr>
              <a:buNone/>
            </a:pPr>
            <a:endParaRPr lang="ru-RU" sz="1500" dirty="0"/>
          </a:p>
        </p:txBody>
      </p:sp>
    </p:spTree>
    <p:extLst>
      <p:ext uri="{BB962C8B-B14F-4D97-AF65-F5344CB8AC3E}">
        <p14:creationId xmlns:p14="http://schemas.microsoft.com/office/powerpoint/2010/main" val="37569634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Понятность, затраты - выгоды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Информация считается понятной, при условии если состав (содержание) и форма ее представления позволяют пользователям бухгалтерской (финансовой) отчетности, обладающим необходимыми знаниями о деятельности субъекта отчетности, условиях, в которых он осуществляет свою деятельность, понять ее смысл.</a:t>
            </a:r>
          </a:p>
          <a:p>
            <a:pPr marL="0" indent="0" algn="just">
              <a:buNone/>
            </a:pPr>
            <a:r>
              <a:rPr lang="ru-RU" sz="1800" dirty="0"/>
              <a:t>На понятность информации влияют способы ее классификации, описания и представления в бухгалтерской (финансовой) отчетности.</a:t>
            </a:r>
          </a:p>
          <a:p>
            <a:pPr marL="0" indent="0" algn="just">
              <a:buNone/>
            </a:pPr>
            <a:r>
              <a:rPr lang="ru-RU" sz="1800" dirty="0" smtClean="0"/>
              <a:t>Затраты </a:t>
            </a:r>
            <a:r>
              <a:rPr lang="ru-RU" sz="1800" dirty="0"/>
              <a:t>на представление информации в бухгалтерской (финансовой) отчетности не должны превышать ее полезность и преимущества от ее использования.</a:t>
            </a:r>
          </a:p>
          <a:p>
            <a:pPr marL="0" indent="0" algn="just">
              <a:buNone/>
            </a:pPr>
            <a:r>
              <a:rPr lang="ru-RU" sz="1800" dirty="0"/>
              <a:t>Затраты на представление информации в бухгалтерской (финансовой) отчетности включают затраты на ее сбор, регистрацию, подтверждение, раскрытие используемых допущений и методологии формирования информации и затраты на представление информации пользователям.</a:t>
            </a:r>
          </a:p>
          <a:p>
            <a:pPr>
              <a:buNone/>
            </a:pPr>
            <a:endParaRPr lang="ru-RU" sz="1800" dirty="0"/>
          </a:p>
        </p:txBody>
      </p:sp>
    </p:spTree>
    <p:extLst>
      <p:ext uri="{BB962C8B-B14F-4D97-AF65-F5344CB8AC3E}">
        <p14:creationId xmlns:p14="http://schemas.microsoft.com/office/powerpoint/2010/main" val="4128794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Допущение имущественной обособленности</a:t>
            </a:r>
            <a:endParaRPr lang="ru-RU" dirty="0"/>
          </a:p>
        </p:txBody>
      </p:sp>
      <p:sp>
        <p:nvSpPr>
          <p:cNvPr id="3" name="Содержимое 2"/>
          <p:cNvSpPr>
            <a:spLocks noGrp="1"/>
          </p:cNvSpPr>
          <p:nvPr>
            <p:ph sz="quarter" idx="1"/>
          </p:nvPr>
        </p:nvSpPr>
        <p:spPr/>
        <p:txBody>
          <a:bodyPr>
            <a:noAutofit/>
          </a:bodyPr>
          <a:lstStyle/>
          <a:p>
            <a:pPr marL="0" indent="0">
              <a:buNone/>
            </a:pPr>
            <a:r>
              <a:rPr lang="ru-RU" sz="1600" dirty="0" smtClean="0"/>
              <a:t>Допущение </a:t>
            </a:r>
            <a:r>
              <a:rPr lang="ru-RU" sz="1600" dirty="0"/>
              <a:t>имущественной обособленности означает, что активы и обязательства субъектов учета (субъектов отчетности) существуют обособленно от активов и обязательств собственников имущества (учредителей) этих субъектов и активов и обязательств иных собственников имущества (организаций).</a:t>
            </a:r>
          </a:p>
          <a:p>
            <a:r>
              <a:rPr lang="ru-RU" sz="1600" dirty="0"/>
              <a:t>При оценке соблюдения допущения имущественной обособленности субъектом учета (субъектом отчетности) принимается во внимание следующее:</a:t>
            </a:r>
          </a:p>
          <a:p>
            <a:r>
              <a:rPr lang="ru-RU" sz="1600" dirty="0"/>
              <a:t>а) государственные (муниципальные) учреждения распоряжаются активами, закрепленными за ними собственниками (учредителями) и приобретенными в ходе финансово-хозяйственной жизни, в порядке, </a:t>
            </a:r>
            <a:r>
              <a:rPr lang="ru-RU" sz="1600" dirty="0" smtClean="0"/>
              <a:t>установленном ГК РФ</a:t>
            </a:r>
            <a:endParaRPr lang="ru-RU" sz="1600" dirty="0"/>
          </a:p>
          <a:p>
            <a:r>
              <a:rPr lang="ru-RU" sz="1600" dirty="0"/>
              <a:t>б) государственные (муниципальные) учреждения отвечают по своим обязательствам в порядке, установленном </a:t>
            </a:r>
            <a:r>
              <a:rPr lang="ru-RU" sz="1600" dirty="0" smtClean="0"/>
              <a:t>ГК РФ. </a:t>
            </a:r>
            <a:endParaRPr lang="ru-RU" sz="1600" dirty="0">
              <a:hlinkClick r:id="rId2"/>
            </a:endParaRPr>
          </a:p>
        </p:txBody>
      </p:sp>
    </p:spTree>
    <p:extLst>
      <p:ext uri="{BB962C8B-B14F-4D97-AF65-F5344CB8AC3E}">
        <p14:creationId xmlns:p14="http://schemas.microsoft.com/office/powerpoint/2010/main" val="36547279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Допущение непрерывности деятельности и временной определенности</a:t>
            </a:r>
            <a:endParaRPr lang="ru-RU" dirty="0"/>
          </a:p>
        </p:txBody>
      </p:sp>
      <p:sp>
        <p:nvSpPr>
          <p:cNvPr id="3" name="Содержимое 2"/>
          <p:cNvSpPr>
            <a:spLocks noGrp="1"/>
          </p:cNvSpPr>
          <p:nvPr>
            <p:ph sz="quarter" idx="1"/>
          </p:nvPr>
        </p:nvSpPr>
        <p:spPr/>
        <p:txBody>
          <a:bodyPr>
            <a:noAutofit/>
          </a:bodyPr>
          <a:lstStyle/>
          <a:p>
            <a:pPr marL="0" indent="0">
              <a:buNone/>
            </a:pPr>
            <a:r>
              <a:rPr lang="ru-RU" sz="1600" dirty="0" smtClean="0"/>
              <a:t>Допущение </a:t>
            </a:r>
            <a:r>
              <a:rPr lang="ru-RU" sz="1600" dirty="0"/>
              <a:t>непрерывности деятельности означает, что субъект учета (субъект отчетности) будет продолжать свою деятельность, выполнять свои полномочия (функции) и обязательства не менее четырех лет начиная с года, за который была сформирована последняя бухгалтерская (финансовая) отчетность (далее - обозримое будущее) и у его собственника (учредителя) отсутствуют намерения и (или) необходимость ликвидировать субъект учета (субъект отчетности) или прекратить его деятельность в обозримом </a:t>
            </a:r>
            <a:r>
              <a:rPr lang="ru-RU" sz="1600" dirty="0" smtClean="0"/>
              <a:t>будущем.</a:t>
            </a:r>
          </a:p>
          <a:p>
            <a:pPr marL="0" indent="0">
              <a:buNone/>
            </a:pPr>
            <a:r>
              <a:rPr lang="ru-RU" sz="1600" dirty="0" smtClean="0"/>
              <a:t>При </a:t>
            </a:r>
            <a:r>
              <a:rPr lang="ru-RU" sz="1600" dirty="0"/>
              <a:t>оценке соблюдения допущения непрерывности деятельности государственных (муниципальных) учреждений следует принимать во внимание планы и намерения собственников имущества (учредителей) в отношении продолжения или прекращения деятельности государственных (муниципальных) учреждений в обозримом будущем. Изменение подведомственности, учредителя или типа государственного (муниципального) учреждения не являются свидетельством несоблюдения допущения непрерывности деятельности.</a:t>
            </a:r>
          </a:p>
          <a:p>
            <a:pPr marL="0" indent="0">
              <a:buNone/>
            </a:pPr>
            <a:r>
              <a:rPr lang="ru-RU" sz="1600" dirty="0" smtClean="0"/>
              <a:t>Допущение </a:t>
            </a:r>
            <a:r>
              <a:rPr lang="ru-RU" sz="1600" dirty="0"/>
              <a:t>временной определенности фактов хозяйственной жизни для целей подготовки бухгалтерской (финансовой) отчетности означает, что объекты бухгалтерского учета отражаются в бухгалтерской (финансовой) отчетности в том отчетном периоде, в котором имели место факты хозяйственной жизни, приведшие к возникновению и (или) изменению соответствующих активов, обязательств, доходов и расходов, иных объектов бухгалтерского учета вне зависимости от поступления или выбытия денежных средств в связи с этими фактами (операциями, событиями).</a:t>
            </a:r>
          </a:p>
        </p:txBody>
      </p:sp>
    </p:spTree>
    <p:extLst>
      <p:ext uri="{BB962C8B-B14F-4D97-AF65-F5344CB8AC3E}">
        <p14:creationId xmlns:p14="http://schemas.microsoft.com/office/powerpoint/2010/main" val="9768947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План счетов</a:t>
            </a:r>
            <a:endParaRPr lang="ru-RU" dirty="0"/>
          </a:p>
        </p:txBody>
      </p:sp>
      <p:sp>
        <p:nvSpPr>
          <p:cNvPr id="3" name="Содержимое 2"/>
          <p:cNvSpPr>
            <a:spLocks noGrp="1"/>
          </p:cNvSpPr>
          <p:nvPr>
            <p:ph sz="quarter" idx="1"/>
          </p:nvPr>
        </p:nvSpPr>
        <p:spPr/>
        <p:txBody>
          <a:bodyPr>
            <a:noAutofit/>
          </a:bodyPr>
          <a:lstStyle/>
          <a:p>
            <a:pPr marL="0" indent="0">
              <a:buNone/>
            </a:pPr>
            <a:r>
              <a:rPr lang="ru-RU" sz="1600" dirty="0" smtClean="0"/>
              <a:t>Рабочий </a:t>
            </a:r>
            <a:r>
              <a:rPr lang="ru-RU" sz="1600" dirty="0"/>
              <a:t>план счетов субъекта учета утверждается субъектом учета в рамках формирования его учетной политики на основе Единого плана счетов бухгалтерского учета, Плана счетов бюджетного учета, Плана счетов бухгалтерского учета бюджетных (автономных) учреждений, Плана счетов казначейского учета.</a:t>
            </a:r>
          </a:p>
          <a:p>
            <a:pPr marL="0" indent="0">
              <a:buNone/>
            </a:pPr>
            <a:r>
              <a:rPr lang="ru-RU" sz="1600" dirty="0"/>
              <a:t>Единый план счетов бухгалтерского учета формируется в целях обеспечения единства системы требований к бухгалтерскому учету и создания условий для единообразного применения федеральных стандартов бухгалтерского учета для организаций государственного сектора, отраслевых стандартов бухгалтерского учета, отражения показателей, необходимых для ведения бухгалтерского учета, составления бухгалтерской (финансовой) отчетности, обеспечивающей сопоставимость показателей бюджетов бюджетной системы Российской Федерации (показателей деятельности субъекта отчетности), в том числе при финансовом анализе исполнения бюджета (бюджетных смет), государственных (муниципальных) заданий (планов финансово-хозяйственной деятельности учреждений), а также при подготовке их проектов.</a:t>
            </a:r>
          </a:p>
          <a:p>
            <a:pPr marL="0" indent="0">
              <a:buNone/>
            </a:pPr>
            <a:r>
              <a:rPr lang="ru-RU" sz="1600" dirty="0"/>
              <a:t>Бухгалтерский учет осуществляется в соответствии с Рабочим планом счетов субъекта учета, включающим в себя аналитические коды видов поступлений - доходов, иных поступлений, в том числе от заимствований (источников финансирования дефицита средств) или аналитические коды вида выбытий - расходов, иных выплат, в том числе по погашению заимствований, соответствующих кодам (составным частям кодов) бюджетной классификации Российской Федерации.</a:t>
            </a:r>
          </a:p>
          <a:p>
            <a:pPr marL="0" indent="0">
              <a:buNone/>
            </a:pPr>
            <a:r>
              <a:rPr lang="ru-RU" sz="1600" smtClean="0"/>
              <a:t>.</a:t>
            </a:r>
            <a:endParaRPr lang="ru-RU" sz="1600" dirty="0"/>
          </a:p>
          <a:p>
            <a:pPr>
              <a:buNone/>
            </a:pPr>
            <a:endParaRPr lang="ru-RU" sz="1500" dirty="0"/>
          </a:p>
        </p:txBody>
      </p:sp>
    </p:spTree>
    <p:extLst>
      <p:ext uri="{BB962C8B-B14F-4D97-AF65-F5344CB8AC3E}">
        <p14:creationId xmlns:p14="http://schemas.microsoft.com/office/powerpoint/2010/main" val="13838138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Основания отражения фактов хозяйственной жизни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smtClean="0"/>
              <a:t>Объекты </a:t>
            </a:r>
            <a:r>
              <a:rPr lang="ru-RU" sz="1600" dirty="0"/>
              <a:t>бухгалтерского учета, а также изменяющие их факты хозяйственной жизни отражаются в бухгалтерском учете на основании первичных учетных документов и (или) сводных учетных документов. Сводные учетные документы составляются на основе первичных учетных документов для упорядочения (систематизации) обработки данных о фактах хозяйственной жизни, в том числе данных, в отношении которых согласно законодательству Российской Федерации установлены ограничения по их распространению (раскрытию), а также для осуществления внутреннего контроля.</a:t>
            </a:r>
          </a:p>
          <a:p>
            <a:pPr marL="0" indent="0" algn="just">
              <a:buNone/>
            </a:pPr>
            <a:r>
              <a:rPr lang="ru-RU" sz="1600" dirty="0" smtClean="0"/>
              <a:t>Первичные </a:t>
            </a:r>
            <a:r>
              <a:rPr lang="ru-RU" sz="1600" dirty="0"/>
              <a:t>(сводные) учетные документы должны составляться в момент совершения фактов хозяйственной жизни, а если это не представляется возможным - непосредственно после окончания факта хозяйственной </a:t>
            </a:r>
            <a:r>
              <a:rPr lang="ru-RU" sz="1600" dirty="0" smtClean="0"/>
              <a:t>жизни.</a:t>
            </a:r>
          </a:p>
          <a:p>
            <a:pPr marL="0" indent="0" algn="just">
              <a:buNone/>
            </a:pPr>
            <a:r>
              <a:rPr lang="ru-RU" sz="1600" dirty="0" smtClean="0"/>
              <a:t>Своевременное </a:t>
            </a:r>
            <a:r>
              <a:rPr lang="ru-RU" sz="1600" dirty="0"/>
              <a:t>и качественное оформление первичных учетных документов, передачу их в установленные сроки для отражения в бухгалтерском учете, а также достоверность содержащихся в них данных обеспечивают лица, ответственные за оформление факта хозяйственной жизни и (или) подписавшие эти документы.</a:t>
            </a:r>
          </a:p>
          <a:p>
            <a:pPr marL="0" indent="0">
              <a:buNone/>
            </a:pPr>
            <a:endParaRPr lang="ru-RU" sz="1600" dirty="0"/>
          </a:p>
          <a:p>
            <a:pPr>
              <a:buNone/>
            </a:pPr>
            <a:endParaRPr lang="ru-RU" sz="1500" dirty="0"/>
          </a:p>
        </p:txBody>
      </p:sp>
    </p:spTree>
    <p:extLst>
      <p:ext uri="{BB962C8B-B14F-4D97-AF65-F5344CB8AC3E}">
        <p14:creationId xmlns:p14="http://schemas.microsoft.com/office/powerpoint/2010/main" val="26668209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Первичные документы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smtClean="0"/>
              <a:t>Объекты </a:t>
            </a:r>
            <a:r>
              <a:rPr lang="ru-RU" sz="1600" dirty="0"/>
              <a:t>бухгалтерского учета, а также изменяющие их факты хозяйственной жизни отражаются в бухгалтерском учете на основании первичных учетных документов и (или) сводных учетных документов. Сводные учетные документы составляются на основе первичных учетных документов для упорядочения (систематизации) обработки данных о фактах хозяйственной жизни, в том числе данных, в отношении которых согласно законодательству Российской Федерации установлены ограничения по их распространению (раскрытию), а также для осуществления внутреннего контроля.</a:t>
            </a:r>
          </a:p>
          <a:p>
            <a:pPr marL="0" indent="0" algn="just">
              <a:buNone/>
            </a:pPr>
            <a:r>
              <a:rPr lang="ru-RU" sz="1600" dirty="0" smtClean="0"/>
              <a:t>Первичные </a:t>
            </a:r>
            <a:r>
              <a:rPr lang="ru-RU" sz="1600" dirty="0"/>
              <a:t>(сводные) учетные документы должны составляться в момент совершения фактов хозяйственной жизни, а если это не представляется возможным - непосредственно после окончания факта хозяйственной </a:t>
            </a:r>
            <a:r>
              <a:rPr lang="ru-RU" sz="1600" dirty="0" smtClean="0"/>
              <a:t>жизни.</a:t>
            </a:r>
          </a:p>
          <a:p>
            <a:pPr marL="0" indent="0" algn="just">
              <a:buNone/>
            </a:pPr>
            <a:r>
              <a:rPr lang="ru-RU" sz="1600" dirty="0" smtClean="0"/>
              <a:t>Своевременное </a:t>
            </a:r>
            <a:r>
              <a:rPr lang="ru-RU" sz="1600" dirty="0"/>
              <a:t>и качественное оформление первичных учетных документов, передачу их в установленные сроки для отражения в бухгалтерском учете, а также достоверность содержащихся в них данных обеспечивают лица, ответственные за оформление факта хозяйственной жизни и (или) подписавшие эти документы.</a:t>
            </a:r>
          </a:p>
          <a:p>
            <a:pPr marL="0" indent="0">
              <a:buNone/>
            </a:pPr>
            <a:endParaRPr lang="ru-RU" sz="1600" dirty="0"/>
          </a:p>
          <a:p>
            <a:pPr>
              <a:buNone/>
            </a:pPr>
            <a:endParaRPr lang="ru-RU" sz="1500" dirty="0"/>
          </a:p>
        </p:txBody>
      </p:sp>
    </p:spTree>
    <p:extLst>
      <p:ext uri="{BB962C8B-B14F-4D97-AF65-F5344CB8AC3E}">
        <p14:creationId xmlns:p14="http://schemas.microsoft.com/office/powerpoint/2010/main" val="1741032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Валюта отчетности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smtClean="0"/>
              <a:t>Учет </a:t>
            </a:r>
            <a:r>
              <a:rPr lang="ru-RU" sz="1600" dirty="0"/>
              <a:t>активов, обязательств, иных объектов бухгалтерского учета осуществляется в валюте Российской Федерации. Стоимость объектов бухгалтерского учета, выраженная в иностранной валюте, подлежит пересчету в валюту Российской </a:t>
            </a:r>
            <a:r>
              <a:rPr lang="ru-RU" sz="1600" dirty="0" smtClean="0"/>
              <a:t>Федерации.</a:t>
            </a:r>
          </a:p>
          <a:p>
            <a:pPr marL="0" indent="0" algn="just">
              <a:buNone/>
            </a:pPr>
            <a:r>
              <a:rPr lang="ru-RU" sz="1600" dirty="0" smtClean="0"/>
              <a:t>Объекты </a:t>
            </a:r>
            <a:r>
              <a:rPr lang="ru-RU" sz="1600" dirty="0"/>
              <a:t>бухгалтерского учета, стоимость которых выражена в иностранной валюте, принимаются к бухгалтерскому учету в рублевом эквиваленте, исчисленном на дату совершения операции (в случаях, предусмотренных настоящим Стандартом, иными нормативными правовыми актами, регулирующими ведение бухгалтерского учета и составление бухгалтерской (финансовой) отчетности, - на отчетную дату) путем пересчета суммы в иностранной валюте по официальному курсу Центрального банка Российской Федерации соответствующих иностранных валют по отношению к рублю, при отсутствии официального курса - по курсу, рассчитанному по котировкам иностранной валюты на международных валютных рынках или по устанавливаемым центральными (национальными) банками соответствующих государств курсам к любой третьей валюте, официальный курс которой по отношению к рублю устанавливается Центральным банком Российской Федерации.</a:t>
            </a:r>
          </a:p>
          <a:p>
            <a:pPr marL="0" indent="0" algn="just">
              <a:buNone/>
            </a:pPr>
            <a:r>
              <a:rPr lang="ru-RU" sz="1600" dirty="0" smtClean="0"/>
              <a:t>Переоценка </a:t>
            </a:r>
            <a:r>
              <a:rPr lang="ru-RU" sz="1600" dirty="0"/>
              <a:t>активов и обязательств, иных объектов бухгалтерского учета, стоимость которых выражена в иностранной валюте, осуществляется в соответствии с положениями настоящего Стандарта, и иных нормативных правовых актов, регулирующих ведение бухгалтерского учета и составление бухгалтерской (финансовой) отчетности.</a:t>
            </a:r>
          </a:p>
          <a:p>
            <a:pPr>
              <a:buNone/>
            </a:pPr>
            <a:endParaRPr lang="ru-RU" sz="1500" dirty="0"/>
          </a:p>
        </p:txBody>
      </p:sp>
    </p:spTree>
    <p:extLst>
      <p:ext uri="{BB962C8B-B14F-4D97-AF65-F5344CB8AC3E}">
        <p14:creationId xmlns:p14="http://schemas.microsoft.com/office/powerpoint/2010/main" val="39378398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Объекты бухгалтерского учета</a:t>
            </a:r>
            <a:endParaRPr lang="ru-RU" dirty="0"/>
          </a:p>
        </p:txBody>
      </p:sp>
      <p:sp>
        <p:nvSpPr>
          <p:cNvPr id="3" name="Содержимое 2"/>
          <p:cNvSpPr>
            <a:spLocks noGrp="1"/>
          </p:cNvSpPr>
          <p:nvPr>
            <p:ph sz="quarter" idx="1"/>
          </p:nvPr>
        </p:nvSpPr>
        <p:spPr/>
        <p:txBody>
          <a:bodyPr>
            <a:noAutofit/>
          </a:bodyPr>
          <a:lstStyle/>
          <a:p>
            <a:pPr marL="0" indent="0">
              <a:buNone/>
            </a:pPr>
            <a:r>
              <a:rPr lang="ru-RU" sz="1600" dirty="0"/>
              <a:t>Объектами учета являются:</a:t>
            </a:r>
          </a:p>
          <a:p>
            <a:pPr marL="0" indent="0">
              <a:buNone/>
            </a:pPr>
            <a:r>
              <a:rPr lang="ru-RU" sz="1600" dirty="0"/>
              <a:t>- активы;</a:t>
            </a:r>
          </a:p>
          <a:p>
            <a:pPr marL="0" indent="0">
              <a:buNone/>
            </a:pPr>
            <a:r>
              <a:rPr lang="ru-RU" sz="1600" dirty="0"/>
              <a:t>- обязательства;</a:t>
            </a:r>
          </a:p>
          <a:p>
            <a:pPr marL="0" indent="0">
              <a:buNone/>
            </a:pPr>
            <a:r>
              <a:rPr lang="ru-RU" sz="1600" dirty="0"/>
              <a:t>- источники финансирования деятельности субъекта учета;</a:t>
            </a:r>
          </a:p>
          <a:p>
            <a:pPr marL="0" indent="0">
              <a:buNone/>
            </a:pPr>
            <a:r>
              <a:rPr lang="ru-RU" sz="1600" dirty="0"/>
              <a:t>- доходы;</a:t>
            </a:r>
          </a:p>
          <a:p>
            <a:pPr marL="0" indent="0">
              <a:buNone/>
            </a:pPr>
            <a:r>
              <a:rPr lang="ru-RU" sz="1600" dirty="0"/>
              <a:t>- расходы;</a:t>
            </a:r>
          </a:p>
          <a:p>
            <a:pPr marL="0" indent="0">
              <a:buNone/>
            </a:pPr>
            <a:r>
              <a:rPr lang="ru-RU" sz="1600" dirty="0"/>
              <a:t>- иные объекты (факты хозяйственной жизни), установленные нормативными правовыми актами.</a:t>
            </a:r>
          </a:p>
          <a:p>
            <a:pPr>
              <a:buNone/>
            </a:pPr>
            <a:endParaRPr lang="ru-RU" sz="1500" dirty="0"/>
          </a:p>
        </p:txBody>
      </p:sp>
    </p:spTree>
    <p:extLst>
      <p:ext uri="{BB962C8B-B14F-4D97-AF65-F5344CB8AC3E}">
        <p14:creationId xmlns:p14="http://schemas.microsoft.com/office/powerpoint/2010/main" val="7045838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Активы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smtClean="0"/>
              <a:t>Активом </a:t>
            </a:r>
            <a:r>
              <a:rPr lang="ru-RU" sz="1600" dirty="0"/>
              <a:t>признается имущество, включая наличные и безналичные денежные средства, принадлежащее субъекту учета и (или) находящееся в его пользовании, контролируемое им в результате произошедших фактов хозяйственной жизни, от которого ожидается поступление полезного потенциала или экономических выгод.</a:t>
            </a:r>
          </a:p>
          <a:p>
            <a:pPr marL="0" indent="0" algn="just">
              <a:buNone/>
            </a:pPr>
            <a:r>
              <a:rPr lang="ru-RU" sz="1600" dirty="0"/>
              <a:t>Контроль над активом имеет место, если субъект учета обладает правом использовать актив, в том числе временно, для извлечения полезного потенциала или получения будущих экономических выгод в процессе достижения целей своей деятельности (выполняемых функций, полномочий) и может исключить или иным образом регулировать доступ к этому полезному потенциалу или экономическим выгодам.</a:t>
            </a:r>
          </a:p>
          <a:p>
            <a:pPr marL="0" indent="0" algn="just">
              <a:buNone/>
            </a:pPr>
            <a:r>
              <a:rPr lang="ru-RU" sz="1600" dirty="0" smtClean="0"/>
              <a:t>Для </a:t>
            </a:r>
            <a:r>
              <a:rPr lang="ru-RU" sz="1600" dirty="0"/>
              <a:t>целей бухгалтерского учета полезный потенциал, заключенный в активе, это его пригодность для:</a:t>
            </a:r>
          </a:p>
          <a:p>
            <a:pPr marL="0" indent="0" algn="just">
              <a:buNone/>
            </a:pPr>
            <a:r>
              <a:rPr lang="ru-RU" sz="1600" dirty="0"/>
              <a:t>а) использования субъектом учета самостоятельно или совместно с другими активами в целях выполнения государственных (муниципальных) функций (полномочий) в соответствии с целями создания субъекта учета, осуществления деятельности по оказанию государственных (муниципальных) услуг либо для управленческих нужд учреждения, не обязательно обеспечивая при этом поступление указанному субъекту учета денежных средств (эквивалентов денежных средств);</a:t>
            </a:r>
          </a:p>
          <a:p>
            <a:pPr marL="0" indent="0" algn="just">
              <a:buNone/>
            </a:pPr>
            <a:r>
              <a:rPr lang="ru-RU" sz="1600" dirty="0"/>
              <a:t>б) обмена на другие активы;</a:t>
            </a:r>
          </a:p>
          <a:p>
            <a:pPr marL="0" indent="0" algn="just">
              <a:buNone/>
            </a:pPr>
            <a:r>
              <a:rPr lang="ru-RU" sz="1600" dirty="0"/>
              <a:t>в) погашения обязательств, принятых субъектом </a:t>
            </a:r>
            <a:r>
              <a:rPr lang="ru-RU" sz="1600" dirty="0" smtClean="0"/>
              <a:t>учета.</a:t>
            </a:r>
          </a:p>
          <a:p>
            <a:pPr>
              <a:buNone/>
            </a:pPr>
            <a:endParaRPr lang="ru-RU" sz="1500" dirty="0"/>
          </a:p>
        </p:txBody>
      </p:sp>
    </p:spTree>
    <p:extLst>
      <p:ext uri="{BB962C8B-B14F-4D97-AF65-F5344CB8AC3E}">
        <p14:creationId xmlns:p14="http://schemas.microsoft.com/office/powerpoint/2010/main" val="39369855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Обязательства</a:t>
            </a:r>
            <a:endParaRPr lang="ru-RU" dirty="0"/>
          </a:p>
        </p:txBody>
      </p:sp>
      <p:sp>
        <p:nvSpPr>
          <p:cNvPr id="3" name="Содержимое 2"/>
          <p:cNvSpPr>
            <a:spLocks noGrp="1"/>
          </p:cNvSpPr>
          <p:nvPr>
            <p:ph sz="quarter" idx="1"/>
          </p:nvPr>
        </p:nvSpPr>
        <p:spPr/>
        <p:txBody>
          <a:bodyPr>
            <a:noAutofit/>
          </a:bodyPr>
          <a:lstStyle/>
          <a:p>
            <a:pPr marL="0" indent="0">
              <a:buNone/>
            </a:pPr>
            <a:r>
              <a:rPr lang="ru-RU" sz="2400" dirty="0" smtClean="0"/>
              <a:t>Обязательством </a:t>
            </a:r>
            <a:r>
              <a:rPr lang="ru-RU" sz="2400" dirty="0"/>
              <a:t>признается задолженность, возникшая в результате произошедших фактов хозяйственной жизни, погашение которой приведет к выбытию активов, заключающих в себе полезный потенциал или экономические выгоды.</a:t>
            </a:r>
          </a:p>
          <a:p>
            <a:pPr marL="0" indent="0">
              <a:buNone/>
            </a:pPr>
            <a:r>
              <a:rPr lang="ru-RU" sz="2400" dirty="0"/>
              <a:t>Обязательства, принимаемые к бухгалтерскому учету, возникают в силу закона, иного нормативного правового акта, муниципального акта или договора (контракта, соглашения).</a:t>
            </a:r>
          </a:p>
          <a:p>
            <a:pPr>
              <a:buNone/>
            </a:pPr>
            <a:endParaRPr lang="ru-RU" sz="2400" dirty="0"/>
          </a:p>
        </p:txBody>
      </p:sp>
    </p:spTree>
    <p:extLst>
      <p:ext uri="{BB962C8B-B14F-4D97-AF65-F5344CB8AC3E}">
        <p14:creationId xmlns:p14="http://schemas.microsoft.com/office/powerpoint/2010/main" val="5121209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Чистые активы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500" dirty="0"/>
              <a:t> Для целей формирования и публичного раскрытия показателей бухгалтерской (финансовой) отчетности чистые активы субъекта учета рассчитываются как разница между активами и обязательствами субъекта учета на определенную дату. Имущество, которым субъекты учета не отвечают по своим обязательствам, в расчет чистых активов не включается.</a:t>
            </a:r>
          </a:p>
          <a:p>
            <a:pPr marL="0" indent="0" algn="just">
              <a:buNone/>
            </a:pPr>
            <a:r>
              <a:rPr lang="ru-RU" sz="1500" dirty="0"/>
              <a:t>Чистые активы субъекта учета могут быть как положительными (превышение активов над обязательствами), так и отрицательными (превышение обязательств над активами).</a:t>
            </a:r>
          </a:p>
          <a:p>
            <a:pPr marL="0" indent="0" algn="just">
              <a:buNone/>
            </a:pPr>
            <a:r>
              <a:rPr lang="ru-RU" sz="1500" dirty="0" smtClean="0"/>
              <a:t>Имущество</a:t>
            </a:r>
            <a:r>
              <a:rPr lang="ru-RU" sz="1500" dirty="0"/>
              <a:t>, полученное субъектом учета от собственника (учредителя), за исключением денежных средств и эквивалентов, для выполнения возложенных на субъект учета государственных (муниципальных) полномочий (функций), осуществления деятельности по оказанию государственных (муниципальных) услуг либо для управленческих нужд учреждения, признается для целей бухгалтерского учета, формирования и публичного раскрытия показателей бухгалтерской (финансовой) отчетности вкладом собственника (учредителя).</a:t>
            </a:r>
          </a:p>
          <a:p>
            <a:pPr marL="0" indent="0" algn="just">
              <a:buNone/>
            </a:pPr>
            <a:r>
              <a:rPr lang="ru-RU" sz="1500" dirty="0" smtClean="0"/>
              <a:t>Имущество</a:t>
            </a:r>
            <a:r>
              <a:rPr lang="ru-RU" sz="1500" dirty="0"/>
              <a:t>, переданное субъектом учета собственнику (учредителю), за исключением денежных средств и эквивалентов, ранее полученных им для выполнения возложенных на субъект учета государственных (муниципальных) полномочий (функций), осуществления деятельности по оказанию государственных (муниципальных) услуг либо для управленческих нужд учреждения, признается для целей бухгалтерского учета, формирования и публичного раскрытия показателей бухгалтерской (финансовой) отчетности изъятием в пользу собственников (учредителей).</a:t>
            </a:r>
          </a:p>
          <a:p>
            <a:pPr>
              <a:buNone/>
            </a:pPr>
            <a:endParaRPr lang="ru-RU" sz="1500" dirty="0"/>
          </a:p>
        </p:txBody>
      </p:sp>
    </p:spTree>
    <p:extLst>
      <p:ext uri="{BB962C8B-B14F-4D97-AF65-F5344CB8AC3E}">
        <p14:creationId xmlns:p14="http://schemas.microsoft.com/office/powerpoint/2010/main" val="1325739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Доходы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000" dirty="0"/>
              <a:t>Д</a:t>
            </a:r>
            <a:r>
              <a:rPr lang="ru-RU" sz="2000" dirty="0" smtClean="0"/>
              <a:t>оходом </a:t>
            </a:r>
            <a:r>
              <a:rPr lang="ru-RU" sz="2000" dirty="0"/>
              <a:t>признается увеличение полезного потенциала активов и (или) поступление экономических выгод за отчетный период, за исключением поступлений, связанных с вкладами собственником (</a:t>
            </a:r>
            <a:r>
              <a:rPr lang="ru-RU" sz="2000" dirty="0" smtClean="0"/>
              <a:t>учредителем). </a:t>
            </a:r>
          </a:p>
          <a:p>
            <a:pPr marL="0" indent="0" algn="just">
              <a:buNone/>
            </a:pPr>
            <a:r>
              <a:rPr lang="ru-RU" sz="2000" dirty="0" smtClean="0"/>
              <a:t>Доходы </a:t>
            </a:r>
            <a:r>
              <a:rPr lang="ru-RU" sz="2000" dirty="0"/>
              <a:t>бюджетов бюджетной системы Российской Федерации, определяемые в соответствии с бюджетным законодательством Российской Федерации, включаются соответствующими учреждениями, осуществляющими согласно бюджетному законодательству Российской Федерации полномочия главных администраторов (администраторов) доходов бюджетов, финансовыми органами, органами, осуществляющими кассовое обслуживание, в состав поступлений экономических выгод (денежных средств, их денежных эквивалентов), признаваемых для целей бухгалтерского учета, формирования и публичного раскрытия показателей бухгалтерской (финансовой) отчетности доходами.</a:t>
            </a:r>
          </a:p>
          <a:p>
            <a:pPr>
              <a:buNone/>
            </a:pPr>
            <a:endParaRPr lang="ru-RU" sz="2000" dirty="0"/>
          </a:p>
        </p:txBody>
      </p:sp>
    </p:spTree>
    <p:extLst>
      <p:ext uri="{BB962C8B-B14F-4D97-AF65-F5344CB8AC3E}">
        <p14:creationId xmlns:p14="http://schemas.microsoft.com/office/powerpoint/2010/main" val="25403779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Расходы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000" dirty="0"/>
              <a:t>Р</a:t>
            </a:r>
            <a:r>
              <a:rPr lang="ru-RU" sz="2000" dirty="0" smtClean="0"/>
              <a:t>асходами </a:t>
            </a:r>
            <a:r>
              <a:rPr lang="ru-RU" sz="2000" dirty="0"/>
              <a:t>признается снижение полезного потенциала активов и (или) уменьшение экономических выгод за отчетный период в результате выбытия или потребления активов, возникновения обязательств, за исключением уменьшения, связанного с изъятием имущества собственником (учредителем).</a:t>
            </a:r>
          </a:p>
          <a:p>
            <a:pPr marL="0" indent="0" algn="just">
              <a:buNone/>
            </a:pPr>
            <a:r>
              <a:rPr lang="ru-RU" sz="2000" dirty="0" smtClean="0"/>
              <a:t>Расходы бюджетов </a:t>
            </a:r>
            <a:r>
              <a:rPr lang="ru-RU" sz="2000" dirty="0"/>
              <a:t>бюджетной системы Российской Федерации, определяемые в соответствии с бюджетным законодательством Российской Федерации, включаются учреждениями, осуществляющими согласно бюджетному законодательству Российской Федерации полномочия главного распорядителя (распорядителя, получателя) бюджетных средств, финансовыми органами, органами, осуществляющими кассовое обслуживание, в состав уменьшения экономических выгод (выбытий денежных средств, их денежных эквивалентов), признаваемых для целей бухгалтерского учета, формирования и публичного раскрытия показателей бухгалтерской (финансовой) отчетности расходами.</a:t>
            </a:r>
          </a:p>
          <a:p>
            <a:pPr>
              <a:buNone/>
            </a:pPr>
            <a:endParaRPr lang="ru-RU" sz="2000" dirty="0"/>
          </a:p>
        </p:txBody>
      </p:sp>
    </p:spTree>
    <p:extLst>
      <p:ext uri="{BB962C8B-B14F-4D97-AF65-F5344CB8AC3E}">
        <p14:creationId xmlns:p14="http://schemas.microsoft.com/office/powerpoint/2010/main" val="22237557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Признание и прекращение признания</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a:t>Для целей бухгалтерского учета, формирования и публичного раскрытия показателей бухгалтерской (финансовой) отчетности признание объекта бухгалтерского учета осуществляется при одновременном соблюдении следующих условий:</a:t>
            </a:r>
          </a:p>
          <a:p>
            <a:pPr marL="0" indent="0" algn="just">
              <a:buNone/>
            </a:pPr>
            <a:r>
              <a:rPr lang="ru-RU" sz="1600" dirty="0"/>
              <a:t>а) соответствие объекта бухгалтерского учета </a:t>
            </a:r>
            <a:r>
              <a:rPr lang="ru-RU" sz="1600" dirty="0" smtClean="0"/>
              <a:t>определению объекта учета;</a:t>
            </a:r>
            <a:endParaRPr lang="ru-RU" sz="1600" dirty="0"/>
          </a:p>
          <a:p>
            <a:pPr marL="0" indent="0" algn="just">
              <a:buNone/>
            </a:pPr>
            <a:r>
              <a:rPr lang="ru-RU" sz="1600" dirty="0"/>
              <a:t>б) уверенности субъекта учета в будущем повышении (снижении) полезного потенциала либо увеличении (уменьшении) будущих экономических выгод, связанных с признаваемым объектом бухгалтерского учета;</a:t>
            </a:r>
          </a:p>
          <a:p>
            <a:pPr marL="0" indent="0" algn="just">
              <a:buNone/>
            </a:pPr>
            <a:r>
              <a:rPr lang="ru-RU" sz="1600" dirty="0"/>
              <a:t>в) возможности оценить стоимость объекта бухгалтерского </a:t>
            </a:r>
            <a:r>
              <a:rPr lang="ru-RU" sz="1600" dirty="0" smtClean="0"/>
              <a:t>учета.</a:t>
            </a:r>
            <a:endParaRPr lang="ru-RU" sz="1600" dirty="0"/>
          </a:p>
          <a:p>
            <a:pPr marL="0" indent="0">
              <a:buNone/>
            </a:pPr>
            <a:r>
              <a:rPr lang="ru-RU" sz="1600" dirty="0" smtClean="0"/>
              <a:t>Прекращение </a:t>
            </a:r>
            <a:r>
              <a:rPr lang="ru-RU" sz="1600" dirty="0"/>
              <a:t>признания (выбытие с балансового учета) объекта бухгалтерского учета осуществляется на дату, по состоянию на которую прекратилось соблюдение хотя бы одного из перечисленных выше условий.</a:t>
            </a:r>
          </a:p>
          <a:p>
            <a:pPr marL="0" indent="0" algn="just">
              <a:buNone/>
            </a:pPr>
            <a:r>
              <a:rPr lang="ru-RU" sz="1600" dirty="0" smtClean="0"/>
              <a:t>В </a:t>
            </a:r>
            <a:r>
              <a:rPr lang="ru-RU" sz="1600" dirty="0"/>
              <a:t>случае когда стоимость объекта бухгалтерского учета нельзя </a:t>
            </a:r>
            <a:r>
              <a:rPr lang="ru-RU" sz="1600" dirty="0" smtClean="0"/>
              <a:t>оценить, </a:t>
            </a:r>
            <a:r>
              <a:rPr lang="ru-RU" sz="1600" dirty="0"/>
              <a:t>он не признается в бухгалтерском учете, если иное не установлено иными нормативными правовыми актами, регулирующими ведение бухгалтерского учета и составление бухгалтерской (финансовой) отчетности, при этом информация о нем раскрывается в пояснениях к бухгалтерской (финансовой) отчетности (в Пояснительной записке).</a:t>
            </a:r>
          </a:p>
        </p:txBody>
      </p:sp>
    </p:spTree>
    <p:extLst>
      <p:ext uri="{BB962C8B-B14F-4D97-AF65-F5344CB8AC3E}">
        <p14:creationId xmlns:p14="http://schemas.microsoft.com/office/powerpoint/2010/main" val="23397111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Методы оценки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400" dirty="0"/>
              <a:t>Оценка отдельных объектов бухгалтерского учета в случаях, предусмотренных нормативными правовыми актами, регулирующими ведение бухгалтерского учета и составление бухгалтерской (финансовой) отчетности, осуществляется по справедливой стоимости - в оценке, соответствующей цене, по которой может быть осуществлен переход права собственности на актив между независимыми сторонами сделки, осведомленными о предмете сделки и желающими ее совершить.</a:t>
            </a:r>
          </a:p>
          <a:p>
            <a:pPr marL="0" indent="0" algn="just">
              <a:buNone/>
            </a:pPr>
            <a:r>
              <a:rPr lang="ru-RU" sz="1400" dirty="0" smtClean="0"/>
              <a:t>Определение </a:t>
            </a:r>
            <a:r>
              <a:rPr lang="ru-RU" sz="1400" dirty="0"/>
              <a:t>справедливой стоимости для различных видов активов и обязательств осуществляется с учетом положений настоящего Стандарта и иных нормативных правовых актов, регулирующих ведение бухгалтерского учета и составление бухгалтерской (финансовой) отчетности.</a:t>
            </a:r>
          </a:p>
          <a:p>
            <a:pPr marL="0" indent="0" algn="just">
              <a:buNone/>
            </a:pPr>
            <a:r>
              <a:rPr lang="ru-RU" sz="1400" dirty="0" smtClean="0"/>
              <a:t>Основными </a:t>
            </a:r>
            <a:r>
              <a:rPr lang="ru-RU" sz="1400" dirty="0"/>
              <a:t>методами определения справедливой стоимости для различных видов активов и обязательств </a:t>
            </a:r>
            <a:r>
              <a:rPr lang="ru-RU" sz="1400" dirty="0" smtClean="0"/>
              <a:t>являются:</a:t>
            </a:r>
          </a:p>
          <a:p>
            <a:pPr marL="0" indent="0" algn="just">
              <a:buNone/>
            </a:pPr>
            <a:r>
              <a:rPr lang="ru-RU" sz="1400" dirty="0" smtClean="0"/>
              <a:t>а</a:t>
            </a:r>
            <a:r>
              <a:rPr lang="ru-RU" sz="1400" dirty="0"/>
              <a:t>) метод рыночных цен;</a:t>
            </a:r>
          </a:p>
          <a:p>
            <a:pPr marL="0" indent="0" algn="just">
              <a:buNone/>
            </a:pPr>
            <a:r>
              <a:rPr lang="ru-RU" sz="1400" dirty="0"/>
              <a:t>б) метод амортизированной стоимости замещения.</a:t>
            </a:r>
          </a:p>
          <a:p>
            <a:pPr marL="0" indent="0" algn="just">
              <a:buNone/>
            </a:pPr>
            <a:r>
              <a:rPr lang="ru-RU" sz="1400" dirty="0"/>
              <a:t>Для определения справедливой стоимости соответствующего вида актива или обязательства используется метод, который наиболее применим и позволяет достоверно оценить справедливую стоимость соответствующего объекта бухгалтерского учета, либо метод, предусмотренный для соответствующего объекта бухгалтерского учета, нормативными правовыми актами, регулирующими ведение бухгалтерского учета и составление бухгалтерской (финансовой) отчетности.</a:t>
            </a:r>
          </a:p>
          <a:p>
            <a:pPr marL="0" indent="0" algn="just">
              <a:buNone/>
            </a:pPr>
            <a:r>
              <a:rPr lang="ru-RU" sz="1400" dirty="0" smtClean="0"/>
              <a:t>При </a:t>
            </a:r>
            <a:r>
              <a:rPr lang="ru-RU" sz="1400" dirty="0"/>
              <a:t>использовании метода рыночных цен справедливая стоимость актива (обязательства) определяется на основании текущих рыночных цен или данных о недавних сделках с аналогичными или схожими активами (обязательствами), совершенных без отсрочки платежа.</a:t>
            </a:r>
          </a:p>
        </p:txBody>
      </p:sp>
    </p:spTree>
    <p:extLst>
      <p:ext uri="{BB962C8B-B14F-4D97-AF65-F5344CB8AC3E}">
        <p14:creationId xmlns:p14="http://schemas.microsoft.com/office/powerpoint/2010/main" val="11376416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Справедливая стоимость</a:t>
            </a:r>
            <a:endParaRPr lang="ru-RU" dirty="0"/>
          </a:p>
        </p:txBody>
      </p:sp>
      <p:sp>
        <p:nvSpPr>
          <p:cNvPr id="3" name="Содержимое 2"/>
          <p:cNvSpPr>
            <a:spLocks noGrp="1"/>
          </p:cNvSpPr>
          <p:nvPr>
            <p:ph sz="quarter" idx="1"/>
          </p:nvPr>
        </p:nvSpPr>
        <p:spPr/>
        <p:txBody>
          <a:bodyPr>
            <a:noAutofit/>
          </a:bodyPr>
          <a:lstStyle/>
          <a:p>
            <a:pPr marL="0" indent="0">
              <a:buNone/>
            </a:pPr>
            <a:r>
              <a:rPr lang="ru-RU" sz="1400" dirty="0" smtClean="0"/>
              <a:t>При </a:t>
            </a:r>
            <a:r>
              <a:rPr lang="ru-RU" sz="1400" dirty="0"/>
              <a:t>определении справедливой стоимости предусматривается что:</a:t>
            </a:r>
          </a:p>
          <a:p>
            <a:pPr marL="0" indent="0">
              <a:buNone/>
            </a:pPr>
            <a:r>
              <a:rPr lang="ru-RU" sz="1400" dirty="0"/>
              <a:t>а) стороны (продавец (передающая сторона) и покупатель (правообладатель), желающие совершить сделку, проинформированы об основных свойствах и характеристиках объекта сделки (актива, обязательства), его фактическом и потенциальном использовании, а положение покупателя (правообладателя) на рынке не является причиной для заключения сделки на вынужденных условиях;</a:t>
            </a:r>
          </a:p>
          <a:p>
            <a:pPr marL="0" indent="0">
              <a:buNone/>
            </a:pPr>
            <a:r>
              <a:rPr lang="ru-RU" sz="1400" dirty="0"/>
              <a:t>б) продавец (передающая сторона) заинтересован в продаже (передаче) предмета (объекта) сделки на рыночных условиях по наилучшей цене, которую можно получить (уплатить), но не является продавцом, готовым удерживать объект сделки до получения ценового предложения, не являющегося обоснованным в текущих рыночных условиях;</a:t>
            </a:r>
          </a:p>
          <a:p>
            <a:pPr marL="0" indent="0">
              <a:buNone/>
            </a:pPr>
            <a:r>
              <a:rPr lang="ru-RU" sz="1400" dirty="0"/>
              <a:t>в) факт хозяйственной жизни (операция, событие, сделка) совершается между несвязанными сторонами, каждая из которых действует независимо, то есть стороны сделки (продавец (передающая сторона) и покупатель (правообладатель), не связаны отношениями, в результате которых устанавливаются нетипичные для рыночных условий </a:t>
            </a:r>
            <a:r>
              <a:rPr lang="ru-RU" sz="1400" dirty="0" smtClean="0"/>
              <a:t>цены.</a:t>
            </a:r>
          </a:p>
          <a:p>
            <a:pPr marL="0" indent="0" algn="just">
              <a:buNone/>
            </a:pPr>
            <a:r>
              <a:rPr lang="ru-RU" sz="1400" dirty="0" smtClean="0"/>
              <a:t>При </a:t>
            </a:r>
            <a:r>
              <a:rPr lang="ru-RU" sz="1400" dirty="0"/>
              <a:t>определении справедливой стоимости используются документально подтвержденные данные о рыночных ценах, полученные субъектом учета как от независимых экспертов (оценщиков), либо сформированные субъектом учета самостоятельно путем изучения рыночных цен в открытом доступе.</a:t>
            </a:r>
          </a:p>
          <a:p>
            <a:pPr marL="0" indent="0">
              <a:buNone/>
            </a:pPr>
            <a:r>
              <a:rPr lang="ru-RU" sz="1400" dirty="0" smtClean="0"/>
              <a:t>При </a:t>
            </a:r>
            <a:r>
              <a:rPr lang="ru-RU" sz="1400" dirty="0"/>
              <a:t>определении справедливой стоимости не учитываются возможные (предполагаемые) издержки по сделке, связанные с продажей или иной формой выбытия актива или с передачей обязательства.</a:t>
            </a:r>
          </a:p>
        </p:txBody>
      </p:sp>
    </p:spTree>
    <p:extLst>
      <p:ext uri="{BB962C8B-B14F-4D97-AF65-F5344CB8AC3E}">
        <p14:creationId xmlns:p14="http://schemas.microsoft.com/office/powerpoint/2010/main" val="1589579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Справедливая стоимость</a:t>
            </a:r>
            <a:endParaRPr lang="ru-RU" dirty="0"/>
          </a:p>
        </p:txBody>
      </p:sp>
      <p:sp>
        <p:nvSpPr>
          <p:cNvPr id="3" name="Содержимое 2"/>
          <p:cNvSpPr>
            <a:spLocks noGrp="1"/>
          </p:cNvSpPr>
          <p:nvPr>
            <p:ph sz="quarter" idx="1"/>
          </p:nvPr>
        </p:nvSpPr>
        <p:spPr/>
        <p:txBody>
          <a:bodyPr>
            <a:noAutofit/>
          </a:bodyPr>
          <a:lstStyle/>
          <a:p>
            <a:pPr marL="0" indent="0">
              <a:buNone/>
            </a:pPr>
            <a:r>
              <a:rPr lang="ru-RU" sz="2000" dirty="0"/>
              <a:t>При определении справедливой стоимости актива по методу амортизированной стоимости замещения последняя определяется как разница между стоимостью восстановления (воспроизводства) актива или стоимостью замены актива, в зависимости от того, какая из этих величин меньше, и суммой накопленной амортизации, рассчитанной на основе такой стоимости.</a:t>
            </a:r>
          </a:p>
          <a:p>
            <a:pPr marL="0" indent="0" algn="just">
              <a:buNone/>
            </a:pPr>
            <a:r>
              <a:rPr lang="ru-RU" sz="2000" dirty="0"/>
              <a:t>Стоимость восстановления (воспроизводства) актива определяется как стоимость полного восстановления (воспроизводства) полезного потенциала актива (например, стоимость восстановления здания в случае его разрушения).</a:t>
            </a:r>
          </a:p>
          <a:p>
            <a:pPr marL="0" indent="0">
              <a:buNone/>
            </a:pPr>
            <a:r>
              <a:rPr lang="ru-RU" sz="2000" dirty="0"/>
              <a:t>Стоимость замены актива рассчитывается на основе рыночной цены покупки аналогичного актива с сопоставимым оставшимся сроком его полезного использования (например, стоимость замены разрушенного здания иным зданием с сопоставимым сроком его полезного использования).</a:t>
            </a:r>
          </a:p>
          <a:p>
            <a:pPr marL="0" indent="0">
              <a:buNone/>
            </a:pPr>
            <a:endParaRPr lang="ru-RU" sz="2000" dirty="0"/>
          </a:p>
        </p:txBody>
      </p:sp>
    </p:spTree>
    <p:extLst>
      <p:ext uri="{BB962C8B-B14F-4D97-AF65-F5344CB8AC3E}">
        <p14:creationId xmlns:p14="http://schemas.microsoft.com/office/powerpoint/2010/main" val="1410864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Порядок составления консолидированной отчетности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400" dirty="0"/>
              <a:t>Формирование консолидированной отчетности осуществляется на основании данных бухгалтерской (финансовой) отчетности, представленной субъекту консолидированной отчетности, включаемых по результатам проверки такой отчетности на соответствие требованиям к ее составлению и представлению, установленным нормативными правовыми актами, регулирующими ведение бухгалтерского учета и составление бухгалтерской (финансовой) отчетности, путем выверки показателей представленной бухгалтерской (финансовой) отчетности по установленным в соответствии с законодательством Российской Федерации контрольным соотношениям (далее - камеральная проверка отчетности).</a:t>
            </a:r>
          </a:p>
          <a:p>
            <a:pPr marL="0" indent="0" algn="just">
              <a:buNone/>
            </a:pPr>
            <a:r>
              <a:rPr lang="ru-RU" sz="1400" dirty="0"/>
              <a:t>По факту проведения камеральной проверки отчетности субъект консолидированной отчетности уведомляет субъекта отчетности, предоставившего бухгалтерскую (финансовую) отчетность, о результатах камеральной проверки путем направления:</a:t>
            </a:r>
          </a:p>
          <a:p>
            <a:pPr marL="0" indent="0">
              <a:buNone/>
            </a:pPr>
            <a:r>
              <a:rPr lang="ru-RU" sz="1400" dirty="0" smtClean="0"/>
              <a:t>- уведомления </a:t>
            </a:r>
            <a:r>
              <a:rPr lang="ru-RU" sz="1400" dirty="0"/>
              <a:t>о включении данных представленной бухгалтерской (финансовой) отчетности в консолидированную отчетность, формируемую субъектом консолидированной отчетности (принятии представленной субъектом отчетности бухгалтерской (финансовой) отчетности) (далее - Уведомление о принятии отчетности) - в случае, когда по результатам камеральной проверки отчетности не выявлено несоответствий бухгалтерской (финансовой) отчетности требованиям к ее составлению и представлению, установленным нормативными правовыми актами, регулирующими ведение бухгалтерского учета и составление бухгалтерской (финансовой) отчетности (при получении положительного результата камеральной проверки отчетности);</a:t>
            </a:r>
          </a:p>
          <a:p>
            <a:pPr marL="0" indent="0">
              <a:buNone/>
            </a:pPr>
            <a:r>
              <a:rPr lang="ru-RU" sz="1400" dirty="0" smtClean="0"/>
              <a:t>- уведомления </a:t>
            </a:r>
            <a:r>
              <a:rPr lang="ru-RU" sz="1400" dirty="0"/>
              <a:t>о выявленных в ходе камеральной проверки отчетности несоответствий бухгалтерской (финансовой) отчетности требованиям к ее составлению и представлению, установленным нормативными правовыми актами, регулирующими ведение бухгалтерского учета и составление бухгалтерской (финансовой) отчетности (далее - Уведомления о несоответствии отчетности требованиям по составлению) - в ином случае.</a:t>
            </a:r>
          </a:p>
          <a:p>
            <a:pPr marL="0" indent="0">
              <a:buNone/>
            </a:pPr>
            <a:endParaRPr lang="ru-RU" sz="1400" dirty="0"/>
          </a:p>
        </p:txBody>
      </p:sp>
    </p:spTree>
    <p:extLst>
      <p:ext uri="{BB962C8B-B14F-4D97-AF65-F5344CB8AC3E}">
        <p14:creationId xmlns:p14="http://schemas.microsoft.com/office/powerpoint/2010/main" val="18634765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Инвентаризация</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400" dirty="0"/>
              <a:t>Для обеспечения достоверности данных бухгалтерского учета и бухгалтерской (финансовой) отчетности проводится инвентаризация активов и обязательств</a:t>
            </a:r>
            <a:r>
              <a:rPr lang="ru-RU" sz="1400" dirty="0" smtClean="0"/>
              <a:t>. При </a:t>
            </a:r>
            <a:r>
              <a:rPr lang="ru-RU" sz="1400" dirty="0"/>
              <a:t>инвентаризации выявляется фактическое наличие активов и обязательств, которое сопоставляется с данными регистров бухгалтерского учета.</a:t>
            </a:r>
          </a:p>
          <a:p>
            <a:pPr marL="0" indent="0" algn="just">
              <a:buNone/>
            </a:pPr>
            <a:r>
              <a:rPr lang="ru-RU" sz="1400" dirty="0" smtClean="0"/>
              <a:t>Инвентаризация </a:t>
            </a:r>
            <a:r>
              <a:rPr lang="ru-RU" sz="1400" dirty="0"/>
              <a:t>активов и обязательств проводится по основаниям, в сроки и в порядке, установленным субъектом учета в рамках формирования своей учетной политики, а также в случаях, когда проведение инвентаризации является обязательным.</a:t>
            </a:r>
          </a:p>
          <a:p>
            <a:pPr marL="0" indent="0" algn="just">
              <a:buNone/>
            </a:pPr>
            <a:r>
              <a:rPr lang="ru-RU" sz="1400" dirty="0" smtClean="0"/>
              <a:t>Проведение </a:t>
            </a:r>
            <a:r>
              <a:rPr lang="ru-RU" sz="1400" dirty="0"/>
              <a:t>инвентаризации обязательно:</a:t>
            </a:r>
          </a:p>
          <a:p>
            <a:pPr marL="0" indent="0" algn="just">
              <a:buNone/>
            </a:pPr>
            <a:r>
              <a:rPr lang="ru-RU" sz="1400" dirty="0" smtClean="0"/>
              <a:t>- при </a:t>
            </a:r>
            <a:r>
              <a:rPr lang="ru-RU" sz="1400" dirty="0"/>
              <a:t>установлении фактов хищений или злоупотреблений, а также порчи имущества;</a:t>
            </a:r>
          </a:p>
          <a:p>
            <a:pPr marL="0" indent="0" algn="just">
              <a:buNone/>
            </a:pPr>
            <a:r>
              <a:rPr lang="ru-RU" sz="1400" dirty="0" smtClean="0"/>
              <a:t>- в </a:t>
            </a:r>
            <a:r>
              <a:rPr lang="ru-RU" sz="1400" dirty="0"/>
              <a:t>случае стихийного бедствия, пожара, аварии или других чрезвычайных ситуаций, в том числе вызванных экстремальными условиями;</a:t>
            </a:r>
          </a:p>
          <a:p>
            <a:pPr marL="0" indent="0" algn="just">
              <a:buNone/>
            </a:pPr>
            <a:r>
              <a:rPr lang="ru-RU" sz="1400" dirty="0" smtClean="0"/>
              <a:t>- при </a:t>
            </a:r>
            <a:r>
              <a:rPr lang="ru-RU" sz="1400" dirty="0"/>
              <a:t>смене материально ответственных лиц (на день приемки-передачи дел);</a:t>
            </a:r>
          </a:p>
          <a:p>
            <a:pPr marL="0" indent="0" algn="just">
              <a:buNone/>
            </a:pPr>
            <a:r>
              <a:rPr lang="ru-RU" sz="1400" dirty="0" smtClean="0"/>
              <a:t>- при </a:t>
            </a:r>
            <a:r>
              <a:rPr lang="ru-RU" sz="1400" dirty="0"/>
              <a:t>передаче (возврате) комплекса объектов учета (имущественного комплекса) в аренду, управление, безвозмездное пользование, хранение, а также при выкупе, продаже комплекса объектов учета (имущественного комплекса);</a:t>
            </a:r>
          </a:p>
          <a:p>
            <a:pPr marL="0" indent="0" algn="just">
              <a:buNone/>
            </a:pPr>
            <a:r>
              <a:rPr lang="ru-RU" sz="1400" dirty="0" smtClean="0"/>
              <a:t>- в </a:t>
            </a:r>
            <a:r>
              <a:rPr lang="ru-RU" sz="1400" dirty="0"/>
              <a:t>других случаях, предусмотренных законодательством Российской Федерации, иными нормативными правовыми актами Российской Федерации.</a:t>
            </a:r>
          </a:p>
          <a:p>
            <a:pPr marL="0" indent="0" algn="just">
              <a:buNone/>
            </a:pPr>
            <a:r>
              <a:rPr lang="ru-RU" sz="1400" dirty="0" smtClean="0"/>
              <a:t>Результаты </a:t>
            </a:r>
            <a:r>
              <a:rPr lang="ru-RU" sz="1400" dirty="0"/>
              <a:t>инвентаризации отражаются в бухгалтерском учете и бухгалтерской (финансовой) отчетности того периода, в котором была закончена </a:t>
            </a:r>
            <a:r>
              <a:rPr lang="ru-RU" sz="1400" dirty="0" smtClean="0"/>
              <a:t>инвентаризация.</a:t>
            </a:r>
          </a:p>
          <a:p>
            <a:pPr marL="0" indent="0" algn="just">
              <a:buNone/>
            </a:pPr>
            <a:r>
              <a:rPr lang="ru-RU" sz="1400" dirty="0" smtClean="0"/>
              <a:t>Результаты </a:t>
            </a:r>
            <a:r>
              <a:rPr lang="ru-RU" sz="1400" dirty="0"/>
              <a:t>инвентаризации, проведенной перед составлением годовой бухгалтерской (финансовой) отчетности отражаются в годовой бухгалтерской (финансовой) отчетности.</a:t>
            </a:r>
          </a:p>
          <a:p>
            <a:pPr marL="0" indent="0">
              <a:buNone/>
            </a:pPr>
            <a:endParaRPr lang="ru-RU" sz="1400" dirty="0"/>
          </a:p>
        </p:txBody>
      </p:sp>
    </p:spTree>
    <p:extLst>
      <p:ext uri="{BB962C8B-B14F-4D97-AF65-F5344CB8AC3E}">
        <p14:creationId xmlns:p14="http://schemas.microsoft.com/office/powerpoint/2010/main" val="24998252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mc:AlternateContent xmlns:mc="http://schemas.openxmlformats.org/markup-compatibility/2006">
              <mc:Choice xmlns:v="urn:schemas-microsoft-com:vml" Requires="v">
                <p:oleObj spid="_x0000_s1036" name="Clip" r:id="rId3" imgW="3452400" imgH="3458520" progId="">
                  <p:embed/>
                </p:oleObj>
              </mc:Choice>
              <mc:Fallback>
                <p:oleObj name="Clip" r:id="rId3" imgW="3452400" imgH="34585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600200"/>
                        <a:ext cx="34226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4493</TotalTime>
  <Words>4562</Words>
  <Application>Microsoft Office PowerPoint</Application>
  <PresentationFormat>Экран (4:3)</PresentationFormat>
  <Paragraphs>163</Paragraphs>
  <Slides>32</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32</vt:i4>
      </vt:variant>
    </vt:vector>
  </HeadingPairs>
  <TitlesOfParts>
    <vt:vector size="34" baseType="lpstr">
      <vt:lpstr>Официальная</vt:lpstr>
      <vt:lpstr>Clip</vt:lpstr>
      <vt:lpstr>Концептуальные основы учета и отчетности организаций государственного сектора </vt:lpstr>
      <vt:lpstr>Нормативное регулирование</vt:lpstr>
      <vt:lpstr>Понятие субъектов учета </vt:lpstr>
      <vt:lpstr>Понятие субъектов отчетности</vt:lpstr>
      <vt:lpstr>Систематизация отчетности</vt:lpstr>
      <vt:lpstr>Хранение отчетности</vt:lpstr>
      <vt:lpstr>Способы ведения учета</vt:lpstr>
      <vt:lpstr>Существенность</vt:lpstr>
      <vt:lpstr>Уместность</vt:lpstr>
      <vt:lpstr>Достоверное представление</vt:lpstr>
      <vt:lpstr>Сопоставимость</vt:lpstr>
      <vt:lpstr>Верификация</vt:lpstr>
      <vt:lpstr>Понятность, затраты - выгоды</vt:lpstr>
      <vt:lpstr>Допущение имущественной обособленности</vt:lpstr>
      <vt:lpstr>Допущение непрерывности деятельности и временной определенности</vt:lpstr>
      <vt:lpstr>План счетов</vt:lpstr>
      <vt:lpstr>Основания отражения фактов хозяйственной жизни</vt:lpstr>
      <vt:lpstr>Первичные документы</vt:lpstr>
      <vt:lpstr>Валюта отчетности</vt:lpstr>
      <vt:lpstr>Объекты бухгалтерского учета</vt:lpstr>
      <vt:lpstr>Активы</vt:lpstr>
      <vt:lpstr>Обязательства</vt:lpstr>
      <vt:lpstr>Чистые активы</vt:lpstr>
      <vt:lpstr>Доходы</vt:lpstr>
      <vt:lpstr>Расходы</vt:lpstr>
      <vt:lpstr>Признание и прекращение признания</vt:lpstr>
      <vt:lpstr>Методы оценки</vt:lpstr>
      <vt:lpstr>Справедливая стоимость</vt:lpstr>
      <vt:lpstr>Справедливая стоимость</vt:lpstr>
      <vt:lpstr>Порядок составления консолидированной отчетности</vt:lpstr>
      <vt:lpstr>Инвентаризация</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User</cp:lastModifiedBy>
  <cp:revision>596</cp:revision>
  <cp:lastPrinted>2014-11-12T11:25:40Z</cp:lastPrinted>
  <dcterms:created xsi:type="dcterms:W3CDTF">2014-09-10T05:03:02Z</dcterms:created>
  <dcterms:modified xsi:type="dcterms:W3CDTF">2017-08-29T09:48:32Z</dcterms:modified>
</cp:coreProperties>
</file>