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301" r:id="rId3"/>
    <p:sldId id="302" r:id="rId4"/>
    <p:sldId id="417" r:id="rId5"/>
    <p:sldId id="409" r:id="rId6"/>
    <p:sldId id="421" r:id="rId7"/>
    <p:sldId id="422" r:id="rId8"/>
    <p:sldId id="423" r:id="rId9"/>
    <p:sldId id="424" r:id="rId10"/>
    <p:sldId id="425" r:id="rId11"/>
    <p:sldId id="426" r:id="rId12"/>
    <p:sldId id="427" r:id="rId13"/>
    <p:sldId id="428" r:id="rId14"/>
    <p:sldId id="429" r:id="rId15"/>
    <p:sldId id="430" r:id="rId16"/>
    <p:sldId id="431" r:id="rId17"/>
    <p:sldId id="432" r:id="rId18"/>
    <p:sldId id="433" r:id="rId19"/>
    <p:sldId id="434" r:id="rId20"/>
    <p:sldId id="404" r:id="rId21"/>
    <p:sldId id="273" r:id="rId22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79E1"/>
    <a:srgbClr val="C8AF1A"/>
    <a:srgbClr val="CC9B00"/>
    <a:srgbClr val="ACD24E"/>
    <a:srgbClr val="DFF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61" autoAdjust="0"/>
    <p:restoredTop sz="94664" autoAdjust="0"/>
  </p:normalViewPr>
  <p:slideViewPr>
    <p:cSldViewPr snapToGrid="0">
      <p:cViewPr>
        <p:scale>
          <a:sx n="75" d="100"/>
          <a:sy n="75" d="100"/>
        </p:scale>
        <p:origin x="-1517" y="-25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1206" y="-9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r">
              <a:defRPr sz="1200"/>
            </a:lvl1pPr>
          </a:lstStyle>
          <a:p>
            <a:fld id="{9F521CA8-89E5-4022-A2D1-114C66CE1F88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02" tIns="46351" rIns="92702" bIns="46351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2"/>
          </a:xfrm>
          <a:prstGeom prst="rect">
            <a:avLst/>
          </a:prstGeom>
        </p:spPr>
        <p:txBody>
          <a:bodyPr vert="horz" lIns="92702" tIns="46351" rIns="92702" bIns="463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r">
              <a:defRPr sz="1200"/>
            </a:lvl1pPr>
          </a:lstStyle>
          <a:p>
            <a:fld id="{96FF5A61-2FF2-4EA8-A403-C82BCECBA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8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86074"/>
            <a:ext cx="8640960" cy="3423245"/>
          </a:xfrm>
        </p:spPr>
        <p:txBody>
          <a:bodyPr>
            <a:normAutofit/>
          </a:bodyPr>
          <a:lstStyle/>
          <a:p>
            <a:endParaRPr lang="ru-RU" sz="14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Томский политехнический университет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Андриенко Олег Владимирович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0677" y="133350"/>
            <a:ext cx="6353174" cy="200977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5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Нормативное регулирование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2552" y="135432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Проект Приказа </a:t>
            </a:r>
            <a:r>
              <a:rPr lang="ru-RU" sz="1800" dirty="0"/>
              <a:t>Минфина России </a:t>
            </a:r>
          </a:p>
          <a:p>
            <a:pPr marL="0" indent="0" algn="just">
              <a:buNone/>
            </a:pPr>
            <a:r>
              <a:rPr lang="ru-RU" sz="1800" dirty="0"/>
              <a:t>"Об утверждении федерального стандарта бухгалтерского учета для организаций государственного сектора </a:t>
            </a:r>
            <a:r>
              <a:rPr lang="ru-RU" sz="1800" dirty="0" smtClean="0"/>
              <a:t>«Доходы»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 smtClean="0"/>
              <a:t>(Обсуждение)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/>
              <a:t>Стандарт применяется при ведении бюджетного учета, бухгалтерского учета государственных (муниципальных) бюджетных и автономных учреждений с 1 января </a:t>
            </a:r>
            <a:r>
              <a:rPr lang="ru-RU" sz="1800" dirty="0" smtClean="0"/>
              <a:t>2019 </a:t>
            </a:r>
            <a:r>
              <a:rPr lang="ru-RU" sz="1800" dirty="0"/>
              <a:t>года, составлении бюджетной отчетности, бухгалтерской (финансовой) отчетности государственных (муниципальных) бюджетных и автономных учреждений начиная с отчетности </a:t>
            </a:r>
            <a:r>
              <a:rPr lang="ru-RU" sz="1800" dirty="0" smtClean="0"/>
              <a:t>2019 </a:t>
            </a:r>
            <a:r>
              <a:rPr lang="ru-RU" sz="1800" dirty="0" smtClean="0"/>
              <a:t>года.</a:t>
            </a:r>
          </a:p>
          <a:p>
            <a:pPr marL="0" indent="0" algn="just">
              <a:buNone/>
            </a:pPr>
            <a:r>
              <a:rPr lang="ru-RU" sz="1800" dirty="0"/>
              <a:t>У</a:t>
            </a:r>
            <a:r>
              <a:rPr lang="ru-RU" sz="1800" dirty="0" smtClean="0"/>
              <a:t>станавливает </a:t>
            </a:r>
            <a:r>
              <a:rPr lang="ru-RU" sz="1800" dirty="0"/>
              <a:t>порядок ведения бухгалтерского учета, в том числе определяет термины, порядок признания и оценки доходов и раскрытие информации о доходах в бухгалтерской (финансовой) отчетности.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Сфера регулирования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000" dirty="0"/>
              <a:t>Стандарт не применяется к доходам, возникающим в результате:</a:t>
            </a:r>
          </a:p>
          <a:p>
            <a:pPr marL="0" indent="0">
              <a:buNone/>
            </a:pPr>
            <a:r>
              <a:rPr lang="ru-RU" sz="2000" dirty="0"/>
              <a:t>а) договоров аренды;</a:t>
            </a:r>
          </a:p>
          <a:p>
            <a:pPr marL="0" indent="0">
              <a:buNone/>
            </a:pPr>
            <a:r>
              <a:rPr lang="ru-RU" sz="2000" dirty="0"/>
              <a:t>б) получения дивидендов и аналогичных выплат, связанных с инвестициями, учитываемыми по методу долевого участия;</a:t>
            </a:r>
          </a:p>
          <a:p>
            <a:pPr marL="0" indent="0">
              <a:buNone/>
            </a:pPr>
            <a:r>
              <a:rPr lang="ru-RU" sz="2000" dirty="0"/>
              <a:t>в) продажи запасов, за исключением товаров, готовой продукции и биологической продукции;</a:t>
            </a:r>
          </a:p>
          <a:p>
            <a:pPr marL="0" indent="0">
              <a:buNone/>
            </a:pPr>
            <a:r>
              <a:rPr lang="ru-RU" sz="2000" dirty="0"/>
              <a:t>г) продажи основных средств и нематериальных активов;</a:t>
            </a:r>
          </a:p>
          <a:p>
            <a:pPr marL="0" indent="0">
              <a:buNone/>
            </a:pPr>
            <a:r>
              <a:rPr lang="ru-RU" sz="2000" dirty="0"/>
              <a:t>д) изменения справедливой стоимости финансовых активов и финансовых обязательств или их выбытия;</a:t>
            </a:r>
          </a:p>
          <a:p>
            <a:pPr marL="0" indent="0">
              <a:buNone/>
            </a:pPr>
            <a:r>
              <a:rPr lang="ru-RU" sz="2000" dirty="0"/>
              <a:t>е) первоначального признания биологической продукции и изменения справедливой стоимости биологических активов и биологической продукции;</a:t>
            </a:r>
          </a:p>
          <a:p>
            <a:pPr marL="0" indent="0">
              <a:buNone/>
            </a:pPr>
            <a:r>
              <a:rPr lang="ru-RU" sz="2000" dirty="0"/>
              <a:t>з) изменения справедливой стоимости других нефинансовых активов;</a:t>
            </a:r>
          </a:p>
          <a:p>
            <a:pPr marL="0" indent="0">
              <a:buNone/>
            </a:pPr>
            <a:r>
              <a:rPr lang="ru-RU" sz="2000" dirty="0"/>
              <a:t>ж) изменения обменных курсов.</a:t>
            </a:r>
          </a:p>
          <a:p>
            <a:pPr marL="0" indent="0" algn="just">
              <a:buNone/>
            </a:pPr>
            <a:endParaRPr lang="ru-RU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Группы доходов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i="1" dirty="0"/>
              <a:t>Учетная группа доходов</a:t>
            </a:r>
            <a:r>
              <a:rPr lang="ru-RU" sz="1800" dirty="0"/>
              <a:t> – совокупность доходов со сходными принципами признания в бухгалтерском учете и оценки, информация о которых раскрывается в бухгалтерской (финансовой) отчетности обособленно. </a:t>
            </a:r>
          </a:p>
          <a:p>
            <a:pPr marL="0" indent="0">
              <a:buNone/>
            </a:pPr>
            <a:r>
              <a:rPr lang="ru-RU" sz="1800" dirty="0"/>
              <a:t>Отдельными учетными группами доходов являются:</a:t>
            </a:r>
          </a:p>
          <a:p>
            <a:pPr marL="0" indent="0">
              <a:buNone/>
            </a:pPr>
            <a:r>
              <a:rPr lang="ru-RU" sz="1800" dirty="0"/>
              <a:t>а) доходы от необменных операций, в том числе:</a:t>
            </a:r>
          </a:p>
          <a:p>
            <a:pPr marL="0" lvl="0" indent="0">
              <a:buNone/>
            </a:pPr>
            <a:r>
              <a:rPr lang="ru-RU" sz="1800" dirty="0"/>
              <a:t>доходы от налогов и сборов, предусмотренных законодательством Российской Федерации о налогах и сборах, государственных пошлин, таможенных платежей;</a:t>
            </a:r>
          </a:p>
          <a:p>
            <a:pPr marL="0" lvl="0" indent="0">
              <a:buNone/>
            </a:pPr>
            <a:r>
              <a:rPr lang="ru-RU" sz="1800" dirty="0"/>
              <a:t>доходы от страховых взносов в государственные внебюджетные фонды;</a:t>
            </a:r>
          </a:p>
          <a:p>
            <a:pPr marL="0" lvl="0" indent="0">
              <a:buNone/>
            </a:pPr>
            <a:r>
              <a:rPr lang="ru-RU" sz="1800" dirty="0"/>
              <a:t>доходы от безвозмездных поступлений от бюджетов;</a:t>
            </a:r>
          </a:p>
          <a:p>
            <a:pPr marL="0" lvl="0" indent="0">
              <a:buNone/>
            </a:pPr>
            <a:r>
              <a:rPr lang="ru-RU" sz="1800" dirty="0"/>
              <a:t>доходы от принудительных изъятий, штрафов и иных санкций;</a:t>
            </a:r>
          </a:p>
          <a:p>
            <a:pPr marL="0" lvl="0" indent="0">
              <a:buNone/>
            </a:pPr>
            <a:r>
              <a:rPr lang="ru-RU" sz="1800" dirty="0"/>
              <a:t>иные доходы от необменных операций;</a:t>
            </a:r>
          </a:p>
          <a:p>
            <a:pPr marL="0" indent="0">
              <a:buNone/>
            </a:pPr>
            <a:r>
              <a:rPr lang="ru-RU" sz="1800" dirty="0"/>
              <a:t>б) доходы от обменных операций, в том числе:</a:t>
            </a:r>
          </a:p>
          <a:p>
            <a:pPr marL="0" lvl="0" indent="0">
              <a:buNone/>
            </a:pPr>
            <a:r>
              <a:rPr lang="ru-RU" sz="1800" dirty="0"/>
              <a:t>доходы от собственности; </a:t>
            </a:r>
          </a:p>
          <a:p>
            <a:pPr marL="0" lvl="0" indent="0">
              <a:buNone/>
            </a:pPr>
            <a:r>
              <a:rPr lang="ru-RU" sz="1800" dirty="0"/>
              <a:t>доходы от реализации</a:t>
            </a:r>
            <a:r>
              <a:rPr lang="en-US" sz="1800" dirty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3842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Признание доходов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557528"/>
            <a:ext cx="8503920" cy="45720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600" dirty="0"/>
              <a:t>Доход для целей бухгалтерского учета признается в результате совершения операций (обменных или необменных) или наступления событий, в результате которых прогнозируется получение экономических выгод или полезного потенциала, связанных с этими операциями и (или) событиями, при условии, что их сумма (денежная величина) может быть надежно определена. </a:t>
            </a:r>
          </a:p>
          <a:p>
            <a:pPr marL="0" lvl="0" indent="0">
              <a:buNone/>
            </a:pPr>
            <a:r>
              <a:rPr lang="ru-RU" sz="1600" dirty="0" smtClean="0"/>
              <a:t>Если </a:t>
            </a:r>
            <a:r>
              <a:rPr lang="ru-RU" sz="1600" dirty="0"/>
              <a:t>продукция (работы, услуги) обмениваются на продукцию (работы, услуги), аналогичную по характеру и стоимости, обмен не считается операцией, генерирующей доход. </a:t>
            </a:r>
          </a:p>
          <a:p>
            <a:pPr marL="0" indent="0">
              <a:buNone/>
            </a:pPr>
            <a:r>
              <a:rPr lang="ru-RU" sz="1600" dirty="0"/>
              <a:t>При реализации продукции (работ, услуг) в обмен на существенно отличную продукцию (работы, услуги) обмен рассматривается как операция, генерирующая доход. </a:t>
            </a:r>
          </a:p>
          <a:p>
            <a:pPr marL="0" lvl="0" indent="0">
              <a:buNone/>
            </a:pPr>
            <a:r>
              <a:rPr lang="ru-RU" sz="1600" dirty="0"/>
              <a:t>В случае если возникает неопределенность относительно получения экономических выгод или полезного потенциала, уже отраженных в составе доходов, сумма начисленного дохода корректируется, на сумму корректировки признается резерв по сомнительной задолженности. </a:t>
            </a:r>
          </a:p>
          <a:p>
            <a:pPr marL="0" lvl="0" indent="0">
              <a:buNone/>
            </a:pPr>
            <a:r>
              <a:rPr lang="ru-RU" sz="1600" dirty="0"/>
              <a:t>Задолженность по доходам, признанная безнадежной к получению, списывается в установленном законодательством порядке на уменьшение доходов текущего отчетного периода. </a:t>
            </a:r>
          </a:p>
        </p:txBody>
      </p:sp>
    </p:spTree>
    <p:extLst>
      <p:ext uri="{BB962C8B-B14F-4D97-AF65-F5344CB8AC3E}">
        <p14:creationId xmlns:p14="http://schemas.microsoft.com/office/powerpoint/2010/main" val="158379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Оценка доходов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55752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400" dirty="0" smtClean="0"/>
              <a:t>Доход </a:t>
            </a:r>
            <a:r>
              <a:rPr lang="ru-RU" sz="2400" dirty="0"/>
              <a:t>оценивается в сумме поступивших денежных средств и (или) их эквивалентов либо иного имущества и (или) величины дебиторской задолженности. При оценке доход:</a:t>
            </a:r>
          </a:p>
          <a:p>
            <a:pPr marL="0" indent="0" algn="just">
              <a:buNone/>
            </a:pPr>
            <a:r>
              <a:rPr lang="ru-RU" sz="2400" dirty="0"/>
              <a:t>а) уменьшается на суммы предоставляемых скидок или льгот;</a:t>
            </a:r>
          </a:p>
          <a:p>
            <a:pPr marL="0" indent="0" algn="just">
              <a:buNone/>
            </a:pPr>
            <a:r>
              <a:rPr lang="ru-RU" sz="2400" dirty="0"/>
              <a:t>б) корректируется с учетом ставки дисконтирования, если поступление денежных средств или их эквивалентов предполагается в течение срока, превышающего 12 месяцев с даты признания дохода. В качестве ставки дисконтирования используется ключевая ставка Центрального Банка Российской Федерации, действующая на отчетную дату</a:t>
            </a:r>
            <a:r>
              <a:rPr lang="lt-LT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6214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</a:t>
            </a:r>
            <a:r>
              <a:rPr lang="ru-RU" dirty="0" smtClean="0"/>
              <a:t>логовое событие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55752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400" i="1" dirty="0"/>
              <a:t>Налоговое событие</a:t>
            </a:r>
            <a:r>
              <a:rPr lang="ru-RU" sz="2400" dirty="0"/>
              <a:t> – это событие, которое в соответствии </a:t>
            </a:r>
            <a:r>
              <a:rPr lang="en-US" sz="2400" dirty="0"/>
              <a:t>c</a:t>
            </a:r>
            <a:r>
              <a:rPr lang="ru-RU" sz="2400" dirty="0"/>
              <a:t> налоговым законодательством Российской Федерации приводит к возникновению объекта налогообложения и (или) обложения сборами, государственными пошлинами и (или) страховыми взносами в государственные внебюджетные фонды.</a:t>
            </a:r>
            <a:r>
              <a:rPr lang="ru-RU" sz="2400" i="1" dirty="0"/>
              <a:t> </a:t>
            </a:r>
            <a:endParaRPr lang="ru-RU" sz="2400" i="1" dirty="0" smtClean="0"/>
          </a:p>
          <a:p>
            <a:pPr marL="0" lvl="0" indent="0" algn="just">
              <a:buNone/>
            </a:pPr>
            <a:r>
              <a:rPr lang="ru-RU" sz="2400" i="1" dirty="0"/>
              <a:t>Таможенное событие</a:t>
            </a:r>
            <a:r>
              <a:rPr lang="ru-RU" sz="2400" dirty="0"/>
              <a:t> – это событие, которое в соответствии </a:t>
            </a:r>
            <a:r>
              <a:rPr lang="en-US" sz="2400" dirty="0"/>
              <a:t>c</a:t>
            </a:r>
            <a:r>
              <a:rPr lang="ru-RU" sz="2400" dirty="0"/>
              <a:t> таможенным законодательством Российской Федерации приводит к возникновению объекта обложения таможенными пошлинами и сборами.</a:t>
            </a:r>
            <a:r>
              <a:rPr lang="ru-RU" sz="2400" i="1" dirty="0"/>
              <a:t> </a:t>
            </a:r>
            <a:endParaRPr lang="ru-RU" sz="2400" i="1" dirty="0" smtClean="0"/>
          </a:p>
          <a:p>
            <a:pPr marL="0" lvl="0" indent="0" algn="just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2388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Доходы по налогам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55752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1600" dirty="0"/>
              <a:t>Доходы от налогов, сборов, государственных пошлин, таможенных платежей признаются по факту получения информации о налоговом и (или) таможенном событии в соответствии с законодательством Российской Федерации о налогах, сборах, государственных пошлинах и таможенным законодательством Российской Федерации, и иными нормативными правовыми актами, устанавливающими порядок исчисления и уплаты (перечисления) налогов, сборов, государственных пошлин, таможенных платежей. </a:t>
            </a:r>
          </a:p>
          <a:p>
            <a:pPr marL="0" lvl="0" indent="0" algn="just">
              <a:buNone/>
            </a:pPr>
            <a:r>
              <a:rPr lang="ru-RU" sz="1600" dirty="0"/>
              <a:t>Поступления денежных средств по доходам от налогов, сборов, государственных пошлин, таможенных платежей, до предоставления информации о наступлении налогового и (или) таможенного события, отражаются в составе расчетов по доходам (авансовые поступления). </a:t>
            </a:r>
          </a:p>
          <a:p>
            <a:pPr marL="0" indent="0" algn="just">
              <a:buNone/>
            </a:pPr>
            <a:r>
              <a:rPr lang="ru-RU" sz="1600" dirty="0"/>
              <a:t>Доходы от налогов, сборов, государственных пошлин, таможенных платежей оцениваются на основе данных, полученных из налоговых (таможенных) деклараций (расчетов) или иных документов в соответствии с налоговым (таможенным) законодательством Российской Федерации и иными нормативными правовыми актами, устанавливающими порядок исчисления и уплаты (перечисления) указанных платежей.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7718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Доходы от страховых взносов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55752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000" dirty="0"/>
              <a:t>Доходы от страховых взносов в государственные внебюджетные фонды признаются по факту получения информации о налоговом событии в соответствии с законодательством Российской Федерации о налогах и сборах, устанавливающим порядок исчисления и уплаты (перечисления) страховых взносов, а также принятыми в соответствии с ним нормативными правовыми актами. </a:t>
            </a:r>
          </a:p>
          <a:p>
            <a:pPr marL="0" lvl="0" indent="0" algn="just">
              <a:buNone/>
            </a:pPr>
            <a:r>
              <a:rPr lang="ru-RU" sz="2000" dirty="0"/>
              <a:t>Поступления денежных средств по доходам от страховых взносов в государственные внебюджетные фонды, до предоставления информации о наступлении налогового события, отражаются в составе расчетов по доходам (авансовые поступления). </a:t>
            </a:r>
          </a:p>
          <a:p>
            <a:pPr marL="0" indent="0" algn="just">
              <a:buNone/>
            </a:pPr>
            <a:r>
              <a:rPr lang="ru-RU" sz="2000" dirty="0"/>
              <a:t>Доходы от страховых взносов в государственные внебюджетные фонды оцениваются на основе расчетов по начисленным и уплаченным страховым взносам в соответствии с налоговым законодательством Российской Федерации.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460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Условия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55752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400" i="1" dirty="0"/>
              <a:t>Условия при передаче активов – </a:t>
            </a:r>
            <a:r>
              <a:rPr lang="ru-RU" sz="2400" dirty="0"/>
              <a:t>это условия, которые устанавливаются передающей стороной при передаче активов, и согласно которым будущие экономические выгоды или полезный потенциал, заложенные в передаваемых активах, должны быть использованы получателем по установленному назначению, включая достижение установленных результатов. В противном случае передаваемые активы должны быть возвращены полностью или частично стороне, их передавшей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7916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Доходы от безвозмездных поступлений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2072" y="147624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1500" dirty="0"/>
              <a:t>К доходам от безвозмездных поступлений от бюджетов относятся:</a:t>
            </a:r>
          </a:p>
          <a:p>
            <a:pPr marL="0" indent="0" algn="just">
              <a:buNone/>
            </a:pPr>
            <a:r>
              <a:rPr lang="ru-RU" sz="1500" dirty="0"/>
              <a:t>доходы от межбюджетных трансфертов бюджетной системы Российской Федерации; </a:t>
            </a:r>
          </a:p>
          <a:p>
            <a:pPr marL="0" indent="0" algn="just">
              <a:buNone/>
            </a:pPr>
            <a:r>
              <a:rPr lang="ru-RU" sz="1500" dirty="0"/>
              <a:t>доходы от поступлений от наднациональных организаций и правительств иностранных государств; </a:t>
            </a:r>
          </a:p>
          <a:p>
            <a:pPr marL="0" indent="0" algn="just">
              <a:buNone/>
            </a:pPr>
            <a:r>
              <a:rPr lang="ru-RU" sz="1500" dirty="0"/>
              <a:t>доходы от поступлений от международных финансовых организаций</a:t>
            </a:r>
            <a:r>
              <a:rPr lang="lt-LT" sz="1500" dirty="0"/>
              <a:t>.</a:t>
            </a:r>
            <a:endParaRPr lang="ru-RU" sz="1500" dirty="0"/>
          </a:p>
          <a:p>
            <a:pPr marL="0" lvl="0" indent="0" algn="just">
              <a:buNone/>
            </a:pPr>
            <a:r>
              <a:rPr lang="ru-RU" sz="1500" dirty="0"/>
              <a:t>Объектом учета доходов от безвозмездных поступлений от бюджетов являются отдельные виды указанных доходов. </a:t>
            </a:r>
          </a:p>
          <a:p>
            <a:pPr marL="0" lvl="0" indent="0" algn="just">
              <a:buNone/>
            </a:pPr>
            <a:r>
              <a:rPr lang="ru-RU" sz="1500" dirty="0"/>
              <a:t>Субъектами учета доходов от безвозмездных поступлений от бюджетов являются администраторы соответствующих доходов бюджета согласно бюджетному законодательству Российской Федерации.</a:t>
            </a:r>
          </a:p>
          <a:p>
            <a:pPr marL="0" lvl="0" indent="0" algn="just">
              <a:buNone/>
            </a:pPr>
            <a:r>
              <a:rPr lang="ru-RU" sz="1500" dirty="0"/>
              <a:t>Межбюджетные трансферты, полученные без условий при передаче активов, признаются в качестве дохода текущего отчетного периода по факту возникновения права на их получение от передающей стороны в части, относящейся к текущему периоду, и в качестве доходов будущих периодов в части, относящейся к будущим периодам.</a:t>
            </a:r>
          </a:p>
          <a:p>
            <a:pPr marL="0" indent="0" algn="just">
              <a:buNone/>
            </a:pPr>
            <a:r>
              <a:rPr lang="ru-RU" sz="1500" dirty="0"/>
              <a:t>Межбюджетные трансферты, полученные с условиями при передаче активов, признаются в качестве доходов будущих периодов по факту возникновения права на их получение от передающей стороны. Доходы будущих периодов от межбюджетных трансфертов признаются в составе доходов от межбюджетных трансфертов текущего отчетного периода по мере выполнения условий при передаче активов в части, относящейся к соответствующему отчетному </a:t>
            </a:r>
            <a:r>
              <a:rPr lang="ru-RU" sz="1500" dirty="0" smtClean="0"/>
              <a:t>периоду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17275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Доходы от безвозмездных поступлений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2072" y="147624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1800" dirty="0" smtClean="0"/>
              <a:t>Поступления </a:t>
            </a:r>
            <a:r>
              <a:rPr lang="ru-RU" sz="1800" dirty="0"/>
              <a:t>от наднациональных организаций и правительств иностранных государств и поступления от международных финансовых организаций (далее – иные безвозмездные поступления от бюджетов), полученные без условий при передаче активов, признаются в качестве доходов текущего отчетного периода по факту возникновения права на их получение от передающей стороны в части относящейся к текущему периоду, и в качестве доходов будущих периодов в части, относящейся к будущим периодам.</a:t>
            </a:r>
          </a:p>
          <a:p>
            <a:pPr marL="0" lvl="0" indent="0" algn="just">
              <a:buNone/>
            </a:pPr>
            <a:r>
              <a:rPr lang="ru-RU" sz="1800" dirty="0"/>
              <a:t>Иные безвозмездные поступления от бюджетов, полученные с условиями при передаче активов, признаются в качестве доходов будущих периодов от безвозмездных поступлений от бюджетов по факту возникновения права на их получение от передающей стороны. </a:t>
            </a:r>
          </a:p>
          <a:p>
            <a:pPr marL="0" indent="0" algn="just">
              <a:buNone/>
            </a:pPr>
            <a:r>
              <a:rPr lang="ru-RU" sz="1800" dirty="0"/>
              <a:t>Доходы будущих периодов от безвозмездных поступлений от бюджетов, полученные с условиями при передаче активов, признаются в составе доходов от безвозмездных поступлений от бюджетов текущего отчетного периода по мере выполнения таких условий в части, относящейся к соответствующему отчетному периоду.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7318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Доходы от принудительных изъятий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2072" y="147624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1800" dirty="0"/>
              <a:t>Доходы от принудительных изъятий, штрафов и иных санкций – это экономические выгоды или полезный потенциал, полученные или ожидаемые к получению от административных платежей и штрафов, санкций, возмещения ущерба соответствии с законодательством Российской Федерации. </a:t>
            </a:r>
          </a:p>
          <a:p>
            <a:pPr marL="0" lvl="0" indent="0" algn="just">
              <a:buNone/>
            </a:pPr>
            <a:r>
              <a:rPr lang="ru-RU" sz="1800" dirty="0" smtClean="0"/>
              <a:t>Доходы </a:t>
            </a:r>
            <a:r>
              <a:rPr lang="ru-RU" sz="1800" dirty="0"/>
              <a:t>от принудительных изъятий, штрафов и иных санкций признаются на дату вступления в силу вынесенного постановления (решения) по делу об административном правонарушении, определения о наложении судебного штрафа, иного документа, устанавливающего право требования об исполнении принятого в установленном порядке решений о взыскании, требования об уплате предусмотренных контрактом (договором, соглашением) неустоек (штрафов, пеней) в случае нарушения его условий, на дату совершения юридически значимого действия.</a:t>
            </a:r>
          </a:p>
          <a:p>
            <a:pPr marL="0" indent="0" algn="just">
              <a:buNone/>
            </a:pPr>
            <a:r>
              <a:rPr lang="ru-RU" sz="1800" dirty="0"/>
              <a:t>Доходы от принудительных изъятий, штрафов и иных санкций признаются в составе доходов текущего периода в сумме, указанной в соответствующих документах.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1903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Иные необменные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2072" y="1476248"/>
            <a:ext cx="8503920" cy="45720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600" dirty="0"/>
              <a:t>Объектом бухгалтерского учета иных доходов от необменных операций являются отдельные виды поступлений от необменных операций с учетом их целевого назначения (условий при передаче активов).</a:t>
            </a:r>
          </a:p>
          <a:p>
            <a:pPr marL="0" lvl="0" indent="0">
              <a:buNone/>
            </a:pPr>
            <a:r>
              <a:rPr lang="ru-RU" sz="1600" dirty="0" smtClean="0"/>
              <a:t>Безвозмездные </a:t>
            </a:r>
            <a:r>
              <a:rPr lang="ru-RU" sz="1600" dirty="0"/>
              <a:t>поступления (включая субсидии и гранты), полученные без условий при передаче активов, признаются в качестве иных доходов от необменных операций текущего отчетного периода по факту возникновения права на их получение от передающей стороны в части, относящейся к соответствующему отчетному периоду. </a:t>
            </a:r>
          </a:p>
          <a:p>
            <a:pPr marL="0" indent="0">
              <a:buNone/>
            </a:pPr>
            <a:r>
              <a:rPr lang="ru-RU" sz="1600" dirty="0"/>
              <a:t>Безвозмездно полученные объекты нефинансовых активов, полученные без условий при передаче активов, признаются в качестве иных доходов от необменных операций текущего отчетного периода по факту возникновения права на их получение от передающей стороны.</a:t>
            </a:r>
          </a:p>
          <a:p>
            <a:pPr marL="0" lvl="0" indent="0">
              <a:buNone/>
            </a:pPr>
            <a:r>
              <a:rPr lang="ru-RU" sz="1600" dirty="0"/>
              <a:t>Доходы от безвозмездных поступлений (включая субсидии и гранты) или безвозмездно полученные объекты нефинансовых активов, полученных на условиях при передаче актива, признаются в составе доходов будущих периодов в момент возникновения права на их получение. </a:t>
            </a:r>
          </a:p>
          <a:p>
            <a:pPr marL="0" lvl="0" indent="0">
              <a:buNone/>
            </a:pPr>
            <a:r>
              <a:rPr lang="ru-RU" sz="1600" dirty="0"/>
              <a:t>Доходы будущих периодов от безвозмездных поступлений признаются в составе доходов текущего отчетного периода по мере реализации условий при передаче активов в части относящейся к соответствующему отчетному периоду.    </a:t>
            </a:r>
          </a:p>
        </p:txBody>
      </p:sp>
    </p:spTree>
    <p:extLst>
      <p:ext uri="{BB962C8B-B14F-4D97-AF65-F5344CB8AC3E}">
        <p14:creationId xmlns:p14="http://schemas.microsoft.com/office/powerpoint/2010/main" val="34723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Иные необменные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2072" y="1476248"/>
            <a:ext cx="8503920" cy="45720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000" dirty="0" smtClean="0"/>
              <a:t>В </a:t>
            </a:r>
            <a:r>
              <a:rPr lang="ru-RU" sz="2000" dirty="0"/>
              <a:t>составе доходов текущего периода признается сумма прощенного долга (обязательства, для исполнения которого не ожидается выбытие активов в связи с прекращением требования кредитора, не являющегося учредителем (собственником) субъекта учета) на дату прекращения признания обязательства.</a:t>
            </a:r>
          </a:p>
          <a:p>
            <a:pPr marL="0" lvl="0" indent="0">
              <a:buNone/>
            </a:pPr>
            <a:r>
              <a:rPr lang="ru-RU" sz="2000" dirty="0"/>
              <a:t>Доходы от безвозмездно полученных ценностей признаются по справедливой стоимости полученных ценностей на дату их получения. Методы определения справедливой стоимости безвозмездно полученных ценностей устанавливаются соответствующими Федеральными стандартами, регулирующими порядок признание и оценки указанных ценностей в бухгалтерском учете. </a:t>
            </a:r>
          </a:p>
          <a:p>
            <a:pPr marL="0" indent="0">
              <a:buNone/>
            </a:pPr>
            <a:r>
              <a:rPr lang="ru-RU" sz="2000" dirty="0"/>
              <a:t>Безвозмездно полученные работы и услуги не признаются в качестве дохода и не подлежат отражению в бухгалтерском учете. Информация о получении таких работ и услуг раскрывается в Пояснениях к бухгалтерской (финансовой) отчетности.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9954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Доходы от собственности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2072" y="147624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1800" dirty="0"/>
              <a:t>Доходы от собственности включают: </a:t>
            </a:r>
          </a:p>
          <a:p>
            <a:pPr marL="0" indent="0" algn="just">
              <a:buNone/>
            </a:pPr>
            <a:r>
              <a:rPr lang="ru-RU" sz="1800" dirty="0" smtClean="0"/>
              <a:t>а</a:t>
            </a:r>
            <a:r>
              <a:rPr lang="ru-RU" sz="1800" dirty="0"/>
              <a:t>) доходы в виде платы за передачу в возмездное пользование государственного и муниципального имущества;</a:t>
            </a:r>
          </a:p>
          <a:p>
            <a:pPr marL="0" indent="0" algn="just">
              <a:buNone/>
            </a:pPr>
            <a:r>
              <a:rPr lang="ru-RU" sz="1800" dirty="0"/>
              <a:t>б) доходы в виде процентов по остаткам денежных средств на счетах;</a:t>
            </a:r>
          </a:p>
          <a:p>
            <a:pPr marL="0" indent="0" algn="just">
              <a:buNone/>
            </a:pPr>
            <a:r>
              <a:rPr lang="ru-RU" sz="1800" dirty="0"/>
              <a:t>в) доходы от передачи государственного и муниципального имущества в доверительное управление;</a:t>
            </a:r>
          </a:p>
          <a:p>
            <a:pPr marL="0" indent="0" algn="just">
              <a:buNone/>
            </a:pPr>
            <a:r>
              <a:rPr lang="ru-RU" sz="1800" dirty="0"/>
              <a:t>г) доходы от предоставления бюджетных кредитов, займов;</a:t>
            </a:r>
          </a:p>
          <a:p>
            <a:pPr marL="0" indent="0" algn="just">
              <a:buNone/>
            </a:pPr>
            <a:r>
              <a:rPr lang="ru-RU" sz="1800" dirty="0"/>
              <a:t>д) доходы в виде дивидендов по акциям, принадлежащим Российской Федерации, субъектам Российской Федерации или муниципальным образованиям, за исключением случаев, установленных федеральными законами, а также в виде части прибыли государственных и муниципальных унитарных предприятий, остающейся после уплаты налогов и иных обязательных платежей, и иных форм участия в капитале, находящихся в государственной (муниципальной) собственности;</a:t>
            </a:r>
          </a:p>
          <a:p>
            <a:pPr marL="0" indent="0" algn="just">
              <a:buNone/>
            </a:pPr>
            <a:r>
              <a:rPr lang="ru-RU" sz="1800" dirty="0"/>
              <a:t>е) иные предусмотренные законодательством Российской Федерации доходы от использования активов в виде государственного или муниципального имущества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65872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Доходы от собственности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2072" y="147624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1800" dirty="0" smtClean="0"/>
              <a:t>Объектом </a:t>
            </a:r>
            <a:r>
              <a:rPr lang="ru-RU" sz="1800" dirty="0"/>
              <a:t>бухгалтерского учета доходов от собственности являются отдельные виды доходов от собственности с учетом видов имущества, передаваемого в пользование.</a:t>
            </a:r>
          </a:p>
          <a:p>
            <a:pPr marL="0" lvl="0" indent="0" algn="just">
              <a:buNone/>
            </a:pPr>
            <a:r>
              <a:rPr lang="ru-RU" sz="1800" dirty="0" smtClean="0"/>
              <a:t>Доходы </a:t>
            </a:r>
            <a:r>
              <a:rPr lang="ru-RU" sz="1800" dirty="0"/>
              <a:t>от собственности </a:t>
            </a:r>
            <a:r>
              <a:rPr lang="ru-RU" sz="1800" dirty="0" smtClean="0"/>
              <a:t>признаются </a:t>
            </a:r>
            <a:r>
              <a:rPr lang="ru-RU" sz="1800" dirty="0"/>
              <a:t>в составе доходов текущего отчетного периода в оценке, предусмотренной условиями договоров (контрактов, соглашений). </a:t>
            </a:r>
          </a:p>
          <a:p>
            <a:pPr marL="0" indent="0" algn="just" hangingPunct="0">
              <a:buNone/>
            </a:pPr>
            <a:r>
              <a:rPr lang="ru-RU" sz="1800" dirty="0" smtClean="0"/>
              <a:t>Доходы по дивидендам признаются </a:t>
            </a:r>
            <a:r>
              <a:rPr lang="ru-RU" sz="1800" dirty="0"/>
              <a:t>в составе доходов текущего отчетного периода на дату утверждения решения собственников (учредителей) о распределении указанных доходов в оценке, предусмотренной в указанном решении. Особенности признания и отражения в бухгалтерской (финансовой) отчетности указанных доходов регулируются соответствующими Федеральными стандартами.</a:t>
            </a:r>
            <a:r>
              <a:rPr lang="ru-RU" sz="1800" dirty="0"/>
              <a:t> </a:t>
            </a:r>
            <a:r>
              <a:rPr lang="ru-RU" sz="1800" dirty="0"/>
              <a:t>Порядок признания и оценки доходов, возникающих в рамках аренды (соглашения об аренде), регулируется Федеральным стандартом «Аренда»</a:t>
            </a:r>
          </a:p>
        </p:txBody>
      </p:sp>
    </p:spTree>
    <p:extLst>
      <p:ext uri="{BB962C8B-B14F-4D97-AF65-F5344CB8AC3E}">
        <p14:creationId xmlns:p14="http://schemas.microsoft.com/office/powerpoint/2010/main" val="192054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Доходы от реализации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2072" y="1476248"/>
            <a:ext cx="8503920" cy="45720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1600" dirty="0"/>
              <a:t>К доходам от реализации относятся доходы от продажи товаров, готовой продукции, биологической продукции, а также доходы от оказания (выполнения) услуг (работ), в том числе услуг (работ), финансовое обеспечение которых осуществляется за счет субсидии на выполнение государственного (муниципального) задания.</a:t>
            </a:r>
          </a:p>
          <a:p>
            <a:pPr marL="0" lvl="0" indent="0" algn="just">
              <a:buNone/>
            </a:pPr>
            <a:r>
              <a:rPr lang="ru-RU" sz="1600" dirty="0" smtClean="0"/>
              <a:t>Доходы </a:t>
            </a:r>
            <a:r>
              <a:rPr lang="ru-RU" sz="1600" dirty="0"/>
              <a:t>от реализации товаров, готовой продукции, биологической продукции признаются на дату выполнения всех перечисленных ниже условий:</a:t>
            </a:r>
          </a:p>
          <a:p>
            <a:pPr marL="0" indent="0" algn="just">
              <a:buNone/>
            </a:pPr>
            <a:r>
              <a:rPr lang="ru-RU" sz="1600" dirty="0"/>
              <a:t>а) субъект учета передал покупателю существенные риски и выгоды, связанные с владением товаром, готовой продукцией, биологической продукцией;</a:t>
            </a:r>
          </a:p>
          <a:p>
            <a:pPr marL="0" indent="0" algn="just">
              <a:buNone/>
            </a:pPr>
            <a:r>
              <a:rPr lang="ru-RU" sz="1600" dirty="0"/>
              <a:t>б) субъект учета не сохраняет за собой фактический контроль над товаром, готовой продукцией, биологической продукцией;</a:t>
            </a:r>
          </a:p>
          <a:p>
            <a:pPr marL="0" indent="0" algn="just">
              <a:buNone/>
            </a:pPr>
            <a:r>
              <a:rPr lang="ru-RU" sz="1600" dirty="0"/>
              <a:t>в) возникает право субъекта учета на получение экономических выгод или полезного потенциала, связанных с операцией;</a:t>
            </a:r>
          </a:p>
          <a:p>
            <a:pPr marL="0" indent="0" algn="just">
              <a:buNone/>
            </a:pPr>
            <a:r>
              <a:rPr lang="ru-RU" sz="1600" dirty="0"/>
              <a:t>г) величина дохода может быть надежно оценена.</a:t>
            </a:r>
          </a:p>
          <a:p>
            <a:pPr marL="0" lvl="0" indent="0" algn="just">
              <a:buNone/>
            </a:pPr>
            <a:r>
              <a:rPr lang="ru-RU" sz="1600" dirty="0"/>
              <a:t>Доходы от реализации товаров, готовой продукции, биологической продукции признаются в сумме, равной величине поступления или ожидаемого поступления экономических выгод.</a:t>
            </a:r>
          </a:p>
          <a:p>
            <a:pPr marL="0" lvl="0" indent="0" algn="just">
              <a:buNone/>
            </a:pPr>
            <a:r>
              <a:rPr lang="ru-RU" sz="1600" dirty="0"/>
              <a:t>Доходы от оказания услуг (выполнения работ) признаются в составе доходов текущего отчетного периода на дату возникновения права на их получение в сумме, равной величине поступления или ожидаемого поступления экономических выгод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9153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Доходы от реализации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2072" y="1476248"/>
            <a:ext cx="8503920" cy="45720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400" dirty="0" smtClean="0"/>
              <a:t>Субсидии </a:t>
            </a:r>
            <a:r>
              <a:rPr lang="ru-RU" sz="2400" dirty="0"/>
              <a:t>на выполнение государственного (муниципального) задания, признаются в качестве доходов будущих периодов на дату возникновения права на их получение. </a:t>
            </a:r>
          </a:p>
          <a:p>
            <a:pPr marL="0" lvl="0" indent="0">
              <a:buNone/>
            </a:pPr>
            <a:r>
              <a:rPr lang="ru-RU" sz="2400" dirty="0"/>
              <a:t>Доходы будущих периодов от субсидий на выполнение государственного (муниципального) задания признаются в составе доходов от реализации текущего отчетного периода по мере исполнения государственного (муниципального) задания.    </a:t>
            </a:r>
          </a:p>
        </p:txBody>
      </p:sp>
    </p:spTree>
    <p:extLst>
      <p:ext uri="{BB962C8B-B14F-4D97-AF65-F5344CB8AC3E}">
        <p14:creationId xmlns:p14="http://schemas.microsoft.com/office/powerpoint/2010/main" val="91265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Схема признания доходов</a:t>
            </a:r>
            <a:endParaRPr lang="ru-RU" dirty="0"/>
          </a:p>
        </p:txBody>
      </p:sp>
      <p:sp>
        <p:nvSpPr>
          <p:cNvPr id="4" name="object 3"/>
          <p:cNvSpPr txBox="1"/>
          <p:nvPr/>
        </p:nvSpPr>
        <p:spPr>
          <a:xfrm>
            <a:off x="1513572" y="1427758"/>
            <a:ext cx="6374765" cy="63563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632460" marR="228600" indent="-399415">
              <a:lnSpc>
                <a:spcPct val="100000"/>
              </a:lnSpc>
              <a:spcBef>
                <a:spcPts val="430"/>
              </a:spcBef>
            </a:pPr>
            <a:r>
              <a:rPr sz="1600" spc="-10" dirty="0">
                <a:latin typeface="Calibri"/>
                <a:cs typeface="Calibri"/>
              </a:rPr>
              <a:t>Существует </a:t>
            </a:r>
            <a:r>
              <a:rPr sz="1600" spc="-5" dirty="0">
                <a:latin typeface="Calibri"/>
                <a:cs typeface="Calibri"/>
              </a:rPr>
              <a:t>вероятность </a:t>
            </a:r>
            <a:r>
              <a:rPr sz="1600" spc="-10" dirty="0">
                <a:latin typeface="Calibri"/>
                <a:cs typeface="Calibri"/>
              </a:rPr>
              <a:t>получения </a:t>
            </a:r>
            <a:r>
              <a:rPr sz="1600" spc="-5" dirty="0">
                <a:latin typeface="Calibri"/>
                <a:cs typeface="Calibri"/>
              </a:rPr>
              <a:t>субъектом </a:t>
            </a:r>
            <a:r>
              <a:rPr sz="1600" spc="-10" dirty="0">
                <a:latin typeface="Calibri"/>
                <a:cs typeface="Calibri"/>
              </a:rPr>
              <a:t>учета </a:t>
            </a:r>
            <a:r>
              <a:rPr sz="1600" spc="-5" dirty="0">
                <a:latin typeface="Calibri"/>
                <a:cs typeface="Calibri"/>
              </a:rPr>
              <a:t>экономических  </a:t>
            </a:r>
            <a:r>
              <a:rPr sz="1600" spc="-15" dirty="0">
                <a:latin typeface="Calibri"/>
                <a:cs typeface="Calibri"/>
              </a:rPr>
              <a:t>выгод </a:t>
            </a:r>
            <a:r>
              <a:rPr sz="1600" spc="-5" dirty="0">
                <a:latin typeface="Calibri"/>
                <a:cs typeface="Calibri"/>
              </a:rPr>
              <a:t>или </a:t>
            </a:r>
            <a:r>
              <a:rPr sz="1600" spc="-10" dirty="0">
                <a:latin typeface="Calibri"/>
                <a:cs typeface="Calibri"/>
              </a:rPr>
              <a:t>полезного потенциала, </a:t>
            </a:r>
            <a:r>
              <a:rPr sz="1600" spc="-5" dirty="0">
                <a:latin typeface="Calibri"/>
                <a:cs typeface="Calibri"/>
              </a:rPr>
              <a:t>связанных с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операцией?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1090015" y="2654172"/>
            <a:ext cx="2727960" cy="113411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105410" marR="97790" algn="ctr">
              <a:lnSpc>
                <a:spcPct val="100000"/>
              </a:lnSpc>
              <a:spcBef>
                <a:spcPts val="480"/>
              </a:spcBef>
            </a:pPr>
            <a:r>
              <a:rPr sz="1600" spc="-10" dirty="0">
                <a:latin typeface="Calibri"/>
                <a:cs typeface="Calibri"/>
              </a:rPr>
              <a:t>Сумма экономических </a:t>
            </a:r>
            <a:r>
              <a:rPr sz="1600" spc="-15" dirty="0">
                <a:latin typeface="Calibri"/>
                <a:cs typeface="Calibri"/>
              </a:rPr>
              <a:t>выгод  </a:t>
            </a:r>
            <a:r>
              <a:rPr sz="1600" spc="-5" dirty="0">
                <a:latin typeface="Calibri"/>
                <a:cs typeface="Calibri"/>
              </a:rPr>
              <a:t>или </a:t>
            </a:r>
            <a:r>
              <a:rPr sz="1600" spc="-10" dirty="0">
                <a:latin typeface="Calibri"/>
                <a:cs typeface="Calibri"/>
              </a:rPr>
              <a:t>полезного потенциала  </a:t>
            </a:r>
            <a:r>
              <a:rPr sz="1600" spc="-15" dirty="0">
                <a:latin typeface="Calibri"/>
                <a:cs typeface="Calibri"/>
              </a:rPr>
              <a:t>может </a:t>
            </a:r>
            <a:r>
              <a:rPr sz="1600" spc="-5" dirty="0">
                <a:latin typeface="Calibri"/>
                <a:cs typeface="Calibri"/>
              </a:rPr>
              <a:t>быть </a:t>
            </a:r>
            <a:r>
              <a:rPr sz="1600" spc="-10" dirty="0">
                <a:latin typeface="Calibri"/>
                <a:cs typeface="Calibri"/>
              </a:rPr>
              <a:t>надежно  </a:t>
            </a:r>
            <a:r>
              <a:rPr sz="1600" spc="-5" dirty="0">
                <a:latin typeface="Calibri"/>
                <a:cs typeface="Calibri"/>
              </a:rPr>
              <a:t>оценена?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3023221" y="2147886"/>
            <a:ext cx="254635" cy="26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Да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2415781" y="3787965"/>
            <a:ext cx="76200" cy="403225"/>
          </a:xfrm>
          <a:custGeom>
            <a:avLst/>
            <a:gdLst/>
            <a:ahLst/>
            <a:cxnLst/>
            <a:rect l="l" t="t" r="r" b="b"/>
            <a:pathLst>
              <a:path w="76200" h="403225">
                <a:moveTo>
                  <a:pt x="31750" y="326770"/>
                </a:moveTo>
                <a:lnTo>
                  <a:pt x="0" y="326770"/>
                </a:lnTo>
                <a:lnTo>
                  <a:pt x="38100" y="402970"/>
                </a:lnTo>
                <a:lnTo>
                  <a:pt x="69850" y="339470"/>
                </a:lnTo>
                <a:lnTo>
                  <a:pt x="31750" y="339470"/>
                </a:lnTo>
                <a:lnTo>
                  <a:pt x="31750" y="326770"/>
                </a:lnTo>
                <a:close/>
              </a:path>
              <a:path w="76200" h="403225">
                <a:moveTo>
                  <a:pt x="44450" y="0"/>
                </a:moveTo>
                <a:lnTo>
                  <a:pt x="31750" y="0"/>
                </a:lnTo>
                <a:lnTo>
                  <a:pt x="31750" y="339470"/>
                </a:lnTo>
                <a:lnTo>
                  <a:pt x="44450" y="339470"/>
                </a:lnTo>
                <a:lnTo>
                  <a:pt x="44450" y="0"/>
                </a:lnTo>
                <a:close/>
              </a:path>
              <a:path w="76200" h="403225">
                <a:moveTo>
                  <a:pt x="76200" y="326770"/>
                </a:moveTo>
                <a:lnTo>
                  <a:pt x="44450" y="326770"/>
                </a:lnTo>
                <a:lnTo>
                  <a:pt x="44450" y="339470"/>
                </a:lnTo>
                <a:lnTo>
                  <a:pt x="69850" y="339470"/>
                </a:lnTo>
                <a:lnTo>
                  <a:pt x="76200" y="3267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/>
          <p:cNvSpPr/>
          <p:nvPr/>
        </p:nvSpPr>
        <p:spPr>
          <a:xfrm>
            <a:off x="3817606" y="3183064"/>
            <a:ext cx="2181860" cy="76200"/>
          </a:xfrm>
          <a:custGeom>
            <a:avLst/>
            <a:gdLst/>
            <a:ahLst/>
            <a:cxnLst/>
            <a:rect l="l" t="t" r="r" b="b"/>
            <a:pathLst>
              <a:path w="2181860" h="76200">
                <a:moveTo>
                  <a:pt x="2105152" y="0"/>
                </a:moveTo>
                <a:lnTo>
                  <a:pt x="2105152" y="76200"/>
                </a:lnTo>
                <a:lnTo>
                  <a:pt x="2168652" y="44450"/>
                </a:lnTo>
                <a:lnTo>
                  <a:pt x="2117852" y="44450"/>
                </a:lnTo>
                <a:lnTo>
                  <a:pt x="2117852" y="31750"/>
                </a:lnTo>
                <a:lnTo>
                  <a:pt x="2168652" y="31750"/>
                </a:lnTo>
                <a:lnTo>
                  <a:pt x="2105152" y="0"/>
                </a:lnTo>
                <a:close/>
              </a:path>
              <a:path w="2181860" h="76200">
                <a:moveTo>
                  <a:pt x="210515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105152" y="44450"/>
                </a:lnTo>
                <a:lnTo>
                  <a:pt x="2105152" y="31750"/>
                </a:lnTo>
                <a:close/>
              </a:path>
              <a:path w="2181860" h="76200">
                <a:moveTo>
                  <a:pt x="2168652" y="31750"/>
                </a:moveTo>
                <a:lnTo>
                  <a:pt x="2117852" y="31750"/>
                </a:lnTo>
                <a:lnTo>
                  <a:pt x="2117852" y="44450"/>
                </a:lnTo>
                <a:lnTo>
                  <a:pt x="2168652" y="44450"/>
                </a:lnTo>
                <a:lnTo>
                  <a:pt x="2181352" y="38100"/>
                </a:lnTo>
                <a:lnTo>
                  <a:pt x="216865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/>
          <p:cNvSpPr txBox="1"/>
          <p:nvPr/>
        </p:nvSpPr>
        <p:spPr>
          <a:xfrm>
            <a:off x="376097" y="5365787"/>
            <a:ext cx="2077720" cy="117030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441959" marR="436245" algn="ctr">
              <a:lnSpc>
                <a:spcPct val="100000"/>
              </a:lnSpc>
              <a:spcBef>
                <a:spcPts val="625"/>
              </a:spcBef>
            </a:pPr>
            <a:r>
              <a:rPr sz="1600" spc="-5" dirty="0">
                <a:latin typeface="Calibri"/>
                <a:cs typeface="Calibri"/>
              </a:rPr>
              <a:t>Признаются</a:t>
            </a:r>
            <a:r>
              <a:rPr sz="1600" spc="-1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  </a:t>
            </a:r>
            <a:r>
              <a:rPr sz="1600" spc="-10" dirty="0">
                <a:latin typeface="Calibri"/>
                <a:cs typeface="Calibri"/>
              </a:rPr>
              <a:t>качестве</a:t>
            </a:r>
            <a:endParaRPr sz="1600">
              <a:latin typeface="Calibri"/>
              <a:cs typeface="Calibri"/>
            </a:endParaRPr>
          </a:p>
          <a:p>
            <a:pPr marL="216535" marR="210820" indent="1905" algn="ctr">
              <a:lnSpc>
                <a:spcPct val="100000"/>
              </a:lnSpc>
            </a:pPr>
            <a:r>
              <a:rPr sz="1600" spc="-25" dirty="0">
                <a:latin typeface="Calibri"/>
                <a:cs typeface="Calibri"/>
              </a:rPr>
              <a:t>доходов </a:t>
            </a:r>
            <a:r>
              <a:rPr sz="1600" spc="-10" dirty="0">
                <a:latin typeface="Calibri"/>
                <a:cs typeface="Calibri"/>
              </a:rPr>
              <a:t>текущего  отчетного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периода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9"/>
          <p:cNvSpPr txBox="1"/>
          <p:nvPr/>
        </p:nvSpPr>
        <p:spPr>
          <a:xfrm>
            <a:off x="5998959" y="2654185"/>
            <a:ext cx="2327910" cy="113411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65735">
              <a:lnSpc>
                <a:spcPct val="100000"/>
              </a:lnSpc>
              <a:spcBef>
                <a:spcPts val="5"/>
              </a:spcBef>
            </a:pPr>
            <a:r>
              <a:rPr sz="1600" spc="-25" dirty="0">
                <a:latin typeface="Calibri"/>
                <a:cs typeface="Calibri"/>
              </a:rPr>
              <a:t>Доходы </a:t>
            </a:r>
            <a:r>
              <a:rPr sz="1600" spc="-5" dirty="0">
                <a:latin typeface="Calibri"/>
                <a:cs typeface="Calibri"/>
              </a:rPr>
              <a:t>не</a:t>
            </a:r>
            <a:r>
              <a:rPr sz="1600" spc="-10" dirty="0">
                <a:latin typeface="Calibri"/>
                <a:cs typeface="Calibri"/>
              </a:rPr>
              <a:t> признаются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0"/>
          <p:cNvSpPr/>
          <p:nvPr/>
        </p:nvSpPr>
        <p:spPr>
          <a:xfrm>
            <a:off x="7124559" y="3787965"/>
            <a:ext cx="76200" cy="231775"/>
          </a:xfrm>
          <a:custGeom>
            <a:avLst/>
            <a:gdLst/>
            <a:ahLst/>
            <a:cxnLst/>
            <a:rect l="l" t="t" r="r" b="b"/>
            <a:pathLst>
              <a:path w="76200" h="231775">
                <a:moveTo>
                  <a:pt x="31750" y="155574"/>
                </a:moveTo>
                <a:lnTo>
                  <a:pt x="0" y="155574"/>
                </a:lnTo>
                <a:lnTo>
                  <a:pt x="38100" y="231774"/>
                </a:lnTo>
                <a:lnTo>
                  <a:pt x="69850" y="168274"/>
                </a:lnTo>
                <a:lnTo>
                  <a:pt x="31750" y="168274"/>
                </a:lnTo>
                <a:lnTo>
                  <a:pt x="31750" y="155574"/>
                </a:lnTo>
                <a:close/>
              </a:path>
              <a:path w="76200" h="231775">
                <a:moveTo>
                  <a:pt x="44450" y="0"/>
                </a:moveTo>
                <a:lnTo>
                  <a:pt x="31750" y="0"/>
                </a:lnTo>
                <a:lnTo>
                  <a:pt x="31750" y="168274"/>
                </a:lnTo>
                <a:lnTo>
                  <a:pt x="44450" y="168274"/>
                </a:lnTo>
                <a:lnTo>
                  <a:pt x="44450" y="0"/>
                </a:lnTo>
                <a:close/>
              </a:path>
              <a:path w="76200" h="231775">
                <a:moveTo>
                  <a:pt x="76200" y="155574"/>
                </a:moveTo>
                <a:lnTo>
                  <a:pt x="44450" y="155574"/>
                </a:lnTo>
                <a:lnTo>
                  <a:pt x="44450" y="168274"/>
                </a:lnTo>
                <a:lnTo>
                  <a:pt x="69850" y="168274"/>
                </a:lnTo>
                <a:lnTo>
                  <a:pt x="76200" y="155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1"/>
          <p:cNvSpPr txBox="1"/>
          <p:nvPr/>
        </p:nvSpPr>
        <p:spPr>
          <a:xfrm>
            <a:off x="5998959" y="4019866"/>
            <a:ext cx="2327910" cy="155194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121920" marR="114300" indent="1905" algn="ctr">
              <a:lnSpc>
                <a:spcPct val="100000"/>
              </a:lnSpc>
              <a:spcBef>
                <a:spcPts val="204"/>
              </a:spcBef>
            </a:pPr>
            <a:r>
              <a:rPr sz="1600" spc="-5" dirty="0">
                <a:latin typeface="Calibri"/>
                <a:cs typeface="Calibri"/>
              </a:rPr>
              <a:t>Информация об  операции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раскрывается  в примечаниях к  </a:t>
            </a:r>
            <a:r>
              <a:rPr sz="1600" spc="-10" dirty="0">
                <a:latin typeface="Calibri"/>
                <a:cs typeface="Calibri"/>
              </a:rPr>
              <a:t>отчетности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5" dirty="0">
                <a:latin typeface="Calibri"/>
                <a:cs typeface="Calibri"/>
              </a:rPr>
              <a:t>(только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отношении</a:t>
            </a:r>
            <a:endParaRPr sz="16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существенных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сумм)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2"/>
          <p:cNvSpPr txBox="1"/>
          <p:nvPr/>
        </p:nvSpPr>
        <p:spPr>
          <a:xfrm>
            <a:off x="2588881" y="3836986"/>
            <a:ext cx="254635" cy="26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Да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6312648" y="2130741"/>
            <a:ext cx="329565" cy="26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Н</a:t>
            </a:r>
            <a:r>
              <a:rPr sz="1600" spc="-25" dirty="0">
                <a:latin typeface="Calibri"/>
                <a:cs typeface="Calibri"/>
              </a:rPr>
              <a:t>е</a:t>
            </a:r>
            <a:r>
              <a:rPr sz="1600" spc="-5" dirty="0">
                <a:latin typeface="Calibri"/>
                <a:cs typeface="Calibri"/>
              </a:rPr>
              <a:t>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4"/>
          <p:cNvSpPr txBox="1"/>
          <p:nvPr/>
        </p:nvSpPr>
        <p:spPr>
          <a:xfrm>
            <a:off x="4659362" y="2881820"/>
            <a:ext cx="329565" cy="26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Н</a:t>
            </a:r>
            <a:r>
              <a:rPr sz="1600" spc="-20" dirty="0">
                <a:latin typeface="Calibri"/>
                <a:cs typeface="Calibri"/>
              </a:rPr>
              <a:t>е</a:t>
            </a:r>
            <a:r>
              <a:rPr sz="1600" spc="-5" dirty="0">
                <a:latin typeface="Calibri"/>
                <a:cs typeface="Calibri"/>
              </a:rPr>
              <a:t>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90015" y="4190986"/>
            <a:ext cx="2727960" cy="69532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5725" rIns="0" bIns="0" rtlCol="0">
            <a:spAutoFit/>
          </a:bodyPr>
          <a:lstStyle/>
          <a:p>
            <a:pPr marL="480695" marR="357505" indent="-114300">
              <a:lnSpc>
                <a:spcPct val="100000"/>
              </a:lnSpc>
              <a:spcBef>
                <a:spcPts val="675"/>
              </a:spcBef>
            </a:pPr>
            <a:r>
              <a:rPr sz="1600" spc="-5" dirty="0">
                <a:latin typeface="Calibri"/>
                <a:cs typeface="Calibri"/>
              </a:rPr>
              <a:t>Операция совершена /  событие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наступило?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60890" y="5360860"/>
            <a:ext cx="2174240" cy="1169670"/>
          </a:xfrm>
          <a:custGeom>
            <a:avLst/>
            <a:gdLst/>
            <a:ahLst/>
            <a:cxnLst/>
            <a:rect l="l" t="t" r="r" b="b"/>
            <a:pathLst>
              <a:path w="2174240" h="1169670">
                <a:moveTo>
                  <a:pt x="0" y="1169517"/>
                </a:moveTo>
                <a:lnTo>
                  <a:pt x="2173858" y="1169517"/>
                </a:lnTo>
                <a:lnTo>
                  <a:pt x="2173858" y="0"/>
                </a:lnTo>
                <a:lnTo>
                  <a:pt x="0" y="0"/>
                </a:lnTo>
                <a:lnTo>
                  <a:pt x="0" y="116951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749156" y="5324411"/>
            <a:ext cx="1997075" cy="1242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Признаются в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качестве  </a:t>
            </a:r>
            <a:r>
              <a:rPr sz="1600" spc="-25" dirty="0">
                <a:latin typeface="Calibri"/>
                <a:cs typeface="Calibri"/>
              </a:rPr>
              <a:t>доходов </a:t>
            </a:r>
            <a:r>
              <a:rPr sz="1600" spc="-15" dirty="0">
                <a:latin typeface="Calibri"/>
                <a:cs typeface="Calibri"/>
              </a:rPr>
              <a:t>будущих  периодов </a:t>
            </a:r>
            <a:r>
              <a:rPr sz="1600" spc="-5" dirty="0">
                <a:latin typeface="Calibri"/>
                <a:cs typeface="Calibri"/>
              </a:rPr>
              <a:t>или  авансовых  поступлений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453881" y="2056701"/>
            <a:ext cx="2248535" cy="615315"/>
          </a:xfrm>
          <a:custGeom>
            <a:avLst/>
            <a:gdLst/>
            <a:ahLst/>
            <a:cxnLst/>
            <a:rect l="l" t="t" r="r" b="b"/>
            <a:pathLst>
              <a:path w="2248535" h="615314">
                <a:moveTo>
                  <a:pt x="63881" y="541273"/>
                </a:moveTo>
                <a:lnTo>
                  <a:pt x="0" y="597534"/>
                </a:lnTo>
                <a:lnTo>
                  <a:pt x="83312" y="614933"/>
                </a:lnTo>
                <a:lnTo>
                  <a:pt x="76075" y="587501"/>
                </a:lnTo>
                <a:lnTo>
                  <a:pt x="62991" y="587501"/>
                </a:lnTo>
                <a:lnTo>
                  <a:pt x="59689" y="575182"/>
                </a:lnTo>
                <a:lnTo>
                  <a:pt x="71973" y="571950"/>
                </a:lnTo>
                <a:lnTo>
                  <a:pt x="63881" y="541273"/>
                </a:lnTo>
                <a:close/>
              </a:path>
              <a:path w="2248535" h="615314">
                <a:moveTo>
                  <a:pt x="71973" y="571950"/>
                </a:moveTo>
                <a:lnTo>
                  <a:pt x="59689" y="575182"/>
                </a:lnTo>
                <a:lnTo>
                  <a:pt x="62991" y="587501"/>
                </a:lnTo>
                <a:lnTo>
                  <a:pt x="75226" y="584282"/>
                </a:lnTo>
                <a:lnTo>
                  <a:pt x="71973" y="571950"/>
                </a:lnTo>
                <a:close/>
              </a:path>
              <a:path w="2248535" h="615314">
                <a:moveTo>
                  <a:pt x="75226" y="584282"/>
                </a:moveTo>
                <a:lnTo>
                  <a:pt x="62991" y="587501"/>
                </a:lnTo>
                <a:lnTo>
                  <a:pt x="76075" y="587501"/>
                </a:lnTo>
                <a:lnTo>
                  <a:pt x="75226" y="584282"/>
                </a:lnTo>
                <a:close/>
              </a:path>
              <a:path w="2248535" h="615314">
                <a:moveTo>
                  <a:pt x="2245233" y="0"/>
                </a:moveTo>
                <a:lnTo>
                  <a:pt x="71973" y="571950"/>
                </a:lnTo>
                <a:lnTo>
                  <a:pt x="75226" y="584282"/>
                </a:lnTo>
                <a:lnTo>
                  <a:pt x="2248535" y="12318"/>
                </a:lnTo>
                <a:lnTo>
                  <a:pt x="22452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99241" y="2056701"/>
            <a:ext cx="2463800" cy="617220"/>
          </a:xfrm>
          <a:custGeom>
            <a:avLst/>
            <a:gdLst/>
            <a:ahLst/>
            <a:cxnLst/>
            <a:rect l="l" t="t" r="r" b="b"/>
            <a:pathLst>
              <a:path w="2463800" h="617219">
                <a:moveTo>
                  <a:pt x="2387876" y="585945"/>
                </a:moveTo>
                <a:lnTo>
                  <a:pt x="2380488" y="616711"/>
                </a:lnTo>
                <a:lnTo>
                  <a:pt x="2463419" y="597534"/>
                </a:lnTo>
                <a:lnTo>
                  <a:pt x="2453163" y="588898"/>
                </a:lnTo>
                <a:lnTo>
                  <a:pt x="2400173" y="588898"/>
                </a:lnTo>
                <a:lnTo>
                  <a:pt x="2387876" y="585945"/>
                </a:lnTo>
                <a:close/>
              </a:path>
              <a:path w="2463800" h="617219">
                <a:moveTo>
                  <a:pt x="2390839" y="573605"/>
                </a:moveTo>
                <a:lnTo>
                  <a:pt x="2387876" y="585945"/>
                </a:lnTo>
                <a:lnTo>
                  <a:pt x="2400173" y="588898"/>
                </a:lnTo>
                <a:lnTo>
                  <a:pt x="2403221" y="576579"/>
                </a:lnTo>
                <a:lnTo>
                  <a:pt x="2390839" y="573605"/>
                </a:lnTo>
                <a:close/>
              </a:path>
              <a:path w="2463800" h="617219">
                <a:moveTo>
                  <a:pt x="2398268" y="542670"/>
                </a:moveTo>
                <a:lnTo>
                  <a:pt x="2390839" y="573605"/>
                </a:lnTo>
                <a:lnTo>
                  <a:pt x="2403221" y="576579"/>
                </a:lnTo>
                <a:lnTo>
                  <a:pt x="2400173" y="588898"/>
                </a:lnTo>
                <a:lnTo>
                  <a:pt x="2453163" y="588898"/>
                </a:lnTo>
                <a:lnTo>
                  <a:pt x="2398268" y="542670"/>
                </a:lnTo>
                <a:close/>
              </a:path>
              <a:path w="2463800" h="617219">
                <a:moveTo>
                  <a:pt x="3048" y="0"/>
                </a:moveTo>
                <a:lnTo>
                  <a:pt x="0" y="12318"/>
                </a:lnTo>
                <a:lnTo>
                  <a:pt x="2387876" y="585945"/>
                </a:lnTo>
                <a:lnTo>
                  <a:pt x="2390839" y="573605"/>
                </a:lnTo>
                <a:lnTo>
                  <a:pt x="30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15021" y="4880037"/>
            <a:ext cx="1082675" cy="485775"/>
          </a:xfrm>
          <a:custGeom>
            <a:avLst/>
            <a:gdLst/>
            <a:ahLst/>
            <a:cxnLst/>
            <a:rect l="l" t="t" r="r" b="b"/>
            <a:pathLst>
              <a:path w="1082675" h="485775">
                <a:moveTo>
                  <a:pt x="54356" y="415544"/>
                </a:moveTo>
                <a:lnTo>
                  <a:pt x="0" y="481076"/>
                </a:lnTo>
                <a:lnTo>
                  <a:pt x="85090" y="485267"/>
                </a:lnTo>
                <a:lnTo>
                  <a:pt x="74509" y="461264"/>
                </a:lnTo>
                <a:lnTo>
                  <a:pt x="60579" y="461264"/>
                </a:lnTo>
                <a:lnTo>
                  <a:pt x="55499" y="449707"/>
                </a:lnTo>
                <a:lnTo>
                  <a:pt x="67154" y="444577"/>
                </a:lnTo>
                <a:lnTo>
                  <a:pt x="54356" y="415544"/>
                </a:lnTo>
                <a:close/>
              </a:path>
              <a:path w="1082675" h="485775">
                <a:moveTo>
                  <a:pt x="67154" y="444577"/>
                </a:moveTo>
                <a:lnTo>
                  <a:pt x="55499" y="449707"/>
                </a:lnTo>
                <a:lnTo>
                  <a:pt x="60579" y="461264"/>
                </a:lnTo>
                <a:lnTo>
                  <a:pt x="72246" y="456131"/>
                </a:lnTo>
                <a:lnTo>
                  <a:pt x="67154" y="444577"/>
                </a:lnTo>
                <a:close/>
              </a:path>
              <a:path w="1082675" h="485775">
                <a:moveTo>
                  <a:pt x="72246" y="456131"/>
                </a:moveTo>
                <a:lnTo>
                  <a:pt x="60579" y="461264"/>
                </a:lnTo>
                <a:lnTo>
                  <a:pt x="74509" y="461264"/>
                </a:lnTo>
                <a:lnTo>
                  <a:pt x="72246" y="456131"/>
                </a:lnTo>
                <a:close/>
              </a:path>
              <a:path w="1082675" h="485775">
                <a:moveTo>
                  <a:pt x="1077341" y="0"/>
                </a:moveTo>
                <a:lnTo>
                  <a:pt x="67154" y="444577"/>
                </a:lnTo>
                <a:lnTo>
                  <a:pt x="72246" y="456131"/>
                </a:lnTo>
                <a:lnTo>
                  <a:pt x="1082548" y="11684"/>
                </a:lnTo>
                <a:lnTo>
                  <a:pt x="10773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51214" y="4880037"/>
            <a:ext cx="1082675" cy="485140"/>
          </a:xfrm>
          <a:custGeom>
            <a:avLst/>
            <a:gdLst/>
            <a:ahLst/>
            <a:cxnLst/>
            <a:rect l="l" t="t" r="r" b="b"/>
            <a:pathLst>
              <a:path w="1082675" h="485139">
                <a:moveTo>
                  <a:pt x="1010300" y="455879"/>
                </a:moveTo>
                <a:lnTo>
                  <a:pt x="997458" y="485013"/>
                </a:lnTo>
                <a:lnTo>
                  <a:pt x="1082548" y="480822"/>
                </a:lnTo>
                <a:lnTo>
                  <a:pt x="1066114" y="461010"/>
                </a:lnTo>
                <a:lnTo>
                  <a:pt x="1021969" y="461010"/>
                </a:lnTo>
                <a:lnTo>
                  <a:pt x="1010300" y="455879"/>
                </a:lnTo>
                <a:close/>
              </a:path>
              <a:path w="1082675" h="485139">
                <a:moveTo>
                  <a:pt x="1015392" y="444326"/>
                </a:moveTo>
                <a:lnTo>
                  <a:pt x="1010300" y="455879"/>
                </a:lnTo>
                <a:lnTo>
                  <a:pt x="1021969" y="461010"/>
                </a:lnTo>
                <a:lnTo>
                  <a:pt x="1027049" y="449453"/>
                </a:lnTo>
                <a:lnTo>
                  <a:pt x="1015392" y="444326"/>
                </a:lnTo>
                <a:close/>
              </a:path>
              <a:path w="1082675" h="485139">
                <a:moveTo>
                  <a:pt x="1028191" y="415290"/>
                </a:moveTo>
                <a:lnTo>
                  <a:pt x="1015392" y="444326"/>
                </a:lnTo>
                <a:lnTo>
                  <a:pt x="1027049" y="449453"/>
                </a:lnTo>
                <a:lnTo>
                  <a:pt x="1021969" y="461010"/>
                </a:lnTo>
                <a:lnTo>
                  <a:pt x="1066114" y="461010"/>
                </a:lnTo>
                <a:lnTo>
                  <a:pt x="1028191" y="415290"/>
                </a:lnTo>
                <a:close/>
              </a:path>
              <a:path w="1082675" h="485139">
                <a:moveTo>
                  <a:pt x="5206" y="0"/>
                </a:moveTo>
                <a:lnTo>
                  <a:pt x="0" y="11684"/>
                </a:lnTo>
                <a:lnTo>
                  <a:pt x="1010300" y="455879"/>
                </a:lnTo>
                <a:lnTo>
                  <a:pt x="1015392" y="444326"/>
                </a:lnTo>
                <a:lnTo>
                  <a:pt x="52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385811" y="4955095"/>
            <a:ext cx="254635" cy="26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Да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80167" y="4967795"/>
            <a:ext cx="329565" cy="26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Н</a:t>
            </a:r>
            <a:r>
              <a:rPr sz="1600" spc="-20" dirty="0">
                <a:latin typeface="Calibri"/>
                <a:cs typeface="Calibri"/>
              </a:rPr>
              <a:t>е</a:t>
            </a:r>
            <a:r>
              <a:rPr sz="1600" spc="-5" dirty="0">
                <a:latin typeface="Calibri"/>
                <a:cs typeface="Calibri"/>
              </a:rPr>
              <a:t>т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613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534400" y="6381328"/>
            <a:ext cx="430088" cy="288032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endParaRPr lang="en-US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689225" y="1600200"/>
          <a:ext cx="34226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" name="Clip" r:id="rId3" imgW="3452400" imgH="3458520" progId="">
                  <p:embed/>
                </p:oleObj>
              </mc:Choice>
              <mc:Fallback>
                <p:oleObj name="Clip" r:id="rId3" imgW="3452400" imgH="34585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1600200"/>
                        <a:ext cx="3422650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711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6686</TotalTime>
  <Words>2326</Words>
  <Application>Microsoft Office PowerPoint</Application>
  <PresentationFormat>Экран (4:3)</PresentationFormat>
  <Paragraphs>128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Официальная</vt:lpstr>
      <vt:lpstr>Clip</vt:lpstr>
      <vt:lpstr>Доходы</vt:lpstr>
      <vt:lpstr>Нормативное регулирование</vt:lpstr>
      <vt:lpstr>Сфера регулирования</vt:lpstr>
      <vt:lpstr>Группы доходов</vt:lpstr>
      <vt:lpstr>Признание доходов</vt:lpstr>
      <vt:lpstr>Оценка доходов</vt:lpstr>
      <vt:lpstr>Налоговое событие</vt:lpstr>
      <vt:lpstr>Доходы по налогам</vt:lpstr>
      <vt:lpstr>Доходы от страховых взносов</vt:lpstr>
      <vt:lpstr>Условия</vt:lpstr>
      <vt:lpstr>Доходы от безвозмездных поступлений</vt:lpstr>
      <vt:lpstr>Доходы от безвозмездных поступлений</vt:lpstr>
      <vt:lpstr>Доходы от принудительных изъятий</vt:lpstr>
      <vt:lpstr>Иные необменные операции</vt:lpstr>
      <vt:lpstr>Иные необменные операции</vt:lpstr>
      <vt:lpstr>Доходы от собственности</vt:lpstr>
      <vt:lpstr>Доходы от собственности</vt:lpstr>
      <vt:lpstr>Доходы от реализации</vt:lpstr>
      <vt:lpstr>Доходы от реализации</vt:lpstr>
      <vt:lpstr>Схема признания доходов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 аудиторских услуг</dc:title>
  <dc:creator>Елена А. Черемных</dc:creator>
  <cp:lastModifiedBy>User</cp:lastModifiedBy>
  <cp:revision>711</cp:revision>
  <cp:lastPrinted>2014-11-12T11:25:40Z</cp:lastPrinted>
  <dcterms:created xsi:type="dcterms:W3CDTF">2014-09-10T05:03:02Z</dcterms:created>
  <dcterms:modified xsi:type="dcterms:W3CDTF">2017-09-09T08:28:42Z</dcterms:modified>
</cp:coreProperties>
</file>