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6"/>
  </p:notesMasterIdLst>
  <p:sldIdLst>
    <p:sldId id="256" r:id="rId2"/>
    <p:sldId id="301" r:id="rId3"/>
    <p:sldId id="302" r:id="rId4"/>
    <p:sldId id="407" r:id="rId5"/>
    <p:sldId id="402" r:id="rId6"/>
    <p:sldId id="403" r:id="rId7"/>
    <p:sldId id="417" r:id="rId8"/>
    <p:sldId id="409" r:id="rId9"/>
    <p:sldId id="404" r:id="rId10"/>
    <p:sldId id="416" r:id="rId11"/>
    <p:sldId id="418" r:id="rId12"/>
    <p:sldId id="419" r:id="rId13"/>
    <p:sldId id="420" r:id="rId14"/>
    <p:sldId id="273" r:id="rId15"/>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79E1"/>
    <a:srgbClr val="C8AF1A"/>
    <a:srgbClr val="CC9B00"/>
    <a:srgbClr val="ACD24E"/>
    <a:srgbClr val="DFFA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61" autoAdjust="0"/>
    <p:restoredTop sz="94664" autoAdjust="0"/>
  </p:normalViewPr>
  <p:slideViewPr>
    <p:cSldViewPr snapToGrid="0">
      <p:cViewPr>
        <p:scale>
          <a:sx n="75" d="100"/>
          <a:sy n="75" d="100"/>
        </p:scale>
        <p:origin x="-1498" y="-259"/>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1206" y="-90"/>
      </p:cViewPr>
      <p:guideLst>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1"/>
            <a:ext cx="2945659" cy="493712"/>
          </a:xfrm>
          <a:prstGeom prst="rect">
            <a:avLst/>
          </a:prstGeom>
        </p:spPr>
        <p:txBody>
          <a:bodyPr vert="horz" lIns="92702" tIns="46351" rIns="92702" bIns="46351" rtlCol="0"/>
          <a:lstStyle>
            <a:lvl1pPr algn="l">
              <a:defRPr sz="1200"/>
            </a:lvl1pPr>
          </a:lstStyle>
          <a:p>
            <a:endParaRPr lang="en-US"/>
          </a:p>
        </p:txBody>
      </p:sp>
      <p:sp>
        <p:nvSpPr>
          <p:cNvPr id="3" name="Дата 2"/>
          <p:cNvSpPr>
            <a:spLocks noGrp="1"/>
          </p:cNvSpPr>
          <p:nvPr>
            <p:ph type="dt" idx="1"/>
          </p:nvPr>
        </p:nvSpPr>
        <p:spPr>
          <a:xfrm>
            <a:off x="3850443" y="1"/>
            <a:ext cx="2945659" cy="493712"/>
          </a:xfrm>
          <a:prstGeom prst="rect">
            <a:avLst/>
          </a:prstGeom>
        </p:spPr>
        <p:txBody>
          <a:bodyPr vert="horz" lIns="92702" tIns="46351" rIns="92702" bIns="46351" rtlCol="0"/>
          <a:lstStyle>
            <a:lvl1pPr algn="r">
              <a:defRPr sz="1200"/>
            </a:lvl1pPr>
          </a:lstStyle>
          <a:p>
            <a:fld id="{9F521CA8-89E5-4022-A2D1-114C66CE1F88}" type="datetimeFigureOut">
              <a:rPr lang="en-US" smtClean="0"/>
              <a:pPr/>
              <a:t>9/8/2017</a:t>
            </a:fld>
            <a:endParaRPr lang="en-US"/>
          </a:p>
        </p:txBody>
      </p:sp>
      <p:sp>
        <p:nvSpPr>
          <p:cNvPr id="4" name="Образ слайда 3"/>
          <p:cNvSpPr>
            <a:spLocks noGrp="1" noRot="1" noChangeAspect="1"/>
          </p:cNvSpPr>
          <p:nvPr>
            <p:ph type="sldImg" idx="2"/>
          </p:nvPr>
        </p:nvSpPr>
        <p:spPr>
          <a:xfrm>
            <a:off x="930275" y="741363"/>
            <a:ext cx="4937125" cy="3702050"/>
          </a:xfrm>
          <a:prstGeom prst="rect">
            <a:avLst/>
          </a:prstGeom>
          <a:noFill/>
          <a:ln w="12700">
            <a:solidFill>
              <a:prstClr val="black"/>
            </a:solidFill>
          </a:ln>
        </p:spPr>
        <p:txBody>
          <a:bodyPr vert="horz" lIns="92702" tIns="46351" rIns="92702" bIns="46351" rtlCol="0" anchor="ctr"/>
          <a:lstStyle/>
          <a:p>
            <a:endParaRPr lang="en-US"/>
          </a:p>
        </p:txBody>
      </p:sp>
      <p:sp>
        <p:nvSpPr>
          <p:cNvPr id="5" name="Заметки 4"/>
          <p:cNvSpPr>
            <a:spLocks noGrp="1"/>
          </p:cNvSpPr>
          <p:nvPr>
            <p:ph type="body" sz="quarter" idx="3"/>
          </p:nvPr>
        </p:nvSpPr>
        <p:spPr>
          <a:xfrm>
            <a:off x="679768" y="4690270"/>
            <a:ext cx="5438140" cy="4443412"/>
          </a:xfrm>
          <a:prstGeom prst="rect">
            <a:avLst/>
          </a:prstGeom>
        </p:spPr>
        <p:txBody>
          <a:bodyPr vert="horz" lIns="92702" tIns="46351" rIns="92702" bIns="46351"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0" y="9378824"/>
            <a:ext cx="2945659" cy="493712"/>
          </a:xfrm>
          <a:prstGeom prst="rect">
            <a:avLst/>
          </a:prstGeom>
        </p:spPr>
        <p:txBody>
          <a:bodyPr vert="horz" lIns="92702" tIns="46351" rIns="92702" bIns="46351" rtlCol="0" anchor="b"/>
          <a:lstStyle>
            <a:lvl1pPr algn="l">
              <a:defRPr sz="1200"/>
            </a:lvl1pPr>
          </a:lstStyle>
          <a:p>
            <a:endParaRPr lang="en-US"/>
          </a:p>
        </p:txBody>
      </p:sp>
      <p:sp>
        <p:nvSpPr>
          <p:cNvPr id="7" name="Номер слайда 6"/>
          <p:cNvSpPr>
            <a:spLocks noGrp="1"/>
          </p:cNvSpPr>
          <p:nvPr>
            <p:ph type="sldNum" sz="quarter" idx="5"/>
          </p:nvPr>
        </p:nvSpPr>
        <p:spPr>
          <a:xfrm>
            <a:off x="3850443" y="9378824"/>
            <a:ext cx="2945659" cy="493712"/>
          </a:xfrm>
          <a:prstGeom prst="rect">
            <a:avLst/>
          </a:prstGeom>
        </p:spPr>
        <p:txBody>
          <a:bodyPr vert="horz" lIns="92702" tIns="46351" rIns="92702" bIns="46351" rtlCol="0" anchor="b"/>
          <a:lstStyle>
            <a:lvl1pPr algn="r">
              <a:defRPr sz="1200"/>
            </a:lvl1pPr>
          </a:lstStyle>
          <a:p>
            <a:fld id="{96FF5A61-2FF2-4EA8-A403-C82BCECBAC0B}" type="slidenum">
              <a:rPr lang="en-US" smtClean="0"/>
              <a:pPr/>
              <a:t>‹#›</a:t>
            </a:fld>
            <a:endParaRPr lang="en-US"/>
          </a:p>
        </p:txBody>
      </p:sp>
    </p:spTree>
    <p:extLst>
      <p:ext uri="{BB962C8B-B14F-4D97-AF65-F5344CB8AC3E}">
        <p14:creationId xmlns:p14="http://schemas.microsoft.com/office/powerpoint/2010/main" val="1834486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2ED0BF3D-5C61-4C0F-8BCA-32C8D9D40C5B}" type="datetimeFigureOut">
              <a:rPr lang="en-US" smtClean="0"/>
              <a:pPr/>
              <a:t>9/8/2017</a:t>
            </a:fld>
            <a:endParaRPr lang="en-US"/>
          </a:p>
        </p:txBody>
      </p:sp>
      <p:sp>
        <p:nvSpPr>
          <p:cNvPr id="17" name="Нижний колонтитул 16"/>
          <p:cNvSpPr>
            <a:spLocks noGrp="1"/>
          </p:cNvSpPr>
          <p:nvPr>
            <p:ph type="ftr" sz="quarter" idx="11"/>
          </p:nvPr>
        </p:nvSpPr>
        <p:spPr/>
        <p:txBody>
          <a:bodyPr/>
          <a:lstStyle/>
          <a:p>
            <a:endParaRPr lang="en-US"/>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9/8/2017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a:xfrm>
            <a:off x="4361688" y="1026372"/>
            <a:ext cx="457200" cy="441325"/>
          </a:xfrm>
        </p:spPr>
        <p:txBody>
          <a:bodyPr/>
          <a:lstStyle/>
          <a:p>
            <a:fld id="{9401778E-93B1-48A9-923B-91B5C3177428}" type="slidenum">
              <a:rPr lang="en-US" smtClean="0"/>
              <a:pPr/>
              <a:t>‹#›</a:t>
            </a:fld>
            <a:endParaRPr lang="en-US"/>
          </a:p>
        </p:txBody>
      </p:sp>
      <p:sp>
        <p:nvSpPr>
          <p:cNvPr id="8" name="Объект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en-US"/>
          </a:p>
        </p:txBody>
      </p:sp>
      <p:sp>
        <p:nvSpPr>
          <p:cNvPr id="4" name="Дата 3"/>
          <p:cNvSpPr>
            <a:spLocks noGrp="1"/>
          </p:cNvSpPr>
          <p:nvPr>
            <p:ph type="dt" sz="half" idx="10"/>
          </p:nvPr>
        </p:nvSpPr>
        <p:spPr/>
        <p:txBody>
          <a:bodyPr/>
          <a:lstStyle/>
          <a:p>
            <a:fld id="{2ED0BF3D-5C61-4C0F-8BCA-32C8D9D40C5B}" type="datetimeFigureOut">
              <a:rPr lang="en-US" smtClean="0"/>
              <a:pPr/>
              <a:t>9/8/2017</a:t>
            </a:fld>
            <a:endParaRPr lang="en-US"/>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2ED0BF3D-5C61-4C0F-8BCA-32C8D9D40C5B}" type="datetimeFigureOut">
              <a:rPr lang="en-US" smtClean="0"/>
              <a:pPr/>
              <a:t>9/8/2017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9401778E-93B1-48A9-923B-91B5C3177428}" type="slidenum">
              <a:rPr lang="en-US" smtClean="0"/>
              <a:pPr/>
              <a:t>‹#›</a:t>
            </a:fld>
            <a:endParaRPr lang="en-US"/>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бъект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Объект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2ED0BF3D-5C61-4C0F-8BCA-32C8D9D40C5B}" type="datetimeFigureOut">
              <a:rPr lang="en-US" smtClean="0"/>
              <a:pPr/>
              <a:t>9/8/2017</a:t>
            </a:fld>
            <a:endParaRPr lang="en-US"/>
          </a:p>
        </p:txBody>
      </p:sp>
      <p:sp>
        <p:nvSpPr>
          <p:cNvPr id="8" name="Нижний колонтитул 7"/>
          <p:cNvSpPr>
            <a:spLocks noGrp="1"/>
          </p:cNvSpPr>
          <p:nvPr>
            <p:ph type="ftr" sz="quarter" idx="11"/>
          </p:nvPr>
        </p:nvSpPr>
        <p:spPr>
          <a:xfrm>
            <a:off x="304800" y="6409944"/>
            <a:ext cx="3581400" cy="365760"/>
          </a:xfrm>
        </p:spPr>
        <p:txBody>
          <a:bodyPr/>
          <a:lstStyle/>
          <a:p>
            <a:endParaRPr lang="en-US"/>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Объект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Объект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9401778E-93B1-48A9-923B-91B5C3177428}" type="slidenum">
              <a:rPr lang="en-US" smtClean="0"/>
              <a:pPr/>
              <a:t>‹#›</a:t>
            </a:fld>
            <a:endParaRPr lang="en-US"/>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2ED0BF3D-5C61-4C0F-8BCA-32C8D9D40C5B}" type="datetimeFigureOut">
              <a:rPr lang="en-US" smtClean="0"/>
              <a:pPr/>
              <a:t>9/8/2017</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a:xfrm>
            <a:off x="4343400" y="1036020"/>
            <a:ext cx="457200" cy="441325"/>
          </a:xfrm>
        </p:spPr>
        <p:txBody>
          <a:bodyPr/>
          <a:lstStyle/>
          <a:p>
            <a:fld id="{9401778E-93B1-48A9-923B-91B5C317742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2ED0BF3D-5C61-4C0F-8BCA-32C8D9D40C5B}" type="datetimeFigureOut">
              <a:rPr lang="en-US" smtClean="0"/>
              <a:pPr/>
              <a:t>9/8/2017</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401778E-93B1-48A9-923B-91B5C317742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Объект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2ED0BF3D-5C61-4C0F-8BCA-32C8D9D40C5B}" type="datetimeFigureOut">
              <a:rPr lang="en-US" smtClean="0"/>
              <a:pPr/>
              <a:t>9/8/2017</a:t>
            </a:fld>
            <a:endParaRPr lang="en-US"/>
          </a:p>
        </p:txBody>
      </p:sp>
      <p:sp>
        <p:nvSpPr>
          <p:cNvPr id="6" name="Нижний колонтитул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9401778E-93B1-48A9-923B-91B5C3177428}" type="slidenum">
              <a:rPr lang="en-US" smtClean="0"/>
              <a:pPr/>
              <a:t>‹#›</a:t>
            </a:fld>
            <a:endParaRPr lang="en-US"/>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2ED0BF3D-5C61-4C0F-8BCA-32C8D9D40C5B}" type="datetimeFigureOut">
              <a:rPr lang="en-US" smtClean="0"/>
              <a:pPr/>
              <a:t>9/8/2017</a:t>
            </a:fld>
            <a:endParaRPr lang="en-US"/>
          </a:p>
        </p:txBody>
      </p:sp>
      <p:sp>
        <p:nvSpPr>
          <p:cNvPr id="6" name="Нижний колонтитул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9/8/2017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9401778E-93B1-48A9-923B-91B5C317742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9401778E-93B1-48A9-923B-91B5C3177428}" type="slidenum">
              <a:rPr lang="en-US" smtClean="0"/>
              <a:pPr/>
              <a:t>‹#›</a:t>
            </a:fld>
            <a:endParaRPr lang="en-US"/>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9/8/2017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2ED0BF3D-5C61-4C0F-8BCA-32C8D9D40C5B}" type="datetimeFigureOut">
              <a:rPr lang="en-US" smtClean="0"/>
              <a:pPr/>
              <a:t>9/8/2017</a:t>
            </a:fld>
            <a:endParaRPr lang="en-US"/>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401778E-93B1-48A9-923B-91B5C3177428}" type="slidenum">
              <a:rPr lang="en-US" smtClean="0"/>
              <a:pPr/>
              <a:t>‹#›</a:t>
            </a:fld>
            <a:endParaRPr lang="en-US"/>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w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51520" y="2886074"/>
            <a:ext cx="8640960" cy="3423245"/>
          </a:xfrm>
        </p:spPr>
        <p:txBody>
          <a:bodyPr>
            <a:normAutofit/>
          </a:bodyPr>
          <a:lstStyle/>
          <a:p>
            <a:endParaRPr lang="ru-RU" sz="1400" dirty="0">
              <a:solidFill>
                <a:schemeClr val="bg2">
                  <a:lumMod val="50000"/>
                </a:schemeClr>
              </a:solidFill>
              <a:latin typeface="Times New Roman" pitchFamily="18" charset="0"/>
              <a:cs typeface="Times New Roman" pitchFamily="18" charset="0"/>
            </a:endParaRPr>
          </a:p>
          <a:p>
            <a:endParaRPr lang="ru-RU" sz="1400" dirty="0">
              <a:solidFill>
                <a:schemeClr val="bg2">
                  <a:lumMod val="50000"/>
                </a:schemeClr>
              </a:solidFill>
            </a:endParaRPr>
          </a:p>
          <a:p>
            <a:r>
              <a:rPr lang="ru-RU" sz="1400" dirty="0" smtClean="0">
                <a:solidFill>
                  <a:schemeClr val="bg2">
                    <a:lumMod val="50000"/>
                  </a:schemeClr>
                </a:solidFill>
              </a:rPr>
              <a:t>Томский политехнический университет</a:t>
            </a:r>
          </a:p>
          <a:p>
            <a:endParaRPr lang="ru-RU" sz="1400" dirty="0" smtClean="0">
              <a:solidFill>
                <a:schemeClr val="bg2">
                  <a:lumMod val="50000"/>
                </a:schemeClr>
              </a:solidFill>
            </a:endParaRPr>
          </a:p>
          <a:p>
            <a:r>
              <a:rPr lang="ru-RU" sz="1400" dirty="0" smtClean="0">
                <a:solidFill>
                  <a:schemeClr val="bg2">
                    <a:lumMod val="50000"/>
                  </a:schemeClr>
                </a:solidFill>
              </a:rPr>
              <a:t>Андриенко Олег Владимирович</a:t>
            </a:r>
          </a:p>
          <a:p>
            <a:endParaRPr lang="ru-RU" sz="1400" dirty="0" smtClean="0">
              <a:solidFill>
                <a:schemeClr val="bg2">
                  <a:lumMod val="50000"/>
                </a:schemeClr>
              </a:solidFill>
            </a:endParaRPr>
          </a:p>
          <a:p>
            <a:endParaRPr lang="en-US" dirty="0"/>
          </a:p>
        </p:txBody>
      </p:sp>
      <p:sp>
        <p:nvSpPr>
          <p:cNvPr id="2" name="Заголовок 1"/>
          <p:cNvSpPr>
            <a:spLocks noGrp="1"/>
          </p:cNvSpPr>
          <p:nvPr>
            <p:ph type="ctrTitle"/>
          </p:nvPr>
        </p:nvSpPr>
        <p:spPr>
          <a:xfrm>
            <a:off x="1590677" y="133350"/>
            <a:ext cx="6353174" cy="2009775"/>
          </a:xfrm>
        </p:spPr>
        <p:txBody>
          <a:bodyPr>
            <a:noAutofit/>
          </a:bodyPr>
          <a:lstStyle/>
          <a:p>
            <a:r>
              <a:rPr lang="ru-RU" sz="3600" b="1" dirty="0" smtClean="0">
                <a:solidFill>
                  <a:srgbClr val="C00000"/>
                </a:solidFill>
                <a:latin typeface="Times New Roman" pitchFamily="18" charset="0"/>
                <a:cs typeface="Times New Roman" pitchFamily="18" charset="0"/>
              </a:rPr>
              <a:t>Консолидированная отчетность</a:t>
            </a:r>
            <a:endParaRPr lang="en-US" sz="3600" b="1"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36017583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Нормативное регулирование</a:t>
            </a:r>
            <a:endParaRPr lang="ru-RU" dirty="0"/>
          </a:p>
        </p:txBody>
      </p:sp>
      <p:sp>
        <p:nvSpPr>
          <p:cNvPr id="3" name="Содержимое 2"/>
          <p:cNvSpPr>
            <a:spLocks noGrp="1"/>
          </p:cNvSpPr>
          <p:nvPr>
            <p:ph sz="quarter" idx="1"/>
          </p:nvPr>
        </p:nvSpPr>
        <p:spPr>
          <a:xfrm>
            <a:off x="352552" y="1354328"/>
            <a:ext cx="8503920" cy="4572000"/>
          </a:xfrm>
        </p:spPr>
        <p:txBody>
          <a:bodyPr>
            <a:noAutofit/>
          </a:bodyPr>
          <a:lstStyle/>
          <a:p>
            <a:pPr marL="0" indent="0" algn="just">
              <a:buNone/>
            </a:pPr>
            <a:r>
              <a:rPr lang="ru-RU" sz="1800" dirty="0" smtClean="0"/>
              <a:t>Проект Приказа </a:t>
            </a:r>
            <a:r>
              <a:rPr lang="ru-RU" sz="1800" dirty="0"/>
              <a:t>Минфина России </a:t>
            </a:r>
          </a:p>
          <a:p>
            <a:pPr marL="0" indent="0" algn="just">
              <a:buNone/>
            </a:pPr>
            <a:r>
              <a:rPr lang="ru-RU" sz="1800" dirty="0"/>
              <a:t>"Об утверждении федерального стандарта бухгалтерского учета для организаций государственного сектора </a:t>
            </a:r>
            <a:r>
              <a:rPr lang="ru-RU" sz="1800" dirty="0" smtClean="0"/>
              <a:t>«Консолидированная отчетность»</a:t>
            </a:r>
            <a:endParaRPr lang="ru-RU" sz="1800" dirty="0"/>
          </a:p>
          <a:p>
            <a:pPr marL="0" indent="0" algn="just">
              <a:buNone/>
            </a:pPr>
            <a:r>
              <a:rPr lang="ru-RU" sz="1800" dirty="0" smtClean="0"/>
              <a:t>(Обсуждение)</a:t>
            </a:r>
            <a:endParaRPr lang="ru-RU" sz="1800" dirty="0"/>
          </a:p>
          <a:p>
            <a:pPr marL="0" indent="0" algn="just">
              <a:buNone/>
            </a:pPr>
            <a:r>
              <a:rPr lang="ru-RU" sz="1800" dirty="0"/>
              <a:t>Стандарт применяется при ведении бюджетного учета, бухгалтерского учета государственных (муниципальных) бюджетных и автономных учреждений с 1 января </a:t>
            </a:r>
            <a:r>
              <a:rPr lang="ru-RU" sz="1800" dirty="0" smtClean="0"/>
              <a:t>2020 </a:t>
            </a:r>
            <a:r>
              <a:rPr lang="ru-RU" sz="1800" dirty="0"/>
              <a:t>года, составлении бюджетной отчетности, бухгалтерской (финансовой) отчетности государственных (муниципальных) бюджетных и автономных учреждений начиная с отчетности </a:t>
            </a:r>
            <a:r>
              <a:rPr lang="ru-RU" sz="1800" dirty="0" smtClean="0"/>
              <a:t>2020 </a:t>
            </a:r>
            <a:r>
              <a:rPr lang="ru-RU" sz="1800" dirty="0" smtClean="0"/>
              <a:t>года.</a:t>
            </a:r>
          </a:p>
          <a:p>
            <a:pPr marL="0" indent="0" algn="just">
              <a:buNone/>
            </a:pPr>
            <a:r>
              <a:rPr lang="ru-RU" sz="1800" dirty="0"/>
              <a:t>У</a:t>
            </a:r>
            <a:r>
              <a:rPr lang="ru-RU" sz="1800" dirty="0" smtClean="0"/>
              <a:t>станавливает </a:t>
            </a:r>
            <a:r>
              <a:rPr lang="ru-RU" sz="1800" dirty="0"/>
              <a:t>методические основы формирования годовой консолидированной бухгалтерской (финансовой) </a:t>
            </a:r>
            <a:r>
              <a:rPr lang="ru-RU" sz="1800" dirty="0" smtClean="0"/>
              <a:t>отчетности.</a:t>
            </a:r>
            <a:endParaRPr lang="ru-RU" sz="1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Понятие </a:t>
            </a:r>
            <a:r>
              <a:rPr lang="ru-RU" dirty="0" smtClean="0"/>
              <a:t>консолидированной отчетности</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900" dirty="0"/>
              <a:t>Консолидированная бухгалтерская (финансовая) отчетность – бухгалтерская (финансовая) отчетность, подготовленная в отношении группы субъектов отчетности, в которой показатели их активов, обязательств, доходов, расходов, движения денежных средств и иных объектов учета представлены как соответствующие показатели единого субъекта отчетности. </a:t>
            </a:r>
          </a:p>
          <a:p>
            <a:pPr marL="0" indent="0" algn="just">
              <a:buNone/>
            </a:pPr>
            <a:r>
              <a:rPr lang="ru-RU" sz="1900" dirty="0"/>
              <a:t>Периметр консолидации – перечень субъектов отчетности, бухгалтерская (финансовая) отчетность которых подлежит включению в консолидированную бухгалтерскую (финансовую) отчетность.</a:t>
            </a:r>
          </a:p>
          <a:p>
            <a:pPr marL="0" indent="0" algn="just">
              <a:buNone/>
            </a:pPr>
            <a:r>
              <a:rPr lang="ru-RU" sz="1900" dirty="0"/>
              <a:t>Субъект консолидированной бухгалтерской (финансовой) отчетности – орган государственной власти (государственный орган), орган управления государственным внебюджетным фондом, орган местного самоуправления или иной субъект отчетности, уполномоченный формировать консолидированную бухгалтерскую (финансовую) отчетность для соответствующего периметра консолидации (далее – субъект консолидированной отчетности).</a:t>
            </a:r>
          </a:p>
          <a:p>
            <a:pPr marL="0" indent="0" algn="just">
              <a:buNone/>
            </a:pPr>
            <a:endParaRPr lang="ru-RU" sz="19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Периметр консолидации</a:t>
            </a:r>
            <a:endParaRPr lang="ru-RU" dirty="0"/>
          </a:p>
        </p:txBody>
      </p:sp>
      <p:sp>
        <p:nvSpPr>
          <p:cNvPr id="4" name="object 4"/>
          <p:cNvSpPr txBox="1"/>
          <p:nvPr/>
        </p:nvSpPr>
        <p:spPr>
          <a:xfrm>
            <a:off x="358000" y="2606636"/>
            <a:ext cx="1452880" cy="860425"/>
          </a:xfrm>
          <a:prstGeom prst="rect">
            <a:avLst/>
          </a:prstGeom>
          <a:solidFill>
            <a:srgbClr val="FFEFC7"/>
          </a:solidFill>
          <a:ln w="9525">
            <a:solidFill>
              <a:srgbClr val="001F5F"/>
            </a:solidFill>
          </a:ln>
        </p:spPr>
        <p:txBody>
          <a:bodyPr vert="horz" wrap="square" lIns="0" tIns="635" rIns="0" bIns="0" rtlCol="0">
            <a:spAutoFit/>
          </a:bodyPr>
          <a:lstStyle/>
          <a:p>
            <a:pPr>
              <a:lnSpc>
                <a:spcPct val="100000"/>
              </a:lnSpc>
              <a:spcBef>
                <a:spcPts val="5"/>
              </a:spcBef>
            </a:pPr>
            <a:endParaRPr sz="1000">
              <a:latin typeface="Times New Roman"/>
              <a:cs typeface="Times New Roman"/>
            </a:endParaRPr>
          </a:p>
          <a:p>
            <a:pPr marL="124460" marR="119380" indent="2540" algn="ctr">
              <a:lnSpc>
                <a:spcPct val="100000"/>
              </a:lnSpc>
            </a:pPr>
            <a:r>
              <a:rPr sz="1200" spc="-5" dirty="0">
                <a:solidFill>
                  <a:srgbClr val="001F5F"/>
                </a:solidFill>
                <a:latin typeface="Arial"/>
                <a:cs typeface="Arial"/>
              </a:rPr>
              <a:t>Органы  </a:t>
            </a:r>
            <a:r>
              <a:rPr sz="1200" spc="-30" dirty="0">
                <a:solidFill>
                  <a:srgbClr val="001F5F"/>
                </a:solidFill>
                <a:latin typeface="Arial"/>
                <a:cs typeface="Arial"/>
              </a:rPr>
              <a:t>г</a:t>
            </a:r>
            <a:r>
              <a:rPr sz="1200" spc="-5" dirty="0">
                <a:solidFill>
                  <a:srgbClr val="001F5F"/>
                </a:solidFill>
                <a:latin typeface="Arial"/>
                <a:cs typeface="Arial"/>
              </a:rPr>
              <a:t>о</a:t>
            </a:r>
            <a:r>
              <a:rPr sz="1200" dirty="0">
                <a:solidFill>
                  <a:srgbClr val="001F5F"/>
                </a:solidFill>
                <a:latin typeface="Arial"/>
                <a:cs typeface="Arial"/>
              </a:rPr>
              <a:t>с</a:t>
            </a:r>
            <a:r>
              <a:rPr sz="1200" spc="-50" dirty="0">
                <a:solidFill>
                  <a:srgbClr val="001F5F"/>
                </a:solidFill>
                <a:latin typeface="Arial"/>
                <a:cs typeface="Arial"/>
              </a:rPr>
              <a:t>у</a:t>
            </a:r>
            <a:r>
              <a:rPr sz="1200" spc="-10" dirty="0">
                <a:solidFill>
                  <a:srgbClr val="001F5F"/>
                </a:solidFill>
                <a:latin typeface="Arial"/>
                <a:cs typeface="Arial"/>
              </a:rPr>
              <a:t>д</a:t>
            </a:r>
            <a:r>
              <a:rPr sz="1200" spc="-5" dirty="0">
                <a:solidFill>
                  <a:srgbClr val="001F5F"/>
                </a:solidFill>
                <a:latin typeface="Arial"/>
                <a:cs typeface="Arial"/>
              </a:rPr>
              <a:t>арст</a:t>
            </a:r>
            <a:r>
              <a:rPr sz="1200" spc="-20" dirty="0">
                <a:solidFill>
                  <a:srgbClr val="001F5F"/>
                </a:solidFill>
                <a:latin typeface="Arial"/>
                <a:cs typeface="Arial"/>
              </a:rPr>
              <a:t>в</a:t>
            </a:r>
            <a:r>
              <a:rPr sz="1200" spc="-5" dirty="0">
                <a:solidFill>
                  <a:srgbClr val="001F5F"/>
                </a:solidFill>
                <a:latin typeface="Arial"/>
                <a:cs typeface="Arial"/>
              </a:rPr>
              <a:t>ен</a:t>
            </a:r>
            <a:r>
              <a:rPr sz="1200" spc="-10" dirty="0">
                <a:solidFill>
                  <a:srgbClr val="001F5F"/>
                </a:solidFill>
                <a:latin typeface="Arial"/>
                <a:cs typeface="Arial"/>
              </a:rPr>
              <a:t>н</a:t>
            </a:r>
            <a:r>
              <a:rPr sz="1200" spc="-5" dirty="0">
                <a:solidFill>
                  <a:srgbClr val="001F5F"/>
                </a:solidFill>
                <a:latin typeface="Arial"/>
                <a:cs typeface="Arial"/>
              </a:rPr>
              <a:t>о</a:t>
            </a:r>
            <a:r>
              <a:rPr sz="1200" dirty="0">
                <a:solidFill>
                  <a:srgbClr val="001F5F"/>
                </a:solidFill>
                <a:latin typeface="Arial"/>
                <a:cs typeface="Arial"/>
              </a:rPr>
              <a:t>й  </a:t>
            </a:r>
            <a:r>
              <a:rPr sz="1200" spc="-10" dirty="0">
                <a:solidFill>
                  <a:srgbClr val="001F5F"/>
                </a:solidFill>
                <a:latin typeface="Arial"/>
                <a:cs typeface="Arial"/>
              </a:rPr>
              <a:t>власти</a:t>
            </a:r>
            <a:endParaRPr sz="1200">
              <a:latin typeface="Arial"/>
              <a:cs typeface="Arial"/>
            </a:endParaRPr>
          </a:p>
        </p:txBody>
      </p:sp>
      <p:sp>
        <p:nvSpPr>
          <p:cNvPr id="5" name="object 5"/>
          <p:cNvSpPr txBox="1"/>
          <p:nvPr/>
        </p:nvSpPr>
        <p:spPr>
          <a:xfrm>
            <a:off x="1961007" y="2606636"/>
            <a:ext cx="1452880" cy="860425"/>
          </a:xfrm>
          <a:prstGeom prst="rect">
            <a:avLst/>
          </a:prstGeom>
          <a:solidFill>
            <a:srgbClr val="FFEFC7"/>
          </a:solidFill>
          <a:ln w="9525">
            <a:solidFill>
              <a:srgbClr val="001F5F"/>
            </a:solidFill>
          </a:ln>
        </p:spPr>
        <p:txBody>
          <a:bodyPr vert="horz" wrap="square" lIns="0" tIns="55244" rIns="0" bIns="0" rtlCol="0">
            <a:spAutoFit/>
          </a:bodyPr>
          <a:lstStyle/>
          <a:p>
            <a:pPr marL="135890" marR="127635" algn="ctr">
              <a:lnSpc>
                <a:spcPct val="100000"/>
              </a:lnSpc>
              <a:spcBef>
                <a:spcPts val="434"/>
              </a:spcBef>
            </a:pPr>
            <a:r>
              <a:rPr sz="1200" spc="-5" dirty="0">
                <a:solidFill>
                  <a:srgbClr val="001F5F"/>
                </a:solidFill>
                <a:latin typeface="Arial"/>
                <a:cs typeface="Arial"/>
              </a:rPr>
              <a:t>Органы  управления  вн</a:t>
            </a:r>
            <a:r>
              <a:rPr sz="1200" spc="-20" dirty="0">
                <a:solidFill>
                  <a:srgbClr val="001F5F"/>
                </a:solidFill>
                <a:latin typeface="Arial"/>
                <a:cs typeface="Arial"/>
              </a:rPr>
              <a:t>е</a:t>
            </a:r>
            <a:r>
              <a:rPr sz="1200" spc="-5" dirty="0">
                <a:solidFill>
                  <a:srgbClr val="001F5F"/>
                </a:solidFill>
                <a:latin typeface="Arial"/>
                <a:cs typeface="Arial"/>
              </a:rPr>
              <a:t>б</a:t>
            </a:r>
            <a:r>
              <a:rPr sz="1200" spc="-25" dirty="0">
                <a:solidFill>
                  <a:srgbClr val="001F5F"/>
                </a:solidFill>
                <a:latin typeface="Arial"/>
                <a:cs typeface="Arial"/>
              </a:rPr>
              <a:t>ю</a:t>
            </a:r>
            <a:r>
              <a:rPr sz="1200" spc="-10" dirty="0">
                <a:solidFill>
                  <a:srgbClr val="001F5F"/>
                </a:solidFill>
                <a:latin typeface="Arial"/>
                <a:cs typeface="Arial"/>
              </a:rPr>
              <a:t>д</a:t>
            </a:r>
            <a:r>
              <a:rPr sz="1200" dirty="0">
                <a:solidFill>
                  <a:srgbClr val="001F5F"/>
                </a:solidFill>
                <a:latin typeface="Arial"/>
                <a:cs typeface="Arial"/>
              </a:rPr>
              <a:t>ж</a:t>
            </a:r>
            <a:r>
              <a:rPr sz="1200" spc="-30" dirty="0">
                <a:solidFill>
                  <a:srgbClr val="001F5F"/>
                </a:solidFill>
                <a:latin typeface="Arial"/>
                <a:cs typeface="Arial"/>
              </a:rPr>
              <a:t>е</a:t>
            </a:r>
            <a:r>
              <a:rPr sz="1200" dirty="0">
                <a:solidFill>
                  <a:srgbClr val="001F5F"/>
                </a:solidFill>
                <a:latin typeface="Arial"/>
                <a:cs typeface="Arial"/>
              </a:rPr>
              <a:t>тными  </a:t>
            </a:r>
            <a:r>
              <a:rPr sz="1200" spc="-5" dirty="0">
                <a:solidFill>
                  <a:srgbClr val="001F5F"/>
                </a:solidFill>
                <a:latin typeface="Arial"/>
                <a:cs typeface="Arial"/>
              </a:rPr>
              <a:t>фондами</a:t>
            </a:r>
            <a:endParaRPr sz="1200">
              <a:latin typeface="Arial"/>
              <a:cs typeface="Arial"/>
            </a:endParaRPr>
          </a:p>
        </p:txBody>
      </p:sp>
      <p:sp>
        <p:nvSpPr>
          <p:cNvPr id="6" name="object 6"/>
          <p:cNvSpPr txBox="1"/>
          <p:nvPr/>
        </p:nvSpPr>
        <p:spPr>
          <a:xfrm>
            <a:off x="1961007" y="3665537"/>
            <a:ext cx="1452880" cy="1244600"/>
          </a:xfrm>
          <a:prstGeom prst="rect">
            <a:avLst/>
          </a:prstGeom>
          <a:solidFill>
            <a:srgbClr val="D6F4D0"/>
          </a:solidFill>
          <a:ln w="9525">
            <a:solidFill>
              <a:srgbClr val="001F5F"/>
            </a:solidFill>
          </a:ln>
        </p:spPr>
        <p:txBody>
          <a:bodyPr vert="horz" wrap="square" lIns="0" tIns="0" rIns="0" bIns="0" rtlCol="0">
            <a:spAutoFit/>
          </a:bodyPr>
          <a:lstStyle/>
          <a:p>
            <a:pPr>
              <a:lnSpc>
                <a:spcPct val="100000"/>
              </a:lnSpc>
            </a:pPr>
            <a:endParaRPr sz="1200">
              <a:latin typeface="Times New Roman"/>
              <a:cs typeface="Times New Roman"/>
            </a:endParaRPr>
          </a:p>
          <a:p>
            <a:pPr>
              <a:lnSpc>
                <a:spcPct val="100000"/>
              </a:lnSpc>
              <a:spcBef>
                <a:spcPts val="55"/>
              </a:spcBef>
            </a:pPr>
            <a:endParaRPr sz="1700">
              <a:latin typeface="Times New Roman"/>
              <a:cs typeface="Times New Roman"/>
            </a:endParaRPr>
          </a:p>
          <a:p>
            <a:pPr marL="295910" marR="288925" indent="8890">
              <a:lnSpc>
                <a:spcPct val="100000"/>
              </a:lnSpc>
            </a:pPr>
            <a:r>
              <a:rPr sz="1200" spc="-10" dirty="0">
                <a:solidFill>
                  <a:srgbClr val="001F5F"/>
                </a:solidFill>
                <a:latin typeface="Arial"/>
                <a:cs typeface="Arial"/>
              </a:rPr>
              <a:t>Бюджетные  </a:t>
            </a:r>
            <a:r>
              <a:rPr sz="1200" spc="-15" dirty="0">
                <a:solidFill>
                  <a:srgbClr val="001F5F"/>
                </a:solidFill>
                <a:latin typeface="Arial"/>
                <a:cs typeface="Arial"/>
              </a:rPr>
              <a:t>у</a:t>
            </a:r>
            <a:r>
              <a:rPr sz="1200" dirty="0">
                <a:solidFill>
                  <a:srgbClr val="001F5F"/>
                </a:solidFill>
                <a:latin typeface="Arial"/>
                <a:cs typeface="Arial"/>
              </a:rPr>
              <a:t>чр</a:t>
            </a:r>
            <a:r>
              <a:rPr sz="1200" spc="-5" dirty="0">
                <a:solidFill>
                  <a:srgbClr val="001F5F"/>
                </a:solidFill>
                <a:latin typeface="Arial"/>
                <a:cs typeface="Arial"/>
              </a:rPr>
              <a:t>е</a:t>
            </a:r>
            <a:r>
              <a:rPr sz="1200" dirty="0">
                <a:solidFill>
                  <a:srgbClr val="001F5F"/>
                </a:solidFill>
                <a:latin typeface="Arial"/>
                <a:cs typeface="Arial"/>
              </a:rPr>
              <a:t>ждения</a:t>
            </a:r>
            <a:endParaRPr sz="1200">
              <a:latin typeface="Arial"/>
              <a:cs typeface="Arial"/>
            </a:endParaRPr>
          </a:p>
        </p:txBody>
      </p:sp>
      <p:sp>
        <p:nvSpPr>
          <p:cNvPr id="7" name="object 7"/>
          <p:cNvSpPr txBox="1"/>
          <p:nvPr/>
        </p:nvSpPr>
        <p:spPr>
          <a:xfrm>
            <a:off x="3564000" y="3664407"/>
            <a:ext cx="1452880" cy="1245235"/>
          </a:xfrm>
          <a:prstGeom prst="rect">
            <a:avLst/>
          </a:prstGeom>
          <a:solidFill>
            <a:srgbClr val="D6F4D0"/>
          </a:solidFill>
          <a:ln w="9524">
            <a:solidFill>
              <a:srgbClr val="001F5F"/>
            </a:solidFill>
          </a:ln>
        </p:spPr>
        <p:txBody>
          <a:bodyPr vert="horz" wrap="square" lIns="0" tIns="0" rIns="0" bIns="0" rtlCol="0">
            <a:spAutoFit/>
          </a:bodyPr>
          <a:lstStyle/>
          <a:p>
            <a:pPr>
              <a:lnSpc>
                <a:spcPct val="100000"/>
              </a:lnSpc>
            </a:pPr>
            <a:endParaRPr sz="1200">
              <a:latin typeface="Times New Roman"/>
              <a:cs typeface="Times New Roman"/>
            </a:endParaRPr>
          </a:p>
          <a:p>
            <a:pPr>
              <a:lnSpc>
                <a:spcPct val="100000"/>
              </a:lnSpc>
            </a:pPr>
            <a:endParaRPr sz="1750">
              <a:latin typeface="Times New Roman"/>
              <a:cs typeface="Times New Roman"/>
            </a:endParaRPr>
          </a:p>
          <a:p>
            <a:pPr marL="295910" marR="271145" indent="-18415">
              <a:lnSpc>
                <a:spcPct val="100000"/>
              </a:lnSpc>
            </a:pPr>
            <a:r>
              <a:rPr sz="1200" dirty="0">
                <a:solidFill>
                  <a:srgbClr val="001F5F"/>
                </a:solidFill>
                <a:latin typeface="Arial"/>
                <a:cs typeface="Arial"/>
              </a:rPr>
              <a:t>А</a:t>
            </a:r>
            <a:r>
              <a:rPr sz="1200" spc="-35" dirty="0">
                <a:solidFill>
                  <a:srgbClr val="001F5F"/>
                </a:solidFill>
                <a:latin typeface="Arial"/>
                <a:cs typeface="Arial"/>
              </a:rPr>
              <a:t>в</a:t>
            </a:r>
            <a:r>
              <a:rPr sz="1200" spc="-10" dirty="0">
                <a:solidFill>
                  <a:srgbClr val="001F5F"/>
                </a:solidFill>
                <a:latin typeface="Arial"/>
                <a:cs typeface="Arial"/>
              </a:rPr>
              <a:t>т</a:t>
            </a:r>
            <a:r>
              <a:rPr sz="1200" spc="-5" dirty="0">
                <a:solidFill>
                  <a:srgbClr val="001F5F"/>
                </a:solidFill>
                <a:latin typeface="Arial"/>
                <a:cs typeface="Arial"/>
              </a:rPr>
              <a:t>о</a:t>
            </a:r>
            <a:r>
              <a:rPr sz="1200" dirty="0">
                <a:solidFill>
                  <a:srgbClr val="001F5F"/>
                </a:solidFill>
                <a:latin typeface="Arial"/>
                <a:cs typeface="Arial"/>
              </a:rPr>
              <a:t>номные  </a:t>
            </a:r>
            <a:r>
              <a:rPr sz="1200" spc="-5" dirty="0">
                <a:solidFill>
                  <a:srgbClr val="001F5F"/>
                </a:solidFill>
                <a:latin typeface="Arial"/>
                <a:cs typeface="Arial"/>
              </a:rPr>
              <a:t>учреждения</a:t>
            </a:r>
            <a:endParaRPr sz="1200">
              <a:latin typeface="Arial"/>
              <a:cs typeface="Arial"/>
            </a:endParaRPr>
          </a:p>
        </p:txBody>
      </p:sp>
      <p:sp>
        <p:nvSpPr>
          <p:cNvPr id="8" name="object 8"/>
          <p:cNvSpPr txBox="1"/>
          <p:nvPr/>
        </p:nvSpPr>
        <p:spPr>
          <a:xfrm>
            <a:off x="358000" y="3664419"/>
            <a:ext cx="1452880" cy="860425"/>
          </a:xfrm>
          <a:prstGeom prst="rect">
            <a:avLst/>
          </a:prstGeom>
          <a:solidFill>
            <a:srgbClr val="FFEFC7"/>
          </a:solidFill>
          <a:ln w="9524">
            <a:solidFill>
              <a:srgbClr val="001F5F"/>
            </a:solidFill>
          </a:ln>
        </p:spPr>
        <p:txBody>
          <a:bodyPr vert="horz" wrap="square" lIns="0" tIns="4445" rIns="0" bIns="0" rtlCol="0">
            <a:spAutoFit/>
          </a:bodyPr>
          <a:lstStyle/>
          <a:p>
            <a:pPr>
              <a:lnSpc>
                <a:spcPct val="100000"/>
              </a:lnSpc>
              <a:spcBef>
                <a:spcPts val="35"/>
              </a:spcBef>
            </a:pPr>
            <a:endParaRPr sz="1600">
              <a:latin typeface="Times New Roman"/>
              <a:cs typeface="Times New Roman"/>
            </a:endParaRPr>
          </a:p>
          <a:p>
            <a:pPr marL="295275" marR="288925" indent="80645">
              <a:lnSpc>
                <a:spcPct val="100000"/>
              </a:lnSpc>
            </a:pPr>
            <a:r>
              <a:rPr sz="1200" spc="-5" dirty="0">
                <a:solidFill>
                  <a:srgbClr val="001F5F"/>
                </a:solidFill>
                <a:latin typeface="Arial"/>
                <a:cs typeface="Arial"/>
              </a:rPr>
              <a:t>Казенные  </a:t>
            </a:r>
            <a:r>
              <a:rPr sz="1200" spc="-15" dirty="0">
                <a:solidFill>
                  <a:srgbClr val="001F5F"/>
                </a:solidFill>
                <a:latin typeface="Arial"/>
                <a:cs typeface="Arial"/>
              </a:rPr>
              <a:t>у</a:t>
            </a:r>
            <a:r>
              <a:rPr sz="1200" spc="-5" dirty="0">
                <a:solidFill>
                  <a:srgbClr val="001F5F"/>
                </a:solidFill>
                <a:latin typeface="Arial"/>
                <a:cs typeface="Arial"/>
              </a:rPr>
              <a:t>чр</a:t>
            </a:r>
            <a:r>
              <a:rPr sz="1200" spc="-10" dirty="0">
                <a:solidFill>
                  <a:srgbClr val="001F5F"/>
                </a:solidFill>
                <a:latin typeface="Arial"/>
                <a:cs typeface="Arial"/>
              </a:rPr>
              <a:t>е</a:t>
            </a:r>
            <a:r>
              <a:rPr sz="1200" dirty="0">
                <a:solidFill>
                  <a:srgbClr val="001F5F"/>
                </a:solidFill>
                <a:latin typeface="Arial"/>
                <a:cs typeface="Arial"/>
              </a:rPr>
              <a:t>ждения</a:t>
            </a:r>
            <a:endParaRPr sz="1200">
              <a:latin typeface="Arial"/>
              <a:cs typeface="Arial"/>
            </a:endParaRPr>
          </a:p>
        </p:txBody>
      </p:sp>
      <p:sp>
        <p:nvSpPr>
          <p:cNvPr id="9" name="object 9"/>
          <p:cNvSpPr txBox="1"/>
          <p:nvPr/>
        </p:nvSpPr>
        <p:spPr>
          <a:xfrm>
            <a:off x="5167121" y="3661016"/>
            <a:ext cx="1452880" cy="1249045"/>
          </a:xfrm>
          <a:prstGeom prst="rect">
            <a:avLst/>
          </a:prstGeom>
          <a:solidFill>
            <a:srgbClr val="D6F4D0"/>
          </a:solidFill>
          <a:ln w="9525">
            <a:solidFill>
              <a:srgbClr val="001F5F"/>
            </a:solidFill>
          </a:ln>
        </p:spPr>
        <p:txBody>
          <a:bodyPr vert="horz" wrap="square" lIns="0" tIns="0" rIns="0" bIns="0" rtlCol="0">
            <a:spAutoFit/>
          </a:bodyPr>
          <a:lstStyle/>
          <a:p>
            <a:pPr>
              <a:lnSpc>
                <a:spcPct val="100000"/>
              </a:lnSpc>
            </a:pPr>
            <a:endParaRPr sz="1200">
              <a:latin typeface="Times New Roman"/>
              <a:cs typeface="Times New Roman"/>
            </a:endParaRPr>
          </a:p>
          <a:p>
            <a:pPr>
              <a:lnSpc>
                <a:spcPct val="100000"/>
              </a:lnSpc>
              <a:spcBef>
                <a:spcPts val="15"/>
              </a:spcBef>
            </a:pPr>
            <a:endParaRPr sz="1750">
              <a:latin typeface="Times New Roman"/>
              <a:cs typeface="Times New Roman"/>
            </a:endParaRPr>
          </a:p>
          <a:p>
            <a:pPr marL="305435" marR="96520" indent="-201295">
              <a:lnSpc>
                <a:spcPct val="100000"/>
              </a:lnSpc>
            </a:pPr>
            <a:r>
              <a:rPr sz="1200" spc="-15" dirty="0">
                <a:solidFill>
                  <a:srgbClr val="001F5F"/>
                </a:solidFill>
                <a:latin typeface="Arial"/>
                <a:cs typeface="Arial"/>
              </a:rPr>
              <a:t>Государственные  </a:t>
            </a:r>
            <a:r>
              <a:rPr sz="1200" dirty="0">
                <a:solidFill>
                  <a:srgbClr val="001F5F"/>
                </a:solidFill>
                <a:latin typeface="Arial"/>
                <a:cs typeface="Arial"/>
              </a:rPr>
              <a:t>корпорации</a:t>
            </a:r>
            <a:endParaRPr sz="1200">
              <a:latin typeface="Arial"/>
              <a:cs typeface="Arial"/>
            </a:endParaRPr>
          </a:p>
        </p:txBody>
      </p:sp>
      <p:sp>
        <p:nvSpPr>
          <p:cNvPr id="10" name="object 10"/>
          <p:cNvSpPr txBox="1"/>
          <p:nvPr/>
        </p:nvSpPr>
        <p:spPr>
          <a:xfrm>
            <a:off x="7268210" y="2606636"/>
            <a:ext cx="1452880" cy="860425"/>
          </a:xfrm>
          <a:prstGeom prst="rect">
            <a:avLst/>
          </a:prstGeom>
          <a:ln w="9525">
            <a:solidFill>
              <a:srgbClr val="001F5F"/>
            </a:solidFill>
          </a:ln>
        </p:spPr>
        <p:txBody>
          <a:bodyPr vert="horz" wrap="square" lIns="0" tIns="4445" rIns="0" bIns="0" rtlCol="0">
            <a:spAutoFit/>
          </a:bodyPr>
          <a:lstStyle/>
          <a:p>
            <a:pPr>
              <a:lnSpc>
                <a:spcPct val="100000"/>
              </a:lnSpc>
              <a:spcBef>
                <a:spcPts val="35"/>
              </a:spcBef>
            </a:pPr>
            <a:endParaRPr sz="1600">
              <a:latin typeface="Times New Roman"/>
              <a:cs typeface="Times New Roman"/>
            </a:endParaRPr>
          </a:p>
          <a:p>
            <a:pPr marL="60325" marR="52705" indent="273050">
              <a:lnSpc>
                <a:spcPct val="100000"/>
              </a:lnSpc>
            </a:pPr>
            <a:r>
              <a:rPr sz="1200" spc="-10" dirty="0">
                <a:solidFill>
                  <a:srgbClr val="001F5F"/>
                </a:solidFill>
                <a:latin typeface="Arial"/>
                <a:cs typeface="Arial"/>
              </a:rPr>
              <a:t>Унитарные  </a:t>
            </a:r>
            <a:r>
              <a:rPr sz="1200" dirty="0">
                <a:solidFill>
                  <a:srgbClr val="001F5F"/>
                </a:solidFill>
                <a:latin typeface="Arial"/>
                <a:cs typeface="Arial"/>
              </a:rPr>
              <a:t>юридические</a:t>
            </a:r>
            <a:r>
              <a:rPr sz="1200" spc="-105" dirty="0">
                <a:solidFill>
                  <a:srgbClr val="001F5F"/>
                </a:solidFill>
                <a:latin typeface="Arial"/>
                <a:cs typeface="Arial"/>
              </a:rPr>
              <a:t> </a:t>
            </a:r>
            <a:r>
              <a:rPr sz="1200" spc="-5" dirty="0">
                <a:solidFill>
                  <a:srgbClr val="001F5F"/>
                </a:solidFill>
                <a:latin typeface="Arial"/>
                <a:cs typeface="Arial"/>
              </a:rPr>
              <a:t>лица</a:t>
            </a:r>
            <a:endParaRPr sz="1200">
              <a:latin typeface="Arial"/>
              <a:cs typeface="Arial"/>
            </a:endParaRPr>
          </a:p>
        </p:txBody>
      </p:sp>
      <p:sp>
        <p:nvSpPr>
          <p:cNvPr id="11" name="object 11"/>
          <p:cNvSpPr txBox="1"/>
          <p:nvPr/>
        </p:nvSpPr>
        <p:spPr>
          <a:xfrm>
            <a:off x="7253351" y="3660990"/>
            <a:ext cx="1452880" cy="860425"/>
          </a:xfrm>
          <a:prstGeom prst="rect">
            <a:avLst/>
          </a:prstGeom>
          <a:ln w="9525">
            <a:solidFill>
              <a:srgbClr val="001F5F"/>
            </a:solidFill>
          </a:ln>
        </p:spPr>
        <p:txBody>
          <a:bodyPr vert="horz" wrap="square" lIns="0" tIns="635" rIns="0" bIns="0" rtlCol="0">
            <a:spAutoFit/>
          </a:bodyPr>
          <a:lstStyle/>
          <a:p>
            <a:pPr>
              <a:lnSpc>
                <a:spcPct val="100000"/>
              </a:lnSpc>
              <a:spcBef>
                <a:spcPts val="5"/>
              </a:spcBef>
            </a:pPr>
            <a:endParaRPr sz="1000">
              <a:latin typeface="Times New Roman"/>
              <a:cs typeface="Times New Roman"/>
            </a:endParaRPr>
          </a:p>
          <a:p>
            <a:pPr marL="60325" marR="52705" indent="1270" algn="ctr">
              <a:lnSpc>
                <a:spcPct val="100000"/>
              </a:lnSpc>
              <a:spcBef>
                <a:spcPts val="5"/>
              </a:spcBef>
            </a:pPr>
            <a:r>
              <a:rPr sz="1200" spc="-5" dirty="0">
                <a:solidFill>
                  <a:srgbClr val="001F5F"/>
                </a:solidFill>
                <a:latin typeface="Arial"/>
                <a:cs typeface="Arial"/>
              </a:rPr>
              <a:t>Корпоративные  </a:t>
            </a:r>
            <a:r>
              <a:rPr sz="1200" dirty="0">
                <a:solidFill>
                  <a:srgbClr val="001F5F"/>
                </a:solidFill>
                <a:latin typeface="Arial"/>
                <a:cs typeface="Arial"/>
              </a:rPr>
              <a:t>юридические</a:t>
            </a:r>
            <a:r>
              <a:rPr sz="1200" spc="-95" dirty="0">
                <a:solidFill>
                  <a:srgbClr val="001F5F"/>
                </a:solidFill>
                <a:latin typeface="Arial"/>
                <a:cs typeface="Arial"/>
              </a:rPr>
              <a:t> </a:t>
            </a:r>
            <a:r>
              <a:rPr sz="1200" spc="-5" dirty="0">
                <a:solidFill>
                  <a:srgbClr val="001F5F"/>
                </a:solidFill>
                <a:latin typeface="Arial"/>
                <a:cs typeface="Arial"/>
              </a:rPr>
              <a:t>лица  </a:t>
            </a:r>
            <a:r>
              <a:rPr sz="1200" dirty="0">
                <a:solidFill>
                  <a:srgbClr val="001F5F"/>
                </a:solidFill>
                <a:latin typeface="Arial"/>
                <a:cs typeface="Arial"/>
              </a:rPr>
              <a:t>с</a:t>
            </a:r>
            <a:r>
              <a:rPr sz="1200" spc="-90" dirty="0">
                <a:solidFill>
                  <a:srgbClr val="001F5F"/>
                </a:solidFill>
                <a:latin typeface="Arial"/>
                <a:cs typeface="Arial"/>
              </a:rPr>
              <a:t> </a:t>
            </a:r>
            <a:r>
              <a:rPr sz="1200" spc="-5" dirty="0">
                <a:solidFill>
                  <a:srgbClr val="001F5F"/>
                </a:solidFill>
                <a:latin typeface="Arial"/>
                <a:cs typeface="Arial"/>
              </a:rPr>
              <a:t>гос.участием</a:t>
            </a:r>
            <a:endParaRPr sz="1200">
              <a:latin typeface="Arial"/>
              <a:cs typeface="Arial"/>
            </a:endParaRPr>
          </a:p>
        </p:txBody>
      </p:sp>
      <p:sp>
        <p:nvSpPr>
          <p:cNvPr id="12" name="object 12"/>
          <p:cNvSpPr/>
          <p:nvPr/>
        </p:nvSpPr>
        <p:spPr>
          <a:xfrm>
            <a:off x="190131" y="2222118"/>
            <a:ext cx="6563359" cy="3793490"/>
          </a:xfrm>
          <a:custGeom>
            <a:avLst/>
            <a:gdLst/>
            <a:ahLst/>
            <a:cxnLst/>
            <a:rect l="l" t="t" r="r" b="b"/>
            <a:pathLst>
              <a:path w="6563359" h="3793490">
                <a:moveTo>
                  <a:pt x="0" y="3793109"/>
                </a:moveTo>
                <a:lnTo>
                  <a:pt x="6563233" y="3793109"/>
                </a:lnTo>
                <a:lnTo>
                  <a:pt x="6563233" y="0"/>
                </a:lnTo>
                <a:lnTo>
                  <a:pt x="0" y="0"/>
                </a:lnTo>
                <a:lnTo>
                  <a:pt x="0" y="3793109"/>
                </a:lnTo>
                <a:close/>
              </a:path>
            </a:pathLst>
          </a:custGeom>
          <a:ln w="19050">
            <a:solidFill>
              <a:srgbClr val="000000"/>
            </a:solidFill>
            <a:prstDash val="lgDash"/>
          </a:ln>
        </p:spPr>
        <p:txBody>
          <a:bodyPr wrap="square" lIns="0" tIns="0" rIns="0" bIns="0" rtlCol="0"/>
          <a:lstStyle/>
          <a:p>
            <a:endParaRPr/>
          </a:p>
        </p:txBody>
      </p:sp>
      <p:sp>
        <p:nvSpPr>
          <p:cNvPr id="13" name="object 13"/>
          <p:cNvSpPr txBox="1"/>
          <p:nvPr/>
        </p:nvSpPr>
        <p:spPr>
          <a:xfrm>
            <a:off x="231647" y="2273554"/>
            <a:ext cx="4624705" cy="149225"/>
          </a:xfrm>
          <a:prstGeom prst="rect">
            <a:avLst/>
          </a:prstGeom>
        </p:spPr>
        <p:txBody>
          <a:bodyPr vert="horz" wrap="square" lIns="0" tIns="0" rIns="0" bIns="0" rtlCol="0">
            <a:spAutoFit/>
          </a:bodyPr>
          <a:lstStyle/>
          <a:p>
            <a:pPr marL="12700">
              <a:lnSpc>
                <a:spcPct val="100000"/>
              </a:lnSpc>
            </a:pPr>
            <a:r>
              <a:rPr sz="900" b="1" spc="-5" dirty="0">
                <a:solidFill>
                  <a:srgbClr val="001F5F"/>
                </a:solidFill>
                <a:latin typeface="Arial"/>
                <a:cs typeface="Arial"/>
              </a:rPr>
              <a:t>В составе консолидированной </a:t>
            </a:r>
            <a:r>
              <a:rPr sz="900" b="1" spc="-10" dirty="0">
                <a:solidFill>
                  <a:srgbClr val="001F5F"/>
                </a:solidFill>
                <a:latin typeface="Arial"/>
                <a:cs typeface="Arial"/>
              </a:rPr>
              <a:t>бухгалтерской </a:t>
            </a:r>
            <a:r>
              <a:rPr sz="900" b="1" spc="-5" dirty="0">
                <a:solidFill>
                  <a:srgbClr val="001F5F"/>
                </a:solidFill>
                <a:latin typeface="Arial"/>
                <a:cs typeface="Arial"/>
              </a:rPr>
              <a:t>(финансовой) </a:t>
            </a:r>
            <a:r>
              <a:rPr sz="900" b="1" spc="-10" dirty="0">
                <a:solidFill>
                  <a:srgbClr val="001F5F"/>
                </a:solidFill>
                <a:latin typeface="Arial"/>
                <a:cs typeface="Arial"/>
              </a:rPr>
              <a:t>отчетности </a:t>
            </a:r>
            <a:r>
              <a:rPr sz="900" b="1" spc="-5" dirty="0">
                <a:solidFill>
                  <a:srgbClr val="001F5F"/>
                </a:solidFill>
                <a:latin typeface="Arial"/>
                <a:cs typeface="Arial"/>
              </a:rPr>
              <a:t>с 2020</a:t>
            </a:r>
            <a:r>
              <a:rPr sz="900" b="1" spc="155" dirty="0">
                <a:solidFill>
                  <a:srgbClr val="001F5F"/>
                </a:solidFill>
                <a:latin typeface="Arial"/>
                <a:cs typeface="Arial"/>
              </a:rPr>
              <a:t> </a:t>
            </a:r>
            <a:r>
              <a:rPr sz="900" b="1" spc="-5" dirty="0">
                <a:solidFill>
                  <a:srgbClr val="001F5F"/>
                </a:solidFill>
                <a:latin typeface="Arial"/>
                <a:cs typeface="Arial"/>
              </a:rPr>
              <a:t>г.</a:t>
            </a:r>
            <a:endParaRPr sz="900">
              <a:latin typeface="Arial"/>
              <a:cs typeface="Arial"/>
            </a:endParaRPr>
          </a:p>
        </p:txBody>
      </p:sp>
      <p:sp>
        <p:nvSpPr>
          <p:cNvPr id="14" name="object 14"/>
          <p:cNvSpPr txBox="1"/>
          <p:nvPr/>
        </p:nvSpPr>
        <p:spPr>
          <a:xfrm>
            <a:off x="462495" y="5022557"/>
            <a:ext cx="6160770" cy="860425"/>
          </a:xfrm>
          <a:prstGeom prst="rect">
            <a:avLst/>
          </a:prstGeom>
          <a:solidFill>
            <a:srgbClr val="FFE091"/>
          </a:solidFill>
          <a:ln w="9524">
            <a:solidFill>
              <a:srgbClr val="001F5F"/>
            </a:solidFill>
          </a:ln>
        </p:spPr>
        <p:txBody>
          <a:bodyPr vert="horz" wrap="square" lIns="0" tIns="0" rIns="0" bIns="0" rtlCol="0">
            <a:spAutoFit/>
          </a:bodyPr>
          <a:lstStyle/>
          <a:p>
            <a:pPr>
              <a:lnSpc>
                <a:spcPct val="100000"/>
              </a:lnSpc>
            </a:pPr>
            <a:endParaRPr sz="1200">
              <a:latin typeface="Times New Roman"/>
              <a:cs typeface="Times New Roman"/>
            </a:endParaRPr>
          </a:p>
          <a:p>
            <a:pPr>
              <a:lnSpc>
                <a:spcPct val="100000"/>
              </a:lnSpc>
              <a:spcBef>
                <a:spcPts val="10"/>
              </a:spcBef>
            </a:pPr>
            <a:endParaRPr sz="1050">
              <a:latin typeface="Times New Roman"/>
              <a:cs typeface="Times New Roman"/>
            </a:endParaRPr>
          </a:p>
          <a:p>
            <a:pPr marL="1729739">
              <a:lnSpc>
                <a:spcPct val="100000"/>
              </a:lnSpc>
              <a:spcBef>
                <a:spcPts val="5"/>
              </a:spcBef>
            </a:pPr>
            <a:r>
              <a:rPr sz="1200" dirty="0">
                <a:solidFill>
                  <a:srgbClr val="001F5F"/>
                </a:solidFill>
                <a:latin typeface="Arial"/>
                <a:cs typeface="Arial"/>
              </a:rPr>
              <a:t>Иные </a:t>
            </a:r>
            <a:r>
              <a:rPr sz="1200" spc="-15" dirty="0">
                <a:solidFill>
                  <a:srgbClr val="001F5F"/>
                </a:solidFill>
                <a:latin typeface="Arial"/>
                <a:cs typeface="Arial"/>
              </a:rPr>
              <a:t>получатели </a:t>
            </a:r>
            <a:r>
              <a:rPr sz="1200" spc="-10" dirty="0">
                <a:solidFill>
                  <a:srgbClr val="001F5F"/>
                </a:solidFill>
                <a:latin typeface="Arial"/>
                <a:cs typeface="Arial"/>
              </a:rPr>
              <a:t>бюджетных</a:t>
            </a:r>
            <a:r>
              <a:rPr sz="1200" spc="-65" dirty="0">
                <a:solidFill>
                  <a:srgbClr val="001F5F"/>
                </a:solidFill>
                <a:latin typeface="Arial"/>
                <a:cs typeface="Arial"/>
              </a:rPr>
              <a:t> </a:t>
            </a:r>
            <a:r>
              <a:rPr sz="1200" spc="-5" dirty="0">
                <a:solidFill>
                  <a:srgbClr val="001F5F"/>
                </a:solidFill>
                <a:latin typeface="Arial"/>
                <a:cs typeface="Arial"/>
              </a:rPr>
              <a:t>средств</a:t>
            </a:r>
            <a:endParaRPr sz="1200">
              <a:latin typeface="Arial"/>
              <a:cs typeface="Arial"/>
            </a:endParaRPr>
          </a:p>
        </p:txBody>
      </p:sp>
    </p:spTree>
    <p:extLst>
      <p:ext uri="{BB962C8B-B14F-4D97-AF65-F5344CB8AC3E}">
        <p14:creationId xmlns:p14="http://schemas.microsoft.com/office/powerpoint/2010/main" val="5031642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Особенности определения связанных сторон</a:t>
            </a:r>
            <a:endParaRPr lang="ru-RU" dirty="0"/>
          </a:p>
        </p:txBody>
      </p:sp>
      <p:graphicFrame>
        <p:nvGraphicFramePr>
          <p:cNvPr id="5" name="object 4"/>
          <p:cNvGraphicFramePr>
            <a:graphicFrameLocks noGrp="1"/>
          </p:cNvGraphicFramePr>
          <p:nvPr>
            <p:extLst>
              <p:ext uri="{D42A27DB-BD31-4B8C-83A1-F6EECF244321}">
                <p14:modId xmlns:p14="http://schemas.microsoft.com/office/powerpoint/2010/main" val="3623871588"/>
              </p:ext>
            </p:extLst>
          </p:nvPr>
        </p:nvGraphicFramePr>
        <p:xfrm>
          <a:off x="116840" y="1331340"/>
          <a:ext cx="8928100" cy="4897158"/>
        </p:xfrm>
        <a:graphic>
          <a:graphicData uri="http://schemas.openxmlformats.org/drawingml/2006/table">
            <a:tbl>
              <a:tblPr firstRow="1" bandRow="1">
                <a:tableStyleId>{2D5ABB26-0587-4C30-8999-92F81FD0307C}</a:tableStyleId>
              </a:tblPr>
              <a:tblGrid>
                <a:gridCol w="3778250"/>
                <a:gridCol w="5149850"/>
              </a:tblGrid>
              <a:tr h="370840">
                <a:tc>
                  <a:txBody>
                    <a:bodyPr/>
                    <a:lstStyle/>
                    <a:p>
                      <a:pPr marL="1125220">
                        <a:lnSpc>
                          <a:spcPct val="100000"/>
                        </a:lnSpc>
                        <a:spcBef>
                          <a:spcPts val="275"/>
                        </a:spcBef>
                      </a:pPr>
                      <a:r>
                        <a:rPr sz="1200" b="1" spc="-10" dirty="0">
                          <a:solidFill>
                            <a:srgbClr val="FFFFFF"/>
                          </a:solidFill>
                          <a:latin typeface="Arial"/>
                          <a:cs typeface="Arial"/>
                        </a:rPr>
                        <a:t>Субъект</a:t>
                      </a:r>
                      <a:r>
                        <a:rPr sz="1200" b="1" spc="-90" dirty="0">
                          <a:solidFill>
                            <a:srgbClr val="FFFFFF"/>
                          </a:solidFill>
                          <a:latin typeface="Arial"/>
                          <a:cs typeface="Arial"/>
                        </a:rPr>
                        <a:t> </a:t>
                      </a:r>
                      <a:r>
                        <a:rPr sz="1200" b="1" spc="-10" dirty="0">
                          <a:solidFill>
                            <a:srgbClr val="FFFFFF"/>
                          </a:solidFill>
                          <a:latin typeface="Arial"/>
                          <a:cs typeface="Arial"/>
                        </a:rPr>
                        <a:t>отчетности</a:t>
                      </a:r>
                      <a:endParaRPr sz="12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275"/>
                        </a:spcBef>
                      </a:pPr>
                      <a:r>
                        <a:rPr sz="1200" b="1" spc="-5" dirty="0">
                          <a:solidFill>
                            <a:srgbClr val="FFFFFF"/>
                          </a:solidFill>
                          <a:latin typeface="Arial"/>
                          <a:cs typeface="Arial"/>
                        </a:rPr>
                        <a:t>Вид</a:t>
                      </a:r>
                      <a:r>
                        <a:rPr sz="1200" b="1" spc="-55" dirty="0">
                          <a:solidFill>
                            <a:srgbClr val="FFFFFF"/>
                          </a:solidFill>
                          <a:latin typeface="Arial"/>
                          <a:cs typeface="Arial"/>
                        </a:rPr>
                        <a:t> </a:t>
                      </a:r>
                      <a:r>
                        <a:rPr sz="1200" b="1" spc="-15" dirty="0">
                          <a:solidFill>
                            <a:srgbClr val="FFFFFF"/>
                          </a:solidFill>
                          <a:latin typeface="Arial"/>
                          <a:cs typeface="Arial"/>
                        </a:rPr>
                        <a:t>отчетности</a:t>
                      </a:r>
                      <a:endParaRPr sz="12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r>
              <a:tr h="1706879">
                <a:tc>
                  <a:txBody>
                    <a:bodyPr/>
                    <a:lstStyle/>
                    <a:p>
                      <a:pPr marL="257175" indent="-172085">
                        <a:lnSpc>
                          <a:spcPct val="100000"/>
                        </a:lnSpc>
                        <a:spcBef>
                          <a:spcPts val="175"/>
                        </a:spcBef>
                        <a:buChar char="•"/>
                        <a:tabLst>
                          <a:tab pos="257810" algn="l"/>
                        </a:tabLst>
                      </a:pPr>
                      <a:r>
                        <a:rPr sz="1200" spc="-5" dirty="0">
                          <a:solidFill>
                            <a:srgbClr val="001F5F"/>
                          </a:solidFill>
                          <a:latin typeface="Arial"/>
                          <a:cs typeface="Arial"/>
                        </a:rPr>
                        <a:t>Федеральное</a:t>
                      </a:r>
                      <a:r>
                        <a:rPr sz="1200" spc="-100" dirty="0">
                          <a:solidFill>
                            <a:srgbClr val="001F5F"/>
                          </a:solidFill>
                          <a:latin typeface="Arial"/>
                          <a:cs typeface="Arial"/>
                        </a:rPr>
                        <a:t> </a:t>
                      </a:r>
                      <a:r>
                        <a:rPr sz="1200" spc="-5" dirty="0">
                          <a:solidFill>
                            <a:srgbClr val="001F5F"/>
                          </a:solidFill>
                          <a:latin typeface="Arial"/>
                          <a:cs typeface="Arial"/>
                        </a:rPr>
                        <a:t>казначейство</a:t>
                      </a:r>
                      <a:endParaRPr sz="1200" dirty="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EDF8"/>
                    </a:solidFill>
                  </a:tcPr>
                </a:tc>
                <a:tc>
                  <a:txBody>
                    <a:bodyPr/>
                    <a:lstStyle/>
                    <a:p>
                      <a:pPr marL="257810" marR="492759" indent="-172085">
                        <a:lnSpc>
                          <a:spcPct val="100000"/>
                        </a:lnSpc>
                        <a:spcBef>
                          <a:spcPts val="175"/>
                        </a:spcBef>
                        <a:buChar char="•"/>
                        <a:tabLst>
                          <a:tab pos="258445" algn="l"/>
                        </a:tabLst>
                      </a:pPr>
                      <a:r>
                        <a:rPr sz="1200" spc="-20" dirty="0">
                          <a:solidFill>
                            <a:srgbClr val="001F5F"/>
                          </a:solidFill>
                          <a:latin typeface="Arial"/>
                          <a:cs typeface="Arial"/>
                        </a:rPr>
                        <a:t>Годовая </a:t>
                      </a:r>
                      <a:r>
                        <a:rPr sz="1200" spc="-5" dirty="0">
                          <a:solidFill>
                            <a:srgbClr val="001F5F"/>
                          </a:solidFill>
                          <a:latin typeface="Arial"/>
                          <a:cs typeface="Arial"/>
                        </a:rPr>
                        <a:t>консолидированная </a:t>
                      </a:r>
                      <a:r>
                        <a:rPr sz="1200" spc="-10" dirty="0">
                          <a:solidFill>
                            <a:srgbClr val="001F5F"/>
                          </a:solidFill>
                          <a:latin typeface="Arial"/>
                          <a:cs typeface="Arial"/>
                        </a:rPr>
                        <a:t>бухгалтерская </a:t>
                      </a:r>
                      <a:r>
                        <a:rPr sz="1200" spc="-5" dirty="0">
                          <a:solidFill>
                            <a:srgbClr val="001F5F"/>
                          </a:solidFill>
                          <a:latin typeface="Arial"/>
                          <a:cs typeface="Arial"/>
                        </a:rPr>
                        <a:t>(финансовая)  отчетность </a:t>
                      </a:r>
                      <a:r>
                        <a:rPr sz="1200" dirty="0">
                          <a:solidFill>
                            <a:srgbClr val="001F5F"/>
                          </a:solidFill>
                          <a:latin typeface="Arial"/>
                          <a:cs typeface="Arial"/>
                        </a:rPr>
                        <a:t>сектора </a:t>
                      </a:r>
                      <a:r>
                        <a:rPr sz="1200" spc="-10" dirty="0">
                          <a:solidFill>
                            <a:srgbClr val="001F5F"/>
                          </a:solidFill>
                          <a:latin typeface="Arial"/>
                          <a:cs typeface="Arial"/>
                        </a:rPr>
                        <a:t>государственного </a:t>
                      </a:r>
                      <a:r>
                        <a:rPr sz="1200" spc="-5" dirty="0">
                          <a:solidFill>
                            <a:srgbClr val="001F5F"/>
                          </a:solidFill>
                          <a:latin typeface="Arial"/>
                          <a:cs typeface="Arial"/>
                        </a:rPr>
                        <a:t>управления</a:t>
                      </a:r>
                      <a:r>
                        <a:rPr sz="1200" spc="-130" dirty="0">
                          <a:solidFill>
                            <a:srgbClr val="001F5F"/>
                          </a:solidFill>
                          <a:latin typeface="Arial"/>
                          <a:cs typeface="Arial"/>
                        </a:rPr>
                        <a:t> </a:t>
                      </a:r>
                      <a:r>
                        <a:rPr sz="1200" spc="-5" dirty="0">
                          <a:solidFill>
                            <a:srgbClr val="001F5F"/>
                          </a:solidFill>
                          <a:latin typeface="Arial"/>
                          <a:cs typeface="Arial"/>
                        </a:rPr>
                        <a:t>Российской  Федерации</a:t>
                      </a:r>
                      <a:endParaRPr sz="1200" dirty="0">
                        <a:latin typeface="Arial"/>
                        <a:cs typeface="Arial"/>
                      </a:endParaRPr>
                    </a:p>
                    <a:p>
                      <a:pPr marL="257810" marR="278130" indent="-172085">
                        <a:lnSpc>
                          <a:spcPct val="100000"/>
                        </a:lnSpc>
                        <a:spcBef>
                          <a:spcPts val="600"/>
                        </a:spcBef>
                        <a:buChar char="•"/>
                        <a:tabLst>
                          <a:tab pos="258445" algn="l"/>
                        </a:tabLst>
                      </a:pPr>
                      <a:r>
                        <a:rPr sz="1200" spc="-20" dirty="0">
                          <a:solidFill>
                            <a:srgbClr val="001F5F"/>
                          </a:solidFill>
                          <a:latin typeface="Arial"/>
                          <a:cs typeface="Arial"/>
                        </a:rPr>
                        <a:t>Годовая </a:t>
                      </a:r>
                      <a:r>
                        <a:rPr sz="1200" spc="-5" dirty="0">
                          <a:solidFill>
                            <a:srgbClr val="001F5F"/>
                          </a:solidFill>
                          <a:latin typeface="Arial"/>
                          <a:cs typeface="Arial"/>
                        </a:rPr>
                        <a:t>консолидированная </a:t>
                      </a:r>
                      <a:r>
                        <a:rPr sz="1200" spc="-10" dirty="0">
                          <a:solidFill>
                            <a:srgbClr val="001F5F"/>
                          </a:solidFill>
                          <a:latin typeface="Arial"/>
                          <a:cs typeface="Arial"/>
                        </a:rPr>
                        <a:t>бухгалтерская </a:t>
                      </a:r>
                      <a:r>
                        <a:rPr sz="1200" spc="-5" dirty="0">
                          <a:solidFill>
                            <a:srgbClr val="001F5F"/>
                          </a:solidFill>
                          <a:latin typeface="Arial"/>
                          <a:cs typeface="Arial"/>
                        </a:rPr>
                        <a:t>(финансовая)  отчетность Российской Федерации </a:t>
                      </a:r>
                      <a:r>
                        <a:rPr sz="1200" dirty="0">
                          <a:solidFill>
                            <a:srgbClr val="001F5F"/>
                          </a:solidFill>
                          <a:latin typeface="Arial"/>
                          <a:cs typeface="Arial"/>
                        </a:rPr>
                        <a:t>и </a:t>
                      </a:r>
                      <a:r>
                        <a:rPr sz="1200" spc="-10" dirty="0">
                          <a:solidFill>
                            <a:srgbClr val="001F5F"/>
                          </a:solidFill>
                          <a:latin typeface="Arial"/>
                          <a:cs typeface="Arial"/>
                        </a:rPr>
                        <a:t>бюджетов</a:t>
                      </a:r>
                      <a:r>
                        <a:rPr sz="1200" spc="-95" dirty="0">
                          <a:solidFill>
                            <a:srgbClr val="001F5F"/>
                          </a:solidFill>
                          <a:latin typeface="Arial"/>
                          <a:cs typeface="Arial"/>
                        </a:rPr>
                        <a:t> </a:t>
                      </a:r>
                      <a:r>
                        <a:rPr sz="1200" spc="-10" dirty="0">
                          <a:solidFill>
                            <a:srgbClr val="001F5F"/>
                          </a:solidFill>
                          <a:latin typeface="Arial"/>
                          <a:cs typeface="Arial"/>
                        </a:rPr>
                        <a:t>государственных  внебюджетных</a:t>
                      </a:r>
                      <a:r>
                        <a:rPr sz="1200" spc="-85" dirty="0">
                          <a:solidFill>
                            <a:srgbClr val="001F5F"/>
                          </a:solidFill>
                          <a:latin typeface="Arial"/>
                          <a:cs typeface="Arial"/>
                        </a:rPr>
                        <a:t> </a:t>
                      </a:r>
                      <a:r>
                        <a:rPr sz="1200" spc="-5" dirty="0">
                          <a:solidFill>
                            <a:srgbClr val="001F5F"/>
                          </a:solidFill>
                          <a:latin typeface="Arial"/>
                          <a:cs typeface="Arial"/>
                        </a:rPr>
                        <a:t>фондов</a:t>
                      </a:r>
                      <a:endParaRPr sz="1200" dirty="0">
                        <a:latin typeface="Arial"/>
                        <a:cs typeface="Arial"/>
                      </a:endParaRPr>
                    </a:p>
                    <a:p>
                      <a:pPr marL="257810" marR="777875" indent="-172085">
                        <a:lnSpc>
                          <a:spcPct val="100000"/>
                        </a:lnSpc>
                        <a:spcBef>
                          <a:spcPts val="600"/>
                        </a:spcBef>
                        <a:buChar char="•"/>
                        <a:tabLst>
                          <a:tab pos="258445" algn="l"/>
                        </a:tabLst>
                      </a:pPr>
                      <a:r>
                        <a:rPr sz="1200" spc="-20" dirty="0">
                          <a:solidFill>
                            <a:srgbClr val="001F5F"/>
                          </a:solidFill>
                          <a:latin typeface="Arial"/>
                          <a:cs typeface="Arial"/>
                        </a:rPr>
                        <a:t>Годовая </a:t>
                      </a:r>
                      <a:r>
                        <a:rPr sz="1200" spc="-5" dirty="0">
                          <a:solidFill>
                            <a:srgbClr val="001F5F"/>
                          </a:solidFill>
                          <a:latin typeface="Arial"/>
                          <a:cs typeface="Arial"/>
                        </a:rPr>
                        <a:t>консолидированная </a:t>
                      </a:r>
                      <a:r>
                        <a:rPr sz="1200" spc="-10" dirty="0">
                          <a:solidFill>
                            <a:srgbClr val="001F5F"/>
                          </a:solidFill>
                          <a:latin typeface="Arial"/>
                          <a:cs typeface="Arial"/>
                        </a:rPr>
                        <a:t>бухгалтерская </a:t>
                      </a:r>
                      <a:r>
                        <a:rPr sz="1200" spc="-5" dirty="0">
                          <a:solidFill>
                            <a:srgbClr val="001F5F"/>
                          </a:solidFill>
                          <a:latin typeface="Arial"/>
                          <a:cs typeface="Arial"/>
                        </a:rPr>
                        <a:t>(финансовая)  отчетность </a:t>
                      </a:r>
                      <a:r>
                        <a:rPr sz="1200" spc="-5" dirty="0" err="1">
                          <a:solidFill>
                            <a:srgbClr val="001F5F"/>
                          </a:solidFill>
                          <a:latin typeface="Arial"/>
                          <a:cs typeface="Arial"/>
                        </a:rPr>
                        <a:t>Российской</a:t>
                      </a:r>
                      <a:r>
                        <a:rPr sz="1200" spc="-114" dirty="0">
                          <a:solidFill>
                            <a:srgbClr val="001F5F"/>
                          </a:solidFill>
                          <a:latin typeface="Arial"/>
                          <a:cs typeface="Arial"/>
                        </a:rPr>
                        <a:t> </a:t>
                      </a:r>
                      <a:r>
                        <a:rPr sz="1200" spc="-5" dirty="0" err="1" smtClean="0">
                          <a:solidFill>
                            <a:srgbClr val="001F5F"/>
                          </a:solidFill>
                          <a:latin typeface="Arial"/>
                          <a:cs typeface="Arial"/>
                        </a:rPr>
                        <a:t>Федерации</a:t>
                      </a:r>
                      <a:endParaRPr lang="ru-RU" sz="1200" spc="-5" dirty="0" smtClean="0">
                        <a:solidFill>
                          <a:srgbClr val="001F5F"/>
                        </a:solidFill>
                        <a:latin typeface="Arial"/>
                        <a:cs typeface="Arial"/>
                      </a:endParaRPr>
                    </a:p>
                    <a:p>
                      <a:pPr marL="257810" marR="777875" indent="-172085">
                        <a:lnSpc>
                          <a:spcPct val="100000"/>
                        </a:lnSpc>
                        <a:spcBef>
                          <a:spcPts val="600"/>
                        </a:spcBef>
                        <a:buChar char="•"/>
                        <a:tabLst>
                          <a:tab pos="258445" algn="l"/>
                        </a:tabLst>
                      </a:pPr>
                      <a:r>
                        <a:rPr lang="ru-RU" sz="1200" spc="-5" dirty="0" smtClean="0">
                          <a:solidFill>
                            <a:srgbClr val="001F5F"/>
                          </a:solidFill>
                          <a:latin typeface="Arial"/>
                          <a:cs typeface="Arial"/>
                        </a:rPr>
                        <a:t>Отчетность </a:t>
                      </a:r>
                      <a:r>
                        <a:rPr lang="ru-RU" sz="1200" spc="-5" dirty="0" err="1" smtClean="0">
                          <a:solidFill>
                            <a:srgbClr val="001F5F"/>
                          </a:solidFill>
                          <a:latin typeface="Arial"/>
                          <a:cs typeface="Arial"/>
                        </a:rPr>
                        <a:t>госкорпораций</a:t>
                      </a:r>
                      <a:r>
                        <a:rPr lang="ru-RU" sz="1200" spc="-5" dirty="0" smtClean="0">
                          <a:solidFill>
                            <a:srgbClr val="001F5F"/>
                          </a:solidFill>
                          <a:latin typeface="Arial"/>
                          <a:cs typeface="Arial"/>
                        </a:rPr>
                        <a:t> по перечню Минфина РФ</a:t>
                      </a:r>
                      <a:endParaRPr sz="1200" dirty="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EDF8"/>
                    </a:solidFill>
                  </a:tcPr>
                </a:tc>
              </a:tr>
              <a:tr h="640080">
                <a:tc>
                  <a:txBody>
                    <a:bodyPr/>
                    <a:lstStyle/>
                    <a:p>
                      <a:pPr marL="257175" indent="-172085">
                        <a:lnSpc>
                          <a:spcPct val="100000"/>
                        </a:lnSpc>
                        <a:spcBef>
                          <a:spcPts val="280"/>
                        </a:spcBef>
                        <a:buChar char="•"/>
                        <a:tabLst>
                          <a:tab pos="257810" algn="l"/>
                        </a:tabLst>
                      </a:pPr>
                      <a:r>
                        <a:rPr sz="1200" dirty="0">
                          <a:solidFill>
                            <a:srgbClr val="001F5F"/>
                          </a:solidFill>
                          <a:latin typeface="Arial"/>
                          <a:cs typeface="Arial"/>
                        </a:rPr>
                        <a:t>Финансовый </a:t>
                      </a:r>
                      <a:r>
                        <a:rPr sz="1200" spc="-5" dirty="0">
                          <a:solidFill>
                            <a:srgbClr val="001F5F"/>
                          </a:solidFill>
                          <a:latin typeface="Arial"/>
                          <a:cs typeface="Arial"/>
                        </a:rPr>
                        <a:t>орган субъекта</a:t>
                      </a:r>
                      <a:r>
                        <a:rPr sz="1200" spc="-105" dirty="0">
                          <a:solidFill>
                            <a:srgbClr val="001F5F"/>
                          </a:solidFill>
                          <a:latin typeface="Arial"/>
                          <a:cs typeface="Arial"/>
                        </a:rPr>
                        <a:t> </a:t>
                      </a:r>
                      <a:r>
                        <a:rPr sz="1200" spc="-5" dirty="0">
                          <a:solidFill>
                            <a:srgbClr val="001F5F"/>
                          </a:solidFill>
                          <a:latin typeface="Arial"/>
                          <a:cs typeface="Arial"/>
                        </a:rPr>
                        <a:t>Российской</a:t>
                      </a:r>
                      <a:endParaRPr sz="1200">
                        <a:latin typeface="Arial"/>
                        <a:cs typeface="Arial"/>
                      </a:endParaRPr>
                    </a:p>
                    <a:p>
                      <a:pPr marL="257175">
                        <a:lnSpc>
                          <a:spcPct val="100000"/>
                        </a:lnSpc>
                      </a:pPr>
                      <a:r>
                        <a:rPr sz="1200" spc="-5" dirty="0">
                          <a:solidFill>
                            <a:srgbClr val="001F5F"/>
                          </a:solidFill>
                          <a:latin typeface="Arial"/>
                          <a:cs typeface="Arial"/>
                        </a:rPr>
                        <a:t>Федерации</a:t>
                      </a:r>
                      <a:endParaRPr sz="12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DF8"/>
                    </a:solidFill>
                  </a:tcPr>
                </a:tc>
                <a:tc>
                  <a:txBody>
                    <a:bodyPr/>
                    <a:lstStyle/>
                    <a:p>
                      <a:pPr marL="257810" marR="776605" indent="-172085">
                        <a:lnSpc>
                          <a:spcPct val="100000"/>
                        </a:lnSpc>
                        <a:spcBef>
                          <a:spcPts val="280"/>
                        </a:spcBef>
                        <a:buChar char="•"/>
                        <a:tabLst>
                          <a:tab pos="258445" algn="l"/>
                        </a:tabLst>
                      </a:pPr>
                      <a:r>
                        <a:rPr sz="1200" spc="-20" dirty="0">
                          <a:solidFill>
                            <a:srgbClr val="001F5F"/>
                          </a:solidFill>
                          <a:latin typeface="Arial"/>
                          <a:cs typeface="Arial"/>
                        </a:rPr>
                        <a:t>Годовая </a:t>
                      </a:r>
                      <a:r>
                        <a:rPr sz="1200" spc="-5" dirty="0">
                          <a:solidFill>
                            <a:srgbClr val="001F5F"/>
                          </a:solidFill>
                          <a:latin typeface="Arial"/>
                          <a:cs typeface="Arial"/>
                        </a:rPr>
                        <a:t>консолидированная </a:t>
                      </a:r>
                      <a:r>
                        <a:rPr sz="1200" spc="-10" dirty="0">
                          <a:solidFill>
                            <a:srgbClr val="001F5F"/>
                          </a:solidFill>
                          <a:latin typeface="Arial"/>
                          <a:cs typeface="Arial"/>
                        </a:rPr>
                        <a:t>бухгалтерская </a:t>
                      </a:r>
                      <a:r>
                        <a:rPr sz="1200" spc="-5" dirty="0">
                          <a:solidFill>
                            <a:srgbClr val="001F5F"/>
                          </a:solidFill>
                          <a:latin typeface="Arial"/>
                          <a:cs typeface="Arial"/>
                        </a:rPr>
                        <a:t>(финансовая)  отчетность субъекта Российской Федерации </a:t>
                      </a:r>
                      <a:r>
                        <a:rPr sz="1200" dirty="0">
                          <a:solidFill>
                            <a:srgbClr val="001F5F"/>
                          </a:solidFill>
                          <a:latin typeface="Arial"/>
                          <a:cs typeface="Arial"/>
                        </a:rPr>
                        <a:t>и </a:t>
                      </a:r>
                      <a:r>
                        <a:rPr sz="1200" spc="-15" dirty="0">
                          <a:solidFill>
                            <a:srgbClr val="001F5F"/>
                          </a:solidFill>
                          <a:latin typeface="Arial"/>
                          <a:cs typeface="Arial"/>
                        </a:rPr>
                        <a:t>бюджета  </a:t>
                      </a:r>
                      <a:r>
                        <a:rPr sz="1200" spc="-5" dirty="0">
                          <a:solidFill>
                            <a:srgbClr val="001F5F"/>
                          </a:solidFill>
                          <a:latin typeface="Arial"/>
                          <a:cs typeface="Arial"/>
                        </a:rPr>
                        <a:t>территориального фонда</a:t>
                      </a:r>
                      <a:r>
                        <a:rPr sz="1200" spc="-130" dirty="0">
                          <a:solidFill>
                            <a:srgbClr val="001F5F"/>
                          </a:solidFill>
                          <a:latin typeface="Arial"/>
                          <a:cs typeface="Arial"/>
                        </a:rPr>
                        <a:t> </a:t>
                      </a:r>
                      <a:r>
                        <a:rPr sz="1200" dirty="0">
                          <a:solidFill>
                            <a:srgbClr val="001F5F"/>
                          </a:solidFill>
                          <a:latin typeface="Arial"/>
                          <a:cs typeface="Arial"/>
                        </a:rPr>
                        <a:t>ОМС</a:t>
                      </a:r>
                      <a:endParaRPr sz="12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DF8"/>
                    </a:solidFill>
                  </a:tcPr>
                </a:tc>
              </a:tr>
              <a:tr h="457200">
                <a:tc>
                  <a:txBody>
                    <a:bodyPr/>
                    <a:lstStyle/>
                    <a:p>
                      <a:pPr marL="257175" marR="894080" indent="-172085">
                        <a:lnSpc>
                          <a:spcPct val="100000"/>
                        </a:lnSpc>
                        <a:spcBef>
                          <a:spcPts val="280"/>
                        </a:spcBef>
                        <a:buChar char="•"/>
                        <a:tabLst>
                          <a:tab pos="257810" algn="l"/>
                        </a:tabLst>
                      </a:pPr>
                      <a:r>
                        <a:rPr sz="1200" dirty="0">
                          <a:solidFill>
                            <a:srgbClr val="001F5F"/>
                          </a:solidFill>
                          <a:latin typeface="Arial"/>
                          <a:cs typeface="Arial"/>
                        </a:rPr>
                        <a:t>Финансовый </a:t>
                      </a:r>
                      <a:r>
                        <a:rPr sz="1200" spc="-10" dirty="0">
                          <a:solidFill>
                            <a:srgbClr val="001F5F"/>
                          </a:solidFill>
                          <a:latin typeface="Arial"/>
                          <a:cs typeface="Arial"/>
                        </a:rPr>
                        <a:t>орган </a:t>
                      </a:r>
                      <a:r>
                        <a:rPr sz="1200" spc="-5" dirty="0">
                          <a:solidFill>
                            <a:srgbClr val="001F5F"/>
                          </a:solidFill>
                          <a:latin typeface="Arial"/>
                          <a:cs typeface="Arial"/>
                        </a:rPr>
                        <a:t>муниципального  образования Российской</a:t>
                      </a:r>
                      <a:r>
                        <a:rPr sz="1200" spc="-120" dirty="0">
                          <a:solidFill>
                            <a:srgbClr val="001F5F"/>
                          </a:solidFill>
                          <a:latin typeface="Arial"/>
                          <a:cs typeface="Arial"/>
                        </a:rPr>
                        <a:t> </a:t>
                      </a:r>
                      <a:r>
                        <a:rPr sz="1200" spc="-5" dirty="0">
                          <a:solidFill>
                            <a:srgbClr val="001F5F"/>
                          </a:solidFill>
                          <a:latin typeface="Arial"/>
                          <a:cs typeface="Arial"/>
                        </a:rPr>
                        <a:t>Федерации</a:t>
                      </a:r>
                      <a:endParaRPr sz="12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DF8"/>
                    </a:solidFill>
                  </a:tcPr>
                </a:tc>
                <a:tc>
                  <a:txBody>
                    <a:bodyPr/>
                    <a:lstStyle/>
                    <a:p>
                      <a:pPr marL="257810" marR="777875" indent="-172085">
                        <a:lnSpc>
                          <a:spcPct val="100000"/>
                        </a:lnSpc>
                        <a:spcBef>
                          <a:spcPts val="280"/>
                        </a:spcBef>
                        <a:buChar char="•"/>
                        <a:tabLst>
                          <a:tab pos="258445" algn="l"/>
                        </a:tabLst>
                      </a:pPr>
                      <a:r>
                        <a:rPr sz="1200" spc="-20" dirty="0">
                          <a:solidFill>
                            <a:srgbClr val="001F5F"/>
                          </a:solidFill>
                          <a:latin typeface="Arial"/>
                          <a:cs typeface="Arial"/>
                        </a:rPr>
                        <a:t>Годовая </a:t>
                      </a:r>
                      <a:r>
                        <a:rPr sz="1200" spc="-5" dirty="0">
                          <a:solidFill>
                            <a:srgbClr val="001F5F"/>
                          </a:solidFill>
                          <a:latin typeface="Arial"/>
                          <a:cs typeface="Arial"/>
                        </a:rPr>
                        <a:t>консолидированная </a:t>
                      </a:r>
                      <a:r>
                        <a:rPr sz="1200" spc="-10" dirty="0">
                          <a:solidFill>
                            <a:srgbClr val="001F5F"/>
                          </a:solidFill>
                          <a:latin typeface="Arial"/>
                          <a:cs typeface="Arial"/>
                        </a:rPr>
                        <a:t>бухгалтерская </a:t>
                      </a:r>
                      <a:r>
                        <a:rPr sz="1200" spc="-5" dirty="0">
                          <a:solidFill>
                            <a:srgbClr val="001F5F"/>
                          </a:solidFill>
                          <a:latin typeface="Arial"/>
                          <a:cs typeface="Arial"/>
                        </a:rPr>
                        <a:t>(финансовая)  отчетность муниципального</a:t>
                      </a:r>
                      <a:r>
                        <a:rPr sz="1200" spc="-90" dirty="0">
                          <a:solidFill>
                            <a:srgbClr val="001F5F"/>
                          </a:solidFill>
                          <a:latin typeface="Arial"/>
                          <a:cs typeface="Arial"/>
                        </a:rPr>
                        <a:t> </a:t>
                      </a:r>
                      <a:r>
                        <a:rPr sz="1200" spc="-5" dirty="0">
                          <a:solidFill>
                            <a:srgbClr val="001F5F"/>
                          </a:solidFill>
                          <a:latin typeface="Arial"/>
                          <a:cs typeface="Arial"/>
                        </a:rPr>
                        <a:t>образования</a:t>
                      </a:r>
                      <a:endParaRPr sz="12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DF8"/>
                    </a:solidFill>
                  </a:tcPr>
                </a:tc>
              </a:tr>
              <a:tr h="1554518">
                <a:tc>
                  <a:txBody>
                    <a:bodyPr/>
                    <a:lstStyle/>
                    <a:p>
                      <a:pPr marL="257175" marR="183515" indent="-172085">
                        <a:lnSpc>
                          <a:spcPct val="100000"/>
                        </a:lnSpc>
                        <a:spcBef>
                          <a:spcPts val="280"/>
                        </a:spcBef>
                        <a:buChar char="•"/>
                        <a:tabLst>
                          <a:tab pos="257810" algn="l"/>
                        </a:tabLst>
                      </a:pPr>
                      <a:r>
                        <a:rPr sz="1200" spc="-15" dirty="0">
                          <a:solidFill>
                            <a:srgbClr val="001F5F"/>
                          </a:solidFill>
                          <a:latin typeface="Arial"/>
                          <a:cs typeface="Arial"/>
                        </a:rPr>
                        <a:t>Главный </a:t>
                      </a:r>
                      <a:r>
                        <a:rPr sz="1200" spc="-5" dirty="0">
                          <a:solidFill>
                            <a:srgbClr val="001F5F"/>
                          </a:solidFill>
                          <a:latin typeface="Arial"/>
                          <a:cs typeface="Arial"/>
                        </a:rPr>
                        <a:t>администратор </a:t>
                      </a:r>
                      <a:r>
                        <a:rPr sz="1200" spc="-10" dirty="0">
                          <a:solidFill>
                            <a:srgbClr val="001F5F"/>
                          </a:solidFill>
                          <a:latin typeface="Arial"/>
                          <a:cs typeface="Arial"/>
                        </a:rPr>
                        <a:t>доходов бюджетов;  </a:t>
                      </a:r>
                      <a:r>
                        <a:rPr sz="1200" spc="-15" dirty="0">
                          <a:solidFill>
                            <a:srgbClr val="001F5F"/>
                          </a:solidFill>
                          <a:latin typeface="Arial"/>
                          <a:cs typeface="Arial"/>
                        </a:rPr>
                        <a:t>Главный </a:t>
                      </a:r>
                      <a:r>
                        <a:rPr sz="1200" spc="-5" dirty="0">
                          <a:solidFill>
                            <a:srgbClr val="001F5F"/>
                          </a:solidFill>
                          <a:latin typeface="Arial"/>
                          <a:cs typeface="Arial"/>
                        </a:rPr>
                        <a:t>администратор источников  финансирования дефицита </a:t>
                      </a:r>
                      <a:r>
                        <a:rPr sz="1200" spc="-10" dirty="0">
                          <a:solidFill>
                            <a:srgbClr val="001F5F"/>
                          </a:solidFill>
                          <a:latin typeface="Arial"/>
                          <a:cs typeface="Arial"/>
                        </a:rPr>
                        <a:t>бюджета; </a:t>
                      </a:r>
                      <a:r>
                        <a:rPr sz="1200" spc="-15" dirty="0">
                          <a:solidFill>
                            <a:srgbClr val="001F5F"/>
                          </a:solidFill>
                          <a:latin typeface="Arial"/>
                          <a:cs typeface="Arial"/>
                        </a:rPr>
                        <a:t>Главный  </a:t>
                      </a:r>
                      <a:r>
                        <a:rPr sz="1200" spc="-10" dirty="0">
                          <a:solidFill>
                            <a:srgbClr val="001F5F"/>
                          </a:solidFill>
                          <a:latin typeface="Arial"/>
                          <a:cs typeface="Arial"/>
                        </a:rPr>
                        <a:t>распорядитель </a:t>
                      </a:r>
                      <a:r>
                        <a:rPr sz="1200" spc="-5" dirty="0">
                          <a:solidFill>
                            <a:srgbClr val="001F5F"/>
                          </a:solidFill>
                          <a:latin typeface="Arial"/>
                          <a:cs typeface="Arial"/>
                        </a:rPr>
                        <a:t>(распорядитель) </a:t>
                      </a:r>
                      <a:r>
                        <a:rPr sz="1200" spc="-10" dirty="0">
                          <a:solidFill>
                            <a:srgbClr val="001F5F"/>
                          </a:solidFill>
                          <a:latin typeface="Arial"/>
                          <a:cs typeface="Arial"/>
                        </a:rPr>
                        <a:t>бюджетных  </a:t>
                      </a:r>
                      <a:r>
                        <a:rPr sz="1200" spc="-5" dirty="0">
                          <a:solidFill>
                            <a:srgbClr val="001F5F"/>
                          </a:solidFill>
                          <a:latin typeface="Arial"/>
                          <a:cs typeface="Arial"/>
                        </a:rPr>
                        <a:t>средств; </a:t>
                      </a:r>
                      <a:r>
                        <a:rPr sz="1200" spc="-15" dirty="0">
                          <a:solidFill>
                            <a:srgbClr val="001F5F"/>
                          </a:solidFill>
                          <a:latin typeface="Arial"/>
                          <a:cs typeface="Arial"/>
                        </a:rPr>
                        <a:t>Главный </a:t>
                      </a:r>
                      <a:r>
                        <a:rPr sz="1200" spc="-5" dirty="0">
                          <a:solidFill>
                            <a:srgbClr val="001F5F"/>
                          </a:solidFill>
                          <a:latin typeface="Arial"/>
                          <a:cs typeface="Arial"/>
                        </a:rPr>
                        <a:t>распорядитель </a:t>
                      </a:r>
                      <a:r>
                        <a:rPr sz="1200" spc="-10" dirty="0">
                          <a:solidFill>
                            <a:srgbClr val="001F5F"/>
                          </a:solidFill>
                          <a:latin typeface="Arial"/>
                          <a:cs typeface="Arial"/>
                        </a:rPr>
                        <a:t>бюджетных  </a:t>
                      </a:r>
                      <a:r>
                        <a:rPr sz="1200" spc="-5" dirty="0">
                          <a:solidFill>
                            <a:srgbClr val="001F5F"/>
                          </a:solidFill>
                          <a:latin typeface="Arial"/>
                          <a:cs typeface="Arial"/>
                        </a:rPr>
                        <a:t>средств, </a:t>
                      </a:r>
                      <a:r>
                        <a:rPr sz="1200" spc="-10" dirty="0">
                          <a:solidFill>
                            <a:srgbClr val="001F5F"/>
                          </a:solidFill>
                          <a:latin typeface="Arial"/>
                          <a:cs typeface="Arial"/>
                        </a:rPr>
                        <a:t>осуществляющий </a:t>
                      </a:r>
                      <a:r>
                        <a:rPr sz="1200" spc="-5" dirty="0">
                          <a:solidFill>
                            <a:srgbClr val="001F5F"/>
                          </a:solidFill>
                          <a:latin typeface="Arial"/>
                          <a:cs typeface="Arial"/>
                        </a:rPr>
                        <a:t>функции </a:t>
                      </a:r>
                      <a:r>
                        <a:rPr sz="1200" dirty="0">
                          <a:solidFill>
                            <a:srgbClr val="001F5F"/>
                          </a:solidFill>
                          <a:latin typeface="Arial"/>
                          <a:cs typeface="Arial"/>
                        </a:rPr>
                        <a:t>и  </a:t>
                      </a:r>
                      <a:r>
                        <a:rPr sz="1200" spc="-5" dirty="0">
                          <a:solidFill>
                            <a:srgbClr val="001F5F"/>
                          </a:solidFill>
                          <a:latin typeface="Arial"/>
                          <a:cs typeface="Arial"/>
                        </a:rPr>
                        <a:t>полномочия </a:t>
                      </a:r>
                      <a:r>
                        <a:rPr sz="1200" spc="-10" dirty="0">
                          <a:solidFill>
                            <a:srgbClr val="001F5F"/>
                          </a:solidFill>
                          <a:latin typeface="Arial"/>
                          <a:cs typeface="Arial"/>
                        </a:rPr>
                        <a:t>учредителя </a:t>
                      </a:r>
                      <a:r>
                        <a:rPr sz="1200" spc="-5" dirty="0">
                          <a:solidFill>
                            <a:srgbClr val="001F5F"/>
                          </a:solidFill>
                          <a:latin typeface="Arial"/>
                          <a:cs typeface="Arial"/>
                        </a:rPr>
                        <a:t>в отношении  </a:t>
                      </a:r>
                      <a:r>
                        <a:rPr sz="1200" spc="-10" dirty="0">
                          <a:solidFill>
                            <a:srgbClr val="001F5F"/>
                          </a:solidFill>
                          <a:latin typeface="Arial"/>
                          <a:cs typeface="Arial"/>
                        </a:rPr>
                        <a:t>бюджетных </a:t>
                      </a:r>
                      <a:r>
                        <a:rPr sz="1200" dirty="0">
                          <a:solidFill>
                            <a:srgbClr val="001F5F"/>
                          </a:solidFill>
                          <a:latin typeface="Arial"/>
                          <a:cs typeface="Arial"/>
                        </a:rPr>
                        <a:t>и (или) </a:t>
                      </a:r>
                      <a:r>
                        <a:rPr sz="1200" spc="-5" dirty="0">
                          <a:solidFill>
                            <a:srgbClr val="001F5F"/>
                          </a:solidFill>
                          <a:latin typeface="Arial"/>
                          <a:cs typeface="Arial"/>
                        </a:rPr>
                        <a:t>автономных</a:t>
                      </a:r>
                      <a:r>
                        <a:rPr sz="1200" spc="-70" dirty="0">
                          <a:solidFill>
                            <a:srgbClr val="001F5F"/>
                          </a:solidFill>
                          <a:latin typeface="Arial"/>
                          <a:cs typeface="Arial"/>
                        </a:rPr>
                        <a:t> </a:t>
                      </a:r>
                      <a:r>
                        <a:rPr sz="1200" spc="-5" dirty="0">
                          <a:solidFill>
                            <a:srgbClr val="001F5F"/>
                          </a:solidFill>
                          <a:latin typeface="Arial"/>
                          <a:cs typeface="Arial"/>
                        </a:rPr>
                        <a:t>учреждений</a:t>
                      </a:r>
                      <a:endParaRPr sz="12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DF8"/>
                    </a:solidFill>
                  </a:tcPr>
                </a:tc>
                <a:tc>
                  <a:txBody>
                    <a:bodyPr/>
                    <a:lstStyle/>
                    <a:p>
                      <a:pPr marL="257810" marR="777875" indent="-172085">
                        <a:lnSpc>
                          <a:spcPct val="100000"/>
                        </a:lnSpc>
                        <a:spcBef>
                          <a:spcPts val="280"/>
                        </a:spcBef>
                        <a:buChar char="•"/>
                        <a:tabLst>
                          <a:tab pos="258445" algn="l"/>
                        </a:tabLst>
                      </a:pPr>
                      <a:r>
                        <a:rPr sz="1200" spc="-20" dirty="0">
                          <a:solidFill>
                            <a:srgbClr val="001F5F"/>
                          </a:solidFill>
                          <a:latin typeface="Arial"/>
                          <a:cs typeface="Arial"/>
                        </a:rPr>
                        <a:t>Годовая </a:t>
                      </a:r>
                      <a:r>
                        <a:rPr sz="1200" spc="-5" dirty="0">
                          <a:solidFill>
                            <a:srgbClr val="001F5F"/>
                          </a:solidFill>
                          <a:latin typeface="Arial"/>
                          <a:cs typeface="Arial"/>
                        </a:rPr>
                        <a:t>консолидированная </a:t>
                      </a:r>
                      <a:r>
                        <a:rPr sz="1200" spc="-10" dirty="0">
                          <a:solidFill>
                            <a:srgbClr val="001F5F"/>
                          </a:solidFill>
                          <a:latin typeface="Arial"/>
                          <a:cs typeface="Arial"/>
                        </a:rPr>
                        <a:t>бухгалтерская </a:t>
                      </a:r>
                      <a:r>
                        <a:rPr sz="1200" spc="-5" dirty="0">
                          <a:solidFill>
                            <a:srgbClr val="001F5F"/>
                          </a:solidFill>
                          <a:latin typeface="Arial"/>
                          <a:cs typeface="Arial"/>
                        </a:rPr>
                        <a:t>(финансовая)  отчетность</a:t>
                      </a:r>
                      <a:endParaRPr sz="12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DF8"/>
                    </a:solidFill>
                  </a:tcPr>
                </a:tc>
              </a:tr>
            </a:tbl>
          </a:graphicData>
        </a:graphic>
      </p:graphicFrame>
    </p:spTree>
    <p:extLst>
      <p:ext uri="{BB962C8B-B14F-4D97-AF65-F5344CB8AC3E}">
        <p14:creationId xmlns:p14="http://schemas.microsoft.com/office/powerpoint/2010/main" val="36967952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Порядок формирования консолидированной отчетности</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2400" dirty="0"/>
              <a:t>Консолидированная бухгалтерская (финансовая) отчетность формируется путем суммирования одноименных показателей по строкам и графам бухгалтерской (финансовой) отчетности субъектов отчетности, входящих в периметр консолидации, и исключения взаимосвязанных показателей по операциям между ними.</a:t>
            </a:r>
          </a:p>
          <a:p>
            <a:pPr marL="0" indent="0" algn="just">
              <a:buNone/>
            </a:pPr>
            <a:endParaRPr lang="ru-RU" sz="2400" dirty="0"/>
          </a:p>
        </p:txBody>
      </p:sp>
    </p:spTree>
    <p:extLst>
      <p:ext uri="{BB962C8B-B14F-4D97-AF65-F5344CB8AC3E}">
        <p14:creationId xmlns:p14="http://schemas.microsoft.com/office/powerpoint/2010/main" val="35599989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Учетная политика</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2000" dirty="0"/>
              <a:t>Основные положения учетной политики субъекта отчетности, входящего в периметр консолидации, не должны противоречить основным положениям учетной политики субъекта консолидированной отчетности. В случае если основные положения учетной политики субъекта отчетности и субъекта консолидированной отчетности противоречат, или если бухгалтерская (финансовая) отчетность субъекта отчетности подготовлена исходя из правил (стандартов) бухгалтерского учета, отличных от правил (стандартов) бухгалтерского учета для организаций государственного сектора, субъект консолидированной отчетности запрашивает дополнительную информацию, позволяющую ему выполнить корректировку данных бухгалтерской (финансовой) отчетности субъекта отчетности в соответствии с правилами, установленными Министерством финансов Российской Федерации и (или) финансовым органом соответствующего публично-правового образования.</a:t>
            </a:r>
          </a:p>
          <a:p>
            <a:pPr marL="0" indent="0" algn="just">
              <a:buNone/>
            </a:pPr>
            <a:endParaRPr lang="ru-RU" sz="2000" dirty="0"/>
          </a:p>
        </p:txBody>
      </p:sp>
    </p:spTree>
    <p:extLst>
      <p:ext uri="{BB962C8B-B14F-4D97-AF65-F5344CB8AC3E}">
        <p14:creationId xmlns:p14="http://schemas.microsoft.com/office/powerpoint/2010/main" val="41384239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Дата отчетности</a:t>
            </a:r>
            <a:endParaRPr lang="ru-RU" dirty="0"/>
          </a:p>
        </p:txBody>
      </p:sp>
      <p:sp>
        <p:nvSpPr>
          <p:cNvPr id="3" name="Содержимое 2"/>
          <p:cNvSpPr>
            <a:spLocks noGrp="1"/>
          </p:cNvSpPr>
          <p:nvPr>
            <p:ph sz="quarter" idx="1"/>
          </p:nvPr>
        </p:nvSpPr>
        <p:spPr>
          <a:xfrm>
            <a:off x="311912" y="1557528"/>
            <a:ext cx="8503920" cy="4572000"/>
          </a:xfrm>
        </p:spPr>
        <p:txBody>
          <a:bodyPr>
            <a:noAutofit/>
          </a:bodyPr>
          <a:lstStyle/>
          <a:p>
            <a:pPr marL="0" indent="0">
              <a:buNone/>
            </a:pPr>
            <a:r>
              <a:rPr lang="ru-RU" sz="2400" dirty="0"/>
              <a:t>Бухгалтерская (финансовая) отчетность субъекта отчетности, входящего в периметр консолидации, должна быть подготовлена за тот же отчетный год и на ту же отчетную дату, которые определены для консолидированной бухгалтерской (финансовой) отчетности.</a:t>
            </a:r>
          </a:p>
        </p:txBody>
      </p:sp>
    </p:spTree>
    <p:extLst>
      <p:ext uri="{BB962C8B-B14F-4D97-AF65-F5344CB8AC3E}">
        <p14:creationId xmlns:p14="http://schemas.microsoft.com/office/powerpoint/2010/main" val="15837950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Изменение периметра консолидации</a:t>
            </a:r>
            <a:endParaRPr lang="ru-RU" dirty="0"/>
          </a:p>
        </p:txBody>
      </p:sp>
      <p:sp>
        <p:nvSpPr>
          <p:cNvPr id="3" name="Содержимое 2"/>
          <p:cNvSpPr>
            <a:spLocks noGrp="1"/>
          </p:cNvSpPr>
          <p:nvPr>
            <p:ph sz="quarter" idx="1"/>
          </p:nvPr>
        </p:nvSpPr>
        <p:spPr>
          <a:xfrm>
            <a:off x="301752" y="1415288"/>
            <a:ext cx="8503920" cy="4572000"/>
          </a:xfrm>
        </p:spPr>
        <p:txBody>
          <a:bodyPr>
            <a:noAutofit/>
          </a:bodyPr>
          <a:lstStyle/>
          <a:p>
            <a:pPr marL="0" indent="0" algn="just">
              <a:buNone/>
            </a:pPr>
            <a:r>
              <a:rPr lang="ru-RU" sz="2000" dirty="0"/>
              <a:t>В случае если в течение отчетного года субъект отчетности включается в периметр консолидации в связи с его созданием (учреждением), или выбывает из периметра консолидации в связи с его ликвидацией (упразднением), в консолидированную бухгалтерскую (финансовую) отчетность включаются данные бухгалтерской (финансовой) отчетности субъекта отчетности за период его присутствия в периметре консолидации, то есть начиная с даты его создания (учреждения) или до даты его ликвидации (упразднения). </a:t>
            </a:r>
          </a:p>
          <a:p>
            <a:pPr marL="0" indent="0" algn="just">
              <a:buNone/>
            </a:pPr>
            <a:r>
              <a:rPr lang="ru-RU" sz="2000" dirty="0"/>
              <a:t>В случае изменения в течение отчетного года подведомственности субъекта отчетности, в том числе в связи с его реорганизацией, он включается в периметр консолидации того субъекта консолидированной отчетности, который по состоянию на отчетную дату уполномочен принимать его бухгалтерскую (финансовую) отчетность.</a:t>
            </a:r>
          </a:p>
        </p:txBody>
      </p:sp>
    </p:spTree>
    <p:extLst>
      <p:ext uri="{BB962C8B-B14F-4D97-AF65-F5344CB8AC3E}">
        <p14:creationId xmlns:p14="http://schemas.microsoft.com/office/powerpoint/2010/main" val="20161311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Алгоритм консолидации</a:t>
            </a:r>
            <a:endParaRPr lang="ru-RU" dirty="0"/>
          </a:p>
        </p:txBody>
      </p:sp>
      <p:sp>
        <p:nvSpPr>
          <p:cNvPr id="3" name="Содержимое 2"/>
          <p:cNvSpPr>
            <a:spLocks noGrp="1"/>
          </p:cNvSpPr>
          <p:nvPr>
            <p:ph sz="quarter" idx="1"/>
          </p:nvPr>
        </p:nvSpPr>
        <p:spPr>
          <a:xfrm>
            <a:off x="301752" y="1496568"/>
            <a:ext cx="8503920" cy="4572000"/>
          </a:xfrm>
        </p:spPr>
        <p:txBody>
          <a:bodyPr>
            <a:noAutofit/>
          </a:bodyPr>
          <a:lstStyle/>
          <a:p>
            <a:pPr marL="0" indent="0" algn="just">
              <a:buNone/>
            </a:pPr>
            <a:r>
              <a:rPr lang="ru-RU" sz="1400" dirty="0"/>
              <a:t>При формировании консолидированной бухгалтерской (финансовой) отчетности субъект консолидированной отчетности выполняет следующие процедуры:</a:t>
            </a:r>
          </a:p>
          <a:p>
            <a:pPr marL="0" indent="0" algn="just">
              <a:buNone/>
            </a:pPr>
            <a:r>
              <a:rPr lang="ru-RU" sz="1400" dirty="0"/>
              <a:t>а) проверяет и, при необходимости, уточняет периметр консолидации;</a:t>
            </a:r>
          </a:p>
          <a:p>
            <a:pPr marL="0" indent="0" algn="just">
              <a:buNone/>
            </a:pPr>
            <a:r>
              <a:rPr lang="ru-RU" sz="1400" dirty="0"/>
              <a:t>б) выполняет проверку представленной ему бухгалтерской (финансовой) и (или) консолидированной бухгалтерской (финансовой) отчетности на соответствие требованиям к ее составлению и представлению, установленным бюджетным законодательством, путем выверки показателей представленной отчетности по установленным им и Министерством финансов Российской Федерации контрольным соотношениям. </a:t>
            </a:r>
          </a:p>
          <a:p>
            <a:pPr marL="0" indent="0" algn="just">
              <a:buNone/>
            </a:pPr>
            <a:r>
              <a:rPr lang="ru-RU" sz="1400" dirty="0"/>
              <a:t>в) при необходимости выполняет корректировку данных бухгалтерской (финансовой) отчетности, подготовленной исходя из правил (стандартов) бухгалтерского учета, отличных от правил (стандартов) бухгалтерского учета для организаций государственного сектора, или подготовленной на основе учетной политики, противоречащей учетной политике субъекта консолидированной отчетности.</a:t>
            </a:r>
          </a:p>
          <a:p>
            <a:pPr marL="0" indent="0" algn="just">
              <a:buNone/>
            </a:pPr>
            <a:r>
              <a:rPr lang="ru-RU" sz="1400" dirty="0"/>
              <a:t>г) осуществляет выверку взаимосвязанных показателей по операциям субъектов отчетности, отраженным в предоставленной ему бухгалтерской (финансовой) и (или) консолидированной бухгалтерской (финансовой) отчетности в порядке, установленном Министерством финансов Российской Федерации.</a:t>
            </a:r>
          </a:p>
          <a:p>
            <a:pPr marL="0" indent="0" algn="just">
              <a:buNone/>
            </a:pPr>
            <a:r>
              <a:rPr lang="ru-RU" sz="1400" dirty="0"/>
              <a:t>д) выполняет суммирование одноименных показателей по соответствующим строкам и графам форм бухгалтерской (финансовой) отчетности и (или) консолидированной бухгалтерской (финансовой) отчетности; </a:t>
            </a:r>
          </a:p>
          <a:p>
            <a:pPr marL="0" indent="0" algn="just">
              <a:buNone/>
            </a:pPr>
            <a:r>
              <a:rPr lang="ru-RU" sz="1400" dirty="0"/>
              <a:t>е) исключает взаимосвязанные показатели по операциям между субъектами отчетности, входящими в периметр консолидации, в порядке, установленном Министерством финансов Российской Федерации.</a:t>
            </a:r>
          </a:p>
        </p:txBody>
      </p:sp>
    </p:spTree>
    <p:extLst>
      <p:ext uri="{BB962C8B-B14F-4D97-AF65-F5344CB8AC3E}">
        <p14:creationId xmlns:p14="http://schemas.microsoft.com/office/powerpoint/2010/main" val="7596421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Исключения</a:t>
            </a:r>
            <a:endParaRPr lang="ru-RU" dirty="0"/>
          </a:p>
        </p:txBody>
      </p:sp>
      <p:sp>
        <p:nvSpPr>
          <p:cNvPr id="3" name="Содержимое 2"/>
          <p:cNvSpPr>
            <a:spLocks noGrp="1"/>
          </p:cNvSpPr>
          <p:nvPr>
            <p:ph sz="quarter" idx="1"/>
          </p:nvPr>
        </p:nvSpPr>
        <p:spPr>
          <a:xfrm>
            <a:off x="301752" y="1496568"/>
            <a:ext cx="8503920" cy="4572000"/>
          </a:xfrm>
        </p:spPr>
        <p:txBody>
          <a:bodyPr>
            <a:noAutofit/>
          </a:bodyPr>
          <a:lstStyle/>
          <a:p>
            <a:pPr marL="0" indent="0">
              <a:buNone/>
            </a:pPr>
            <a:r>
              <a:rPr lang="ru-RU" sz="1250" dirty="0"/>
              <a:t>При формировании консолидированной бухгалтерской (финансовой) отчетности исключению подлежат взаимосвязанные показатели по следующим видам операций между субъектами отчетности, принадлежащими к одному периметру консолидации:</a:t>
            </a:r>
          </a:p>
          <a:p>
            <a:pPr marL="0" indent="0">
              <a:buNone/>
            </a:pPr>
            <a:r>
              <a:rPr lang="ru-RU" sz="1250" dirty="0"/>
              <a:t>а) движение финансовых, нефинансовых активов и обязательств между субъектами отчетности, подведомственными одному Учредителю, главному администратору бюджетных средств, в том числе при реорганизации субъекта отчетности, изменении типа государственного (муниципального) учреждения;</a:t>
            </a:r>
          </a:p>
          <a:p>
            <a:pPr marL="0" indent="0">
              <a:buNone/>
            </a:pPr>
            <a:r>
              <a:rPr lang="ru-RU" sz="1250" dirty="0"/>
              <a:t>б) безвозмездная передача (получение) финансовых, нефинансовых активов и обязательств между субъектами отчетности, подведомственными разным Учредителям, главным администраторам бюджетных средств, и (или) субъектами отчетности, созданными различными публично-правовыми образованиями, в том числе при реорганизации субъекта отчетности, изменении типа государственного (муниципального) учреждения; </a:t>
            </a:r>
          </a:p>
          <a:p>
            <a:pPr marL="0" indent="0">
              <a:buNone/>
            </a:pPr>
            <a:r>
              <a:rPr lang="ru-RU" sz="1250" dirty="0"/>
              <a:t>в) поступление (перечисление) межбюджетных трансфертов и возврат неиспользованных остатков межбюджетных трансфертов в форме субсидий, субвенций и иных межбюджетных трансфертов, имеющих целевое назначение; </a:t>
            </a:r>
          </a:p>
          <a:p>
            <a:pPr marL="0" indent="0">
              <a:buNone/>
            </a:pPr>
            <a:r>
              <a:rPr lang="ru-RU" sz="1250" dirty="0"/>
              <a:t>г) предоставление (возврат) бюджетных кредитов и осуществление (погашение) заимствований между бюджетами бюджетной системы Российской Федерации, в том числе в части целевых иностранных кредитов (заимствований), начисленных сумм процентов, штрафных санкций, пеней, а также иные выбытия (поступления) по предоставленным бюджетным кредитам (полученным долговым обязательствам);</a:t>
            </a:r>
          </a:p>
          <a:p>
            <a:pPr marL="0" indent="0">
              <a:buNone/>
            </a:pPr>
            <a:r>
              <a:rPr lang="ru-RU" sz="1250" dirty="0"/>
              <a:t>д) исполнение государственных (муниципальных) гарантий между бюджетами бюджетной системы Российской Федерации, в том числе в части начисленных сумм процентов, штрафных санкций, пеней и иных выбытий (поступлений) по предоставленным государственным (муниципальным) гарантиям;</a:t>
            </a:r>
          </a:p>
          <a:p>
            <a:pPr marL="0" indent="0">
              <a:buNone/>
            </a:pPr>
            <a:r>
              <a:rPr lang="ru-RU" sz="1250" dirty="0"/>
              <a:t>е) поступление (перечисление) субсидий, грантов, имеющих целевое назначение, бюджетным, автономным учреждениям и возврат неиспользованных остатков субсидий, грантов, имеющих целевое назначение;</a:t>
            </a:r>
          </a:p>
          <a:p>
            <a:pPr marL="0" indent="0">
              <a:buNone/>
            </a:pPr>
            <a:r>
              <a:rPr lang="ru-RU" sz="1250" dirty="0"/>
              <a:t>и) иные операции, предусмотренные порядком выверки и исключения взаимосвязанных показателей, установленным Министерством финансов Российской Федерации.</a:t>
            </a:r>
          </a:p>
          <a:p>
            <a:pPr marL="0" indent="0" algn="just">
              <a:buNone/>
            </a:pPr>
            <a:endParaRPr lang="ru-RU" sz="1250" dirty="0"/>
          </a:p>
        </p:txBody>
      </p:sp>
    </p:spTree>
    <p:extLst>
      <p:ext uri="{BB962C8B-B14F-4D97-AF65-F5344CB8AC3E}">
        <p14:creationId xmlns:p14="http://schemas.microsoft.com/office/powerpoint/2010/main" val="38179414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Налоги</a:t>
            </a:r>
            <a:endParaRPr lang="ru-RU" dirty="0"/>
          </a:p>
        </p:txBody>
      </p:sp>
      <p:sp>
        <p:nvSpPr>
          <p:cNvPr id="3" name="Содержимое 2"/>
          <p:cNvSpPr>
            <a:spLocks noGrp="1"/>
          </p:cNvSpPr>
          <p:nvPr>
            <p:ph sz="quarter" idx="1"/>
          </p:nvPr>
        </p:nvSpPr>
        <p:spPr>
          <a:xfrm>
            <a:off x="301752" y="1496568"/>
            <a:ext cx="8503920" cy="4572000"/>
          </a:xfrm>
        </p:spPr>
        <p:txBody>
          <a:bodyPr>
            <a:noAutofit/>
          </a:bodyPr>
          <a:lstStyle/>
          <a:p>
            <a:pPr marL="0" indent="0" algn="just">
              <a:buNone/>
            </a:pPr>
            <a:r>
              <a:rPr lang="ru-RU" sz="2400" dirty="0"/>
              <a:t>При формировании консолидированной бухгалтерской (финансовой) отчетности сектора государственного управления Российской Федерации исключению также подлежат взаимосвязанные показатели по следующим видам операций:</a:t>
            </a:r>
          </a:p>
          <a:p>
            <a:pPr marL="0" indent="0" algn="just">
              <a:buNone/>
            </a:pPr>
            <a:r>
              <a:rPr lang="ru-RU" sz="2400" dirty="0"/>
              <a:t>а) поступление (перечисление) налогов, сборов, пошлин и иных обязательных платежей;</a:t>
            </a:r>
          </a:p>
          <a:p>
            <a:pPr marL="0" indent="0" algn="just">
              <a:buNone/>
            </a:pPr>
            <a:r>
              <a:rPr lang="ru-RU" sz="2400" dirty="0"/>
              <a:t>б) поступление (перечисление) взносов по обязательному социальному страхованию.</a:t>
            </a:r>
          </a:p>
          <a:p>
            <a:pPr marL="0" indent="0" algn="just">
              <a:buNone/>
            </a:pPr>
            <a:endParaRPr lang="ru-RU" sz="2400" dirty="0"/>
          </a:p>
        </p:txBody>
      </p:sp>
    </p:spTree>
    <p:extLst>
      <p:ext uri="{BB962C8B-B14F-4D97-AF65-F5344CB8AC3E}">
        <p14:creationId xmlns:p14="http://schemas.microsoft.com/office/powerpoint/2010/main" val="36625065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Состав консолидированной отчетности</a:t>
            </a:r>
            <a:endParaRPr lang="ru-RU" dirty="0"/>
          </a:p>
        </p:txBody>
      </p:sp>
      <p:sp>
        <p:nvSpPr>
          <p:cNvPr id="3" name="Содержимое 2"/>
          <p:cNvSpPr>
            <a:spLocks noGrp="1"/>
          </p:cNvSpPr>
          <p:nvPr>
            <p:ph sz="quarter" idx="1"/>
          </p:nvPr>
        </p:nvSpPr>
        <p:spPr>
          <a:xfrm>
            <a:off x="301752" y="1496568"/>
            <a:ext cx="8503920" cy="4572000"/>
          </a:xfrm>
        </p:spPr>
        <p:txBody>
          <a:bodyPr>
            <a:noAutofit/>
          </a:bodyPr>
          <a:lstStyle/>
          <a:p>
            <a:pPr marL="0" indent="0" algn="just">
              <a:buNone/>
            </a:pPr>
            <a:r>
              <a:rPr lang="ru-RU" sz="2000" dirty="0"/>
              <a:t>В состав консолидированной бухгалтерской (финансовой) отчетности включаются следующие формы отчетов:</a:t>
            </a:r>
          </a:p>
          <a:p>
            <a:pPr marL="0" indent="0" algn="just">
              <a:buNone/>
            </a:pPr>
            <a:r>
              <a:rPr lang="ru-RU" sz="2000" dirty="0"/>
              <a:t>а) Консолидированный бухгалтерский баланс;</a:t>
            </a:r>
          </a:p>
          <a:p>
            <a:pPr marL="0" indent="0" algn="just">
              <a:buNone/>
            </a:pPr>
            <a:r>
              <a:rPr lang="ru-RU" sz="2000" dirty="0"/>
              <a:t>б) Консолидированный отчет о финансовых результатах;</a:t>
            </a:r>
          </a:p>
          <a:p>
            <a:pPr marL="0" indent="0" algn="just">
              <a:buNone/>
            </a:pPr>
            <a:r>
              <a:rPr lang="ru-RU" sz="2000" dirty="0"/>
              <a:t>в) Консолидированный отчет о движении денежных средств;</a:t>
            </a:r>
          </a:p>
          <a:p>
            <a:pPr marL="0" indent="0" algn="just">
              <a:buNone/>
            </a:pPr>
            <a:r>
              <a:rPr lang="ru-RU" sz="2000" dirty="0"/>
              <a:t>г) Отчет об исполнении консолидированного бюджета;</a:t>
            </a:r>
          </a:p>
          <a:p>
            <a:pPr marL="0" indent="0" algn="just">
              <a:buNone/>
            </a:pPr>
            <a:r>
              <a:rPr lang="ru-RU" sz="2000" dirty="0"/>
              <a:t>д) Отчет об исполнении консолидированного бюджета и бюджета государственного внебюджетного фонда;</a:t>
            </a:r>
          </a:p>
          <a:p>
            <a:pPr marL="0" indent="0" algn="just">
              <a:buNone/>
            </a:pPr>
            <a:r>
              <a:rPr lang="ru-RU" sz="2000" dirty="0"/>
              <a:t>е) Пояснительная записка и Пояснения к консолидированной бухгалтерской (финансовой) отчетности.</a:t>
            </a:r>
          </a:p>
          <a:p>
            <a:pPr marL="0" indent="0" algn="just">
              <a:buNone/>
            </a:pPr>
            <a:r>
              <a:rPr lang="ru-RU" sz="2000" dirty="0" smtClean="0"/>
              <a:t>Формы </a:t>
            </a:r>
            <a:r>
              <a:rPr lang="ru-RU" sz="2000" dirty="0"/>
              <a:t>консолидированной бухгалтерской (финансовой) отчетности и порядок их заполнения устанавливаются Министерством финансов Российской Федерации.</a:t>
            </a:r>
          </a:p>
          <a:p>
            <a:pPr marL="0" indent="0" algn="just">
              <a:buNone/>
            </a:pPr>
            <a:endParaRPr lang="ru-RU" sz="2000" dirty="0"/>
          </a:p>
        </p:txBody>
      </p:sp>
    </p:spTree>
    <p:extLst>
      <p:ext uri="{BB962C8B-B14F-4D97-AF65-F5344CB8AC3E}">
        <p14:creationId xmlns:p14="http://schemas.microsoft.com/office/powerpoint/2010/main" val="34511449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8534400" y="6381328"/>
            <a:ext cx="430088" cy="288032"/>
          </a:xfrm>
          <a:prstGeom prst="rect">
            <a:avLst/>
          </a:prstGeom>
        </p:spPr>
        <p:txBody>
          <a:bodyP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ru-RU" sz="1800" b="1" dirty="0" smtClean="0">
                <a:solidFill>
                  <a:schemeClr val="bg1"/>
                </a:solidFill>
                <a:latin typeface="Times New Roman" pitchFamily="18" charset="0"/>
                <a:cs typeface="Times New Roman" pitchFamily="18" charset="0"/>
              </a:rPr>
              <a:t>28</a:t>
            </a:r>
            <a:endParaRPr lang="en-US" sz="1800" b="1" dirty="0">
              <a:solidFill>
                <a:schemeClr val="bg1"/>
              </a:solidFill>
              <a:latin typeface="Times New Roman" pitchFamily="18" charset="0"/>
              <a:cs typeface="Times New Roman" pitchFamily="18" charset="0"/>
            </a:endParaRPr>
          </a:p>
        </p:txBody>
      </p:sp>
      <p:graphicFrame>
        <p:nvGraphicFramePr>
          <p:cNvPr id="2" name="Object 2"/>
          <p:cNvGraphicFramePr>
            <a:graphicFrameLocks noChangeAspect="1"/>
          </p:cNvGraphicFramePr>
          <p:nvPr/>
        </p:nvGraphicFramePr>
        <p:xfrm>
          <a:off x="2689225" y="1600200"/>
          <a:ext cx="3422650" cy="3429000"/>
        </p:xfrm>
        <a:graphic>
          <a:graphicData uri="http://schemas.openxmlformats.org/presentationml/2006/ole">
            <mc:AlternateContent xmlns:mc="http://schemas.openxmlformats.org/markup-compatibility/2006">
              <mc:Choice xmlns:v="urn:schemas-microsoft-com:vml" Requires="v">
                <p:oleObj spid="_x0000_s1135" name="Clip" r:id="rId3" imgW="3452400" imgH="3458520" progId="">
                  <p:embed/>
                </p:oleObj>
              </mc:Choice>
              <mc:Fallback>
                <p:oleObj name="Clip" r:id="rId3" imgW="3452400" imgH="345852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9225" y="1600200"/>
                        <a:ext cx="3422650" cy="3429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5711833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6531</TotalTime>
  <Words>1358</Words>
  <Application>Microsoft Office PowerPoint</Application>
  <PresentationFormat>Экран (4:3)</PresentationFormat>
  <Paragraphs>94</Paragraphs>
  <Slides>14</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14</vt:i4>
      </vt:variant>
    </vt:vector>
  </HeadingPairs>
  <TitlesOfParts>
    <vt:vector size="16" baseType="lpstr">
      <vt:lpstr>Официальная</vt:lpstr>
      <vt:lpstr>Clip</vt:lpstr>
      <vt:lpstr>Консолидированная отчетность</vt:lpstr>
      <vt:lpstr>Нормативное регулирование</vt:lpstr>
      <vt:lpstr>Понятие консолидированной отчетности</vt:lpstr>
      <vt:lpstr>Периметр консолидации</vt:lpstr>
      <vt:lpstr>Особенности определения связанных сторон</vt:lpstr>
      <vt:lpstr>Порядок формирования консолидированной отчетности</vt:lpstr>
      <vt:lpstr>Учетная политика</vt:lpstr>
      <vt:lpstr>Дата отчетности</vt:lpstr>
      <vt:lpstr>Изменение периметра консолидации</vt:lpstr>
      <vt:lpstr>Алгоритм консолидации</vt:lpstr>
      <vt:lpstr>Исключения</vt:lpstr>
      <vt:lpstr>Налоги</vt:lpstr>
      <vt:lpstr>Состав консолидированной отчетности</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Классификация  аудиторских услуг</dc:title>
  <dc:creator>Елена А. Черемных</dc:creator>
  <cp:lastModifiedBy>User</cp:lastModifiedBy>
  <cp:revision>703</cp:revision>
  <cp:lastPrinted>2014-11-12T11:25:40Z</cp:lastPrinted>
  <dcterms:created xsi:type="dcterms:W3CDTF">2014-09-10T05:03:02Z</dcterms:created>
  <dcterms:modified xsi:type="dcterms:W3CDTF">2017-09-08T12:45:05Z</dcterms:modified>
</cp:coreProperties>
</file>