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301" r:id="rId3"/>
    <p:sldId id="302" r:id="rId4"/>
    <p:sldId id="407" r:id="rId5"/>
    <p:sldId id="402" r:id="rId6"/>
    <p:sldId id="403" r:id="rId7"/>
    <p:sldId id="417" r:id="rId8"/>
    <p:sldId id="409" r:id="rId9"/>
    <p:sldId id="404" r:id="rId10"/>
    <p:sldId id="416" r:id="rId11"/>
    <p:sldId id="418" r:id="rId12"/>
    <p:sldId id="273" r:id="rId13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79E1"/>
    <a:srgbClr val="C8AF1A"/>
    <a:srgbClr val="CC9B00"/>
    <a:srgbClr val="ACD24E"/>
    <a:srgbClr val="DFF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61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1498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20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9F521CA8-89E5-4022-A2D1-114C66CE1F88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2702" tIns="46351" rIns="92702" bIns="463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96FF5A61-2FF2-4EA8-A403-C82BCECBA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8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D0BF3D-5C61-4C0F-8BCA-32C8D9D40C5B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89CDC9CEE2FB1C171369FBB187275F5198B72A498C82FF70B65B9E1CDDD4C243F7F51200F8qFoEJ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86074"/>
            <a:ext cx="8640960" cy="3423245"/>
          </a:xfrm>
        </p:spPr>
        <p:txBody>
          <a:bodyPr>
            <a:normAutofit/>
          </a:bodyPr>
          <a:lstStyle/>
          <a:p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Томский политехнический университет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Андриенко Олег Владимирович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677" y="133350"/>
            <a:ext cx="6353174" cy="200977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Информация о связанных сторонах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Нормативное регулирование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Проект Приказа </a:t>
            </a:r>
            <a:r>
              <a:rPr lang="ru-RU" sz="1800" dirty="0"/>
              <a:t>Минфина России </a:t>
            </a:r>
          </a:p>
          <a:p>
            <a:pPr marL="0" indent="0" algn="just">
              <a:buNone/>
            </a:pPr>
            <a:r>
              <a:rPr lang="ru-RU" sz="1800" dirty="0"/>
              <a:t>"Об утверждении федерального стандарта бухгалтерского учета для организаций государственного сектора </a:t>
            </a:r>
            <a:r>
              <a:rPr lang="ru-RU" sz="1800" dirty="0" smtClean="0"/>
              <a:t>«Информация о связанных сторонах»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(</a:t>
            </a:r>
            <a:r>
              <a:rPr lang="ru-RU" sz="1800" dirty="0" smtClean="0"/>
              <a:t>Экспертиза в Совете по стандартам учета при </a:t>
            </a:r>
            <a:r>
              <a:rPr lang="ru-RU" sz="1800" dirty="0"/>
              <a:t>М</a:t>
            </a:r>
            <a:r>
              <a:rPr lang="ru-RU" sz="1800" dirty="0" smtClean="0"/>
              <a:t>инфине РФ</a:t>
            </a:r>
            <a:r>
              <a:rPr lang="ru-RU" sz="1800" dirty="0" smtClean="0"/>
              <a:t>)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Стандарт применяется при ведении бюджетного учета, бухгалтерского учета государственных (муниципальных) бюджетных и автономных учреждений с 1 января 2018 года, составлении бюджетной отчетности, бухгалтерской (финансовой) отчетности государственных (муниципальных) бюджетных и автономных учреждений начиная с отчетности 2018 </a:t>
            </a:r>
            <a:r>
              <a:rPr lang="ru-RU" sz="1800" dirty="0" smtClean="0"/>
              <a:t>года.</a:t>
            </a:r>
          </a:p>
          <a:p>
            <a:pPr marL="0" indent="0" algn="just">
              <a:buNone/>
            </a:pPr>
            <a:r>
              <a:rPr lang="ru-RU" sz="1800" dirty="0"/>
              <a:t>У</a:t>
            </a:r>
            <a:r>
              <a:rPr lang="ru-RU" sz="1800" dirty="0" smtClean="0"/>
              <a:t>станавливает </a:t>
            </a:r>
            <a:r>
              <a:rPr lang="ru-RU" sz="1800" dirty="0"/>
              <a:t>порядок раскрытия в годовой бухгалтерской (финансовой) отчетности информации о юридических и (или) физических лицах, на деятельность которых субъект отчетности способен оказывать влияние и (или) способных оказывать влияние на деятельность субъекта отчетности (далее - связанные стороны), а также об операциях со связанными сторонами.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</a:t>
            </a:r>
            <a:r>
              <a:rPr lang="ru-RU" dirty="0" smtClean="0"/>
              <a:t>связанных сторон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С</a:t>
            </a:r>
            <a:r>
              <a:rPr lang="ru-RU" sz="2000" dirty="0" smtClean="0"/>
              <a:t>вязанными </a:t>
            </a:r>
            <a:r>
              <a:rPr lang="ru-RU" sz="2000" dirty="0"/>
              <a:t>сторонами субъекта отчетности являются:</a:t>
            </a:r>
          </a:p>
          <a:p>
            <a:pPr marL="0" indent="0" algn="just">
              <a:buNone/>
            </a:pPr>
            <a:r>
              <a:rPr lang="ru-RU" sz="2000" dirty="0"/>
              <a:t>а) аффилированные лица субъекта отчетности в соответствии с законодательством Российской Федерации;</a:t>
            </a:r>
          </a:p>
          <a:p>
            <a:pPr marL="0" indent="0" algn="just">
              <a:buNone/>
            </a:pPr>
            <a:r>
              <a:rPr lang="ru-RU" sz="2000" dirty="0"/>
              <a:t>б) лица, которые являются заинтересованными в заключении субъектом отчетности сделок в соответствии с законодательством Российской Федерации;</a:t>
            </a:r>
          </a:p>
          <a:p>
            <a:pPr marL="0" indent="0" algn="just">
              <a:buNone/>
            </a:pPr>
            <a:r>
              <a:rPr lang="ru-RU" sz="2000" dirty="0"/>
              <a:t>в) иные лица, хозяйственные решения которых субъект отчетности имеет право определять или в принятии которых он может участвовать, а также лица, имеющие право определять хозяйственные решения, принимаемые субъектом отчетности, или имеющие возможность участвовать в их принятии, на основании законодательства Российской Федерации, имущественных прав, учредительных документов и соглашений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 algn="just"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Аффилированные лица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9192" y="144576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500" dirty="0" smtClean="0"/>
              <a:t>Аффилированные </a:t>
            </a:r>
            <a:r>
              <a:rPr lang="ru-RU" sz="1500" dirty="0"/>
              <a:t>лица - физические и юридические лица, способные оказывать влияние на деятельность юридических и (или) физических лиц, осуществляющих предпринимательскую деятельность;</a:t>
            </a:r>
          </a:p>
          <a:p>
            <a:pPr marL="0" indent="0" algn="just">
              <a:buNone/>
            </a:pPr>
            <a:r>
              <a:rPr lang="ru-RU" sz="1500" dirty="0" smtClean="0"/>
              <a:t>Аффилированными </a:t>
            </a:r>
            <a:r>
              <a:rPr lang="ru-RU" sz="1500" dirty="0"/>
              <a:t>лицами юридического лица являются:</a:t>
            </a:r>
          </a:p>
          <a:p>
            <a:pPr marL="0" indent="0" algn="just">
              <a:buNone/>
            </a:pPr>
            <a:r>
              <a:rPr lang="ru-RU" sz="1500" dirty="0" smtClean="0"/>
              <a:t>- член </a:t>
            </a:r>
            <a:r>
              <a:rPr lang="ru-RU" sz="1500" dirty="0"/>
              <a:t>его Совета директоров (наблюдательного совета) или иного коллегиального органа управления, член его коллегиального исполнительного органа, а также лицо, осуществляющее полномочия его единоличного исполнительного органа;</a:t>
            </a:r>
          </a:p>
          <a:p>
            <a:pPr marL="0" indent="0" algn="just">
              <a:buNone/>
            </a:pPr>
            <a:r>
              <a:rPr lang="ru-RU" sz="1500" dirty="0" smtClean="0"/>
              <a:t>- лица</a:t>
            </a:r>
            <a:r>
              <a:rPr lang="ru-RU" sz="1500" dirty="0"/>
              <a:t>, принадлежащие к той </a:t>
            </a:r>
            <a:r>
              <a:rPr lang="ru-RU" sz="1500" dirty="0" smtClean="0"/>
              <a:t>группе лиц, к которой принадлежит данное юридическое лицо;</a:t>
            </a:r>
            <a:endParaRPr lang="ru-RU" sz="1500" dirty="0">
              <a:hlinkClick r:id="rId2"/>
            </a:endParaRPr>
          </a:p>
          <a:p>
            <a:pPr marL="0" indent="0" algn="just">
              <a:buNone/>
            </a:pPr>
            <a:r>
              <a:rPr lang="ru-RU" sz="1500" dirty="0" smtClean="0"/>
              <a:t>- лица</a:t>
            </a:r>
            <a:r>
              <a:rPr lang="ru-RU" sz="1500" dirty="0"/>
              <a:t>, которые имеют право распоряжаться более чем 20 процентами общего количества голосов, приходящихся на голосующие акции либо составляющие уставный или складочный капитал вклады, доли данного юридического лица;</a:t>
            </a:r>
          </a:p>
          <a:p>
            <a:pPr marL="0" indent="0" algn="just">
              <a:buNone/>
            </a:pPr>
            <a:r>
              <a:rPr lang="ru-RU" sz="1500" dirty="0" smtClean="0"/>
              <a:t>- юридическое </a:t>
            </a:r>
            <a:r>
              <a:rPr lang="ru-RU" sz="1500" dirty="0"/>
              <a:t>лицо, в котором данное юридическое лицо имеет право распоряжаться более чем 20 процентами общего количества голосов, приходящихся на голосующие акции либо составляющие уставный или складочный капитал вклады, доли данного юридического лица;</a:t>
            </a:r>
          </a:p>
          <a:p>
            <a:pPr marL="0" indent="0" algn="just">
              <a:buNone/>
            </a:pPr>
            <a:r>
              <a:rPr lang="ru-RU" sz="1500" dirty="0" smtClean="0"/>
              <a:t>- если </a:t>
            </a:r>
            <a:r>
              <a:rPr lang="ru-RU" sz="1500" dirty="0"/>
              <a:t>юридическое лицо является участником финансово-промышленной группы, к его аффилированным лицам также относятся члены Советов директоров (наблюдательных советов) или иных коллегиальных органов управления, коллегиальных исполнительных органов участников финансово-промышленной группы, а также лица, осуществляющие полномочия единоличных исполнительных органов участников финансово-промышленной группы;</a:t>
            </a:r>
          </a:p>
        </p:txBody>
      </p:sp>
    </p:spTree>
    <p:extLst>
      <p:ext uri="{BB962C8B-B14F-4D97-AF65-F5344CB8AC3E}">
        <p14:creationId xmlns:p14="http://schemas.microsoft.com/office/powerpoint/2010/main" val="50316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определения связанных сторон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2720" y="1354328"/>
            <a:ext cx="88087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Операцией между субъектом отчетности и связанной стороной считается любая операция по передаче (получению) активов, оказанию (потреблению) работ, услуг или операция, ведущая к возникновению (прекращению) обязательств, независимо от того, являются ли указанные операции обменными.</a:t>
            </a:r>
          </a:p>
          <a:p>
            <a:pPr marL="0" indent="0" algn="just">
              <a:buNone/>
            </a:pPr>
            <a:r>
              <a:rPr lang="ru-RU" sz="2000" dirty="0" smtClean="0"/>
              <a:t>Субъект </a:t>
            </a:r>
            <a:r>
              <a:rPr lang="ru-RU" sz="2000" dirty="0"/>
              <a:t>отчетности определяет (пересматривает) состав (перечень) связанных сторон по состоянию на отчетную дату </a:t>
            </a:r>
            <a:r>
              <a:rPr lang="ru-RU" sz="2000" dirty="0" smtClean="0"/>
              <a:t>в </a:t>
            </a:r>
            <a:r>
              <a:rPr lang="ru-RU" sz="2000" dirty="0"/>
              <a:t>соответствии с экономической сущностью его отношений с юридическими (физическими) лицами, а не только их правовой формой.</a:t>
            </a:r>
          </a:p>
          <a:p>
            <a:pPr marL="0" indent="0" algn="just">
              <a:buNone/>
            </a:pPr>
            <a:r>
              <a:rPr lang="ru-RU" sz="2000" dirty="0"/>
              <a:t>В перечень связанных сторон также включаются лица, которые являлись связанными сторонами субъекта отчетности на начало и (или) в течение отчетного периода, даже если на отчетную дату они уже не являются его связанными сторонами.</a:t>
            </a:r>
          </a:p>
          <a:p>
            <a:pPr marL="0" indent="0" algn="just">
              <a:buNone/>
            </a:pPr>
            <a:r>
              <a:rPr lang="ru-RU" sz="2000" dirty="0" smtClean="0"/>
              <a:t>Сформированный </a:t>
            </a:r>
            <a:r>
              <a:rPr lang="ru-RU" sz="2000" dirty="0"/>
              <a:t>перечень связанных сторон предоставляется в бухгалтерскую службу субъекта отчетности в сроки, обеспечивающие своевременное формирование бухгалтерской (финансовой) отчетности.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9679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Раскрытие информации о количестве связанных сторон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Субъект отчетности раскрывает в Пояснениях к годовой бухгалтерской (финансовой) отчетности информацию о количестве связанных сторон, доля его участия в капитале (имуществе) которых составляет более 50 процентов общего количества голосующих акций (долей, паёв, вкладов) для каждой из следующих групп организаций:</a:t>
            </a:r>
          </a:p>
          <a:p>
            <a:pPr marL="0" indent="0" algn="just">
              <a:buNone/>
            </a:pPr>
            <a:r>
              <a:rPr lang="ru-RU" sz="2000" dirty="0"/>
              <a:t>а) коммерческие организации (за исключением государственных (муниципальных) унитарных предприятий);</a:t>
            </a:r>
          </a:p>
          <a:p>
            <a:pPr marL="0" indent="0" algn="just">
              <a:buNone/>
            </a:pPr>
            <a:r>
              <a:rPr lang="ru-RU" sz="2000" dirty="0"/>
              <a:t>б) некоммерческие организации (за исключением государственных (муниципальных) учреждений).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599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Раскрытие информации о количестве связанных сторон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Субъект отчетности раскрывает в Пояснениях к годовой бухгалтерской (финансовой) отчетности информацию о количестве связанных сторон, доля его участия в капитале (имуществе) которых составляет более 50 процентов общего количества голосующих акций (долей, паёв, вкладов) для каждой из следующих групп организаций:</a:t>
            </a:r>
          </a:p>
          <a:p>
            <a:pPr marL="0" indent="0" algn="just">
              <a:buNone/>
            </a:pPr>
            <a:r>
              <a:rPr lang="ru-RU" sz="2000" dirty="0"/>
              <a:t>а) коммерческие организации (за исключением государственных (муниципальных) унитарных предприятий);</a:t>
            </a:r>
          </a:p>
          <a:p>
            <a:pPr marL="0" indent="0" algn="just">
              <a:buNone/>
            </a:pPr>
            <a:r>
              <a:rPr lang="ru-RU" sz="2000" dirty="0"/>
              <a:t>б) некоммерческие организации (за исключением государственных (муниципальных) учреждений).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3842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Выбор раскрываемой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Субъект отчетности раскрывает в Пояснениях к годовой бухгалтерской (финансовой) отчетности информацию об операциях со связанными сторонами, проведенными в отчетном периоде на условиях, отличающихся от обычных условий совершения им аналогичных операций с лицами, которые не являются его связанными сторонами.</a:t>
            </a:r>
          </a:p>
          <a:p>
            <a:pPr marL="0" indent="0" algn="just">
              <a:buNone/>
            </a:pPr>
            <a:r>
              <a:rPr lang="ru-RU" sz="2000" dirty="0"/>
              <a:t>Не требуется раскрывать информацию об операциях субъекта отчетности с организациями государственного сектора, которые являются его связанными сторонами, если такие операции связаны с выполнением субъектом отчетности возложенных на него полномочий и (или) функций.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8379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Раскрытие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5288"/>
            <a:ext cx="850392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В отношении каждой связанной стороны, информация об операциях с которой подлежит раскрытию, в Пояснениях к годовой бухгалтерской (финансовой) отчетности приводится:</a:t>
            </a:r>
          </a:p>
          <a:p>
            <a:pPr marL="0" indent="0">
              <a:buNone/>
            </a:pPr>
            <a:r>
              <a:rPr lang="ru-RU" sz="1400" dirty="0"/>
              <a:t>а) описание характера отношений субъекта отчетности и связанной </a:t>
            </a:r>
            <a:r>
              <a:rPr lang="ru-RU" sz="1400" dirty="0" smtClean="0"/>
              <a:t>стороны;</a:t>
            </a:r>
            <a:endParaRPr lang="ru-RU" sz="1400" dirty="0"/>
          </a:p>
          <a:p>
            <a:pPr marL="0" indent="0">
              <a:buNone/>
            </a:pPr>
            <a:r>
              <a:rPr lang="ru-RU" sz="1400" dirty="0"/>
              <a:t>б) виды операций, осуществленных в отчетном периоде между субъектом отчетности и связанной стороной, в том числе:</a:t>
            </a:r>
          </a:p>
          <a:p>
            <a:pPr marL="0" indent="0">
              <a:buNone/>
            </a:pPr>
            <a:r>
              <a:rPr lang="ru-RU" sz="1400" dirty="0"/>
              <a:t>безвозмездное перечисление (передача) активов;</a:t>
            </a:r>
          </a:p>
          <a:p>
            <a:pPr marL="0" indent="0">
              <a:buNone/>
            </a:pPr>
            <a:r>
              <a:rPr lang="ru-RU" sz="1400" dirty="0"/>
              <a:t>предоставление (получение) кредитов, займов, ссуд;</a:t>
            </a:r>
          </a:p>
          <a:p>
            <a:pPr marL="0" indent="0">
              <a:buNone/>
            </a:pPr>
            <a:r>
              <a:rPr lang="ru-RU" sz="1400" dirty="0"/>
              <a:t>реализация товаров, выполнение работ, оказание услуг;</a:t>
            </a:r>
          </a:p>
          <a:p>
            <a:pPr marL="0" indent="0">
              <a:buNone/>
            </a:pPr>
            <a:r>
              <a:rPr lang="ru-RU" sz="1400" dirty="0"/>
              <a:t>операции с иным государственным (муниципальным) имуществом;</a:t>
            </a:r>
          </a:p>
          <a:p>
            <a:pPr marL="0" indent="0">
              <a:buNone/>
            </a:pPr>
            <a:r>
              <a:rPr lang="ru-RU" sz="1400" dirty="0"/>
              <a:t>прочие операции.</a:t>
            </a:r>
          </a:p>
          <a:p>
            <a:pPr marL="0" indent="0">
              <a:buNone/>
            </a:pPr>
            <a:r>
              <a:rPr lang="ru-RU" sz="1400" dirty="0"/>
              <a:t>в) описание основных условий операций каждого вида с указанием отличий условий таких операций от условий аналогичных операций с иными лицами, которые не являются связанными сторонами субъекта отчетности;</a:t>
            </a:r>
          </a:p>
          <a:p>
            <a:pPr marL="0" indent="0">
              <a:buNone/>
            </a:pPr>
            <a:r>
              <a:rPr lang="ru-RU" sz="1400" dirty="0"/>
              <a:t>г) объем операций каждого вида в денежном выражении с выделением сумм операций, расчеты по которым не завершены, в том числе: </a:t>
            </a:r>
          </a:p>
          <a:p>
            <a:pPr marL="0" indent="0">
              <a:buNone/>
            </a:pPr>
            <a:r>
              <a:rPr lang="ru-RU" sz="1400" dirty="0"/>
              <a:t>описание условий и сроков осуществления (завершения) расчетов по операциям, а также формы расчетов;</a:t>
            </a:r>
          </a:p>
          <a:p>
            <a:pPr marL="0" indent="0">
              <a:buNone/>
            </a:pPr>
            <a:r>
              <a:rPr lang="ru-RU" sz="1400" dirty="0"/>
              <a:t>величину образованных резервов по сомнительным долгам на конец отчетного периода;</a:t>
            </a:r>
          </a:p>
          <a:p>
            <a:pPr marL="0" indent="0">
              <a:buNone/>
            </a:pPr>
            <a:r>
              <a:rPr lang="ru-RU" sz="1400" dirty="0"/>
              <a:t>величину списанной дебиторской задолженности, по которой срок исковой давности истек, других долгов, нереальных для взыскания, в том числе за счет резерва по сомнительным долгам.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161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Правила формирования раскрытий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9656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Показатели, отражающие аналогичные по характеру отношения и операции со связанными сторонами, раскрываются в агрегированном виде, за исключением случаев, когда обособленное раскрытие их необходимо для понимания влияния операций со связанными сторонами на бухгалтерскую (финансовую) отчетность субъекта отчетности.</a:t>
            </a:r>
          </a:p>
          <a:p>
            <a:pPr marL="0" indent="0" algn="just">
              <a:buNone/>
            </a:pPr>
            <a:r>
              <a:rPr lang="ru-RU" sz="1800" dirty="0" smtClean="0"/>
              <a:t>Не </a:t>
            </a:r>
            <a:r>
              <a:rPr lang="ru-RU" sz="1800" dirty="0"/>
              <a:t>требуется раскрытие в консолидированной бухгалтерской (финансовой) отчетности субъекта отчетности информации о связанных сторонах и операциях между связанными сторонами среди организаций, входящих в один периметр </a:t>
            </a:r>
            <a:r>
              <a:rPr lang="ru-RU" sz="1800" dirty="0" smtClean="0"/>
              <a:t>консолидации.</a:t>
            </a:r>
          </a:p>
          <a:p>
            <a:pPr marL="0" indent="0" algn="just">
              <a:buNone/>
            </a:pPr>
            <a:r>
              <a:rPr lang="ru-RU" sz="1800" dirty="0" smtClean="0"/>
              <a:t>Построение </a:t>
            </a:r>
            <a:r>
              <a:rPr lang="ru-RU" sz="1800" dirty="0"/>
              <a:t>аналитического учета должно обеспечивать формирование информации о составе связанных сторон и об операциях со связанными сторонами, предусмотренной настоящим Стандартом.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5964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Изменения в КОСГУ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9656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/>
              <a:t>Предлагается добавить отдельные КОСГУ для формирования аналитики:</a:t>
            </a:r>
          </a:p>
          <a:p>
            <a:pPr marL="0" indent="0" algn="just">
              <a:buNone/>
            </a:pPr>
            <a:r>
              <a:rPr lang="ru-RU" sz="2000" dirty="0" smtClean="0"/>
              <a:t>731 (831) для расчетов с БУ и АУ;</a:t>
            </a:r>
          </a:p>
          <a:p>
            <a:pPr marL="0" indent="0" algn="just">
              <a:buNone/>
            </a:pPr>
            <a:r>
              <a:rPr lang="ru-RU" sz="2000" dirty="0" smtClean="0"/>
              <a:t>732 (832) для расчетов с бюджетными единицами (корме ВБФ)</a:t>
            </a:r>
          </a:p>
          <a:p>
            <a:pPr marL="0" indent="0" algn="just">
              <a:buNone/>
            </a:pPr>
            <a:r>
              <a:rPr lang="ru-RU" sz="2000" dirty="0" smtClean="0"/>
              <a:t>733 (833) для расчетов с ВБФ</a:t>
            </a:r>
          </a:p>
          <a:p>
            <a:pPr marL="0" indent="0" algn="just">
              <a:buNone/>
            </a:pPr>
            <a:r>
              <a:rPr lang="ru-RU" sz="2000" dirty="0" smtClean="0"/>
              <a:t>734 (834) для расчетов с </a:t>
            </a:r>
            <a:r>
              <a:rPr lang="ru-RU" sz="2000" dirty="0" err="1" smtClean="0"/>
              <a:t>госкорпорациями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735 (835) для расчетов с унитарными предприятиями</a:t>
            </a:r>
          </a:p>
          <a:p>
            <a:pPr marL="0" indent="0" algn="just">
              <a:buNone/>
            </a:pPr>
            <a:r>
              <a:rPr lang="ru-RU" sz="2000" dirty="0" smtClean="0"/>
              <a:t>736 (836) для расчетов с компаниями, в которых доля участия более 50% госсектора</a:t>
            </a:r>
          </a:p>
          <a:p>
            <a:pPr marL="0" indent="0" algn="just">
              <a:buNone/>
            </a:pPr>
            <a:r>
              <a:rPr lang="ru-RU" sz="2000" dirty="0" smtClean="0"/>
              <a:t>737 (837) для расчетов с субъектами малого предпринимательства</a:t>
            </a:r>
          </a:p>
          <a:p>
            <a:pPr marL="0" indent="0" algn="just">
              <a:buNone/>
            </a:pPr>
            <a:r>
              <a:rPr lang="ru-RU" sz="2000" dirty="0" smtClean="0"/>
              <a:t>Для формирования дополнительной аналитики по счетам расчетов (например 206, 302, 205) необходимо при заключении контрактов запрашивать информацию о конечных бенефициарах и принадлежности к субъектам малого предпринимательства.</a:t>
            </a:r>
            <a:endParaRPr lang="ru-RU" sz="2000" dirty="0" smtClean="0"/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1794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534400" y="6381328"/>
            <a:ext cx="430088" cy="28803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689225" y="1600200"/>
          <a:ext cx="34226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Clip" r:id="rId3" imgW="3452400" imgH="3458520" progId="">
                  <p:embed/>
                </p:oleObj>
              </mc:Choice>
              <mc:Fallback>
                <p:oleObj name="Clip" r:id="rId3" imgW="3452400" imgH="3458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600200"/>
                        <a:ext cx="342265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1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6502</TotalTime>
  <Words>931</Words>
  <Application>Microsoft Office PowerPoint</Application>
  <PresentationFormat>Экран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Официальная</vt:lpstr>
      <vt:lpstr>Clip</vt:lpstr>
      <vt:lpstr>Информация о связанных сторонах</vt:lpstr>
      <vt:lpstr>Нормативное регулирование</vt:lpstr>
      <vt:lpstr>Понятие связанных сторон</vt:lpstr>
      <vt:lpstr>Аффилированные лица</vt:lpstr>
      <vt:lpstr>Особенности определения связанных сторон</vt:lpstr>
      <vt:lpstr>Раскрытие информации о количестве связанных сторон</vt:lpstr>
      <vt:lpstr>Раскрытие информации о количестве связанных сторон</vt:lpstr>
      <vt:lpstr>Выбор раскрываемой информации</vt:lpstr>
      <vt:lpstr>Раскрытие информации</vt:lpstr>
      <vt:lpstr>Правила формирования раскрытий</vt:lpstr>
      <vt:lpstr>Изменения в КОСГУ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аудиторских услуг</dc:title>
  <dc:creator>Елена А. Черемных</dc:creator>
  <cp:lastModifiedBy>User</cp:lastModifiedBy>
  <cp:revision>699</cp:revision>
  <cp:lastPrinted>2014-11-12T11:25:40Z</cp:lastPrinted>
  <dcterms:created xsi:type="dcterms:W3CDTF">2014-09-10T05:03:02Z</dcterms:created>
  <dcterms:modified xsi:type="dcterms:W3CDTF">2017-09-08T11:19:17Z</dcterms:modified>
</cp:coreProperties>
</file>