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301" r:id="rId3"/>
    <p:sldId id="302" r:id="rId4"/>
    <p:sldId id="407" r:id="rId5"/>
    <p:sldId id="408" r:id="rId6"/>
    <p:sldId id="306" r:id="rId7"/>
    <p:sldId id="402" r:id="rId8"/>
    <p:sldId id="403" r:id="rId9"/>
    <p:sldId id="409" r:id="rId10"/>
    <p:sldId id="404" r:id="rId11"/>
    <p:sldId id="410" r:id="rId12"/>
    <p:sldId id="411" r:id="rId13"/>
    <p:sldId id="405" r:id="rId14"/>
    <p:sldId id="412" r:id="rId15"/>
    <p:sldId id="413" r:id="rId16"/>
    <p:sldId id="414" r:id="rId17"/>
    <p:sldId id="406" r:id="rId18"/>
    <p:sldId id="415" r:id="rId19"/>
    <p:sldId id="416" r:id="rId20"/>
    <p:sldId id="273" r:id="rId21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79E1"/>
    <a:srgbClr val="C8AF1A"/>
    <a:srgbClr val="CC9B00"/>
    <a:srgbClr val="ACD24E"/>
    <a:srgbClr val="DFF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61" autoAdjust="0"/>
    <p:restoredTop sz="94664" autoAdjust="0"/>
  </p:normalViewPr>
  <p:slideViewPr>
    <p:cSldViewPr snapToGrid="0">
      <p:cViewPr>
        <p:scale>
          <a:sx n="75" d="100"/>
          <a:sy n="75" d="100"/>
        </p:scale>
        <p:origin x="-1517" y="-25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-1206" y="-9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r">
              <a:defRPr sz="1200"/>
            </a:lvl1pPr>
          </a:lstStyle>
          <a:p>
            <a:fld id="{9F521CA8-89E5-4022-A2D1-114C66CE1F88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02" tIns="46351" rIns="92702" bIns="46351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2"/>
          </a:xfrm>
          <a:prstGeom prst="rect">
            <a:avLst/>
          </a:prstGeom>
        </p:spPr>
        <p:txBody>
          <a:bodyPr vert="horz" lIns="92702" tIns="46351" rIns="92702" bIns="4635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2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r">
              <a:defRPr sz="1200"/>
            </a:lvl1pPr>
          </a:lstStyle>
          <a:p>
            <a:fld id="{96FF5A61-2FF2-4EA8-A403-C82BCECBAC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86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ED0BF3D-5C61-4C0F-8BCA-32C8D9D40C5B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ED0BF3D-5C61-4C0F-8BCA-32C8D9D40C5B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ED0BF3D-5C61-4C0F-8BCA-32C8D9D40C5B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886074"/>
            <a:ext cx="8640960" cy="3423245"/>
          </a:xfrm>
        </p:spPr>
        <p:txBody>
          <a:bodyPr>
            <a:normAutofit/>
          </a:bodyPr>
          <a:lstStyle/>
          <a:p>
            <a:endParaRPr lang="ru-RU" sz="14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Томский политехнический университет</a:t>
            </a:r>
          </a:p>
          <a:p>
            <a:endParaRPr lang="ru-RU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Андриенко Олег Владимирович</a:t>
            </a:r>
          </a:p>
          <a:p>
            <a:endParaRPr lang="ru-RU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0677" y="133350"/>
            <a:ext cx="6353174" cy="200977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Учетная политика, оценочные значения и ошибки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75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Нормативное регулирование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2552" y="135432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/>
              <a:t>Проект Приказа </a:t>
            </a:r>
            <a:r>
              <a:rPr lang="ru-RU" sz="1800" dirty="0"/>
              <a:t>Минфина России </a:t>
            </a:r>
          </a:p>
          <a:p>
            <a:pPr marL="0" indent="0" algn="just">
              <a:buNone/>
            </a:pPr>
            <a:r>
              <a:rPr lang="ru-RU" sz="1800" dirty="0"/>
              <a:t>"Об утверждении федерального стандарта бухгалтерского учета для организаций государственного сектора </a:t>
            </a:r>
            <a:r>
              <a:rPr lang="ru-RU" sz="1800" dirty="0" smtClean="0"/>
              <a:t>«Учетная политика, оценочные значения и ошибки»</a:t>
            </a:r>
            <a:endParaRPr lang="ru-RU" sz="1800" dirty="0"/>
          </a:p>
          <a:p>
            <a:pPr marL="0" indent="0" algn="just">
              <a:buNone/>
            </a:pPr>
            <a:r>
              <a:rPr lang="ru-RU" sz="1800" dirty="0" smtClean="0"/>
              <a:t>(В Минюсте)</a:t>
            </a:r>
            <a:endParaRPr lang="ru-RU" sz="1800" dirty="0"/>
          </a:p>
          <a:p>
            <a:pPr marL="0" indent="0" algn="just">
              <a:buNone/>
            </a:pPr>
            <a:r>
              <a:rPr lang="ru-RU" sz="1800" dirty="0"/>
              <a:t>Стандарт применяется при ведении бюджетного учета, бухгалтерского учета государственных (муниципальных) бюджетных и автономных учреждений с 1 января 2018 года, составлении бюджетной отчетности, бухгалтерской (финансовой) отчетности государственных (муниципальных) бюджетных и автономных учреждений начиная с отчетности 2018 </a:t>
            </a:r>
            <a:r>
              <a:rPr lang="ru-RU" sz="1800" dirty="0" smtClean="0"/>
              <a:t>года.</a:t>
            </a:r>
          </a:p>
          <a:p>
            <a:pPr marL="0" indent="0" algn="just">
              <a:buNone/>
            </a:pPr>
            <a:r>
              <a:rPr lang="ru-RU" sz="1800" dirty="0"/>
              <a:t>У</a:t>
            </a:r>
            <a:r>
              <a:rPr lang="ru-RU" sz="1800" dirty="0" smtClean="0"/>
              <a:t>станавливает </a:t>
            </a:r>
            <a:r>
              <a:rPr lang="ru-RU" sz="1800" dirty="0"/>
              <a:t>требования к формированию, утверждению и изменению учетной политики, а также правила отражения в бухгалтерской (финансовой) отчетности последствий изменения учетной политики, оценочных значений и исправлений ошибок. 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Понятие учетной политики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/>
              <a:t>Учетная политика – совокупность способов организации и ведения бухгалтерского учета, применяемых субъектом учета</a:t>
            </a:r>
            <a:r>
              <a:rPr lang="ru-RU" sz="1600" dirty="0" smtClean="0"/>
              <a:t>.</a:t>
            </a:r>
          </a:p>
          <a:p>
            <a:pPr marL="0" indent="0" algn="just">
              <a:buNone/>
            </a:pPr>
            <a:r>
              <a:rPr lang="ru-RU" sz="1600" dirty="0"/>
              <a:t>Субъект учета формирует учетную политику исходя из особенностей своей структуры, отраслевых и иных особенностей деятельности, выполняемых им в соответствии с законодательством Российской Федерации полномочий и (или) функций, руководствуясь законодательством Российской Федерации, федеральными и отраслевыми стандартами бухгалтерского учета, иными нормативными правовыми актами органов, регулирующих бухгалтерский учет, а также учетной политикой органа, осуществляющего полномочия и функции учредителя.</a:t>
            </a:r>
          </a:p>
          <a:p>
            <a:pPr marL="0" indent="0" algn="just">
              <a:buNone/>
            </a:pPr>
            <a:r>
              <a:rPr lang="ru-RU" sz="1600" dirty="0"/>
              <a:t>Если в отношении какого-либо объекта бухгалтерского учета законодательством Российской Федерации о бухгалтерском учете, федеральными и отраслевыми стандартами бухгалтерского учета, иными нормативными правовыми актами органов, регулирующих бухгалтерский учет, не установлены правила его отражения в бухгалтерском учете, субъект учета по согласованию с органом, осуществляющим функции и полномочия учредителя, и с финансовым органом соответствующего публично-правового образования определяет учетную политику исходя из требований, установленных федеральным стандартом «Концептуальные основы бухгалтерского учета и отчетности для организаций государственного сектора».</a:t>
            </a:r>
          </a:p>
          <a:p>
            <a:pPr marL="0" indent="0" algn="just">
              <a:buNone/>
            </a:pP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Принятие учетной политики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Учетная политика формируется главным бухгалтером субъекта учета или иным физическим </a:t>
            </a:r>
            <a:r>
              <a:rPr lang="ru-RU" sz="2000" dirty="0"/>
              <a:t>(юридическим) лицом, на которое возложено ведение бухгалтерского учета. </a:t>
            </a:r>
          </a:p>
          <a:p>
            <a:pPr marL="0" indent="0" algn="just">
              <a:buNone/>
            </a:pPr>
            <a:r>
              <a:rPr lang="ru-RU" sz="2000" dirty="0"/>
              <a:t>Учетная политика утверждается руководителем субъекта учета. </a:t>
            </a:r>
          </a:p>
          <a:p>
            <a:pPr marL="0" indent="0" algn="just">
              <a:buNone/>
            </a:pPr>
            <a:r>
              <a:rPr lang="ru-RU" sz="2000" dirty="0"/>
              <a:t>В случае передачи ведения бухгалтерского учета и подготовки бухгалтерской (финансовой) отчетности субъекта учета в централизованную бухгалтерию орган, осуществляющий функции и полномочия учредителя, вправе определить применяемую учетную политику.</a:t>
            </a:r>
          </a:p>
          <a:p>
            <a:pPr marL="0" indent="0" algn="just">
              <a:buNone/>
            </a:pPr>
            <a:r>
              <a:rPr lang="ru-RU" sz="2000" dirty="0"/>
              <a:t>Основные положения учетной политики подлежат публичному раскрытию на официальном сайте субъекта учета в сети «Интернет».</a:t>
            </a:r>
          </a:p>
          <a:p>
            <a:pPr marL="0" indent="0" algn="just">
              <a:buNone/>
            </a:pPr>
            <a:r>
              <a:rPr lang="ru-RU" sz="2000" dirty="0"/>
              <a:t>Учетная </a:t>
            </a:r>
            <a:r>
              <a:rPr lang="ru-RU" sz="2000" dirty="0"/>
              <a:t>политика применяется последовательно из года в год.</a:t>
            </a:r>
          </a:p>
          <a:p>
            <a:pPr marL="0" indent="0" algn="just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0316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Изменения учетной политики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dirty="0"/>
              <a:t>Изменение учетной политики производится в случаях:</a:t>
            </a:r>
          </a:p>
          <a:p>
            <a:pPr marL="0" indent="0" algn="just">
              <a:buNone/>
            </a:pPr>
            <a:r>
              <a:rPr lang="ru-RU" sz="1400" dirty="0"/>
              <a:t>а) изменения законодательства Российской Федерации о бухгалтерском учете, федеральных и (или) отраслевых стандартов и нормативных правовых актов органов, регулирующих бухгалтерский учет;</a:t>
            </a:r>
          </a:p>
          <a:p>
            <a:pPr marL="0" indent="0" algn="just">
              <a:buNone/>
            </a:pPr>
            <a:r>
              <a:rPr lang="ru-RU" sz="1400" dirty="0"/>
              <a:t>б) разработки или выбора субъектом учета способа ведения бухгалтерского учета, применение которого позволит представить в бухгалтерской (финансовой) отчетности достоверную и более уместную информацию;</a:t>
            </a:r>
          </a:p>
          <a:p>
            <a:pPr marL="0" indent="0" algn="just">
              <a:buNone/>
            </a:pPr>
            <a:r>
              <a:rPr lang="ru-RU" sz="1400" dirty="0"/>
              <a:t>в) существенного изменения условий деятельности субъекта учета, включая его реорганизацию, изменение возложенных на субъект учета полномочий и (или) выполняемых им функций.</a:t>
            </a:r>
          </a:p>
          <a:p>
            <a:pPr marL="0" indent="0" algn="just">
              <a:buNone/>
            </a:pPr>
            <a:r>
              <a:rPr lang="ru-RU" sz="1400" dirty="0" smtClean="0"/>
              <a:t>Изменение </a:t>
            </a:r>
            <a:r>
              <a:rPr lang="ru-RU" sz="1400" dirty="0"/>
              <a:t>учетной политики оформляется субъектом учета в </a:t>
            </a:r>
            <a:r>
              <a:rPr lang="ru-RU" sz="1400" dirty="0" smtClean="0"/>
              <a:t>порядке принятия новой учетной политики.</a:t>
            </a:r>
            <a:endParaRPr lang="ru-RU" sz="1400" dirty="0"/>
          </a:p>
          <a:p>
            <a:pPr marL="0" indent="0" algn="just">
              <a:buNone/>
            </a:pPr>
            <a:r>
              <a:rPr lang="ru-RU" sz="1400" dirty="0" smtClean="0"/>
              <a:t>Изменение </a:t>
            </a:r>
            <a:r>
              <a:rPr lang="ru-RU" sz="1400" dirty="0"/>
              <a:t>учетной политики производится с начала отчетного года, если иное не обуславливается причиной такого изменения. Изменение учетной политики в течение отчетного года производится по согласованию с органом, осуществляющим функции и полномочия учредителя, и с финансовым органом соответствующего публично-правового образования.</a:t>
            </a:r>
          </a:p>
          <a:p>
            <a:pPr marL="0" indent="0" algn="just">
              <a:buNone/>
            </a:pPr>
            <a:r>
              <a:rPr lang="ru-RU" sz="1400" dirty="0" smtClean="0"/>
              <a:t>Изменением </a:t>
            </a:r>
            <a:r>
              <a:rPr lang="ru-RU" sz="1400" dirty="0"/>
              <a:t>учетной политики не считается:</a:t>
            </a:r>
          </a:p>
          <a:p>
            <a:pPr marL="0" indent="0" algn="just">
              <a:buNone/>
            </a:pPr>
            <a:r>
              <a:rPr lang="ru-RU" sz="1400" dirty="0"/>
              <a:t>а) применение способа организации и ведения бухгалтерского учета для отражения фактов хозяйственной жизни, которые отличны по существу от фактов хозяйственной жизни, имевших место ранее;</a:t>
            </a:r>
          </a:p>
          <a:p>
            <a:pPr marL="0" indent="0" algn="just">
              <a:buNone/>
            </a:pPr>
            <a:r>
              <a:rPr lang="ru-RU" sz="1400" dirty="0"/>
              <a:t>б) утверждение нового способа организации и ведения бухгалтерского учета для отражения фактов хозяйственной жизни, которые возникли в деятельности субъекта учета впервые</a:t>
            </a:r>
          </a:p>
        </p:txBody>
      </p:sp>
    </p:spTree>
    <p:extLst>
      <p:ext uri="{BB962C8B-B14F-4D97-AF65-F5344CB8AC3E}">
        <p14:creationId xmlns:p14="http://schemas.microsoft.com/office/powerpoint/2010/main" val="402669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Учет изменений учетной политики</a:t>
            </a:r>
            <a:endParaRPr lang="ru-RU" dirty="0"/>
          </a:p>
        </p:txBody>
      </p:sp>
      <p:sp>
        <p:nvSpPr>
          <p:cNvPr id="4" name="object 4"/>
          <p:cNvSpPr txBox="1"/>
          <p:nvPr/>
        </p:nvSpPr>
        <p:spPr>
          <a:xfrm>
            <a:off x="178764" y="1648941"/>
            <a:ext cx="3488690" cy="1003935"/>
          </a:xfrm>
          <a:prstGeom prst="rect">
            <a:avLst/>
          </a:prstGeom>
          <a:ln w="9525">
            <a:solidFill>
              <a:srgbClr val="001F5F"/>
            </a:solidFill>
          </a:ln>
        </p:spPr>
        <p:txBody>
          <a:bodyPr vert="horz" wrap="square" lIns="0" tIns="73660" rIns="0" bIns="0" rtlCol="0">
            <a:spAutoFit/>
          </a:bodyPr>
          <a:lstStyle/>
          <a:p>
            <a:pPr marL="86995" marR="81280" indent="3810" algn="ctr">
              <a:lnSpc>
                <a:spcPct val="100000"/>
              </a:lnSpc>
              <a:spcBef>
                <a:spcPts val="580"/>
              </a:spcBef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Изменение учетной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политики оказывает или 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способно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оказать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существенное влияние на  финансовое положение, финансовые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результаты 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деятельности и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(или)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движение денежных</a:t>
            </a:r>
            <a:r>
              <a:rPr sz="1100" spc="-17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средств 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субъекта</a:t>
            </a:r>
            <a:r>
              <a:rPr sz="1100" spc="-70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учета?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1100" y="1648941"/>
            <a:ext cx="4497070" cy="1003935"/>
          </a:xfrm>
          <a:prstGeom prst="rect">
            <a:avLst/>
          </a:prstGeom>
          <a:ln w="9525">
            <a:solidFill>
              <a:srgbClr val="001F5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564515" marR="415925" indent="-140335">
              <a:lnSpc>
                <a:spcPct val="100000"/>
              </a:lnSpc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Отражение последствий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изменения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учетной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политики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в 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бухгалтерском учете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и отчетности не</a:t>
            </a:r>
            <a:r>
              <a:rPr sz="1100" spc="-5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производится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8764" y="3056279"/>
            <a:ext cx="3488690" cy="947419"/>
          </a:xfrm>
          <a:prstGeom prst="rect">
            <a:avLst/>
          </a:prstGeom>
          <a:ln w="9525">
            <a:solidFill>
              <a:srgbClr val="001F5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00">
              <a:latin typeface="Times New Roman"/>
              <a:cs typeface="Times New Roman"/>
            </a:endParaRPr>
          </a:p>
          <a:p>
            <a:pPr marL="446405" marR="143510" indent="-294640">
              <a:lnSpc>
                <a:spcPct val="100000"/>
              </a:lnSpc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Последствия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изменения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учетной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политики могут 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быть оценены в денежном</a:t>
            </a:r>
            <a:r>
              <a:rPr sz="1100" spc="-12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выражении?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764" y="4407394"/>
            <a:ext cx="3488690" cy="687070"/>
          </a:xfrm>
          <a:prstGeom prst="rect">
            <a:avLst/>
          </a:prstGeom>
          <a:ln w="9525">
            <a:solidFill>
              <a:srgbClr val="001F5F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690245" marR="442595" indent="-241300">
              <a:lnSpc>
                <a:spcPct val="100000"/>
              </a:lnSpc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Изменение учетной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политики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связано с 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изменением</a:t>
            </a:r>
            <a:r>
              <a:rPr sz="1100" spc="-3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законодательства?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764" y="5497816"/>
            <a:ext cx="3488690" cy="956310"/>
          </a:xfrm>
          <a:prstGeom prst="rect">
            <a:avLst/>
          </a:prstGeom>
          <a:ln w="9525">
            <a:solidFill>
              <a:srgbClr val="001F5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900">
              <a:latin typeface="Times New Roman"/>
              <a:cs typeface="Times New Roman"/>
            </a:endParaRPr>
          </a:p>
          <a:p>
            <a:pPr marL="100330" marR="93980" indent="1905" algn="ctr">
              <a:lnSpc>
                <a:spcPct val="100000"/>
              </a:lnSpc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Последствия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изменения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учетной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политики 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отражаются в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бухгалтерском учете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и отчетности</a:t>
            </a:r>
            <a:r>
              <a:rPr sz="1100" spc="-90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в  порядке, установленном соответствующим  нормативным правовым</a:t>
            </a:r>
            <a:r>
              <a:rPr sz="1100" spc="-70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актом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91100" y="4407318"/>
            <a:ext cx="4497070" cy="2228215"/>
          </a:xfrm>
          <a:prstGeom prst="rect">
            <a:avLst/>
          </a:prstGeom>
          <a:ln w="9525">
            <a:solidFill>
              <a:srgbClr val="001F5F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844"/>
              </a:spcBef>
            </a:pPr>
            <a:r>
              <a:rPr sz="1100" b="1" dirty="0">
                <a:solidFill>
                  <a:srgbClr val="00338D"/>
                </a:solidFill>
                <a:latin typeface="Arial"/>
                <a:cs typeface="Arial"/>
              </a:rPr>
              <a:t>Ретроспективное применение измененной </a:t>
            </a:r>
            <a:r>
              <a:rPr sz="1100" b="1" spc="-5" dirty="0">
                <a:solidFill>
                  <a:srgbClr val="00338D"/>
                </a:solidFill>
                <a:latin typeface="Arial"/>
                <a:cs typeface="Arial"/>
              </a:rPr>
              <a:t>учетной</a:t>
            </a:r>
            <a:r>
              <a:rPr sz="1100" b="1" spc="-14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00338D"/>
                </a:solidFill>
                <a:latin typeface="Arial"/>
                <a:cs typeface="Arial"/>
              </a:rPr>
              <a:t>политики</a:t>
            </a:r>
            <a:endParaRPr sz="1100">
              <a:latin typeface="Arial"/>
              <a:cs typeface="Arial"/>
            </a:endParaRPr>
          </a:p>
          <a:p>
            <a:pPr marL="222885" marR="63500" indent="-172720">
              <a:lnSpc>
                <a:spcPct val="100000"/>
              </a:lnSpc>
              <a:spcBef>
                <a:spcPts val="600"/>
              </a:spcBef>
              <a:buChar char="•"/>
              <a:tabLst>
                <a:tab pos="223520" algn="l"/>
              </a:tabLst>
            </a:pP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Корректировка входящих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остатков по статье «Финансовый 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результат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экономического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субъекта» бухгалтерского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баланса, а  также значений связанных статей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бухгалтерской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(финансовой)  отчетности за самый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ранний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предшествующий отчетный год,  для которого в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бухгалтерской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(финансовой) отчетности  раскрываются сравнительные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показатели,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либо на начало  отчетного года, если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иное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не является практически</a:t>
            </a:r>
            <a:r>
              <a:rPr sz="1100" spc="-13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возможным.</a:t>
            </a:r>
            <a:endParaRPr sz="1100">
              <a:latin typeface="Arial"/>
              <a:cs typeface="Arial"/>
            </a:endParaRPr>
          </a:p>
          <a:p>
            <a:pPr marL="222885" marR="95885" indent="-172720" algn="just">
              <a:lnSpc>
                <a:spcPct val="100000"/>
              </a:lnSpc>
              <a:spcBef>
                <a:spcPts val="600"/>
              </a:spcBef>
              <a:buChar char="•"/>
              <a:tabLst>
                <a:tab pos="223520" algn="l"/>
              </a:tabLst>
            </a:pP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Суммы корректировок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сравнительных показателей отражаются  записями по счетам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бухгалтерского учета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в периоде, в котором  произошло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изменение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учетной</a:t>
            </a:r>
            <a:r>
              <a:rPr sz="1100" spc="-5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политики.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91100" y="3056279"/>
            <a:ext cx="4497070" cy="947419"/>
          </a:xfrm>
          <a:prstGeom prst="rect">
            <a:avLst/>
          </a:prstGeom>
          <a:ln w="9525">
            <a:solidFill>
              <a:srgbClr val="001F5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200025" marR="191135" indent="-635" algn="ctr">
              <a:lnSpc>
                <a:spcPct val="100000"/>
              </a:lnSpc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Измененная учетная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политика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применяется к фактам  хозяйственной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жизни,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возникающим после даты ее</a:t>
            </a:r>
            <a:r>
              <a:rPr sz="1100" spc="-9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изменения 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(перспективное</a:t>
            </a:r>
            <a:r>
              <a:rPr sz="1100" spc="-100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применение)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66996" y="2112516"/>
            <a:ext cx="824230" cy="76200"/>
          </a:xfrm>
          <a:custGeom>
            <a:avLst/>
            <a:gdLst/>
            <a:ahLst/>
            <a:cxnLst/>
            <a:rect l="l" t="t" r="r" b="b"/>
            <a:pathLst>
              <a:path w="824229" h="76200">
                <a:moveTo>
                  <a:pt x="747903" y="0"/>
                </a:moveTo>
                <a:lnTo>
                  <a:pt x="747903" y="76200"/>
                </a:lnTo>
                <a:lnTo>
                  <a:pt x="817753" y="41275"/>
                </a:lnTo>
                <a:lnTo>
                  <a:pt x="760603" y="41275"/>
                </a:lnTo>
                <a:lnTo>
                  <a:pt x="760603" y="34925"/>
                </a:lnTo>
                <a:lnTo>
                  <a:pt x="817753" y="34925"/>
                </a:lnTo>
                <a:lnTo>
                  <a:pt x="747903" y="0"/>
                </a:lnTo>
                <a:close/>
              </a:path>
              <a:path w="824229" h="76200">
                <a:moveTo>
                  <a:pt x="747903" y="34925"/>
                </a:moveTo>
                <a:lnTo>
                  <a:pt x="0" y="34925"/>
                </a:lnTo>
                <a:lnTo>
                  <a:pt x="0" y="41275"/>
                </a:lnTo>
                <a:lnTo>
                  <a:pt x="747903" y="41275"/>
                </a:lnTo>
                <a:lnTo>
                  <a:pt x="747903" y="34925"/>
                </a:lnTo>
                <a:close/>
              </a:path>
              <a:path w="824229" h="76200">
                <a:moveTo>
                  <a:pt x="817753" y="34925"/>
                </a:moveTo>
                <a:lnTo>
                  <a:pt x="760603" y="34925"/>
                </a:lnTo>
                <a:lnTo>
                  <a:pt x="760603" y="41275"/>
                </a:lnTo>
                <a:lnTo>
                  <a:pt x="817753" y="41275"/>
                </a:lnTo>
                <a:lnTo>
                  <a:pt x="824103" y="38100"/>
                </a:lnTo>
                <a:lnTo>
                  <a:pt x="817753" y="34925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66996" y="3491863"/>
            <a:ext cx="824230" cy="76200"/>
          </a:xfrm>
          <a:custGeom>
            <a:avLst/>
            <a:gdLst/>
            <a:ahLst/>
            <a:cxnLst/>
            <a:rect l="l" t="t" r="r" b="b"/>
            <a:pathLst>
              <a:path w="824229" h="76200">
                <a:moveTo>
                  <a:pt x="747903" y="0"/>
                </a:moveTo>
                <a:lnTo>
                  <a:pt x="747903" y="76200"/>
                </a:lnTo>
                <a:lnTo>
                  <a:pt x="817753" y="41275"/>
                </a:lnTo>
                <a:lnTo>
                  <a:pt x="760603" y="41275"/>
                </a:lnTo>
                <a:lnTo>
                  <a:pt x="760603" y="34925"/>
                </a:lnTo>
                <a:lnTo>
                  <a:pt x="817753" y="34925"/>
                </a:lnTo>
                <a:lnTo>
                  <a:pt x="747903" y="0"/>
                </a:lnTo>
                <a:close/>
              </a:path>
              <a:path w="824229" h="76200">
                <a:moveTo>
                  <a:pt x="747903" y="34925"/>
                </a:moveTo>
                <a:lnTo>
                  <a:pt x="0" y="34925"/>
                </a:lnTo>
                <a:lnTo>
                  <a:pt x="0" y="41275"/>
                </a:lnTo>
                <a:lnTo>
                  <a:pt x="747903" y="41275"/>
                </a:lnTo>
                <a:lnTo>
                  <a:pt x="747903" y="34925"/>
                </a:lnTo>
                <a:close/>
              </a:path>
              <a:path w="824229" h="76200">
                <a:moveTo>
                  <a:pt x="817753" y="34925"/>
                </a:moveTo>
                <a:lnTo>
                  <a:pt x="760603" y="34925"/>
                </a:lnTo>
                <a:lnTo>
                  <a:pt x="760603" y="41275"/>
                </a:lnTo>
                <a:lnTo>
                  <a:pt x="817753" y="41275"/>
                </a:lnTo>
                <a:lnTo>
                  <a:pt x="824103" y="38100"/>
                </a:lnTo>
                <a:lnTo>
                  <a:pt x="817753" y="34925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84806" y="2652520"/>
            <a:ext cx="76200" cy="403860"/>
          </a:xfrm>
          <a:custGeom>
            <a:avLst/>
            <a:gdLst/>
            <a:ahLst/>
            <a:cxnLst/>
            <a:rect l="l" t="t" r="r" b="b"/>
            <a:pathLst>
              <a:path w="76200" h="403860">
                <a:moveTo>
                  <a:pt x="34925" y="327660"/>
                </a:moveTo>
                <a:lnTo>
                  <a:pt x="0" y="327660"/>
                </a:lnTo>
                <a:lnTo>
                  <a:pt x="38100" y="403860"/>
                </a:lnTo>
                <a:lnTo>
                  <a:pt x="69850" y="340360"/>
                </a:lnTo>
                <a:lnTo>
                  <a:pt x="34925" y="340360"/>
                </a:lnTo>
                <a:lnTo>
                  <a:pt x="34925" y="327660"/>
                </a:lnTo>
                <a:close/>
              </a:path>
              <a:path w="76200" h="403860">
                <a:moveTo>
                  <a:pt x="41275" y="0"/>
                </a:moveTo>
                <a:lnTo>
                  <a:pt x="34925" y="0"/>
                </a:lnTo>
                <a:lnTo>
                  <a:pt x="34925" y="340360"/>
                </a:lnTo>
                <a:lnTo>
                  <a:pt x="41275" y="340360"/>
                </a:lnTo>
                <a:lnTo>
                  <a:pt x="41275" y="0"/>
                </a:lnTo>
                <a:close/>
              </a:path>
              <a:path w="76200" h="403860">
                <a:moveTo>
                  <a:pt x="76200" y="327660"/>
                </a:moveTo>
                <a:lnTo>
                  <a:pt x="41275" y="327660"/>
                </a:lnTo>
                <a:lnTo>
                  <a:pt x="41275" y="340360"/>
                </a:lnTo>
                <a:lnTo>
                  <a:pt x="69850" y="340360"/>
                </a:lnTo>
                <a:lnTo>
                  <a:pt x="76200" y="32766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84806" y="4003419"/>
            <a:ext cx="76200" cy="404495"/>
          </a:xfrm>
          <a:custGeom>
            <a:avLst/>
            <a:gdLst/>
            <a:ahLst/>
            <a:cxnLst/>
            <a:rect l="l" t="t" r="r" b="b"/>
            <a:pathLst>
              <a:path w="76200" h="404495">
                <a:moveTo>
                  <a:pt x="34925" y="327787"/>
                </a:moveTo>
                <a:lnTo>
                  <a:pt x="0" y="327787"/>
                </a:lnTo>
                <a:lnTo>
                  <a:pt x="38100" y="403987"/>
                </a:lnTo>
                <a:lnTo>
                  <a:pt x="69850" y="340487"/>
                </a:lnTo>
                <a:lnTo>
                  <a:pt x="34925" y="340487"/>
                </a:lnTo>
                <a:lnTo>
                  <a:pt x="34925" y="327787"/>
                </a:lnTo>
                <a:close/>
              </a:path>
              <a:path w="76200" h="404495">
                <a:moveTo>
                  <a:pt x="41275" y="0"/>
                </a:moveTo>
                <a:lnTo>
                  <a:pt x="34925" y="0"/>
                </a:lnTo>
                <a:lnTo>
                  <a:pt x="34925" y="340487"/>
                </a:lnTo>
                <a:lnTo>
                  <a:pt x="41275" y="340487"/>
                </a:lnTo>
                <a:lnTo>
                  <a:pt x="41275" y="0"/>
                </a:lnTo>
                <a:close/>
              </a:path>
              <a:path w="76200" h="404495">
                <a:moveTo>
                  <a:pt x="76200" y="327787"/>
                </a:moveTo>
                <a:lnTo>
                  <a:pt x="41275" y="327787"/>
                </a:lnTo>
                <a:lnTo>
                  <a:pt x="41275" y="340487"/>
                </a:lnTo>
                <a:lnTo>
                  <a:pt x="69850" y="340487"/>
                </a:lnTo>
                <a:lnTo>
                  <a:pt x="76200" y="32778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84806" y="5093968"/>
            <a:ext cx="76200" cy="403860"/>
          </a:xfrm>
          <a:custGeom>
            <a:avLst/>
            <a:gdLst/>
            <a:ahLst/>
            <a:cxnLst/>
            <a:rect l="l" t="t" r="r" b="b"/>
            <a:pathLst>
              <a:path w="76200" h="403860">
                <a:moveTo>
                  <a:pt x="34925" y="327659"/>
                </a:moveTo>
                <a:lnTo>
                  <a:pt x="0" y="327659"/>
                </a:lnTo>
                <a:lnTo>
                  <a:pt x="38100" y="403859"/>
                </a:lnTo>
                <a:lnTo>
                  <a:pt x="69850" y="340359"/>
                </a:lnTo>
                <a:lnTo>
                  <a:pt x="34925" y="340359"/>
                </a:lnTo>
                <a:lnTo>
                  <a:pt x="34925" y="327659"/>
                </a:lnTo>
                <a:close/>
              </a:path>
              <a:path w="76200" h="403860">
                <a:moveTo>
                  <a:pt x="41275" y="0"/>
                </a:moveTo>
                <a:lnTo>
                  <a:pt x="34925" y="0"/>
                </a:lnTo>
                <a:lnTo>
                  <a:pt x="34925" y="340359"/>
                </a:lnTo>
                <a:lnTo>
                  <a:pt x="41275" y="340359"/>
                </a:lnTo>
                <a:lnTo>
                  <a:pt x="41275" y="0"/>
                </a:lnTo>
                <a:close/>
              </a:path>
              <a:path w="76200" h="403860">
                <a:moveTo>
                  <a:pt x="76200" y="327659"/>
                </a:moveTo>
                <a:lnTo>
                  <a:pt x="41275" y="327659"/>
                </a:lnTo>
                <a:lnTo>
                  <a:pt x="41275" y="340359"/>
                </a:lnTo>
                <a:lnTo>
                  <a:pt x="69850" y="340359"/>
                </a:lnTo>
                <a:lnTo>
                  <a:pt x="76200" y="327659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66996" y="4715889"/>
            <a:ext cx="836294" cy="76200"/>
          </a:xfrm>
          <a:custGeom>
            <a:avLst/>
            <a:gdLst/>
            <a:ahLst/>
            <a:cxnLst/>
            <a:rect l="l" t="t" r="r" b="b"/>
            <a:pathLst>
              <a:path w="836295" h="76200">
                <a:moveTo>
                  <a:pt x="759841" y="0"/>
                </a:moveTo>
                <a:lnTo>
                  <a:pt x="759666" y="34995"/>
                </a:lnTo>
                <a:lnTo>
                  <a:pt x="772287" y="35052"/>
                </a:lnTo>
                <a:lnTo>
                  <a:pt x="772287" y="41402"/>
                </a:lnTo>
                <a:lnTo>
                  <a:pt x="759633" y="41402"/>
                </a:lnTo>
                <a:lnTo>
                  <a:pt x="759460" y="76200"/>
                </a:lnTo>
                <a:lnTo>
                  <a:pt x="829876" y="41402"/>
                </a:lnTo>
                <a:lnTo>
                  <a:pt x="772287" y="41402"/>
                </a:lnTo>
                <a:lnTo>
                  <a:pt x="829989" y="41345"/>
                </a:lnTo>
                <a:lnTo>
                  <a:pt x="835787" y="38481"/>
                </a:lnTo>
                <a:lnTo>
                  <a:pt x="759841" y="0"/>
                </a:lnTo>
                <a:close/>
              </a:path>
              <a:path w="836295" h="76200">
                <a:moveTo>
                  <a:pt x="759666" y="34995"/>
                </a:moveTo>
                <a:lnTo>
                  <a:pt x="759634" y="41345"/>
                </a:lnTo>
                <a:lnTo>
                  <a:pt x="772287" y="41402"/>
                </a:lnTo>
                <a:lnTo>
                  <a:pt x="772287" y="35052"/>
                </a:lnTo>
                <a:lnTo>
                  <a:pt x="759666" y="34995"/>
                </a:lnTo>
                <a:close/>
              </a:path>
              <a:path w="836295" h="76200">
                <a:moveTo>
                  <a:pt x="0" y="31623"/>
                </a:moveTo>
                <a:lnTo>
                  <a:pt x="0" y="37973"/>
                </a:lnTo>
                <a:lnTo>
                  <a:pt x="759634" y="41345"/>
                </a:lnTo>
                <a:lnTo>
                  <a:pt x="759666" y="34995"/>
                </a:lnTo>
                <a:lnTo>
                  <a:pt x="0" y="3162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903852" y="1940686"/>
            <a:ext cx="224154" cy="149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5" dirty="0">
                <a:solidFill>
                  <a:srgbClr val="00338D"/>
                </a:solidFill>
                <a:latin typeface="Arial"/>
                <a:cs typeface="Arial"/>
              </a:rPr>
              <a:t>Нет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03852" y="3325748"/>
            <a:ext cx="224154" cy="149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5" dirty="0">
                <a:solidFill>
                  <a:srgbClr val="00338D"/>
                </a:solidFill>
                <a:latin typeface="Arial"/>
                <a:cs typeface="Arial"/>
              </a:rPr>
              <a:t>Нет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03852" y="4536057"/>
            <a:ext cx="224154" cy="149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5" dirty="0">
                <a:solidFill>
                  <a:srgbClr val="00338D"/>
                </a:solidFill>
                <a:latin typeface="Arial"/>
                <a:cs typeface="Arial"/>
              </a:rPr>
              <a:t>Нет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9394" y="2793237"/>
            <a:ext cx="167640" cy="149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solidFill>
                  <a:srgbClr val="00338D"/>
                </a:solidFill>
                <a:latin typeface="Arial"/>
                <a:cs typeface="Arial"/>
              </a:rPr>
              <a:t>Да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9394" y="4148962"/>
            <a:ext cx="167640" cy="149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solidFill>
                  <a:srgbClr val="00338D"/>
                </a:solidFill>
                <a:latin typeface="Arial"/>
                <a:cs typeface="Arial"/>
              </a:rPr>
              <a:t>Да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09394" y="5239511"/>
            <a:ext cx="167640" cy="149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solidFill>
                  <a:srgbClr val="00338D"/>
                </a:solidFill>
                <a:latin typeface="Arial"/>
                <a:cs typeface="Arial"/>
              </a:rPr>
              <a:t>Да</a:t>
            </a:r>
            <a:endParaRPr sz="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058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Учет изменений учетной политики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Перспективное применение измененной учетной политики – применение измененной учетной политики к фактам хозяйственной жизни, возникающим после даты соответствующего изменения учетной политики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r>
              <a:rPr lang="ru-RU" sz="2000" dirty="0"/>
              <a:t>Ретроспективное применение измененной учетной политики – применение измененной учетной политики к фактам хозяйственной жизни таким образом, как если бы измененная учетная политика применялась с момента возникновения соответствующего факта хозяйственной жизни. Ретроспективное применение измененной учетной политики выполняется путем корректировки сравнительных показателей бухгалтерской (финансовой) отчетности за предшествующий год (годы).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9679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Практически не осуществимо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/>
              <a:t>В случаях, когда оценка в денежном выражении последствий изменения учетной политики в отношении предшествующих годов не является практически возможной, субъект учета применяет измененную учетную политику к фактам хозяйственной жизни, возникающим после даты соответствующего изменения учетной политики (перспективное применение измененной учетной политики).</a:t>
            </a:r>
          </a:p>
          <a:p>
            <a:pPr marL="0" indent="0" algn="just">
              <a:buNone/>
            </a:pPr>
            <a:r>
              <a:rPr lang="ru-RU" sz="1600" dirty="0" smtClean="0"/>
              <a:t>Ретроспективное </a:t>
            </a:r>
            <a:r>
              <a:rPr lang="ru-RU" sz="1600" dirty="0"/>
              <a:t>применение измененной учетной политики не является практически возможным, если оценка в денежном выражении последствий такого изменения:</a:t>
            </a:r>
          </a:p>
          <a:p>
            <a:pPr marL="0" indent="0" algn="just">
              <a:buNone/>
            </a:pPr>
            <a:r>
              <a:rPr lang="ru-RU" sz="1600" dirty="0"/>
              <a:t>а) не может быть произведена в связи с недостаточностью (отсутствием) информации за соответствующий предшествующий год;</a:t>
            </a:r>
          </a:p>
          <a:p>
            <a:pPr marL="0" indent="0" algn="just">
              <a:buNone/>
            </a:pPr>
            <a:r>
              <a:rPr lang="ru-RU" sz="1600" dirty="0"/>
              <a:t>б) требует использования оценочных значений, основанных на информации, которая не была доступна на дату представления бухгалтерской (финансовой) отчетности за предшествующий год.</a:t>
            </a:r>
          </a:p>
          <a:p>
            <a:pPr marL="0" indent="0" algn="just">
              <a:buNone/>
            </a:pPr>
            <a:r>
              <a:rPr lang="ru-RU" sz="1600" dirty="0"/>
              <a:t>С</a:t>
            </a:r>
            <a:r>
              <a:rPr lang="ru-RU" sz="1600" dirty="0" smtClean="0"/>
              <a:t>остав </a:t>
            </a:r>
            <a:r>
              <a:rPr lang="ru-RU" sz="1600" dirty="0"/>
              <a:t>и содержание информации об учетной политике, подлежащей обязательному раскрытию в бухгалтерской (финансовой) отчетности, устанавливаются соответствующими федеральными и отраслевыми стандартами по бухгалтерскому учету.</a:t>
            </a:r>
          </a:p>
          <a:p>
            <a:pPr marL="0" indent="0" algn="just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5999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Раскрытие изменений учетной политики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11912" y="155752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 smtClean="0"/>
              <a:t>В </a:t>
            </a:r>
            <a:r>
              <a:rPr lang="ru-RU" sz="1600" dirty="0"/>
              <a:t>отношении изменений учетной политики, оказавших или способных оказать существенное влияние на финансовое положение, финансовые результаты деятельности и (или) движение денежных средств субъекта учета, в Пояснениях к бухгалтерской (финансовой) отчетности раскрывается следующая информация:</a:t>
            </a:r>
          </a:p>
          <a:p>
            <a:pPr marL="0" indent="0" algn="just">
              <a:buNone/>
            </a:pPr>
            <a:r>
              <a:rPr lang="ru-RU" sz="1600" dirty="0"/>
              <a:t>а) обоснование изменения учетной политики;</a:t>
            </a:r>
          </a:p>
          <a:p>
            <a:pPr marL="0" indent="0" algn="just">
              <a:buNone/>
            </a:pPr>
            <a:r>
              <a:rPr lang="ru-RU" sz="1600" dirty="0"/>
              <a:t>б) содержание изменения учетной политики;</a:t>
            </a:r>
          </a:p>
          <a:p>
            <a:pPr marL="0" indent="0" algn="just">
              <a:buNone/>
            </a:pPr>
            <a:r>
              <a:rPr lang="ru-RU" sz="1600" dirty="0"/>
              <a:t>в) порядок отражения последствий изменения учетной политики в бухгалтерской (финансовой) отчетности, включая указание на обстоятельства, в связи с которыми применяется выбранный порядок, и дату, с которой осуществляется применение измененной учетной политики;</a:t>
            </a:r>
          </a:p>
          <a:p>
            <a:pPr marL="0" indent="0" algn="just">
              <a:buNone/>
            </a:pPr>
            <a:r>
              <a:rPr lang="ru-RU" sz="1600" dirty="0"/>
              <a:t>г) в случае ретроспективного применения измененной учетной политики – суммы корректировок, связанных с изменением учетной политики, по каждой статье бухгалтерской (финансовой) отчетности за каждый из предшествующих годов, для которых в бухгалтерской (финансовой) отчетности раскрываются сравнительные показатели и;</a:t>
            </a:r>
          </a:p>
          <a:p>
            <a:pPr marL="0" indent="0" algn="just">
              <a:buNone/>
            </a:pPr>
            <a:r>
              <a:rPr lang="ru-RU" sz="1600" dirty="0"/>
              <a:t>д) в случае ретроспективного применения измененной учетной политики – сумму корректировки, относящейся к годам, предшествующим тем, для которых в бухгалтерской (финансовой) отчетности раскрываются сравнительные показатели, в той степени, в которой это практически возможно.</a:t>
            </a:r>
          </a:p>
          <a:p>
            <a:pPr marL="0" indent="0" algn="just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8379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Понятие оценочных значений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1528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/>
              <a:t>Оценочное значение – рассчитанное или приблизительно определенное значение какого-либо показателя, необходимого для ведения бухгалтерского учета и (или) отражаемого в бухгалтерской (финансовой) отчетности, при отсутствии точного способа его определения. К оценочным значениям относятся:</a:t>
            </a:r>
          </a:p>
          <a:p>
            <a:pPr marL="0" indent="0" algn="just">
              <a:buNone/>
            </a:pPr>
            <a:r>
              <a:rPr lang="ru-RU" sz="1600" dirty="0"/>
              <a:t>а) сроки полезного использования объектов основных средств и нематериальных активов;</a:t>
            </a:r>
          </a:p>
          <a:p>
            <a:pPr marL="0" indent="0" algn="just">
              <a:buNone/>
            </a:pPr>
            <a:r>
              <a:rPr lang="ru-RU" sz="1600" dirty="0"/>
              <a:t>б) величины оценочных резервов;</a:t>
            </a:r>
          </a:p>
          <a:p>
            <a:pPr marL="0" indent="0" algn="just">
              <a:buNone/>
            </a:pPr>
            <a:r>
              <a:rPr lang="ru-RU" sz="1600" dirty="0"/>
              <a:t>в) величины амортизационных отчислений;</a:t>
            </a:r>
          </a:p>
          <a:p>
            <a:pPr marL="0" indent="0" algn="just">
              <a:buNone/>
            </a:pPr>
            <a:r>
              <a:rPr lang="ru-RU" sz="1600" dirty="0"/>
              <a:t>г) величины стоимости нефинансовых активов в случаях, предусмотренных федеральными и (или) отраслевыми стандартами бухгалтерского учета;</a:t>
            </a:r>
          </a:p>
          <a:p>
            <a:pPr marL="0" indent="0" algn="just">
              <a:buNone/>
            </a:pPr>
            <a:r>
              <a:rPr lang="ru-RU" sz="1600" dirty="0"/>
              <a:t>д) иные аналогичные показатели, определяемые или рассчитываемые на основе профессионального суждения уполномоченных лиц в соответствии с требованиями применимого законодательства Российской Федерации.</a:t>
            </a:r>
          </a:p>
          <a:p>
            <a:pPr marL="0" indent="0" algn="just">
              <a:buNone/>
            </a:pPr>
            <a:r>
              <a:rPr lang="ru-RU" sz="1600" dirty="0"/>
              <a:t>Перспективное признание результатов изменения оценочного значения – признание результатов изменения оценочного значения в бухгалтерском учете и отражение их в бухгалтерской (финансовой) отчетности в том отчетном периоде, в котором произошло изменение, и в будущих отчетных периодах, на которые указанное изменение оказывает влияние.</a:t>
            </a:r>
          </a:p>
          <a:p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01613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Изменение оценочных значений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15288"/>
            <a:ext cx="850392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dirty="0"/>
              <a:t>Изменением оценочного значения для целей </a:t>
            </a:r>
            <a:r>
              <a:rPr lang="ru-RU" sz="1500" dirty="0" smtClean="0"/>
              <a:t>Стандарта </a:t>
            </a:r>
            <a:r>
              <a:rPr lang="ru-RU" sz="1500" dirty="0"/>
              <a:t>признается корректировка значения показателя, отражаемого в бухгалтерском учете или бухгалтерской (финансовой) отчетности, обусловленная изменением допущений, фактов и обстоятельств, на основе информации о которых был выполнен его расчет. </a:t>
            </a:r>
          </a:p>
          <a:p>
            <a:pPr marL="0" indent="0">
              <a:buNone/>
            </a:pPr>
            <a:r>
              <a:rPr lang="ru-RU" sz="1500" dirty="0" smtClean="0"/>
              <a:t>Изменение </a:t>
            </a:r>
            <a:r>
              <a:rPr lang="ru-RU" sz="1500" dirty="0"/>
              <a:t>оценочного значения не является изменением учетной политики, как и не является исправлением ошибки. </a:t>
            </a:r>
          </a:p>
          <a:p>
            <a:pPr marL="0" indent="0">
              <a:buNone/>
            </a:pPr>
            <a:r>
              <a:rPr lang="ru-RU" sz="1500" dirty="0"/>
              <a:t>Изменение метода определения (расчета) оценочного значения является изменением учетной политики.</a:t>
            </a:r>
          </a:p>
          <a:p>
            <a:pPr marL="0" indent="0">
              <a:buNone/>
            </a:pPr>
            <a:r>
              <a:rPr lang="ru-RU" sz="1500" dirty="0"/>
              <a:t>Если изменение величины какого-либо показателя, используемого для ведения бухгалтерского учета или отражаемого в бухгалтерской (финансовой) отчетности, не является следствием изменения учетной политики, то для целей отражения в бухгалтерской (финансовой) отчетности такое изменение признается изменением оценочного значения.</a:t>
            </a:r>
          </a:p>
          <a:p>
            <a:pPr marL="0" indent="0">
              <a:buNone/>
            </a:pPr>
            <a:r>
              <a:rPr lang="ru-RU" sz="1500" dirty="0" smtClean="0"/>
              <a:t>Изменение </a:t>
            </a:r>
            <a:r>
              <a:rPr lang="ru-RU" sz="1500" dirty="0"/>
              <a:t>оценочного значения отражается в бухгалтерской (финансовой) отчетности перспективно, а именно:</a:t>
            </a:r>
          </a:p>
          <a:p>
            <a:pPr marL="0" indent="0">
              <a:buNone/>
            </a:pPr>
            <a:r>
              <a:rPr lang="ru-RU" sz="1500" dirty="0"/>
              <a:t>а) в периоде, в котором произошло изменение, если такое изменение влияет на показатели бухгалтерской (финансовой) отчетности только данного отчетного периода;</a:t>
            </a:r>
          </a:p>
          <a:p>
            <a:pPr marL="0" indent="0">
              <a:buNone/>
            </a:pPr>
            <a:r>
              <a:rPr lang="ru-RU" sz="1500" dirty="0"/>
              <a:t>б) в периоде, в котором произошло изменение, и в будущих периодах, если такое изменение влияет на бухгалтерскую (финансовую) отчетность данного отчетного периода и бухгалтерскую (финансовую) отчетность будущих периодов.</a:t>
            </a:r>
          </a:p>
          <a:p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89806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Понятие ошибки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1528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Ошибкой в бухгалтерской (финансовой) отчетности </a:t>
            </a:r>
            <a:r>
              <a:rPr lang="ru-RU" sz="2000" dirty="0" smtClean="0"/>
              <a:t>считается </a:t>
            </a:r>
            <a:r>
              <a:rPr lang="ru-RU" sz="2000" dirty="0"/>
              <a:t>пропуск и (или) искажение, возникшее при ведении бухгалтерского учета и (или) формировании бухгалтерской (финансовой) отчетности в результате неправильного использования или не использования информации о фактах хозяйственной жизни отчетного периода, которая была доступна на дату подписания бухгалтерской (финансовой) отчетности и должна была быть получена и использована при подготовке бухгалтерской (финансовой) отчетности (далее – ошибка отчетного периода).</a:t>
            </a:r>
          </a:p>
          <a:p>
            <a:pPr marL="0" indent="0" algn="just">
              <a:buNone/>
            </a:pPr>
            <a:r>
              <a:rPr lang="ru-RU" sz="2000" dirty="0"/>
              <a:t>Датой подписания бухгалтерской (финансовой) отчетности для целей настоящего Стандарта считается дата подписания в установленном порядке полного комплекта бухгалтерской (финансовой) отчетности.</a:t>
            </a:r>
          </a:p>
          <a:p>
            <a:pPr marL="0" indent="0" algn="just">
              <a:buNone/>
            </a:pPr>
            <a:r>
              <a:rPr lang="ru-RU" sz="2000" dirty="0" smtClean="0"/>
              <a:t>Исправление </a:t>
            </a:r>
            <a:r>
              <a:rPr lang="ru-RU" sz="2000" dirty="0"/>
              <a:t>выявленной ошибки производится в бухгалтерском учете дополнительной бухгалтерской записью либо бухгалтерской записью, оформленной по способу «Красное </a:t>
            </a:r>
            <a:r>
              <a:rPr lang="ru-RU" sz="2000" dirty="0" err="1"/>
              <a:t>сторно</a:t>
            </a:r>
            <a:r>
              <a:rPr lang="ru-RU" sz="2000" dirty="0"/>
              <a:t>», и дополнительной бухгалтерской записью.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8996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Исправление ошибок</a:t>
            </a:r>
            <a:endParaRPr lang="ru-RU" dirty="0"/>
          </a:p>
        </p:txBody>
      </p:sp>
      <p:sp>
        <p:nvSpPr>
          <p:cNvPr id="4" name="object 4"/>
          <p:cNvSpPr/>
          <p:nvPr/>
        </p:nvSpPr>
        <p:spPr>
          <a:xfrm>
            <a:off x="273341" y="2209291"/>
            <a:ext cx="8743315" cy="22860"/>
          </a:xfrm>
          <a:custGeom>
            <a:avLst/>
            <a:gdLst/>
            <a:ahLst/>
            <a:cxnLst/>
            <a:rect l="l" t="t" r="r" b="b"/>
            <a:pathLst>
              <a:path w="8743315" h="22860">
                <a:moveTo>
                  <a:pt x="0" y="0"/>
                </a:moveTo>
                <a:lnTo>
                  <a:pt x="8743264" y="22605"/>
                </a:lnTo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96605" y="2096516"/>
            <a:ext cx="0" cy="271145"/>
          </a:xfrm>
          <a:custGeom>
            <a:avLst/>
            <a:gdLst/>
            <a:ahLst/>
            <a:cxnLst/>
            <a:rect l="l" t="t" r="r" b="b"/>
            <a:pathLst>
              <a:path h="271144">
                <a:moveTo>
                  <a:pt x="0" y="0"/>
                </a:moveTo>
                <a:lnTo>
                  <a:pt x="0" y="27089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59314" y="2096516"/>
            <a:ext cx="0" cy="271145"/>
          </a:xfrm>
          <a:custGeom>
            <a:avLst/>
            <a:gdLst/>
            <a:ahLst/>
            <a:cxnLst/>
            <a:rect l="l" t="t" r="r" b="b"/>
            <a:pathLst>
              <a:path h="271144">
                <a:moveTo>
                  <a:pt x="0" y="0"/>
                </a:moveTo>
                <a:lnTo>
                  <a:pt x="0" y="27089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10593" y="2096516"/>
            <a:ext cx="0" cy="271145"/>
          </a:xfrm>
          <a:custGeom>
            <a:avLst/>
            <a:gdLst/>
            <a:ahLst/>
            <a:cxnLst/>
            <a:rect l="l" t="t" r="r" b="b"/>
            <a:pathLst>
              <a:path h="271144">
                <a:moveTo>
                  <a:pt x="0" y="0"/>
                </a:moveTo>
                <a:lnTo>
                  <a:pt x="0" y="27089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89406" y="2096516"/>
            <a:ext cx="0" cy="271145"/>
          </a:xfrm>
          <a:custGeom>
            <a:avLst/>
            <a:gdLst/>
            <a:ahLst/>
            <a:cxnLst/>
            <a:rect l="l" t="t" r="r" b="b"/>
            <a:pathLst>
              <a:path h="271144">
                <a:moveTo>
                  <a:pt x="0" y="0"/>
                </a:moveTo>
                <a:lnTo>
                  <a:pt x="0" y="27089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3341" y="2096516"/>
            <a:ext cx="0" cy="271145"/>
          </a:xfrm>
          <a:custGeom>
            <a:avLst/>
            <a:gdLst/>
            <a:ahLst/>
            <a:cxnLst/>
            <a:rect l="l" t="t" r="r" b="b"/>
            <a:pathLst>
              <a:path h="271144">
                <a:moveTo>
                  <a:pt x="0" y="0"/>
                </a:moveTo>
                <a:lnTo>
                  <a:pt x="0" y="27089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9974" y="2441067"/>
            <a:ext cx="645795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Отче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т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ная  дата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1975" y="2441067"/>
            <a:ext cx="795020" cy="514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Дата 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подп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и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сан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и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я  отчетности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67544" y="2441067"/>
            <a:ext cx="1017269" cy="514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Дата 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представлен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и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я  отчетности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85295" y="2441067"/>
            <a:ext cx="981075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Дата</a:t>
            </a:r>
            <a:r>
              <a:rPr sz="1100" spc="-8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принятия  отчетности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20749" y="2441067"/>
            <a:ext cx="874394" cy="514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100" spc="-5" dirty="0">
                <a:solidFill>
                  <a:srgbClr val="FF0000"/>
                </a:solidFill>
                <a:latin typeface="Arial"/>
                <a:cs typeface="Arial"/>
              </a:rPr>
              <a:t>Дата  </a:t>
            </a:r>
            <a:r>
              <a:rPr sz="1100" spc="-15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100" dirty="0">
                <a:solidFill>
                  <a:srgbClr val="FF0000"/>
                </a:solidFill>
                <a:latin typeface="Arial"/>
                <a:cs typeface="Arial"/>
              </a:rPr>
              <a:t>тве</a:t>
            </a:r>
            <a:r>
              <a:rPr sz="1100" spc="-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100" dirty="0">
                <a:solidFill>
                  <a:srgbClr val="FF0000"/>
                </a:solidFill>
                <a:latin typeface="Arial"/>
                <a:cs typeface="Arial"/>
              </a:rPr>
              <a:t>жден</a:t>
            </a:r>
            <a:r>
              <a:rPr sz="1100" spc="-5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100" dirty="0">
                <a:solidFill>
                  <a:srgbClr val="FF0000"/>
                </a:solidFill>
                <a:latin typeface="Arial"/>
                <a:cs typeface="Arial"/>
              </a:rPr>
              <a:t>я  отчетности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96605" y="3101213"/>
            <a:ext cx="1806575" cy="384175"/>
          </a:xfrm>
          <a:custGeom>
            <a:avLst/>
            <a:gdLst/>
            <a:ahLst/>
            <a:cxnLst/>
            <a:rect l="l" t="t" r="r" b="b"/>
            <a:pathLst>
              <a:path w="1806575" h="384175">
                <a:moveTo>
                  <a:pt x="1806194" y="0"/>
                </a:moveTo>
                <a:lnTo>
                  <a:pt x="1788299" y="55399"/>
                </a:lnTo>
                <a:lnTo>
                  <a:pt x="1738101" y="104461"/>
                </a:lnTo>
                <a:lnTo>
                  <a:pt x="1702523" y="125872"/>
                </a:lnTo>
                <a:lnTo>
                  <a:pt x="1660831" y="144806"/>
                </a:lnTo>
                <a:lnTo>
                  <a:pt x="1613678" y="160965"/>
                </a:lnTo>
                <a:lnTo>
                  <a:pt x="1561718" y="174051"/>
                </a:lnTo>
                <a:lnTo>
                  <a:pt x="1505606" y="183767"/>
                </a:lnTo>
                <a:lnTo>
                  <a:pt x="1445994" y="189814"/>
                </a:lnTo>
                <a:lnTo>
                  <a:pt x="1383538" y="191897"/>
                </a:lnTo>
                <a:lnTo>
                  <a:pt x="1321081" y="193976"/>
                </a:lnTo>
                <a:lnTo>
                  <a:pt x="1261469" y="200016"/>
                </a:lnTo>
                <a:lnTo>
                  <a:pt x="1205357" y="209722"/>
                </a:lnTo>
                <a:lnTo>
                  <a:pt x="1153397" y="222796"/>
                </a:lnTo>
                <a:lnTo>
                  <a:pt x="1106244" y="238944"/>
                </a:lnTo>
                <a:lnTo>
                  <a:pt x="1064552" y="257869"/>
                </a:lnTo>
                <a:lnTo>
                  <a:pt x="1028974" y="279276"/>
                </a:lnTo>
                <a:lnTo>
                  <a:pt x="978776" y="328348"/>
                </a:lnTo>
                <a:lnTo>
                  <a:pt x="960882" y="383794"/>
                </a:lnTo>
                <a:lnTo>
                  <a:pt x="956299" y="355422"/>
                </a:lnTo>
                <a:lnTo>
                  <a:pt x="921599" y="302867"/>
                </a:lnTo>
                <a:lnTo>
                  <a:pt x="857211" y="257869"/>
                </a:lnTo>
                <a:lnTo>
                  <a:pt x="815519" y="238944"/>
                </a:lnTo>
                <a:lnTo>
                  <a:pt x="768366" y="222796"/>
                </a:lnTo>
                <a:lnTo>
                  <a:pt x="716406" y="209722"/>
                </a:lnTo>
                <a:lnTo>
                  <a:pt x="660294" y="200016"/>
                </a:lnTo>
                <a:lnTo>
                  <a:pt x="600682" y="193976"/>
                </a:lnTo>
                <a:lnTo>
                  <a:pt x="538226" y="191897"/>
                </a:lnTo>
                <a:lnTo>
                  <a:pt x="422656" y="191897"/>
                </a:lnTo>
                <a:lnTo>
                  <a:pt x="360199" y="189814"/>
                </a:lnTo>
                <a:lnTo>
                  <a:pt x="300587" y="183767"/>
                </a:lnTo>
                <a:lnTo>
                  <a:pt x="244475" y="174051"/>
                </a:lnTo>
                <a:lnTo>
                  <a:pt x="192515" y="160965"/>
                </a:lnTo>
                <a:lnTo>
                  <a:pt x="145362" y="144806"/>
                </a:lnTo>
                <a:lnTo>
                  <a:pt x="103670" y="125872"/>
                </a:lnTo>
                <a:lnTo>
                  <a:pt x="68092" y="104461"/>
                </a:lnTo>
                <a:lnTo>
                  <a:pt x="17894" y="55399"/>
                </a:lnTo>
                <a:lnTo>
                  <a:pt x="4582" y="28342"/>
                </a:lnTo>
                <a:lnTo>
                  <a:pt x="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93097" y="3101213"/>
            <a:ext cx="3909060" cy="384175"/>
          </a:xfrm>
          <a:custGeom>
            <a:avLst/>
            <a:gdLst/>
            <a:ahLst/>
            <a:cxnLst/>
            <a:rect l="l" t="t" r="r" b="b"/>
            <a:pathLst>
              <a:path w="3909059" h="384175">
                <a:moveTo>
                  <a:pt x="3908805" y="0"/>
                </a:moveTo>
                <a:lnTo>
                  <a:pt x="3891114" y="50991"/>
                </a:lnTo>
                <a:lnTo>
                  <a:pt x="3841185" y="96825"/>
                </a:lnTo>
                <a:lnTo>
                  <a:pt x="3805607" y="117235"/>
                </a:lnTo>
                <a:lnTo>
                  <a:pt x="3763740" y="135667"/>
                </a:lnTo>
                <a:lnTo>
                  <a:pt x="3716173" y="151893"/>
                </a:lnTo>
                <a:lnTo>
                  <a:pt x="3663498" y="165683"/>
                </a:lnTo>
                <a:lnTo>
                  <a:pt x="3606303" y="176807"/>
                </a:lnTo>
                <a:lnTo>
                  <a:pt x="3545180" y="185037"/>
                </a:lnTo>
                <a:lnTo>
                  <a:pt x="3480717" y="190143"/>
                </a:lnTo>
                <a:lnTo>
                  <a:pt x="3413505" y="191897"/>
                </a:lnTo>
                <a:lnTo>
                  <a:pt x="2574797" y="191897"/>
                </a:lnTo>
                <a:lnTo>
                  <a:pt x="2507586" y="193647"/>
                </a:lnTo>
                <a:lnTo>
                  <a:pt x="2443123" y="198747"/>
                </a:lnTo>
                <a:lnTo>
                  <a:pt x="2382000" y="206968"/>
                </a:lnTo>
                <a:lnTo>
                  <a:pt x="2324805" y="218082"/>
                </a:lnTo>
                <a:lnTo>
                  <a:pt x="2272130" y="231861"/>
                </a:lnTo>
                <a:lnTo>
                  <a:pt x="2224563" y="248078"/>
                </a:lnTo>
                <a:lnTo>
                  <a:pt x="2182696" y="266504"/>
                </a:lnTo>
                <a:lnTo>
                  <a:pt x="2147118" y="286911"/>
                </a:lnTo>
                <a:lnTo>
                  <a:pt x="2097189" y="332758"/>
                </a:lnTo>
                <a:lnTo>
                  <a:pt x="2079497" y="383794"/>
                </a:lnTo>
                <a:lnTo>
                  <a:pt x="2074976" y="357741"/>
                </a:lnTo>
                <a:lnTo>
                  <a:pt x="2040576" y="309072"/>
                </a:lnTo>
                <a:lnTo>
                  <a:pt x="1976299" y="266504"/>
                </a:lnTo>
                <a:lnTo>
                  <a:pt x="1934432" y="248078"/>
                </a:lnTo>
                <a:lnTo>
                  <a:pt x="1886865" y="231861"/>
                </a:lnTo>
                <a:lnTo>
                  <a:pt x="1834190" y="218082"/>
                </a:lnTo>
                <a:lnTo>
                  <a:pt x="1776995" y="206968"/>
                </a:lnTo>
                <a:lnTo>
                  <a:pt x="1715872" y="198747"/>
                </a:lnTo>
                <a:lnTo>
                  <a:pt x="1651409" y="193647"/>
                </a:lnTo>
                <a:lnTo>
                  <a:pt x="1584197" y="191897"/>
                </a:lnTo>
                <a:lnTo>
                  <a:pt x="495300" y="191897"/>
                </a:lnTo>
                <a:lnTo>
                  <a:pt x="428088" y="190143"/>
                </a:lnTo>
                <a:lnTo>
                  <a:pt x="363625" y="185037"/>
                </a:lnTo>
                <a:lnTo>
                  <a:pt x="302502" y="176807"/>
                </a:lnTo>
                <a:lnTo>
                  <a:pt x="245307" y="165683"/>
                </a:lnTo>
                <a:lnTo>
                  <a:pt x="192632" y="151893"/>
                </a:lnTo>
                <a:lnTo>
                  <a:pt x="145065" y="135667"/>
                </a:lnTo>
                <a:lnTo>
                  <a:pt x="103198" y="117235"/>
                </a:lnTo>
                <a:lnTo>
                  <a:pt x="67620" y="96825"/>
                </a:lnTo>
                <a:lnTo>
                  <a:pt x="17691" y="50991"/>
                </a:lnTo>
                <a:lnTo>
                  <a:pt x="4521" y="26025"/>
                </a:lnTo>
                <a:lnTo>
                  <a:pt x="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289406" y="3101213"/>
            <a:ext cx="1851660" cy="384175"/>
          </a:xfrm>
          <a:custGeom>
            <a:avLst/>
            <a:gdLst/>
            <a:ahLst/>
            <a:cxnLst/>
            <a:rect l="l" t="t" r="r" b="b"/>
            <a:pathLst>
              <a:path w="1851659" h="384175">
                <a:moveTo>
                  <a:pt x="1851405" y="0"/>
                </a:moveTo>
                <a:lnTo>
                  <a:pt x="1833055" y="55399"/>
                </a:lnTo>
                <a:lnTo>
                  <a:pt x="1781582" y="104461"/>
                </a:lnTo>
                <a:lnTo>
                  <a:pt x="1745101" y="125872"/>
                </a:lnTo>
                <a:lnTo>
                  <a:pt x="1702353" y="144806"/>
                </a:lnTo>
                <a:lnTo>
                  <a:pt x="1654009" y="160965"/>
                </a:lnTo>
                <a:lnTo>
                  <a:pt x="1600738" y="174051"/>
                </a:lnTo>
                <a:lnTo>
                  <a:pt x="1543213" y="183767"/>
                </a:lnTo>
                <a:lnTo>
                  <a:pt x="1482104" y="189814"/>
                </a:lnTo>
                <a:lnTo>
                  <a:pt x="1418081" y="191897"/>
                </a:lnTo>
                <a:lnTo>
                  <a:pt x="1354091" y="193976"/>
                </a:lnTo>
                <a:lnTo>
                  <a:pt x="1293008" y="200016"/>
                </a:lnTo>
                <a:lnTo>
                  <a:pt x="1235503" y="209722"/>
                </a:lnTo>
                <a:lnTo>
                  <a:pt x="1182249" y="222796"/>
                </a:lnTo>
                <a:lnTo>
                  <a:pt x="1133916" y="238944"/>
                </a:lnTo>
                <a:lnTo>
                  <a:pt x="1091177" y="257869"/>
                </a:lnTo>
                <a:lnTo>
                  <a:pt x="1054702" y="279276"/>
                </a:lnTo>
                <a:lnTo>
                  <a:pt x="1003234" y="328348"/>
                </a:lnTo>
                <a:lnTo>
                  <a:pt x="984885" y="383794"/>
                </a:lnTo>
                <a:lnTo>
                  <a:pt x="980188" y="355422"/>
                </a:lnTo>
                <a:lnTo>
                  <a:pt x="944625" y="302867"/>
                </a:lnTo>
                <a:lnTo>
                  <a:pt x="878635" y="257869"/>
                </a:lnTo>
                <a:lnTo>
                  <a:pt x="835905" y="238944"/>
                </a:lnTo>
                <a:lnTo>
                  <a:pt x="787577" y="222796"/>
                </a:lnTo>
                <a:lnTo>
                  <a:pt x="734321" y="209722"/>
                </a:lnTo>
                <a:lnTo>
                  <a:pt x="676808" y="200016"/>
                </a:lnTo>
                <a:lnTo>
                  <a:pt x="615707" y="193976"/>
                </a:lnTo>
                <a:lnTo>
                  <a:pt x="551688" y="191897"/>
                </a:lnTo>
                <a:lnTo>
                  <a:pt x="433197" y="191897"/>
                </a:lnTo>
                <a:lnTo>
                  <a:pt x="369177" y="189814"/>
                </a:lnTo>
                <a:lnTo>
                  <a:pt x="308076" y="183767"/>
                </a:lnTo>
                <a:lnTo>
                  <a:pt x="250563" y="174051"/>
                </a:lnTo>
                <a:lnTo>
                  <a:pt x="197307" y="160965"/>
                </a:lnTo>
                <a:lnTo>
                  <a:pt x="148979" y="144806"/>
                </a:lnTo>
                <a:lnTo>
                  <a:pt x="106249" y="125872"/>
                </a:lnTo>
                <a:lnTo>
                  <a:pt x="69785" y="104461"/>
                </a:lnTo>
                <a:lnTo>
                  <a:pt x="18339" y="55399"/>
                </a:lnTo>
                <a:lnTo>
                  <a:pt x="4696" y="28342"/>
                </a:lnTo>
                <a:lnTo>
                  <a:pt x="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438642" y="3795903"/>
            <a:ext cx="1777364" cy="2267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marR="5080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Записи по счетам  бухгалтерского учета</a:t>
            </a:r>
            <a:r>
              <a:rPr sz="1100" spc="-140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на  дату, определяемую по  решению органа  (должностного лица),  ответственного за  осуществление  внутреннего контроля,  и</a:t>
            </a:r>
            <a:r>
              <a:rPr sz="1100" spc="-8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(или);</a:t>
            </a:r>
            <a:endParaRPr sz="1100">
              <a:latin typeface="Arial"/>
              <a:cs typeface="Arial"/>
            </a:endParaRPr>
          </a:p>
          <a:p>
            <a:pPr marL="184785" marR="645795" indent="-172085">
              <a:lnSpc>
                <a:spcPct val="100000"/>
              </a:lnSpc>
              <a:spcBef>
                <a:spcPts val="600"/>
              </a:spcBef>
              <a:buChar char="•"/>
              <a:tabLst>
                <a:tab pos="185420" algn="l"/>
              </a:tabLst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Уточнение  б</a:t>
            </a:r>
            <a:r>
              <a:rPr sz="1100" spc="-10" dirty="0">
                <a:solidFill>
                  <a:srgbClr val="00338D"/>
                </a:solidFill>
                <a:latin typeface="Arial"/>
                <a:cs typeface="Arial"/>
              </a:rPr>
              <a:t>ух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га</a:t>
            </a:r>
            <a:r>
              <a:rPr sz="1100" spc="5" dirty="0">
                <a:solidFill>
                  <a:srgbClr val="00338D"/>
                </a:solidFill>
                <a:latin typeface="Arial"/>
                <a:cs typeface="Arial"/>
              </a:rPr>
              <a:t>л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терской  (финансовой)  отчетности.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92313" y="1537716"/>
            <a:ext cx="1425575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5080" indent="-26034">
              <a:lnSpc>
                <a:spcPct val="100000"/>
              </a:lnSpc>
            </a:pP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Внутренний</a:t>
            </a:r>
            <a:r>
              <a:rPr sz="1100" spc="-50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контроль 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субъекта</a:t>
            </a:r>
            <a:r>
              <a:rPr sz="1100" spc="-8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отчетности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27768" y="1537716"/>
            <a:ext cx="1651635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5880">
              <a:lnSpc>
                <a:spcPct val="100000"/>
              </a:lnSpc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Камеральная проверка  уполномоченного</a:t>
            </a:r>
            <a:r>
              <a:rPr sz="1100" spc="-90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органа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13920" y="1537716"/>
            <a:ext cx="1810385" cy="514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</a:pP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Внутренний фин.</a:t>
            </a:r>
            <a:r>
              <a:rPr sz="1100" spc="-5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контроль,  Внешний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фин.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контроль, 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Внутренний фин.</a:t>
            </a:r>
            <a:r>
              <a:rPr sz="1100" spc="-50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аудит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24158" y="3795903"/>
            <a:ext cx="1969770" cy="2343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marR="22860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Записи по счетам 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бухгалтерского учета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на  конец отчетного периода</a:t>
            </a:r>
            <a:r>
              <a:rPr sz="1100" spc="-120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и 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(или);</a:t>
            </a:r>
            <a:endParaRPr sz="1100">
              <a:latin typeface="Arial"/>
              <a:cs typeface="Arial"/>
            </a:endParaRPr>
          </a:p>
          <a:p>
            <a:pPr marL="184785" marR="5080" indent="-172085">
              <a:lnSpc>
                <a:spcPct val="100000"/>
              </a:lnSpc>
              <a:spcBef>
                <a:spcPts val="600"/>
              </a:spcBef>
              <a:buChar char="•"/>
              <a:tabLst>
                <a:tab pos="185420" algn="l"/>
              </a:tabLst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Исправление 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бухгалтерской 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(финансовой) отчетности</a:t>
            </a:r>
            <a:r>
              <a:rPr sz="1100" spc="-140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и  ее повторное  представление  уполномоченному органу</a:t>
            </a:r>
            <a:r>
              <a:rPr sz="1100" spc="-10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и  иным</a:t>
            </a:r>
            <a:r>
              <a:rPr sz="1100" spc="-90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пользователям;</a:t>
            </a:r>
            <a:endParaRPr sz="11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spcBef>
                <a:spcPts val="600"/>
              </a:spcBef>
              <a:buChar char="•"/>
              <a:tabLst>
                <a:tab pos="185420" algn="l"/>
              </a:tabLst>
            </a:pP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Раскрытие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информации</a:t>
            </a:r>
            <a:r>
              <a:rPr sz="1100" spc="-9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в</a:t>
            </a:r>
            <a:endParaRPr sz="110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Пояснениях.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91641" y="3795903"/>
            <a:ext cx="1778635" cy="2343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marR="87630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Записи по счетам  бухгалтерского учета</a:t>
            </a:r>
            <a:r>
              <a:rPr sz="1100" spc="-140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в  периоде, в котором  обнаружена ошибка и  (или);</a:t>
            </a:r>
            <a:endParaRPr sz="1100">
              <a:latin typeface="Arial"/>
              <a:cs typeface="Arial"/>
            </a:endParaRPr>
          </a:p>
          <a:p>
            <a:pPr marL="184785" marR="224154" indent="-172085">
              <a:lnSpc>
                <a:spcPct val="100000"/>
              </a:lnSpc>
              <a:spcBef>
                <a:spcPts val="600"/>
              </a:spcBef>
              <a:buChar char="•"/>
              <a:tabLst>
                <a:tab pos="185420" algn="l"/>
              </a:tabLst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Ретроспективный  пересчет</a:t>
            </a:r>
            <a:r>
              <a:rPr sz="1100" spc="-6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отчетности  (корректировка  раскрываемых  сравнительных  показателей);</a:t>
            </a:r>
            <a:endParaRPr sz="11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spcBef>
                <a:spcPts val="600"/>
              </a:spcBef>
              <a:buChar char="•"/>
              <a:tabLst>
                <a:tab pos="185420" algn="l"/>
              </a:tabLst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Раскрытие</a:t>
            </a:r>
            <a:r>
              <a:rPr sz="1100" spc="-5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информации</a:t>
            </a:r>
            <a:endParaRPr sz="110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в</a:t>
            </a:r>
            <a:r>
              <a:rPr sz="1100" spc="-75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Пояснениях.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2030" y="1537716"/>
            <a:ext cx="1003300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065" marR="5080" indent="-127000">
              <a:lnSpc>
                <a:spcPct val="100000"/>
              </a:lnSpc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Фор</a:t>
            </a:r>
            <a:r>
              <a:rPr sz="1100" spc="-10" dirty="0">
                <a:solidFill>
                  <a:srgbClr val="00338D"/>
                </a:solidFill>
                <a:latin typeface="Arial"/>
                <a:cs typeface="Arial"/>
              </a:rPr>
              <a:t>ми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р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о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вание  отчетности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48359" y="1537716"/>
            <a:ext cx="1270635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3220" marR="5080" indent="-350520">
              <a:lnSpc>
                <a:spcPct val="100000"/>
              </a:lnSpc>
            </a:pP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Все виды</a:t>
            </a:r>
            <a:r>
              <a:rPr sz="1100" spc="-114" dirty="0">
                <a:solidFill>
                  <a:srgbClr val="00338D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338D"/>
                </a:solidFill>
                <a:latin typeface="Arial"/>
                <a:cs typeface="Arial"/>
              </a:rPr>
              <a:t>контроля  </a:t>
            </a:r>
            <a:r>
              <a:rPr sz="1100" spc="-5" dirty="0">
                <a:solidFill>
                  <a:srgbClr val="00338D"/>
                </a:solidFill>
                <a:latin typeface="Arial"/>
                <a:cs typeface="Arial"/>
              </a:rPr>
              <a:t>(аудита)</a:t>
            </a:r>
            <a:endParaRPr sz="11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36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Ошибка до предельной даты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1528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Ошибка </a:t>
            </a:r>
            <a:r>
              <a:rPr lang="ru-RU" sz="2000" dirty="0"/>
              <a:t>отчетного периода, выявленная в ходе осуществления внутреннего контроля после даты подписания бухгалтерской (финансовой) отчетности, но до предельной даты ее представления, исправляется:</a:t>
            </a:r>
          </a:p>
          <a:p>
            <a:pPr marL="0" indent="0" algn="just">
              <a:buNone/>
            </a:pPr>
            <a:r>
              <a:rPr lang="ru-RU" sz="2000" dirty="0"/>
              <a:t>а) путем выполнения </a:t>
            </a:r>
            <a:r>
              <a:rPr lang="ru-RU" sz="2000" dirty="0"/>
              <a:t>записей по счетам бухгалтерского </a:t>
            </a:r>
            <a:r>
              <a:rPr lang="ru-RU" sz="2000" dirty="0" smtClean="0"/>
              <a:t>учета, </a:t>
            </a:r>
            <a:r>
              <a:rPr lang="ru-RU" sz="2000" dirty="0"/>
              <a:t>на дату, определяемую по решению органа (должностного лица), ответственного за осуществление внутреннего контроля, и (или);</a:t>
            </a:r>
          </a:p>
          <a:p>
            <a:pPr marL="0" indent="0" algn="just">
              <a:buNone/>
            </a:pPr>
            <a:r>
              <a:rPr lang="ru-RU" sz="2000" dirty="0"/>
              <a:t>б) путем исправления бухгалтерской (финансовой) отчетности и подписания в установленном порядке исправленной бухгалтерской (финансовой) отчетности.</a:t>
            </a:r>
          </a:p>
          <a:p>
            <a:pPr marL="0" indent="0" algn="just">
              <a:buNone/>
            </a:pPr>
            <a:r>
              <a:rPr lang="ru-RU" sz="2000" dirty="0"/>
              <a:t>Предельной датой представления бухгалтерской (финансовой) отчетности для целей настоящего Стандарта считается последний рабочий день установленного срока направления ее органу, уполномоченному принимать бухгалтерскую (финансовую) отчетность и (или) </a:t>
            </a:r>
            <a:r>
              <a:rPr lang="ru-RU" sz="2000" dirty="0"/>
              <a:t>формировать консолидированную бухгалтерскую (финансовую) отчетность (далее – уполномоченный орган). </a:t>
            </a:r>
          </a:p>
          <a:p>
            <a:pPr marL="0" indent="0">
              <a:buNone/>
            </a:pPr>
            <a:r>
              <a:rPr lang="ru-RU" sz="1500" dirty="0" smtClean="0"/>
              <a:t>.</a:t>
            </a:r>
            <a:endParaRPr lang="ru-RU" sz="1500" dirty="0"/>
          </a:p>
          <a:p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65203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Ошибка до даты принятия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1528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/>
              <a:t>Ошибка отчетного периода, выявленная в ходе камеральной проверки бухгалтерской (финансовой) отчетности после предельной даты ее представления, но до даты ее принятия уполномоченным органом, исправляется по решению уполномоченного органа исходя из существенности выявленной ошибки:</a:t>
            </a:r>
          </a:p>
          <a:p>
            <a:pPr marL="0" indent="0" algn="just">
              <a:buNone/>
            </a:pPr>
            <a:r>
              <a:rPr lang="ru-RU" sz="1600" dirty="0"/>
              <a:t>а) путем выполнения записей по счетам бухгалтерского учета на конец отчетного </a:t>
            </a:r>
            <a:r>
              <a:rPr lang="ru-RU" sz="1600" dirty="0" smtClean="0"/>
              <a:t>периода, </a:t>
            </a:r>
            <a:r>
              <a:rPr lang="ru-RU" sz="1600" dirty="0"/>
              <a:t>и (или);</a:t>
            </a:r>
          </a:p>
          <a:p>
            <a:pPr marL="0" indent="0" algn="just">
              <a:buNone/>
            </a:pPr>
            <a:r>
              <a:rPr lang="ru-RU" sz="1600" dirty="0"/>
              <a:t>б) путем исправления бухгалтерской (финансовой) отчетности и подписания в установленном порядке исправленной бухгалтерской (финансовой) отчетности. </a:t>
            </a:r>
            <a:r>
              <a:rPr lang="ru-RU" sz="1600" dirty="0" smtClean="0"/>
              <a:t>Исправленная </a:t>
            </a:r>
            <a:r>
              <a:rPr lang="ru-RU" sz="1600" dirty="0"/>
              <a:t>бухгалтерская (финансовая) отчетность повторно направляется уполномоченному органу, а также иным пользователям, которым была представлена первоначальная бухгалтерская (финансовая) отчетность. В Пояснениях к исправленной бухгалтерской (финансовой) отчетности приводится информация о том, что данная отчетность заменяет первоначально представленную бухгалтерскую (финансовую) отчетность, о причинах внесения исправлений и их содержании.</a:t>
            </a:r>
          </a:p>
          <a:p>
            <a:pPr marL="0" indent="0" algn="just">
              <a:buNone/>
            </a:pPr>
            <a:r>
              <a:rPr lang="ru-RU" sz="1600" dirty="0"/>
              <a:t>Датой принятия бухгалтерской (финансовой) отчетности уполномоченным органом для целей настоящего Стандарта считается дата проставления им отметки (направления уведомления) о принятии бухгалтерской (финансовой) отчетности по результатам проведения камеральной проверки бухгалтерской (финансовой) отчетности. </a:t>
            </a:r>
          </a:p>
          <a:p>
            <a:pPr marL="0" indent="0">
              <a:buNone/>
            </a:pPr>
            <a:r>
              <a:rPr lang="ru-RU" sz="1600" dirty="0" smtClean="0"/>
              <a:t>.</a:t>
            </a:r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8816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Ошибка после даты утверждения (квартальная)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40792" y="1364488"/>
            <a:ext cx="850392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Ошибка отчетного периода, выявленная после даты утверждения квартальной бухгалтерской (финансовой) отчетности, исправляется по решению уполномоченного органа исходя из существенности выявленной ошибки:</a:t>
            </a:r>
          </a:p>
          <a:p>
            <a:pPr marL="0" indent="0">
              <a:buNone/>
            </a:pPr>
            <a:r>
              <a:rPr lang="ru-RU" sz="2400" dirty="0"/>
              <a:t>а) путем выполнения записей по счетам бухгалтерского учета в периоде, в котором обнаружена ошибка, </a:t>
            </a:r>
            <a:r>
              <a:rPr lang="ru-RU" sz="2400" dirty="0" smtClean="0"/>
              <a:t>и </a:t>
            </a:r>
            <a:r>
              <a:rPr lang="ru-RU" sz="2400" dirty="0"/>
              <a:t>(или);</a:t>
            </a:r>
          </a:p>
          <a:p>
            <a:pPr marL="0" indent="0">
              <a:buNone/>
            </a:pPr>
            <a:r>
              <a:rPr lang="ru-RU" sz="2400" dirty="0"/>
              <a:t>б) путем раскрытия в Пояснениях к бухгалтерской (финансовой) отчетности периода, в котором обнаружена ошибка, описания ошибки и суммы выполненной корректировки.</a:t>
            </a:r>
          </a:p>
          <a:p>
            <a:pPr marL="0" indent="0">
              <a:buNone/>
            </a:pP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9265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Ошибка после даты утверждения (годовая)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96568"/>
            <a:ext cx="850392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Ошибка отчетного периода, выявленная после даты утверждения годовой бухгалтерской (финансовой) отчетности (далее – ошибка предшествующего года), исправляется по решению уполномоченного органа исходя из существенности выявленной ошибки:</a:t>
            </a:r>
          </a:p>
          <a:p>
            <a:pPr marL="0" indent="0">
              <a:buNone/>
            </a:pPr>
            <a:r>
              <a:rPr lang="ru-RU" sz="2000" dirty="0"/>
              <a:t> а) путем выполнения записей по счетам бухгалтерского учета в периоде, в котором обнаружена ошибка, </a:t>
            </a:r>
            <a:r>
              <a:rPr lang="ru-RU" sz="2000" dirty="0" smtClean="0"/>
              <a:t>и </a:t>
            </a:r>
            <a:r>
              <a:rPr lang="ru-RU" sz="2000" dirty="0"/>
              <a:t>(или);</a:t>
            </a:r>
          </a:p>
          <a:p>
            <a:pPr marL="0" indent="0">
              <a:buNone/>
            </a:pPr>
            <a:r>
              <a:rPr lang="ru-RU" sz="2000" dirty="0"/>
              <a:t>б) путем ретроспективного пересчета бухгалтерской (финансовой) отчетности. Корректировке подлежат сравнительные показатели, раскрываемые в бухгалтерской (финансовой) отчетности за отчетный год, начиная с того предшествующего года, в котором была допущена ошибка, за исключением случаев, когда это практически невозможно. Скорректированные сравнительные показатели предшествующего года (годов) приводятся в бухгалтерской (финансовой) отчетности отчетного года под заголовком «Пересчитано».</a:t>
            </a:r>
          </a:p>
          <a:p>
            <a:pPr marL="0" indent="0" algn="just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1261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Ошибка после даты утверждения (годовая)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9656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 smtClean="0"/>
              <a:t>В </a:t>
            </a:r>
            <a:r>
              <a:rPr lang="ru-RU" sz="1600" dirty="0"/>
              <a:t>случае ретроспективного пересчета бухгалтерской (финансовой) отчетности утвержденная бухгалтерская (финансовая) отчетность за предшествующий год (годы) не подлежит пересмотру, замене и повторному представлению пользователям бухгалтерской (финансовой) отчетности</a:t>
            </a:r>
          </a:p>
          <a:p>
            <a:pPr marL="0" indent="0" algn="just">
              <a:buNone/>
            </a:pPr>
            <a:r>
              <a:rPr lang="ru-RU" sz="1600" dirty="0"/>
              <a:t>Если ошибка была допущена ранее предшествующего года, для которого в бухгалтерской (финансовой) отчетности раскрываются сравнительные показатели, корректировке подлежат входящие остатки по статье «Финансовый результат экономического субъекта» бухгалтерского баланса, а также значения связанных статей бухгалтерской (финансовой) отчетности за самый ранний предшествующий год, для которого в бухгалтерской (финансовой) отчетности раскрываются сравнительные показатели.</a:t>
            </a:r>
          </a:p>
          <a:p>
            <a:pPr marL="0" indent="0" algn="just">
              <a:buNone/>
            </a:pPr>
            <a:r>
              <a:rPr lang="ru-RU" sz="1600" dirty="0"/>
              <a:t>В случае, когда практически невозможно однозначно отнести суммы корректировок к конкретному предшествующему году, корректировке подлежат входящие остатки по статье «Финансовый результат экономического субъекта» бухгалтерского баланса, а также значения связанных статей бухгалтерской (финансовой) отчетности за самый ранний предшествующий год, к которому их можно отнести, либо на начало отчетного года.</a:t>
            </a:r>
          </a:p>
          <a:p>
            <a:pPr marL="0" indent="0" algn="just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5085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Раскрытие информации об ошибках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96568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/>
              <a:t>В отношении ошибок предшествующих годов в Пояснениях к бухгалтерской (финансовой) отчетности за отчетный год раскрывается следующая информация:</a:t>
            </a:r>
          </a:p>
          <a:p>
            <a:pPr marL="0" indent="0" algn="just">
              <a:buNone/>
            </a:pPr>
            <a:r>
              <a:rPr lang="ru-RU" sz="1800" dirty="0"/>
              <a:t>а) описание ошибки;</a:t>
            </a:r>
          </a:p>
          <a:p>
            <a:pPr marL="0" indent="0" algn="just">
              <a:buNone/>
            </a:pPr>
            <a:r>
              <a:rPr lang="ru-RU" sz="1800" dirty="0"/>
              <a:t>б) сумму корректировки по каждой статье бухгалтерской (финансовой) отчетности за каждый из предшествующих годов, для которых в бухгалтерской (финансовой) отчетности раскрываются сравнительные показатели, в той степени, в которой это практически возможно;</a:t>
            </a:r>
          </a:p>
          <a:p>
            <a:pPr marL="0" indent="0" algn="just">
              <a:buNone/>
            </a:pPr>
            <a:r>
              <a:rPr lang="ru-RU" sz="1800" dirty="0"/>
              <a:t>в) общую сумму корректировки на начало самого раннего из предшествующих годов, для которого в бухгалтерской (финансовой) отчетности раскрываются сравнительные показатели;</a:t>
            </a:r>
          </a:p>
          <a:p>
            <a:pPr marL="0" indent="0" algn="just">
              <a:buNone/>
            </a:pPr>
            <a:r>
              <a:rPr lang="ru-RU" sz="1800" dirty="0"/>
              <a:t>г) описание причин, по которым корректировка сравнительных показателей бухгалтерской (финансовой) отчетности за один или несколько предшествующих годов не является практически возможной, а также описание способа отражения исправления ошибки с указанием периода, в котором отражены исправления.</a:t>
            </a:r>
          </a:p>
          <a:p>
            <a:pPr marL="0" indent="0" algn="just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75964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534400" y="6381328"/>
            <a:ext cx="430088" cy="288032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endParaRPr lang="en-US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2689225" y="1600200"/>
          <a:ext cx="342265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" name="Clip" r:id="rId3" imgW="3452400" imgH="3458520" progId="">
                  <p:embed/>
                </p:oleObj>
              </mc:Choice>
              <mc:Fallback>
                <p:oleObj name="Clip" r:id="rId3" imgW="3452400" imgH="34585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1600200"/>
                        <a:ext cx="3422650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711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6363</TotalTime>
  <Words>2625</Words>
  <Application>Microsoft Office PowerPoint</Application>
  <PresentationFormat>Экран (4:3)</PresentationFormat>
  <Paragraphs>143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Официальная</vt:lpstr>
      <vt:lpstr>Clip</vt:lpstr>
      <vt:lpstr>Учетная политика, оценочные значения и ошибки</vt:lpstr>
      <vt:lpstr>Нормативное регулирование</vt:lpstr>
      <vt:lpstr>Понятие учетной политики</vt:lpstr>
      <vt:lpstr>Принятие учетной политики</vt:lpstr>
      <vt:lpstr>Изменения учетной политики</vt:lpstr>
      <vt:lpstr>Учет изменений учетной политики</vt:lpstr>
      <vt:lpstr>Учет изменений учетной политики</vt:lpstr>
      <vt:lpstr>Практически не осуществимо</vt:lpstr>
      <vt:lpstr>Раскрытие изменений учетной политики</vt:lpstr>
      <vt:lpstr>Понятие оценочных значений</vt:lpstr>
      <vt:lpstr>Изменение оценочных значений</vt:lpstr>
      <vt:lpstr>Понятие ошибки</vt:lpstr>
      <vt:lpstr>Исправление ошибок</vt:lpstr>
      <vt:lpstr>Ошибка до предельной даты</vt:lpstr>
      <vt:lpstr>Ошибка до даты принятия</vt:lpstr>
      <vt:lpstr>Ошибка после даты утверждения (квартальная)</vt:lpstr>
      <vt:lpstr>Ошибка после даты утверждения (годовая)</vt:lpstr>
      <vt:lpstr>Ошибка после даты утверждения (годовая)</vt:lpstr>
      <vt:lpstr>Раскрытие информации об ошибках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 аудиторских услуг</dc:title>
  <dc:creator>Елена А. Черемных</dc:creator>
  <cp:lastModifiedBy>User</cp:lastModifiedBy>
  <cp:revision>693</cp:revision>
  <cp:lastPrinted>2014-11-12T11:25:40Z</cp:lastPrinted>
  <dcterms:created xsi:type="dcterms:W3CDTF">2014-09-10T05:03:02Z</dcterms:created>
  <dcterms:modified xsi:type="dcterms:W3CDTF">2017-09-07T09:21:33Z</dcterms:modified>
</cp:coreProperties>
</file>