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56" r:id="rId2"/>
    <p:sldId id="301" r:id="rId3"/>
    <p:sldId id="302" r:id="rId4"/>
    <p:sldId id="307" r:id="rId5"/>
    <p:sldId id="375" r:id="rId6"/>
    <p:sldId id="306" r:id="rId7"/>
    <p:sldId id="377" r:id="rId8"/>
    <p:sldId id="397" r:id="rId9"/>
    <p:sldId id="396" r:id="rId10"/>
    <p:sldId id="398" r:id="rId11"/>
    <p:sldId id="399" r:id="rId12"/>
    <p:sldId id="336" r:id="rId13"/>
    <p:sldId id="365" r:id="rId14"/>
    <p:sldId id="400" r:id="rId15"/>
    <p:sldId id="401" r:id="rId16"/>
    <p:sldId id="308" r:id="rId17"/>
    <p:sldId id="273" r:id="rId18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79E1"/>
    <a:srgbClr val="C8AF1A"/>
    <a:srgbClr val="CC9B00"/>
    <a:srgbClr val="ACD24E"/>
    <a:srgbClr val="DFF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61" autoAdjust="0"/>
    <p:restoredTop sz="94664" autoAdjust="0"/>
  </p:normalViewPr>
  <p:slideViewPr>
    <p:cSldViewPr snapToGrid="0">
      <p:cViewPr>
        <p:scale>
          <a:sx n="75" d="100"/>
          <a:sy n="75" d="100"/>
        </p:scale>
        <p:origin x="-1517" y="-25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-1206" y="-90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/>
          <a:lstStyle>
            <a:lvl1pPr algn="r">
              <a:defRPr sz="1200"/>
            </a:lvl1pPr>
          </a:lstStyle>
          <a:p>
            <a:fld id="{9F521CA8-89E5-4022-A2D1-114C66CE1F88}" type="datetimeFigureOut">
              <a:rPr lang="en-US" smtClean="0"/>
              <a:pPr/>
              <a:t>9/5/2017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02" tIns="46351" rIns="92702" bIns="46351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2"/>
          </a:xfrm>
          <a:prstGeom prst="rect">
            <a:avLst/>
          </a:prstGeom>
        </p:spPr>
        <p:txBody>
          <a:bodyPr vert="horz" lIns="92702" tIns="46351" rIns="92702" bIns="4635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 anchor="b"/>
          <a:lstStyle>
            <a:lvl1pPr algn="r">
              <a:defRPr sz="1200"/>
            </a:lvl1pPr>
          </a:lstStyle>
          <a:p>
            <a:fld id="{96FF5A61-2FF2-4EA8-A403-C82BCECBAC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86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9/5/2017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9/5/2017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ED0BF3D-5C61-4C0F-8BCA-32C8D9D40C5B}" type="datetimeFigureOut">
              <a:rPr lang="en-US" smtClean="0"/>
              <a:pPr/>
              <a:t>9/5/2017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9/5/2017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9/5/2017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9/5/2017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9/5/2017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ED0BF3D-5C61-4C0F-8BCA-32C8D9D40C5B}" type="datetimeFigureOut">
              <a:rPr lang="en-US" smtClean="0"/>
              <a:pPr/>
              <a:t>9/5/2017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ED0BF3D-5C61-4C0F-8BCA-32C8D9D40C5B}" type="datetimeFigureOut">
              <a:rPr lang="en-US" smtClean="0"/>
              <a:pPr/>
              <a:t>9/5/2017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886074"/>
            <a:ext cx="8640960" cy="3423245"/>
          </a:xfrm>
        </p:spPr>
        <p:txBody>
          <a:bodyPr>
            <a:normAutofit/>
          </a:bodyPr>
          <a:lstStyle/>
          <a:p>
            <a:endParaRPr lang="ru-RU" sz="14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</a:rPr>
              <a:t>Томский политехнический университет</a:t>
            </a:r>
          </a:p>
          <a:p>
            <a:endParaRPr lang="ru-RU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</a:rPr>
              <a:t>Андриенко Олег Владимирович</a:t>
            </a:r>
          </a:p>
          <a:p>
            <a:endParaRPr lang="ru-RU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90677" y="133350"/>
            <a:ext cx="6353174" cy="2009775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Резервы. Раскрытие информации об условных активах и условных обязательствах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75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Нормативное регулирование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2552" y="135432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 smtClean="0"/>
              <a:t>Проект Приказа </a:t>
            </a:r>
            <a:r>
              <a:rPr lang="ru-RU" sz="1800" dirty="0"/>
              <a:t>Минфина России </a:t>
            </a:r>
          </a:p>
          <a:p>
            <a:pPr marL="0" indent="0" algn="just">
              <a:buNone/>
            </a:pPr>
            <a:r>
              <a:rPr lang="ru-RU" sz="1800" dirty="0"/>
              <a:t>"Об утверждении федерального стандарта бухгалтерского учета для организаций государственного сектора </a:t>
            </a:r>
            <a:r>
              <a:rPr lang="ru-RU" sz="1800" dirty="0" smtClean="0"/>
              <a:t>«Резервы. Раскрытие информации об условных активах и условных обязательствах»</a:t>
            </a:r>
            <a:endParaRPr lang="ru-RU" sz="1800" dirty="0"/>
          </a:p>
          <a:p>
            <a:pPr marL="0" indent="0" algn="just">
              <a:buNone/>
            </a:pPr>
            <a:r>
              <a:rPr lang="ru-RU" sz="1800" dirty="0" smtClean="0"/>
              <a:t>(Экспертиза в Совете по стандартам учета)</a:t>
            </a:r>
            <a:endParaRPr lang="ru-RU" sz="1800" dirty="0"/>
          </a:p>
          <a:p>
            <a:pPr marL="0" indent="0" algn="just">
              <a:buNone/>
            </a:pPr>
            <a:r>
              <a:rPr lang="ru-RU" sz="1800" dirty="0"/>
              <a:t>Стандарт применяется при ведении бюджетного учета, бухгалтерского учета государственных (муниципальных) бюджетных и автономных учреждений с 1 января 2020 года, составлении бюджетной отчетности, бухгалтерской (финансовой) отчетности государственных (муниципальных) бюджетных и автономных учреждений начиная с отчетности 2020 года</a:t>
            </a:r>
            <a:r>
              <a:rPr lang="ru-RU" sz="1800" dirty="0" smtClean="0"/>
              <a:t>.</a:t>
            </a:r>
            <a:endParaRPr lang="ru-RU" sz="1800" dirty="0" smtClean="0"/>
          </a:p>
          <a:p>
            <a:pPr marL="0" indent="0" algn="just">
              <a:buNone/>
            </a:pPr>
            <a:r>
              <a:rPr lang="ru-RU" sz="1800" dirty="0"/>
              <a:t>У</a:t>
            </a:r>
            <a:r>
              <a:rPr lang="ru-RU" sz="1800" dirty="0" smtClean="0"/>
              <a:t>станавливают </a:t>
            </a:r>
            <a:r>
              <a:rPr lang="ru-RU" sz="1800" dirty="0"/>
              <a:t>порядок признания (принятия к бухгалтерскому учету) и оценки резервов, а также порядок раскрытия информации о резервах, об условных обязательствах и условных активах в бухгалтерской (финансовой) отчетности, если иное не установлено другими федеральными стандартами бухгалтерского учета для организаций государственного сектора, единой методологией бюджетного учета и бюджетной отчетности, установленной в соответствии с бюджетным законодательством Российской Федерации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Понятие резервов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i="1" dirty="0"/>
              <a:t>Резерв</a:t>
            </a:r>
            <a:r>
              <a:rPr lang="ru-RU" sz="1800" dirty="0"/>
              <a:t> – это обязанность субъекта учета, величина которой на момент ее признания представляет собой </a:t>
            </a:r>
            <a:r>
              <a:rPr lang="ru-RU" sz="1800" dirty="0" err="1"/>
              <a:t>расчетно</a:t>
            </a:r>
            <a:r>
              <a:rPr lang="ru-RU" sz="1800" dirty="0"/>
              <a:t> (документально) обоснованную оценку, в том числе:</a:t>
            </a:r>
          </a:p>
          <a:p>
            <a:pPr marL="0" lvl="0" indent="0">
              <a:buNone/>
            </a:pPr>
            <a:r>
              <a:rPr lang="ru-RU" sz="1800" dirty="0"/>
              <a:t>–</a:t>
            </a:r>
            <a:r>
              <a:rPr lang="ru-RU" sz="1800" dirty="0" smtClean="0"/>
              <a:t> резерв </a:t>
            </a:r>
            <a:r>
              <a:rPr lang="ru-RU" sz="1800" dirty="0"/>
              <a:t>по гарантийному </a:t>
            </a:r>
            <a:r>
              <a:rPr lang="ru-RU" sz="1800" dirty="0" smtClean="0"/>
              <a:t>ремонту;</a:t>
            </a:r>
            <a:endParaRPr lang="ru-RU" sz="1800" dirty="0"/>
          </a:p>
          <a:p>
            <a:pPr marL="0" lvl="0" indent="0">
              <a:buNone/>
            </a:pPr>
            <a:r>
              <a:rPr lang="ru-RU" sz="1800" dirty="0" smtClean="0"/>
              <a:t>– </a:t>
            </a:r>
            <a:r>
              <a:rPr lang="ru-RU" sz="1800" dirty="0"/>
              <a:t>резерв по претензиям, </a:t>
            </a:r>
            <a:r>
              <a:rPr lang="ru-RU" sz="1800" dirty="0" smtClean="0"/>
              <a:t>искам;</a:t>
            </a:r>
            <a:endParaRPr lang="ru-RU" sz="1800" dirty="0"/>
          </a:p>
          <a:p>
            <a:pPr marL="0" lvl="0" indent="0">
              <a:buNone/>
            </a:pPr>
            <a:r>
              <a:rPr lang="ru-RU" sz="1800" dirty="0" smtClean="0"/>
              <a:t>– </a:t>
            </a:r>
            <a:r>
              <a:rPr lang="ru-RU" sz="1800" dirty="0"/>
              <a:t>резерв по </a:t>
            </a:r>
            <a:r>
              <a:rPr lang="ru-RU" sz="1800" dirty="0" smtClean="0"/>
              <a:t>реструктуризации;</a:t>
            </a:r>
            <a:endParaRPr lang="ru-RU" sz="1800" dirty="0"/>
          </a:p>
          <a:p>
            <a:pPr marL="0" lvl="0" indent="0">
              <a:buNone/>
            </a:pPr>
            <a:r>
              <a:rPr lang="ru-RU" sz="1800" dirty="0" smtClean="0"/>
              <a:t>– </a:t>
            </a:r>
            <a:r>
              <a:rPr lang="ru-RU" sz="1800" dirty="0"/>
              <a:t>резерв по обременительным </a:t>
            </a:r>
            <a:r>
              <a:rPr lang="ru-RU" sz="1800" dirty="0" smtClean="0"/>
              <a:t>договорам;</a:t>
            </a:r>
            <a:endParaRPr lang="ru-RU" sz="1800" dirty="0"/>
          </a:p>
          <a:p>
            <a:pPr marL="0" lvl="0" indent="0">
              <a:buNone/>
            </a:pPr>
            <a:r>
              <a:rPr lang="ru-RU" sz="1800" dirty="0" smtClean="0"/>
              <a:t>– </a:t>
            </a:r>
            <a:r>
              <a:rPr lang="ru-RU" sz="1800" dirty="0"/>
              <a:t>резерв на демонтаж и вывод основных средств из </a:t>
            </a:r>
            <a:r>
              <a:rPr lang="ru-RU" sz="1800" dirty="0" smtClean="0"/>
              <a:t>эксплуатации</a:t>
            </a:r>
            <a:r>
              <a:rPr lang="ru-RU" sz="1800" dirty="0"/>
              <a:t>;</a:t>
            </a:r>
            <a:endParaRPr lang="ru-RU" sz="1800" dirty="0"/>
          </a:p>
          <a:p>
            <a:pPr marL="0" lvl="0" indent="0">
              <a:buNone/>
            </a:pPr>
            <a:r>
              <a:rPr lang="ru-RU" sz="1800" dirty="0"/>
              <a:t>– </a:t>
            </a:r>
            <a:r>
              <a:rPr lang="ru-RU" sz="1800" dirty="0" smtClean="0"/>
              <a:t>иные </a:t>
            </a:r>
            <a:r>
              <a:rPr lang="ru-RU" sz="1800" dirty="0"/>
              <a:t>обязанности субъекта учета, величина которых на момент их принятия представляет собой </a:t>
            </a:r>
            <a:r>
              <a:rPr lang="ru-RU" sz="1800" dirty="0" err="1"/>
              <a:t>расчетно</a:t>
            </a:r>
            <a:r>
              <a:rPr lang="ru-RU" sz="1800" dirty="0"/>
              <a:t> (документально) обоснованную оценку обязательства с неопределенным временем (финансовым периодом) его исполнения.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Условия признания</a:t>
            </a:r>
            <a:endParaRPr lang="ru-RU" dirty="0"/>
          </a:p>
        </p:txBody>
      </p:sp>
      <p:sp>
        <p:nvSpPr>
          <p:cNvPr id="4" name="object 3"/>
          <p:cNvSpPr txBox="1"/>
          <p:nvPr/>
        </p:nvSpPr>
        <p:spPr>
          <a:xfrm>
            <a:off x="1855850" y="1332216"/>
            <a:ext cx="5663565" cy="77216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8419" rIns="0" bIns="0" rtlCol="0">
            <a:spAutoFit/>
          </a:bodyPr>
          <a:lstStyle/>
          <a:p>
            <a:pPr marL="1507490" marR="205104" indent="-1296035">
              <a:lnSpc>
                <a:spcPct val="100000"/>
              </a:lnSpc>
              <a:spcBef>
                <a:spcPts val="459"/>
              </a:spcBef>
            </a:pPr>
            <a:r>
              <a:rPr sz="2000" spc="-5" dirty="0">
                <a:latin typeface="Calibri"/>
                <a:cs typeface="Calibri"/>
              </a:rPr>
              <a:t>Имеется обязательство, </a:t>
            </a:r>
            <a:r>
              <a:rPr sz="2000" dirty="0">
                <a:latin typeface="Calibri"/>
                <a:cs typeface="Calibri"/>
              </a:rPr>
              <a:t>возникшее в </a:t>
            </a:r>
            <a:r>
              <a:rPr sz="2000" spc="-15" dirty="0">
                <a:latin typeface="Calibri"/>
                <a:cs typeface="Calibri"/>
              </a:rPr>
              <a:t>результате  </a:t>
            </a:r>
            <a:r>
              <a:rPr sz="2000" spc="-5" dirty="0">
                <a:latin typeface="Calibri"/>
                <a:cs typeface="Calibri"/>
              </a:rPr>
              <a:t>произошедших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событий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4"/>
          <p:cNvSpPr/>
          <p:nvPr/>
        </p:nvSpPr>
        <p:spPr>
          <a:xfrm>
            <a:off x="2292984" y="2097658"/>
            <a:ext cx="2396490" cy="608330"/>
          </a:xfrm>
          <a:custGeom>
            <a:avLst/>
            <a:gdLst/>
            <a:ahLst/>
            <a:cxnLst/>
            <a:rect l="l" t="t" r="r" b="b"/>
            <a:pathLst>
              <a:path w="2396490" h="608330">
                <a:moveTo>
                  <a:pt x="65023" y="533780"/>
                </a:moveTo>
                <a:lnTo>
                  <a:pt x="0" y="588771"/>
                </a:lnTo>
                <a:lnTo>
                  <a:pt x="83057" y="607821"/>
                </a:lnTo>
                <a:lnTo>
                  <a:pt x="76283" y="580008"/>
                </a:lnTo>
                <a:lnTo>
                  <a:pt x="63245" y="580008"/>
                </a:lnTo>
                <a:lnTo>
                  <a:pt x="60197" y="567563"/>
                </a:lnTo>
                <a:lnTo>
                  <a:pt x="72521" y="564564"/>
                </a:lnTo>
                <a:lnTo>
                  <a:pt x="65023" y="533780"/>
                </a:lnTo>
                <a:close/>
              </a:path>
              <a:path w="2396490" h="608330">
                <a:moveTo>
                  <a:pt x="72521" y="564564"/>
                </a:moveTo>
                <a:lnTo>
                  <a:pt x="60197" y="567563"/>
                </a:lnTo>
                <a:lnTo>
                  <a:pt x="63245" y="580008"/>
                </a:lnTo>
                <a:lnTo>
                  <a:pt x="75554" y="577013"/>
                </a:lnTo>
                <a:lnTo>
                  <a:pt x="72521" y="564564"/>
                </a:lnTo>
                <a:close/>
              </a:path>
              <a:path w="2396490" h="608330">
                <a:moveTo>
                  <a:pt x="75554" y="577013"/>
                </a:moveTo>
                <a:lnTo>
                  <a:pt x="63245" y="580008"/>
                </a:lnTo>
                <a:lnTo>
                  <a:pt x="76283" y="580008"/>
                </a:lnTo>
                <a:lnTo>
                  <a:pt x="75554" y="577013"/>
                </a:lnTo>
                <a:close/>
              </a:path>
              <a:path w="2396490" h="608330">
                <a:moveTo>
                  <a:pt x="2392934" y="0"/>
                </a:moveTo>
                <a:lnTo>
                  <a:pt x="72521" y="564564"/>
                </a:lnTo>
                <a:lnTo>
                  <a:pt x="75554" y="577013"/>
                </a:lnTo>
                <a:lnTo>
                  <a:pt x="2395981" y="12318"/>
                </a:lnTo>
                <a:lnTo>
                  <a:pt x="23929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5"/>
          <p:cNvSpPr/>
          <p:nvPr/>
        </p:nvSpPr>
        <p:spPr>
          <a:xfrm>
            <a:off x="4685790" y="2097658"/>
            <a:ext cx="2184400" cy="604520"/>
          </a:xfrm>
          <a:custGeom>
            <a:avLst/>
            <a:gdLst/>
            <a:ahLst/>
            <a:cxnLst/>
            <a:rect l="l" t="t" r="r" b="b"/>
            <a:pathLst>
              <a:path w="2184400" h="604519">
                <a:moveTo>
                  <a:pt x="2108859" y="573435"/>
                </a:moveTo>
                <a:lnTo>
                  <a:pt x="2100707" y="604138"/>
                </a:lnTo>
                <a:lnTo>
                  <a:pt x="2184146" y="586866"/>
                </a:lnTo>
                <a:lnTo>
                  <a:pt x="2172635" y="576706"/>
                </a:lnTo>
                <a:lnTo>
                  <a:pt x="2121154" y="576706"/>
                </a:lnTo>
                <a:lnTo>
                  <a:pt x="2108859" y="573435"/>
                </a:lnTo>
                <a:close/>
              </a:path>
              <a:path w="2184400" h="604519">
                <a:moveTo>
                  <a:pt x="2112092" y="561258"/>
                </a:moveTo>
                <a:lnTo>
                  <a:pt x="2108859" y="573435"/>
                </a:lnTo>
                <a:lnTo>
                  <a:pt x="2121154" y="576706"/>
                </a:lnTo>
                <a:lnTo>
                  <a:pt x="2124329" y="564514"/>
                </a:lnTo>
                <a:lnTo>
                  <a:pt x="2112092" y="561258"/>
                </a:lnTo>
                <a:close/>
              </a:path>
              <a:path w="2184400" h="604519">
                <a:moveTo>
                  <a:pt x="2120265" y="530478"/>
                </a:moveTo>
                <a:lnTo>
                  <a:pt x="2112092" y="561258"/>
                </a:lnTo>
                <a:lnTo>
                  <a:pt x="2124329" y="564514"/>
                </a:lnTo>
                <a:lnTo>
                  <a:pt x="2121154" y="576706"/>
                </a:lnTo>
                <a:lnTo>
                  <a:pt x="2172635" y="576706"/>
                </a:lnTo>
                <a:lnTo>
                  <a:pt x="2120265" y="530478"/>
                </a:lnTo>
                <a:close/>
              </a:path>
              <a:path w="2184400" h="604519">
                <a:moveTo>
                  <a:pt x="3302" y="0"/>
                </a:moveTo>
                <a:lnTo>
                  <a:pt x="0" y="12318"/>
                </a:lnTo>
                <a:lnTo>
                  <a:pt x="2108859" y="573435"/>
                </a:lnTo>
                <a:lnTo>
                  <a:pt x="2112092" y="561258"/>
                </a:lnTo>
                <a:lnTo>
                  <a:pt x="33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6"/>
          <p:cNvSpPr/>
          <p:nvPr/>
        </p:nvSpPr>
        <p:spPr>
          <a:xfrm>
            <a:off x="611300" y="2686455"/>
            <a:ext cx="3363595" cy="676275"/>
          </a:xfrm>
          <a:custGeom>
            <a:avLst/>
            <a:gdLst/>
            <a:ahLst/>
            <a:cxnLst/>
            <a:rect l="l" t="t" r="r" b="b"/>
            <a:pathLst>
              <a:path w="3363595" h="676275">
                <a:moveTo>
                  <a:pt x="0" y="675741"/>
                </a:moveTo>
                <a:lnTo>
                  <a:pt x="3363341" y="675741"/>
                </a:lnTo>
                <a:lnTo>
                  <a:pt x="3363341" y="0"/>
                </a:lnTo>
                <a:lnTo>
                  <a:pt x="0" y="0"/>
                </a:lnTo>
                <a:lnTo>
                  <a:pt x="0" y="6757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7"/>
          <p:cNvSpPr txBox="1"/>
          <p:nvPr/>
        </p:nvSpPr>
        <p:spPr>
          <a:xfrm>
            <a:off x="611300" y="2686455"/>
            <a:ext cx="3363595" cy="67627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213360" marR="205740" indent="1270">
              <a:lnSpc>
                <a:spcPct val="100000"/>
              </a:lnSpc>
              <a:spcBef>
                <a:spcPts val="335"/>
              </a:spcBef>
            </a:pPr>
            <a:r>
              <a:rPr sz="1800" spc="-5" dirty="0">
                <a:latin typeface="Calibri"/>
                <a:cs typeface="Calibri"/>
              </a:rPr>
              <a:t>Для </a:t>
            </a:r>
            <a:r>
              <a:rPr sz="1800" dirty="0">
                <a:latin typeface="Calibri"/>
                <a:cs typeface="Calibri"/>
              </a:rPr>
              <a:t>погашения </a:t>
            </a:r>
            <a:r>
              <a:rPr sz="1800" spc="-5" dirty="0">
                <a:latin typeface="Calibri"/>
                <a:cs typeface="Calibri"/>
              </a:rPr>
              <a:t>обязательства  </a:t>
            </a:r>
            <a:r>
              <a:rPr sz="1800" spc="-10" dirty="0">
                <a:latin typeface="Calibri"/>
                <a:cs typeface="Calibri"/>
              </a:rPr>
              <a:t>потребуется </a:t>
            </a:r>
            <a:r>
              <a:rPr sz="1800" dirty="0">
                <a:latin typeface="Calibri"/>
                <a:cs typeface="Calibri"/>
              </a:rPr>
              <a:t>выбытие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активов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8"/>
          <p:cNvSpPr txBox="1"/>
          <p:nvPr/>
        </p:nvSpPr>
        <p:spPr>
          <a:xfrm>
            <a:off x="3921124" y="2283712"/>
            <a:ext cx="28384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Да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9"/>
          <p:cNvSpPr/>
          <p:nvPr/>
        </p:nvSpPr>
        <p:spPr>
          <a:xfrm>
            <a:off x="3970781" y="3019296"/>
            <a:ext cx="1460500" cy="1133475"/>
          </a:xfrm>
          <a:custGeom>
            <a:avLst/>
            <a:gdLst/>
            <a:ahLst/>
            <a:cxnLst/>
            <a:rect l="l" t="t" r="r" b="b"/>
            <a:pathLst>
              <a:path w="1460500" h="1133475">
                <a:moveTo>
                  <a:pt x="1396273" y="1091315"/>
                </a:moveTo>
                <a:lnTo>
                  <a:pt x="1376806" y="1116456"/>
                </a:lnTo>
                <a:lnTo>
                  <a:pt x="1460372" y="1132966"/>
                </a:lnTo>
                <a:lnTo>
                  <a:pt x="1444036" y="1099058"/>
                </a:lnTo>
                <a:lnTo>
                  <a:pt x="1406270" y="1099058"/>
                </a:lnTo>
                <a:lnTo>
                  <a:pt x="1396273" y="1091315"/>
                </a:lnTo>
                <a:close/>
              </a:path>
              <a:path w="1460500" h="1133475">
                <a:moveTo>
                  <a:pt x="1404080" y="1081231"/>
                </a:moveTo>
                <a:lnTo>
                  <a:pt x="1396273" y="1091315"/>
                </a:lnTo>
                <a:lnTo>
                  <a:pt x="1406270" y="1099058"/>
                </a:lnTo>
                <a:lnTo>
                  <a:pt x="1414144" y="1089024"/>
                </a:lnTo>
                <a:lnTo>
                  <a:pt x="1404080" y="1081231"/>
                </a:lnTo>
                <a:close/>
              </a:path>
              <a:path w="1460500" h="1133475">
                <a:moveTo>
                  <a:pt x="1423415" y="1056258"/>
                </a:moveTo>
                <a:lnTo>
                  <a:pt x="1404080" y="1081231"/>
                </a:lnTo>
                <a:lnTo>
                  <a:pt x="1414144" y="1089024"/>
                </a:lnTo>
                <a:lnTo>
                  <a:pt x="1406270" y="1099058"/>
                </a:lnTo>
                <a:lnTo>
                  <a:pt x="1444036" y="1099058"/>
                </a:lnTo>
                <a:lnTo>
                  <a:pt x="1423415" y="1056258"/>
                </a:lnTo>
                <a:close/>
              </a:path>
              <a:path w="1460500" h="1133475">
                <a:moveTo>
                  <a:pt x="7746" y="0"/>
                </a:moveTo>
                <a:lnTo>
                  <a:pt x="0" y="10032"/>
                </a:lnTo>
                <a:lnTo>
                  <a:pt x="1396273" y="1091315"/>
                </a:lnTo>
                <a:lnTo>
                  <a:pt x="1404080" y="1081231"/>
                </a:lnTo>
                <a:lnTo>
                  <a:pt x="77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0"/>
          <p:cNvSpPr/>
          <p:nvPr/>
        </p:nvSpPr>
        <p:spPr>
          <a:xfrm>
            <a:off x="611300" y="5953212"/>
            <a:ext cx="3352800" cy="468630"/>
          </a:xfrm>
          <a:custGeom>
            <a:avLst/>
            <a:gdLst/>
            <a:ahLst/>
            <a:cxnLst/>
            <a:rect l="l" t="t" r="r" b="b"/>
            <a:pathLst>
              <a:path w="3352800" h="468629">
                <a:moveTo>
                  <a:pt x="0" y="468299"/>
                </a:moveTo>
                <a:lnTo>
                  <a:pt x="3352291" y="468299"/>
                </a:lnTo>
                <a:lnTo>
                  <a:pt x="3352291" y="0"/>
                </a:lnTo>
                <a:lnTo>
                  <a:pt x="0" y="0"/>
                </a:lnTo>
                <a:lnTo>
                  <a:pt x="0" y="46829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1"/>
          <p:cNvSpPr txBox="1"/>
          <p:nvPr/>
        </p:nvSpPr>
        <p:spPr>
          <a:xfrm>
            <a:off x="1353818" y="6036461"/>
            <a:ext cx="1865630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Признается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Резерв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2"/>
          <p:cNvSpPr/>
          <p:nvPr/>
        </p:nvSpPr>
        <p:spPr>
          <a:xfrm>
            <a:off x="5431153" y="2684652"/>
            <a:ext cx="2877820" cy="2935605"/>
          </a:xfrm>
          <a:custGeom>
            <a:avLst/>
            <a:gdLst/>
            <a:ahLst/>
            <a:cxnLst/>
            <a:rect l="l" t="t" r="r" b="b"/>
            <a:pathLst>
              <a:path w="2877820" h="2935604">
                <a:moveTo>
                  <a:pt x="0" y="2935351"/>
                </a:moveTo>
                <a:lnTo>
                  <a:pt x="2877439" y="2935351"/>
                </a:lnTo>
                <a:lnTo>
                  <a:pt x="2877439" y="0"/>
                </a:lnTo>
                <a:lnTo>
                  <a:pt x="0" y="0"/>
                </a:lnTo>
                <a:lnTo>
                  <a:pt x="0" y="29353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3"/>
          <p:cNvSpPr txBox="1"/>
          <p:nvPr/>
        </p:nvSpPr>
        <p:spPr>
          <a:xfrm>
            <a:off x="5431153" y="2684652"/>
            <a:ext cx="2877820" cy="293560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Times New Roman"/>
              <a:cs typeface="Times New Roman"/>
            </a:endParaRPr>
          </a:p>
          <a:p>
            <a:pPr marL="55499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Нет </a:t>
            </a:r>
            <a:r>
              <a:rPr sz="1800" spc="-5" dirty="0">
                <a:latin typeface="Calibri"/>
                <a:cs typeface="Calibri"/>
              </a:rPr>
              <a:t>объекта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учета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4"/>
          <p:cNvSpPr/>
          <p:nvPr/>
        </p:nvSpPr>
        <p:spPr>
          <a:xfrm>
            <a:off x="6835901" y="5619875"/>
            <a:ext cx="76200" cy="321310"/>
          </a:xfrm>
          <a:custGeom>
            <a:avLst/>
            <a:gdLst/>
            <a:ahLst/>
            <a:cxnLst/>
            <a:rect l="l" t="t" r="r" b="b"/>
            <a:pathLst>
              <a:path w="76200" h="321310">
                <a:moveTo>
                  <a:pt x="31791" y="245240"/>
                </a:moveTo>
                <a:lnTo>
                  <a:pt x="0" y="245770"/>
                </a:lnTo>
                <a:lnTo>
                  <a:pt x="39370" y="321322"/>
                </a:lnTo>
                <a:lnTo>
                  <a:pt x="69758" y="257937"/>
                </a:lnTo>
                <a:lnTo>
                  <a:pt x="32003" y="257937"/>
                </a:lnTo>
                <a:lnTo>
                  <a:pt x="31791" y="245240"/>
                </a:lnTo>
                <a:close/>
              </a:path>
              <a:path w="76200" h="321310">
                <a:moveTo>
                  <a:pt x="44491" y="245028"/>
                </a:moveTo>
                <a:lnTo>
                  <a:pt x="31791" y="245240"/>
                </a:lnTo>
                <a:lnTo>
                  <a:pt x="32003" y="257937"/>
                </a:lnTo>
                <a:lnTo>
                  <a:pt x="44703" y="257733"/>
                </a:lnTo>
                <a:lnTo>
                  <a:pt x="44491" y="245028"/>
                </a:lnTo>
                <a:close/>
              </a:path>
              <a:path w="76200" h="321310">
                <a:moveTo>
                  <a:pt x="76200" y="244500"/>
                </a:moveTo>
                <a:lnTo>
                  <a:pt x="44491" y="245028"/>
                </a:lnTo>
                <a:lnTo>
                  <a:pt x="44703" y="257733"/>
                </a:lnTo>
                <a:lnTo>
                  <a:pt x="32003" y="257937"/>
                </a:lnTo>
                <a:lnTo>
                  <a:pt x="69758" y="257937"/>
                </a:lnTo>
                <a:lnTo>
                  <a:pt x="76200" y="244500"/>
                </a:lnTo>
                <a:close/>
              </a:path>
              <a:path w="76200" h="321310">
                <a:moveTo>
                  <a:pt x="40386" y="0"/>
                </a:moveTo>
                <a:lnTo>
                  <a:pt x="27686" y="253"/>
                </a:lnTo>
                <a:lnTo>
                  <a:pt x="31791" y="245240"/>
                </a:lnTo>
                <a:lnTo>
                  <a:pt x="44491" y="245028"/>
                </a:lnTo>
                <a:lnTo>
                  <a:pt x="403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5"/>
          <p:cNvSpPr/>
          <p:nvPr/>
        </p:nvSpPr>
        <p:spPr>
          <a:xfrm>
            <a:off x="5441949" y="5941211"/>
            <a:ext cx="2867025" cy="480695"/>
          </a:xfrm>
          <a:custGeom>
            <a:avLst/>
            <a:gdLst/>
            <a:ahLst/>
            <a:cxnLst/>
            <a:rect l="l" t="t" r="r" b="b"/>
            <a:pathLst>
              <a:path w="2867025" h="480695">
                <a:moveTo>
                  <a:pt x="0" y="480301"/>
                </a:moveTo>
                <a:lnTo>
                  <a:pt x="2866644" y="480301"/>
                </a:lnTo>
                <a:lnTo>
                  <a:pt x="2866644" y="0"/>
                </a:lnTo>
                <a:lnTo>
                  <a:pt x="0" y="0"/>
                </a:lnTo>
                <a:lnTo>
                  <a:pt x="0" y="480301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6"/>
          <p:cNvSpPr txBox="1"/>
          <p:nvPr/>
        </p:nvSpPr>
        <p:spPr>
          <a:xfrm>
            <a:off x="5631687" y="5910477"/>
            <a:ext cx="2485390" cy="542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45720">
              <a:lnSpc>
                <a:spcPct val="100000"/>
              </a:lnSpc>
            </a:pPr>
            <a:r>
              <a:rPr sz="1700" dirty="0">
                <a:latin typeface="Calibri"/>
                <a:cs typeface="Calibri"/>
              </a:rPr>
              <a:t>Раскрытие информации в  Примечаниях к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отчетности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8" name="object 17"/>
          <p:cNvSpPr txBox="1"/>
          <p:nvPr/>
        </p:nvSpPr>
        <p:spPr>
          <a:xfrm>
            <a:off x="2451606" y="4467350"/>
            <a:ext cx="28384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Да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4423408" y="3040252"/>
            <a:ext cx="368300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Не</a:t>
            </a:r>
            <a:r>
              <a:rPr sz="1800" spc="-5" dirty="0">
                <a:latin typeface="Calibri"/>
                <a:cs typeface="Calibri"/>
              </a:rPr>
              <a:t>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19"/>
          <p:cNvSpPr/>
          <p:nvPr/>
        </p:nvSpPr>
        <p:spPr>
          <a:xfrm>
            <a:off x="4171821" y="4076317"/>
            <a:ext cx="868044" cy="387350"/>
          </a:xfrm>
          <a:custGeom>
            <a:avLst/>
            <a:gdLst/>
            <a:ahLst/>
            <a:cxnLst/>
            <a:rect l="l" t="t" r="r" b="b"/>
            <a:pathLst>
              <a:path w="868045" h="387350">
                <a:moveTo>
                  <a:pt x="433831" y="0"/>
                </a:moveTo>
                <a:lnTo>
                  <a:pt x="369712" y="2097"/>
                </a:lnTo>
                <a:lnTo>
                  <a:pt x="308517" y="8191"/>
                </a:lnTo>
                <a:lnTo>
                  <a:pt x="250917" y="17982"/>
                </a:lnTo>
                <a:lnTo>
                  <a:pt x="197583" y="31171"/>
                </a:lnTo>
                <a:lnTo>
                  <a:pt x="149185" y="47460"/>
                </a:lnTo>
                <a:lnTo>
                  <a:pt x="106394" y="66549"/>
                </a:lnTo>
                <a:lnTo>
                  <a:pt x="69880" y="88141"/>
                </a:lnTo>
                <a:lnTo>
                  <a:pt x="18363" y="137634"/>
                </a:lnTo>
                <a:lnTo>
                  <a:pt x="0" y="193548"/>
                </a:lnTo>
                <a:lnTo>
                  <a:pt x="4702" y="222158"/>
                </a:lnTo>
                <a:lnTo>
                  <a:pt x="40313" y="275160"/>
                </a:lnTo>
                <a:lnTo>
                  <a:pt x="106394" y="320546"/>
                </a:lnTo>
                <a:lnTo>
                  <a:pt x="149185" y="339635"/>
                </a:lnTo>
                <a:lnTo>
                  <a:pt x="197583" y="355924"/>
                </a:lnTo>
                <a:lnTo>
                  <a:pt x="250917" y="369113"/>
                </a:lnTo>
                <a:lnTo>
                  <a:pt x="308517" y="378904"/>
                </a:lnTo>
                <a:lnTo>
                  <a:pt x="369712" y="384998"/>
                </a:lnTo>
                <a:lnTo>
                  <a:pt x="433831" y="387096"/>
                </a:lnTo>
                <a:lnTo>
                  <a:pt x="497923" y="384998"/>
                </a:lnTo>
                <a:lnTo>
                  <a:pt x="559100" y="378904"/>
                </a:lnTo>
                <a:lnTo>
                  <a:pt x="616691" y="369113"/>
                </a:lnTo>
                <a:lnTo>
                  <a:pt x="670024" y="355924"/>
                </a:lnTo>
                <a:lnTo>
                  <a:pt x="718426" y="339635"/>
                </a:lnTo>
                <a:lnTo>
                  <a:pt x="761226" y="320546"/>
                </a:lnTo>
                <a:lnTo>
                  <a:pt x="797751" y="298954"/>
                </a:lnTo>
                <a:lnTo>
                  <a:pt x="849289" y="249461"/>
                </a:lnTo>
                <a:lnTo>
                  <a:pt x="867663" y="193548"/>
                </a:lnTo>
                <a:lnTo>
                  <a:pt x="862958" y="164937"/>
                </a:lnTo>
                <a:lnTo>
                  <a:pt x="827330" y="111935"/>
                </a:lnTo>
                <a:lnTo>
                  <a:pt x="761226" y="66549"/>
                </a:lnTo>
                <a:lnTo>
                  <a:pt x="718426" y="47460"/>
                </a:lnTo>
                <a:lnTo>
                  <a:pt x="670024" y="31171"/>
                </a:lnTo>
                <a:lnTo>
                  <a:pt x="616691" y="17982"/>
                </a:lnTo>
                <a:lnTo>
                  <a:pt x="559100" y="8191"/>
                </a:lnTo>
                <a:lnTo>
                  <a:pt x="497923" y="2097"/>
                </a:lnTo>
                <a:lnTo>
                  <a:pt x="4338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0"/>
          <p:cNvSpPr txBox="1"/>
          <p:nvPr/>
        </p:nvSpPr>
        <p:spPr>
          <a:xfrm>
            <a:off x="4422520" y="4118355"/>
            <a:ext cx="368300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Не</a:t>
            </a:r>
            <a:r>
              <a:rPr sz="1800" spc="-5" dirty="0">
                <a:latin typeface="Calibri"/>
                <a:cs typeface="Calibri"/>
              </a:rPr>
              <a:t>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1"/>
          <p:cNvSpPr txBox="1"/>
          <p:nvPr/>
        </p:nvSpPr>
        <p:spPr>
          <a:xfrm>
            <a:off x="612774" y="3727245"/>
            <a:ext cx="3352800" cy="8001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401320" marR="285750" indent="-109855">
              <a:lnSpc>
                <a:spcPct val="100000"/>
              </a:lnSpc>
              <a:spcBef>
                <a:spcPts val="825"/>
              </a:spcBef>
            </a:pPr>
            <a:r>
              <a:rPr sz="1800" spc="-10" dirty="0">
                <a:latin typeface="Calibri"/>
                <a:cs typeface="Calibri"/>
              </a:rPr>
              <a:t>Сумма </a:t>
            </a:r>
            <a:r>
              <a:rPr sz="1800" spc="-5" dirty="0">
                <a:latin typeface="Calibri"/>
                <a:cs typeface="Calibri"/>
              </a:rPr>
              <a:t>обязательства </a:t>
            </a:r>
            <a:r>
              <a:rPr sz="1800" spc="-15" dirty="0">
                <a:latin typeface="Calibri"/>
                <a:cs typeface="Calibri"/>
              </a:rPr>
              <a:t>может  </a:t>
            </a:r>
            <a:r>
              <a:rPr sz="1800" dirty="0">
                <a:latin typeface="Calibri"/>
                <a:cs typeface="Calibri"/>
              </a:rPr>
              <a:t>быть </a:t>
            </a:r>
            <a:r>
              <a:rPr sz="1800" spc="-5" dirty="0">
                <a:latin typeface="Calibri"/>
                <a:cs typeface="Calibri"/>
              </a:rPr>
              <a:t>достоверно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оценена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2"/>
          <p:cNvSpPr txBox="1"/>
          <p:nvPr/>
        </p:nvSpPr>
        <p:spPr>
          <a:xfrm>
            <a:off x="622299" y="4758892"/>
            <a:ext cx="3352800" cy="861694"/>
          </a:xfrm>
          <a:prstGeom prst="rect">
            <a:avLst/>
          </a:prstGeom>
          <a:ln w="12699">
            <a:solidFill>
              <a:srgbClr val="000000"/>
            </a:solidFill>
          </a:ln>
        </p:spPr>
        <p:txBody>
          <a:bodyPr vert="horz" wrap="square" lIns="0" tIns="23495" rIns="0" bIns="0" rtlCol="0">
            <a:spAutoFit/>
          </a:bodyPr>
          <a:lstStyle/>
          <a:p>
            <a:pPr marL="115570" marR="109220" indent="-635" algn="ctr">
              <a:lnSpc>
                <a:spcPct val="100000"/>
              </a:lnSpc>
              <a:spcBef>
                <a:spcPts val="185"/>
              </a:spcBef>
            </a:pPr>
            <a:r>
              <a:rPr sz="1700" dirty="0">
                <a:latin typeface="Calibri"/>
                <a:cs typeface="Calibri"/>
              </a:rPr>
              <a:t>Сроки </a:t>
            </a:r>
            <a:r>
              <a:rPr sz="1700" spc="-5" dirty="0">
                <a:latin typeface="Calibri"/>
                <a:cs typeface="Calibri"/>
              </a:rPr>
              <a:t>исполнения </a:t>
            </a:r>
            <a:r>
              <a:rPr sz="1700" dirty="0">
                <a:latin typeface="Calibri"/>
                <a:cs typeface="Calibri"/>
              </a:rPr>
              <a:t>и </a:t>
            </a:r>
            <a:r>
              <a:rPr sz="1700" spc="-5" dirty="0">
                <a:latin typeface="Calibri"/>
                <a:cs typeface="Calibri"/>
              </a:rPr>
              <a:t>сумма  обязательства </a:t>
            </a:r>
            <a:r>
              <a:rPr sz="1700" dirty="0">
                <a:latin typeface="Calibri"/>
                <a:cs typeface="Calibri"/>
              </a:rPr>
              <a:t>не зависят </a:t>
            </a:r>
            <a:r>
              <a:rPr sz="1700" spc="-10" dirty="0">
                <a:latin typeface="Calibri"/>
                <a:cs typeface="Calibri"/>
              </a:rPr>
              <a:t>от  </a:t>
            </a:r>
            <a:r>
              <a:rPr sz="1700" spc="-15" dirty="0">
                <a:latin typeface="Calibri"/>
                <a:cs typeface="Calibri"/>
              </a:rPr>
              <a:t>будущих </a:t>
            </a:r>
            <a:r>
              <a:rPr sz="1700" spc="-5" dirty="0">
                <a:latin typeface="Calibri"/>
                <a:cs typeface="Calibri"/>
              </a:rPr>
              <a:t>действий </a:t>
            </a:r>
            <a:r>
              <a:rPr sz="1700" dirty="0">
                <a:latin typeface="Calibri"/>
                <a:cs typeface="Calibri"/>
              </a:rPr>
              <a:t>субъекта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учета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4" name="object 23"/>
          <p:cNvSpPr/>
          <p:nvPr/>
        </p:nvSpPr>
        <p:spPr>
          <a:xfrm>
            <a:off x="2251835" y="3362196"/>
            <a:ext cx="76200" cy="365125"/>
          </a:xfrm>
          <a:custGeom>
            <a:avLst/>
            <a:gdLst/>
            <a:ahLst/>
            <a:cxnLst/>
            <a:rect l="l" t="t" r="r" b="b"/>
            <a:pathLst>
              <a:path w="76200" h="365125">
                <a:moveTo>
                  <a:pt x="0" y="288543"/>
                </a:moveTo>
                <a:lnTo>
                  <a:pt x="37337" y="365125"/>
                </a:lnTo>
                <a:lnTo>
                  <a:pt x="69885" y="301625"/>
                </a:lnTo>
                <a:lnTo>
                  <a:pt x="44323" y="301625"/>
                </a:lnTo>
                <a:lnTo>
                  <a:pt x="31623" y="301497"/>
                </a:lnTo>
                <a:lnTo>
                  <a:pt x="31756" y="288861"/>
                </a:lnTo>
                <a:lnTo>
                  <a:pt x="0" y="288543"/>
                </a:lnTo>
                <a:close/>
              </a:path>
              <a:path w="76200" h="365125">
                <a:moveTo>
                  <a:pt x="31756" y="288861"/>
                </a:moveTo>
                <a:lnTo>
                  <a:pt x="31623" y="301497"/>
                </a:lnTo>
                <a:lnTo>
                  <a:pt x="44323" y="301625"/>
                </a:lnTo>
                <a:lnTo>
                  <a:pt x="44456" y="288988"/>
                </a:lnTo>
                <a:lnTo>
                  <a:pt x="31756" y="288861"/>
                </a:lnTo>
                <a:close/>
              </a:path>
              <a:path w="76200" h="365125">
                <a:moveTo>
                  <a:pt x="44456" y="288988"/>
                </a:moveTo>
                <a:lnTo>
                  <a:pt x="44323" y="301625"/>
                </a:lnTo>
                <a:lnTo>
                  <a:pt x="69885" y="301625"/>
                </a:lnTo>
                <a:lnTo>
                  <a:pt x="76200" y="289305"/>
                </a:lnTo>
                <a:lnTo>
                  <a:pt x="44456" y="288988"/>
                </a:lnTo>
                <a:close/>
              </a:path>
              <a:path w="76200" h="365125">
                <a:moveTo>
                  <a:pt x="34798" y="0"/>
                </a:moveTo>
                <a:lnTo>
                  <a:pt x="31756" y="288861"/>
                </a:lnTo>
                <a:lnTo>
                  <a:pt x="44456" y="288988"/>
                </a:lnTo>
                <a:lnTo>
                  <a:pt x="47498" y="126"/>
                </a:lnTo>
                <a:lnTo>
                  <a:pt x="34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4"/>
          <p:cNvSpPr/>
          <p:nvPr/>
        </p:nvSpPr>
        <p:spPr>
          <a:xfrm>
            <a:off x="2257297" y="4526786"/>
            <a:ext cx="76200" cy="232410"/>
          </a:xfrm>
          <a:custGeom>
            <a:avLst/>
            <a:gdLst/>
            <a:ahLst/>
            <a:cxnLst/>
            <a:rect l="l" t="t" r="r" b="b"/>
            <a:pathLst>
              <a:path w="76200" h="232410">
                <a:moveTo>
                  <a:pt x="31750" y="156209"/>
                </a:moveTo>
                <a:lnTo>
                  <a:pt x="0" y="157479"/>
                </a:lnTo>
                <a:lnTo>
                  <a:pt x="41147" y="232028"/>
                </a:lnTo>
                <a:lnTo>
                  <a:pt x="69660" y="168909"/>
                </a:lnTo>
                <a:lnTo>
                  <a:pt x="32257" y="168909"/>
                </a:lnTo>
                <a:lnTo>
                  <a:pt x="31750" y="156209"/>
                </a:lnTo>
                <a:close/>
              </a:path>
              <a:path w="76200" h="232410">
                <a:moveTo>
                  <a:pt x="44450" y="155701"/>
                </a:moveTo>
                <a:lnTo>
                  <a:pt x="31750" y="156209"/>
                </a:lnTo>
                <a:lnTo>
                  <a:pt x="32257" y="168909"/>
                </a:lnTo>
                <a:lnTo>
                  <a:pt x="44957" y="168401"/>
                </a:lnTo>
                <a:lnTo>
                  <a:pt x="44450" y="155701"/>
                </a:lnTo>
                <a:close/>
              </a:path>
              <a:path w="76200" h="232410">
                <a:moveTo>
                  <a:pt x="76200" y="154431"/>
                </a:moveTo>
                <a:lnTo>
                  <a:pt x="44450" y="155701"/>
                </a:lnTo>
                <a:lnTo>
                  <a:pt x="44957" y="168401"/>
                </a:lnTo>
                <a:lnTo>
                  <a:pt x="32257" y="168909"/>
                </a:lnTo>
                <a:lnTo>
                  <a:pt x="69660" y="168909"/>
                </a:lnTo>
                <a:lnTo>
                  <a:pt x="76200" y="154431"/>
                </a:lnTo>
                <a:close/>
              </a:path>
              <a:path w="76200" h="232410">
                <a:moveTo>
                  <a:pt x="38226" y="0"/>
                </a:moveTo>
                <a:lnTo>
                  <a:pt x="25526" y="507"/>
                </a:lnTo>
                <a:lnTo>
                  <a:pt x="31750" y="156209"/>
                </a:lnTo>
                <a:lnTo>
                  <a:pt x="44450" y="155701"/>
                </a:lnTo>
                <a:lnTo>
                  <a:pt x="382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5"/>
          <p:cNvSpPr txBox="1"/>
          <p:nvPr/>
        </p:nvSpPr>
        <p:spPr>
          <a:xfrm>
            <a:off x="2448304" y="3353942"/>
            <a:ext cx="28384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Да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6"/>
          <p:cNvSpPr/>
          <p:nvPr/>
        </p:nvSpPr>
        <p:spPr>
          <a:xfrm>
            <a:off x="2249422" y="5654292"/>
            <a:ext cx="76200" cy="287020"/>
          </a:xfrm>
          <a:custGeom>
            <a:avLst/>
            <a:gdLst/>
            <a:ahLst/>
            <a:cxnLst/>
            <a:rect l="l" t="t" r="r" b="b"/>
            <a:pathLst>
              <a:path w="76200" h="287020">
                <a:moveTo>
                  <a:pt x="31750" y="210705"/>
                </a:moveTo>
                <a:lnTo>
                  <a:pt x="0" y="210705"/>
                </a:lnTo>
                <a:lnTo>
                  <a:pt x="38100" y="286905"/>
                </a:lnTo>
                <a:lnTo>
                  <a:pt x="69850" y="223405"/>
                </a:lnTo>
                <a:lnTo>
                  <a:pt x="31750" y="223405"/>
                </a:lnTo>
                <a:lnTo>
                  <a:pt x="31750" y="210705"/>
                </a:lnTo>
                <a:close/>
              </a:path>
              <a:path w="76200" h="287020">
                <a:moveTo>
                  <a:pt x="44450" y="0"/>
                </a:moveTo>
                <a:lnTo>
                  <a:pt x="31750" y="0"/>
                </a:lnTo>
                <a:lnTo>
                  <a:pt x="31750" y="223405"/>
                </a:lnTo>
                <a:lnTo>
                  <a:pt x="44450" y="223405"/>
                </a:lnTo>
                <a:lnTo>
                  <a:pt x="44450" y="0"/>
                </a:lnTo>
                <a:close/>
              </a:path>
              <a:path w="76200" h="287020">
                <a:moveTo>
                  <a:pt x="76200" y="210705"/>
                </a:moveTo>
                <a:lnTo>
                  <a:pt x="44450" y="210705"/>
                </a:lnTo>
                <a:lnTo>
                  <a:pt x="44450" y="223405"/>
                </a:lnTo>
                <a:lnTo>
                  <a:pt x="69850" y="223405"/>
                </a:lnTo>
                <a:lnTo>
                  <a:pt x="76200" y="210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7"/>
          <p:cNvSpPr txBox="1"/>
          <p:nvPr/>
        </p:nvSpPr>
        <p:spPr>
          <a:xfrm>
            <a:off x="2448559" y="5645098"/>
            <a:ext cx="28384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Да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8"/>
          <p:cNvSpPr/>
          <p:nvPr/>
        </p:nvSpPr>
        <p:spPr>
          <a:xfrm>
            <a:off x="3965446" y="4112893"/>
            <a:ext cx="1466215" cy="76200"/>
          </a:xfrm>
          <a:custGeom>
            <a:avLst/>
            <a:gdLst/>
            <a:ahLst/>
            <a:cxnLst/>
            <a:rect l="l" t="t" r="r" b="b"/>
            <a:pathLst>
              <a:path w="1466214" h="76200">
                <a:moveTo>
                  <a:pt x="1390141" y="0"/>
                </a:moveTo>
                <a:lnTo>
                  <a:pt x="1389612" y="31786"/>
                </a:lnTo>
                <a:lnTo>
                  <a:pt x="1402334" y="32004"/>
                </a:lnTo>
                <a:lnTo>
                  <a:pt x="1402079" y="44704"/>
                </a:lnTo>
                <a:lnTo>
                  <a:pt x="1389396" y="44704"/>
                </a:lnTo>
                <a:lnTo>
                  <a:pt x="1388872" y="76200"/>
                </a:lnTo>
                <a:lnTo>
                  <a:pt x="1454579" y="44704"/>
                </a:lnTo>
                <a:lnTo>
                  <a:pt x="1402079" y="44704"/>
                </a:lnTo>
                <a:lnTo>
                  <a:pt x="1389400" y="44486"/>
                </a:lnTo>
                <a:lnTo>
                  <a:pt x="1455032" y="44486"/>
                </a:lnTo>
                <a:lnTo>
                  <a:pt x="1465706" y="39370"/>
                </a:lnTo>
                <a:lnTo>
                  <a:pt x="1390141" y="0"/>
                </a:lnTo>
                <a:close/>
              </a:path>
              <a:path w="1466214" h="76200">
                <a:moveTo>
                  <a:pt x="1389612" y="31786"/>
                </a:moveTo>
                <a:lnTo>
                  <a:pt x="1389400" y="44486"/>
                </a:lnTo>
                <a:lnTo>
                  <a:pt x="1402079" y="44704"/>
                </a:lnTo>
                <a:lnTo>
                  <a:pt x="1402334" y="32004"/>
                </a:lnTo>
                <a:lnTo>
                  <a:pt x="1389612" y="31786"/>
                </a:lnTo>
                <a:close/>
              </a:path>
              <a:path w="1466214" h="76200">
                <a:moveTo>
                  <a:pt x="253" y="8001"/>
                </a:moveTo>
                <a:lnTo>
                  <a:pt x="0" y="20701"/>
                </a:lnTo>
                <a:lnTo>
                  <a:pt x="1389400" y="44486"/>
                </a:lnTo>
                <a:lnTo>
                  <a:pt x="1389612" y="31786"/>
                </a:lnTo>
                <a:lnTo>
                  <a:pt x="253" y="80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9"/>
          <p:cNvSpPr/>
          <p:nvPr/>
        </p:nvSpPr>
        <p:spPr>
          <a:xfrm>
            <a:off x="3970908" y="4152264"/>
            <a:ext cx="1460500" cy="1042669"/>
          </a:xfrm>
          <a:custGeom>
            <a:avLst/>
            <a:gdLst/>
            <a:ahLst/>
            <a:cxnLst/>
            <a:rect l="l" t="t" r="r" b="b"/>
            <a:pathLst>
              <a:path w="1460500" h="1042670">
                <a:moveTo>
                  <a:pt x="1394463" y="39036"/>
                </a:moveTo>
                <a:lnTo>
                  <a:pt x="0" y="1032001"/>
                </a:lnTo>
                <a:lnTo>
                  <a:pt x="7365" y="1042288"/>
                </a:lnTo>
                <a:lnTo>
                  <a:pt x="1401869" y="49420"/>
                </a:lnTo>
                <a:lnTo>
                  <a:pt x="1394463" y="39036"/>
                </a:lnTo>
                <a:close/>
              </a:path>
              <a:path w="1460500" h="1042670">
                <a:moveTo>
                  <a:pt x="1443419" y="31623"/>
                </a:moveTo>
                <a:lnTo>
                  <a:pt x="1404874" y="31623"/>
                </a:lnTo>
                <a:lnTo>
                  <a:pt x="1412239" y="42037"/>
                </a:lnTo>
                <a:lnTo>
                  <a:pt x="1401869" y="49420"/>
                </a:lnTo>
                <a:lnTo>
                  <a:pt x="1420240" y="75183"/>
                </a:lnTo>
                <a:lnTo>
                  <a:pt x="1443419" y="31623"/>
                </a:lnTo>
                <a:close/>
              </a:path>
              <a:path w="1460500" h="1042670">
                <a:moveTo>
                  <a:pt x="1404874" y="31623"/>
                </a:moveTo>
                <a:lnTo>
                  <a:pt x="1394463" y="39036"/>
                </a:lnTo>
                <a:lnTo>
                  <a:pt x="1401869" y="49420"/>
                </a:lnTo>
                <a:lnTo>
                  <a:pt x="1412239" y="42037"/>
                </a:lnTo>
                <a:lnTo>
                  <a:pt x="1404874" y="31623"/>
                </a:lnTo>
                <a:close/>
              </a:path>
              <a:path w="1460500" h="1042670">
                <a:moveTo>
                  <a:pt x="1460245" y="0"/>
                </a:moveTo>
                <a:lnTo>
                  <a:pt x="1376044" y="13207"/>
                </a:lnTo>
                <a:lnTo>
                  <a:pt x="1394463" y="39036"/>
                </a:lnTo>
                <a:lnTo>
                  <a:pt x="1404874" y="31623"/>
                </a:lnTo>
                <a:lnTo>
                  <a:pt x="1443419" y="31623"/>
                </a:lnTo>
                <a:lnTo>
                  <a:pt x="14602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0"/>
          <p:cNvSpPr txBox="1"/>
          <p:nvPr/>
        </p:nvSpPr>
        <p:spPr>
          <a:xfrm>
            <a:off x="4423408" y="5234558"/>
            <a:ext cx="368300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Не</a:t>
            </a:r>
            <a:r>
              <a:rPr sz="1800" spc="-5" dirty="0">
                <a:latin typeface="Calibri"/>
                <a:cs typeface="Calibri"/>
              </a:rPr>
              <a:t>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1"/>
          <p:cNvSpPr txBox="1"/>
          <p:nvPr/>
        </p:nvSpPr>
        <p:spPr>
          <a:xfrm>
            <a:off x="5027166" y="2335529"/>
            <a:ext cx="368300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Не</a:t>
            </a:r>
            <a:r>
              <a:rPr sz="1800" spc="-5" dirty="0">
                <a:latin typeface="Calibri"/>
                <a:cs typeface="Calibri"/>
              </a:rPr>
              <a:t>т</a:t>
            </a:r>
            <a:endParaRPr sz="1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177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Правила признания резервов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Резервы признаются только в случаях, когда:</a:t>
            </a:r>
          </a:p>
          <a:p>
            <a:pPr marL="0" indent="0">
              <a:buNone/>
            </a:pPr>
            <a:r>
              <a:rPr lang="ru-RU" sz="2400" dirty="0"/>
              <a:t>- </a:t>
            </a:r>
            <a:r>
              <a:rPr lang="ru-RU" sz="2400" dirty="0" smtClean="0"/>
              <a:t>у </a:t>
            </a:r>
            <a:r>
              <a:rPr lang="ru-RU" sz="2400" dirty="0"/>
              <a:t>субъекта учета имеется обязанность, возникшая в результате произошедших фактов хозяйственной жизни</a:t>
            </a:r>
            <a:r>
              <a:rPr lang="ru-RU" sz="2400" dirty="0" smtClean="0"/>
              <a:t>,</a:t>
            </a:r>
          </a:p>
          <a:p>
            <a:pPr marL="0" indent="0">
              <a:buNone/>
            </a:pPr>
            <a:r>
              <a:rPr lang="ru-RU" sz="2400" dirty="0" smtClean="0"/>
              <a:t>- </a:t>
            </a:r>
            <a:r>
              <a:rPr lang="ru-RU" sz="2400" dirty="0"/>
              <a:t>для исполнения обязанности потребуется выбытие активов,</a:t>
            </a:r>
          </a:p>
          <a:p>
            <a:pPr marL="0" indent="0">
              <a:buNone/>
            </a:pPr>
            <a:r>
              <a:rPr lang="ru-RU" sz="2400" dirty="0"/>
              <a:t>- размер обязанности может быть обоснованно оценен и подтвержден </a:t>
            </a:r>
            <a:r>
              <a:rPr lang="ru-RU" sz="2400" dirty="0" err="1"/>
              <a:t>расчетно</a:t>
            </a:r>
            <a:r>
              <a:rPr lang="ru-RU" sz="2400" dirty="0"/>
              <a:t> или документально,</a:t>
            </a:r>
          </a:p>
          <a:p>
            <a:pPr marL="0" indent="0">
              <a:buNone/>
            </a:pPr>
            <a:r>
              <a:rPr lang="ru-RU" sz="2400" dirty="0"/>
              <a:t>- момент предъявления требования об исполнении обязательства и его размер не зависят от будущих действий субъекта учета.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5779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Оценка резервов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500" dirty="0"/>
              <a:t>Резерв признается в сумме, представляющей собой </a:t>
            </a:r>
            <a:r>
              <a:rPr lang="ru-RU" sz="1500" dirty="0" err="1"/>
              <a:t>расчетно</a:t>
            </a:r>
            <a:r>
              <a:rPr lang="ru-RU" sz="1500" dirty="0"/>
              <a:t> (документально) обоснованную оценку обязательства на отчетную дату. </a:t>
            </a:r>
          </a:p>
          <a:p>
            <a:pPr marL="0" indent="0" algn="just">
              <a:buNone/>
            </a:pPr>
            <a:r>
              <a:rPr lang="ru-RU" sz="1500" dirty="0" smtClean="0"/>
              <a:t>В </a:t>
            </a:r>
            <a:r>
              <a:rPr lang="ru-RU" sz="1500" dirty="0"/>
              <a:t>случае если предполагаемый срок исполнения обязательства превышает 12 месяцев после годовой отчетной даты, сумма резерва определяется с учетом дисконтирования его величины. В качестве ставки дисконтирования используется ключевая ставка Центрального Банка Российской Федерации, действующая на отчетную дату, на которую составляется годовая бухгалтерская (финансовая) отчетность.</a:t>
            </a:r>
          </a:p>
          <a:p>
            <a:pPr marL="0" indent="0" algn="just">
              <a:buNone/>
            </a:pPr>
            <a:r>
              <a:rPr lang="ru-RU" sz="1500" dirty="0" smtClean="0"/>
              <a:t>При </a:t>
            </a:r>
            <a:r>
              <a:rPr lang="ru-RU" sz="1500" dirty="0"/>
              <a:t>оценке резерва не принимаются в расчет:</a:t>
            </a:r>
          </a:p>
          <a:p>
            <a:pPr marL="0" indent="0" algn="just">
              <a:buNone/>
            </a:pPr>
            <a:r>
              <a:rPr lang="ru-RU" sz="1500" dirty="0"/>
              <a:t>- суммы налогов, подлежащие уплате в связи с исполнением обязательства,</a:t>
            </a:r>
          </a:p>
          <a:p>
            <a:pPr marL="0" indent="0" algn="just">
              <a:buNone/>
            </a:pPr>
            <a:r>
              <a:rPr lang="ru-RU" sz="1500" dirty="0"/>
              <a:t>- ожидаемые суммы встречных требований или суммы требований к другим лицам в возмещение расходов, которые, как ожидается, будут понесены при исполнении обязательства,</a:t>
            </a:r>
          </a:p>
          <a:p>
            <a:pPr marL="0" indent="0" algn="just">
              <a:buNone/>
            </a:pPr>
            <a:r>
              <a:rPr lang="ru-RU" sz="1500" dirty="0"/>
              <a:t>- ожидаемые поступления от выбытия активов, связанных с исполнением обязательства. </a:t>
            </a:r>
          </a:p>
          <a:p>
            <a:pPr marL="0" indent="0" algn="just">
              <a:buNone/>
            </a:pPr>
            <a:r>
              <a:rPr lang="ru-RU" sz="1500" dirty="0" smtClean="0"/>
              <a:t>Сумма </a:t>
            </a:r>
            <a:r>
              <a:rPr lang="ru-RU" sz="1500" dirty="0"/>
              <a:t>признанного резерва не пересчитывается в случае если при исполнении соответствующего обязательства ожидается поступление экономических выгод по встречным требованиям или требованиям к другим лицам. Такие требования признаются в бухгалтерском учете и отражаются в бухгалтерской (финансовой) отчетности в качестве самостоятельного актива. Величина указанных активов не должна превышать величину соответствующего сформированного резерва.</a:t>
            </a:r>
            <a:endParaRPr lang="ru-RU" sz="1500" b="1" dirty="0"/>
          </a:p>
        </p:txBody>
      </p:sp>
    </p:spTree>
    <p:extLst>
      <p:ext uri="{BB962C8B-B14F-4D97-AF65-F5344CB8AC3E}">
        <p14:creationId xmlns:p14="http://schemas.microsoft.com/office/powerpoint/2010/main" val="285058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Резерв по гарантийным обязательствам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/>
              <a:t>Резерв по гарантийному ремонту признается в момент передачи работ, услуг, товаров заказчику (покупателю</a:t>
            </a:r>
            <a:r>
              <a:rPr lang="ru-RU" sz="1800" dirty="0" smtClean="0"/>
              <a:t>).</a:t>
            </a:r>
          </a:p>
          <a:p>
            <a:pPr marL="0" indent="0" algn="just">
              <a:buNone/>
            </a:pPr>
            <a:r>
              <a:rPr lang="ru-RU" sz="1800" dirty="0"/>
              <a:t>Порядок расчета резерва по гарантийному ремонту устанавливается субъектом учета самостоятельно в рамках формирования учетной политики в соответствии с отраслевыми стандартами</a:t>
            </a:r>
            <a:r>
              <a:rPr lang="ru-RU" sz="1800" dirty="0" smtClean="0"/>
              <a:t>.</a:t>
            </a:r>
          </a:p>
          <a:p>
            <a:pPr marL="0" indent="0" algn="just">
              <a:buNone/>
            </a:pPr>
            <a:r>
              <a:rPr lang="ru-RU" sz="1800" dirty="0" smtClean="0"/>
              <a:t>Практика подобных расчетов сложилась следующая:</a:t>
            </a:r>
          </a:p>
          <a:p>
            <a:pPr algn="just">
              <a:buFontTx/>
              <a:buChar char="-"/>
            </a:pPr>
            <a:r>
              <a:rPr lang="ru-RU" sz="1800" dirty="0" smtClean="0"/>
              <a:t>Исходя из данных статистики за предыдущие периоды определяется предполагаемая сумма расходов на гарантийное обслуживание (3 года);</a:t>
            </a:r>
          </a:p>
          <a:p>
            <a:pPr algn="just">
              <a:buFontTx/>
              <a:buChar char="-"/>
            </a:pPr>
            <a:r>
              <a:rPr lang="ru-RU" sz="1800" dirty="0" smtClean="0"/>
              <a:t>Если сумма выплат будет приходится на следующие периоды, то их величина индексируется на прогнозируемый уровень инфляции по данным ЦБ РФ;</a:t>
            </a:r>
          </a:p>
          <a:p>
            <a:pPr algn="just">
              <a:buFontTx/>
              <a:buChar char="-"/>
            </a:pPr>
            <a:r>
              <a:rPr lang="ru-RU" sz="1800" dirty="0" smtClean="0"/>
              <a:t>Полученные суммы дисконтиру</a:t>
            </a:r>
            <a:r>
              <a:rPr lang="ru-RU" sz="1800" dirty="0" smtClean="0"/>
              <a:t>ются на момент создания резерва по ставке рефинансирования ЦБ РФ;</a:t>
            </a:r>
          </a:p>
          <a:p>
            <a:pPr algn="just">
              <a:buFontTx/>
              <a:buChar char="-"/>
            </a:pPr>
            <a:r>
              <a:rPr lang="ru-RU" sz="1800" dirty="0" smtClean="0"/>
              <a:t>Долгосрочная и краткосрочная части отражаются в разных разделах отчетности.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64163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Резерв по претензиям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/>
              <a:t>Резерв по претензиям, искам признается на основании предъявленных претензий, исков в следующем порядке:</a:t>
            </a:r>
          </a:p>
          <a:p>
            <a:pPr marL="0" indent="0">
              <a:buNone/>
            </a:pPr>
            <a:r>
              <a:rPr lang="ru-RU" sz="1600" dirty="0"/>
              <a:t>- по оспоримым претензионным требованиям, по которым субъектом учета предполагается досудебное урегулирование – на дату получения претензионного требования,</a:t>
            </a:r>
          </a:p>
          <a:p>
            <a:pPr marL="0" indent="0">
              <a:buNone/>
            </a:pPr>
            <a:r>
              <a:rPr lang="ru-RU" sz="1600" dirty="0"/>
              <a:t>- по оспоримым исковым требованиям, по которым субъектом учета не предполагается досудебное урегулирование – на дату уведомления субъекта учета о принятии иска к судебному производству.</a:t>
            </a:r>
          </a:p>
          <a:p>
            <a:pPr marL="0" indent="0">
              <a:buNone/>
            </a:pPr>
            <a:r>
              <a:rPr lang="ru-RU" sz="1600" dirty="0" smtClean="0"/>
              <a:t>Резерв </a:t>
            </a:r>
            <a:r>
              <a:rPr lang="ru-RU" sz="1600" dirty="0"/>
              <a:t>по претензиям, искам, предъявленным к публично-правовому образованию, и удовлетворяемым за счет соответствующей казны, признается в бухгалтерском учете только в случае претензионного (досудебного) урегулирования предъявленных требований и (или) при наличии оснований для обжалования судебного акта.</a:t>
            </a:r>
          </a:p>
          <a:p>
            <a:pPr marL="0" indent="0">
              <a:buNone/>
            </a:pPr>
            <a:r>
              <a:rPr lang="ru-RU" sz="1600" dirty="0"/>
              <a:t>Резерв по претензиям, искам, предъявленным к публично-правовому образованию, и удовлетворяемым за счет соответствующей казны, не признается в бухгалтерском учете в случае отсутствия претензионного (досудебного) урегулирования предъявленных требований и (или) предъявления судебного акта, основания для обжалования которого отсутствуют. В указанном случае признается обязательство по судебному акту (исполнительному листу</a:t>
            </a:r>
            <a:r>
              <a:rPr lang="ru-RU" sz="1600" dirty="0" smtClean="0"/>
              <a:t>).</a:t>
            </a:r>
          </a:p>
          <a:p>
            <a:pPr marL="0" indent="0">
              <a:buNone/>
            </a:pPr>
            <a:r>
              <a:rPr lang="ru-RU" sz="1600" b="1" dirty="0"/>
              <a:t>Резерв по претензиям, искам признается в полной сумме претензионных требований и исков.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24338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Резерв по реструктуризации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i="1" dirty="0"/>
              <a:t>Реструктуризация деятельности – </a:t>
            </a:r>
            <a:r>
              <a:rPr lang="ru-RU" sz="1500" dirty="0"/>
              <a:t>предполагаемое изменение деятельности субъекта учета, включающее создание, изменение структуры (состава) обособленных подразделений субъекта учета и (или) изменение видов деятельности, объема и (или) способов ведения деятельности, изменение кадрового состава, в том числе численности, приводящее к увеличению обязательств субъекта учета сверх предусмотренных бюджетных назначений, в случае если такие изменения не являются условием осуществления деятельности субъекта учета. </a:t>
            </a:r>
          </a:p>
          <a:p>
            <a:pPr marL="0" indent="0">
              <a:buNone/>
            </a:pPr>
            <a:r>
              <a:rPr lang="ru-RU" sz="1500" i="1" dirty="0"/>
              <a:t>План (программа) реструктуризации деятельности</a:t>
            </a:r>
            <a:r>
              <a:rPr lang="ru-RU" sz="1500" dirty="0"/>
              <a:t> - это документ, определяющий: </a:t>
            </a:r>
          </a:p>
          <a:p>
            <a:pPr marL="0" indent="0">
              <a:buNone/>
            </a:pPr>
            <a:r>
              <a:rPr lang="ru-RU" sz="1500" dirty="0"/>
              <a:t>- сроки проведения реструктуризации деятельности;</a:t>
            </a:r>
          </a:p>
          <a:p>
            <a:pPr marL="0" indent="0">
              <a:buNone/>
            </a:pPr>
            <a:r>
              <a:rPr lang="ru-RU" sz="1500" dirty="0"/>
              <a:t>- вид деятельности (отдельные направления вида деятельности) и (или) структурное подразделение (часть структурного подразделения), подлежащие реструктуризации, и его местонахождение; </a:t>
            </a:r>
          </a:p>
          <a:p>
            <a:pPr marL="0" indent="0">
              <a:buNone/>
            </a:pPr>
            <a:r>
              <a:rPr lang="ru-RU" sz="1500" dirty="0"/>
              <a:t>- основные мероприятия по реструктуризации деятельности;</a:t>
            </a:r>
          </a:p>
          <a:p>
            <a:pPr marL="0" indent="0">
              <a:buNone/>
            </a:pPr>
            <a:r>
              <a:rPr lang="ru-RU" sz="1500" dirty="0"/>
              <a:t>- примерную численность персонала (сотрудников), их должности, с указанием функциональных обязанностей, которым будет выдана компенсация в связи с прекращением обязательств субъекта учета</a:t>
            </a:r>
            <a:r>
              <a:rPr lang="ru-RU" sz="1500" dirty="0" smtClean="0"/>
              <a:t>,; </a:t>
            </a:r>
            <a:endParaRPr lang="ru-RU" sz="1500" dirty="0"/>
          </a:p>
          <a:p>
            <a:pPr marL="0" indent="0">
              <a:buNone/>
            </a:pPr>
            <a:r>
              <a:rPr lang="ru-RU" sz="1500" dirty="0"/>
              <a:t>- размер обязательств, которые возникнут в результате проведения мероприятий по реструктуризации деятельности;  </a:t>
            </a:r>
          </a:p>
          <a:p>
            <a:pPr marL="0" indent="0">
              <a:buNone/>
            </a:pPr>
            <a:r>
              <a:rPr lang="ru-RU" sz="1500" dirty="0"/>
              <a:t>- сроки доведения информации до лиц, права которых будут затронуты в ходе предстоящей реструктуризации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40856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Резерв по реструктуризации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/>
              <a:t>Резерв по реструктуризации признается при соблюдении критериев признания резервов, </a:t>
            </a:r>
            <a:r>
              <a:rPr lang="ru-RU" sz="1800" dirty="0" smtClean="0"/>
              <a:t>и </a:t>
            </a:r>
            <a:r>
              <a:rPr lang="ru-RU" sz="1800" dirty="0"/>
              <a:t>в случае, когда субъект учета: </a:t>
            </a:r>
          </a:p>
          <a:p>
            <a:pPr marL="0" indent="0" algn="just">
              <a:buNone/>
            </a:pPr>
            <a:r>
              <a:rPr lang="ru-RU" sz="1800" dirty="0"/>
              <a:t>а) располагает подробным официальным планом (программой) реструктуризации деятельности, </a:t>
            </a:r>
          </a:p>
          <a:p>
            <a:pPr marL="0" indent="0" algn="just">
              <a:buNone/>
            </a:pPr>
            <a:r>
              <a:rPr lang="ru-RU" sz="1800" dirty="0"/>
              <a:t>б) своими действиями и (или) заявлениями создал у лиц, права которых затрагиваются предстоящей реструктуризацией деятельности, обоснованные ожидания, что план реструктуризации деятельности будет реализован в ближайшем будущем.</a:t>
            </a:r>
          </a:p>
          <a:p>
            <a:pPr marL="0" indent="0" algn="just">
              <a:buNone/>
            </a:pPr>
            <a:r>
              <a:rPr lang="ru-RU" sz="1800" dirty="0"/>
              <a:t>Резерв по реструктуризации признается на наиболее раннюю из следующих дат:</a:t>
            </a:r>
          </a:p>
          <a:p>
            <a:pPr marL="0" indent="0" algn="just">
              <a:buNone/>
            </a:pPr>
            <a:r>
              <a:rPr lang="ru-RU" sz="1800" dirty="0"/>
              <a:t>а) субъект учета довел основные положения мероприятий по реструктуризации деятельности до сведения лиц, права которых затрагиваются предстоящей реструктуризацией деятельности, создав у них обоснованные ожидания того, что начало реализации мероприятий по реструктуризации деятельности будет в ближайшем будущем; </a:t>
            </a:r>
          </a:p>
          <a:p>
            <a:pPr marL="0" indent="0" algn="just">
              <a:buNone/>
            </a:pPr>
            <a:r>
              <a:rPr lang="ru-RU" sz="1800" dirty="0"/>
              <a:t>б) субъект учета начал реализовывать мероприятия по реструктуризации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84105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Резерв по обременительным договорам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i="1" dirty="0"/>
              <a:t>Обременительный договор</a:t>
            </a:r>
            <a:r>
              <a:rPr lang="ru-RU" sz="1800" dirty="0"/>
              <a:t> – договор, цена которого была самостоятельно установлена субъектом учета исходя из условий безубыточности и самостоятельного покрытия расходов, затраты на исполнение которого должны компенсироваться исключительно за счет доходов от исполнения указанного договора, и который в процессе его исполнения стал убыточным по независящим от субъекта учета причинам. Не является обременительным договором договор, исполнение которого может быть прекращено субъектом учета в одностороннем порядке без существенных санкций</a:t>
            </a:r>
            <a:r>
              <a:rPr lang="ru-RU" sz="1800" dirty="0" smtClean="0"/>
              <a:t>.</a:t>
            </a:r>
          </a:p>
          <a:p>
            <a:pPr marL="0" indent="0" algn="just">
              <a:buNone/>
            </a:pPr>
            <a:r>
              <a:rPr lang="ru-RU" sz="1800" dirty="0"/>
              <a:t>Резерв по обременительным договорам признается на дату, когда субъект учета обоснованно оценил убыточность дальнейшего исполнения договора в связи с независящими от субъекта учета причинами</a:t>
            </a:r>
            <a:r>
              <a:rPr lang="ru-RU" sz="1800" dirty="0" smtClean="0"/>
              <a:t>.</a:t>
            </a:r>
          </a:p>
          <a:p>
            <a:pPr marL="0" indent="0" algn="just">
              <a:buNone/>
            </a:pPr>
            <a:r>
              <a:rPr lang="ru-RU" sz="1800" dirty="0"/>
              <a:t>Резерв по обременительным договорам оценивается в сумме ожидаемого превышения затрат на исполнение договора над экономическими выгодами, ожидаемыми от его исполнения.</a:t>
            </a:r>
          </a:p>
        </p:txBody>
      </p:sp>
    </p:spTree>
    <p:extLst>
      <p:ext uri="{BB962C8B-B14F-4D97-AF65-F5344CB8AC3E}">
        <p14:creationId xmlns:p14="http://schemas.microsoft.com/office/powerpoint/2010/main" val="279938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Резерв на вывод из эксплуатации ОС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11912" y="1374648"/>
            <a:ext cx="850392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/>
              <a:t>Резерв на демонтаж и вывод основных средств из эксплуатации признается:</a:t>
            </a:r>
          </a:p>
          <a:p>
            <a:pPr marL="0" indent="0">
              <a:buNone/>
            </a:pPr>
            <a:r>
              <a:rPr lang="ru-RU" sz="1600" dirty="0"/>
              <a:t>- на дату признания в бухгалтерском учете с</a:t>
            </a:r>
            <a:r>
              <a:rPr lang="lt-LT" sz="1600" dirty="0"/>
              <a:t>уммы затрат на демонтаж и вывод объекта основных средств из эксплуатации в </a:t>
            </a:r>
            <a:r>
              <a:rPr lang="ru-RU" sz="1600" dirty="0"/>
              <a:t>стоимости</a:t>
            </a:r>
            <a:r>
              <a:rPr lang="lt-LT" sz="1600" dirty="0"/>
              <a:t> объекта основных средств</a:t>
            </a:r>
            <a:r>
              <a:rPr lang="ru-RU" sz="1600" dirty="0"/>
              <a:t> в соответствии с положениями Федерального стандарта «Основные средства»;</a:t>
            </a:r>
          </a:p>
          <a:p>
            <a:pPr marL="0" indent="0">
              <a:buNone/>
            </a:pPr>
            <a:r>
              <a:rPr lang="ru-RU" sz="1600" dirty="0" smtClean="0"/>
              <a:t>- на </a:t>
            </a:r>
            <a:r>
              <a:rPr lang="ru-RU" sz="1600" dirty="0"/>
              <a:t>дату признания объекта основных средств, полученного от другого субъекта государственного сектора, по которому существует обязанность по демонтажу и (или) выводу объекта из эксплуатации, предусмотренная договором купли-продажи, пользования, иным договором (соглашением), устанавливающим условия использования объекта</a:t>
            </a:r>
            <a:r>
              <a:rPr lang="ru-RU" sz="1600" dirty="0" smtClean="0"/>
              <a:t>.</a:t>
            </a:r>
            <a:endParaRPr lang="ru-RU" sz="1600" dirty="0"/>
          </a:p>
          <a:p>
            <a:pPr marL="0" indent="0">
              <a:buNone/>
            </a:pPr>
            <a:r>
              <a:rPr lang="ru-RU" sz="1600" dirty="0"/>
              <a:t>Резерв на демонтаж и вывод основных средств из эксплуатации признается:</a:t>
            </a:r>
          </a:p>
          <a:p>
            <a:pPr marL="0" indent="0">
              <a:buNone/>
            </a:pPr>
            <a:r>
              <a:rPr lang="ru-RU" sz="1600" dirty="0"/>
              <a:t>- в сумме предполагаемых обязательств по демонтажу, известных на момент принятия объекта основных средств к учету, и (или) в сумме обязательств по восстановлению участка, на котором расположен принимаемый к учету объект основных средств, утверждаемой комиссией по поступлению и выбытию активов. </a:t>
            </a:r>
          </a:p>
          <a:p>
            <a:pPr marL="0" indent="0">
              <a:buNone/>
            </a:pPr>
            <a:r>
              <a:rPr lang="ru-RU" sz="1600" dirty="0"/>
              <a:t>- в сумме резерва на демонтаж и вывод основных средств из эксплуатации, отраженной в передаточных документах при признании объекта основных средств, полученного субъектом учета от собственника (учредителя), иной организации государственного сектора, по которому существует обязанность по демонтажу и (или) выводу объекта из эксплуатации, предусмотренная договором купли-продажи, пользования, иным договором (соглашением), устанавливающим условия использования объекта.</a:t>
            </a:r>
            <a:endParaRPr lang="ru-RU" sz="1600" dirty="0" smtClean="0"/>
          </a:p>
          <a:p>
            <a:pPr marL="0" indent="0"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60860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Последующая оценка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11912" y="143560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/>
              <a:t>Стоимостная оценка резервов подлежит ежегодному пересмотру и, при необходимости, корректировке до текущей обоснованной оценки на отчетную дату и (или) на дату составления последней бухгалтерской (финансовой) отчетности при реорганизации субъекта учета. </a:t>
            </a:r>
          </a:p>
          <a:p>
            <a:pPr marL="0" indent="0" algn="just">
              <a:buNone/>
            </a:pPr>
            <a:r>
              <a:rPr lang="ru-RU" sz="1800" dirty="0"/>
              <a:t>Изменения в стоимостной оценке резервов относятся на финансовый результат текущего периода.</a:t>
            </a:r>
          </a:p>
          <a:p>
            <a:pPr marL="0" indent="0" algn="just">
              <a:buNone/>
            </a:pPr>
            <a:r>
              <a:rPr lang="ru-RU" sz="1800" dirty="0" smtClean="0"/>
              <a:t>Стоимостная </a:t>
            </a:r>
            <a:r>
              <a:rPr lang="ru-RU" sz="1800" dirty="0"/>
              <a:t>оценка дисконтированных резервов определяется с учетом ее увеличения в связи с приближением срока исполнения обязательств. Указанное увеличение признается в качестве процентного расхода текущего периода. </a:t>
            </a:r>
          </a:p>
          <a:p>
            <a:pPr marL="0" indent="0" algn="just">
              <a:buNone/>
            </a:pPr>
            <a:r>
              <a:rPr lang="ru-RU" sz="1800" dirty="0"/>
              <a:t>Стоимостная оценка дисконтированных резервов пересчитывается в связи с изменением ставки дисконтирования на отчетную дату. Указанное изменение стоимостной оценки дисконтированных резервов признается в качестве процентного дохода или расхода текущего периода. </a:t>
            </a:r>
          </a:p>
          <a:p>
            <a:pPr marL="0" indent="0" algn="just">
              <a:buNone/>
            </a:pPr>
            <a:r>
              <a:rPr lang="ru-RU" sz="1800" dirty="0" smtClean="0"/>
              <a:t>Резерв </a:t>
            </a:r>
            <a:r>
              <a:rPr lang="ru-RU" sz="1800" dirty="0"/>
              <a:t>списывается при признании затрат и (или) при признании кредиторской задолженности по выполнению обязательства, по которому резерв был создан, если иное не установлено настоящим Федеральным стандартом</a:t>
            </a:r>
            <a:r>
              <a:rPr lang="ru-RU" sz="1800" dirty="0" smtClean="0"/>
              <a:t>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32047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Последующая оценка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11912" y="143560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 smtClean="0"/>
              <a:t>В </a:t>
            </a:r>
            <a:r>
              <a:rPr lang="ru-RU" sz="1600" dirty="0"/>
              <a:t>случае избыточности суммы признанного резерва или в случае прекращения выполнения условий признания резерва, неиспользованная сумма резерва списывается с отнесением на уменьшение расходов (финансовый результат) текущего периода. </a:t>
            </a:r>
          </a:p>
          <a:p>
            <a:pPr marL="0" indent="0" algn="just">
              <a:buNone/>
            </a:pPr>
            <a:r>
              <a:rPr lang="ru-RU" sz="1600" dirty="0" smtClean="0"/>
              <a:t>В </a:t>
            </a:r>
            <a:r>
              <a:rPr lang="ru-RU" sz="1600" dirty="0"/>
              <a:t>случае недостаточности суммы признанного резерва разница между суммой признанного резерва и затратами по исполнению обязательства и (или) кредиторской задолженности признается расходами текущего периода.</a:t>
            </a:r>
          </a:p>
          <a:p>
            <a:pPr marL="0" indent="0" algn="just">
              <a:buNone/>
            </a:pPr>
            <a:r>
              <a:rPr lang="ru-RU" sz="1600" dirty="0" smtClean="0"/>
              <a:t>Резерв </a:t>
            </a:r>
            <a:r>
              <a:rPr lang="ru-RU" sz="1600" dirty="0"/>
              <a:t>на демонтаж и вывод основных средств из эксплуатации списывается в случае изменения условий использования объекта, предусмотренных договором купли-продажи, пользования, иным договором (соглашением), в результате которых у субъекта учета более не возникает обязанность по демонтажу и (или) выводу объекта основных средств из эксплуатации, а также по восстановлению участка, на котором данный объект расположен. Стоимость указанного объекта основных средств подлежит корректировке на сумму затрат на демонтаж и вывод объекта основных средств из эксплуатации, восстановление участка, на котором расположен объект основных средств, признанных в составе первоначальной стоимости объекта основных средств. Также подлежит пропорциональной корректировке сумма накопленной амортизации по указанному объекту основных средств. Списание резерва на демонтаж и вывод основных средств из эксплуатации, корректировка балансовой стоимости и накопленной амортизации по указанному объекту основных средств подлежит отнесению на финансовый результат текущего периода. </a:t>
            </a:r>
          </a:p>
        </p:txBody>
      </p:sp>
    </p:spTree>
    <p:extLst>
      <p:ext uri="{BB962C8B-B14F-4D97-AF65-F5344CB8AC3E}">
        <p14:creationId xmlns:p14="http://schemas.microsoft.com/office/powerpoint/2010/main" val="97433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Передача резерва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11912" y="143560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smtClean="0"/>
              <a:t>В </a:t>
            </a:r>
            <a:r>
              <a:rPr lang="ru-RU" sz="2000" dirty="0"/>
              <a:t>случае выбытия объекта основных средств, по которому был создан резерв на демонтаж и вывод основных средств из эксплуатации, при передаче другому субъекту государственного сектора, указанный резерв подлежит передаче вместе с передаваемым объектом основных средств.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6535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Переходные положения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39496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500" dirty="0"/>
              <a:t>На дату первого применения Стандарта резервы признаются в следующем порядке:</a:t>
            </a:r>
          </a:p>
          <a:p>
            <a:pPr marL="0" indent="0" algn="just">
              <a:buNone/>
            </a:pPr>
            <a:r>
              <a:rPr lang="ru-RU" sz="1500" dirty="0"/>
              <a:t>- резерв по гарантийному ремонту признается по договорам, по которым были переданы товары, продукция, результаты работ и срок гарантийного обслуживания на дату применения Стандарта еще не истек;</a:t>
            </a:r>
          </a:p>
          <a:p>
            <a:pPr marL="0" indent="0" algn="just">
              <a:buNone/>
            </a:pPr>
            <a:r>
              <a:rPr lang="ru-RU" sz="1500" dirty="0"/>
              <a:t>- резерв по претензиям, искам признается в отношении оспоримых исковых требований, принятых к судебному </a:t>
            </a:r>
            <a:r>
              <a:rPr lang="ru-RU" sz="1500" dirty="0" smtClean="0"/>
              <a:t>производству;</a:t>
            </a:r>
            <a:endParaRPr lang="ru-RU" sz="1500" dirty="0"/>
          </a:p>
          <a:p>
            <a:pPr marL="0" indent="0" algn="just">
              <a:buNone/>
            </a:pPr>
            <a:r>
              <a:rPr lang="ru-RU" sz="1500" dirty="0"/>
              <a:t>- резерв по реструктуризации признается в отношении обязательств, отвечающих </a:t>
            </a:r>
            <a:r>
              <a:rPr lang="ru-RU" sz="1500" dirty="0" smtClean="0"/>
              <a:t>условиям</a:t>
            </a:r>
            <a:r>
              <a:rPr lang="ru-RU" sz="1500" dirty="0"/>
              <a:t>, в сумме прямых затрат, возникающих вследствие реструктуризации деятельности, за вычетом уже признанных на отчетную дату затрат по реструктуризации деятельности;</a:t>
            </a:r>
          </a:p>
          <a:p>
            <a:pPr marL="0" indent="0" algn="just">
              <a:buNone/>
            </a:pPr>
            <a:r>
              <a:rPr lang="ru-RU" sz="1500" dirty="0"/>
              <a:t>- резерв по обременительным договорам признается по договорам, не завершенным на дату первого применения Стандарта и признанным в соответствии с настоящим Стандартом обременительными </a:t>
            </a:r>
            <a:r>
              <a:rPr lang="ru-RU" sz="1500" dirty="0" smtClean="0"/>
              <a:t>договорами;</a:t>
            </a:r>
            <a:endParaRPr lang="ru-RU" sz="1500" dirty="0"/>
          </a:p>
          <a:p>
            <a:pPr marL="0" indent="0" algn="just">
              <a:buNone/>
            </a:pPr>
            <a:r>
              <a:rPr lang="ru-RU" sz="1500" dirty="0"/>
              <a:t>- резерв на демонтаж и вывод основных средств из эксплуатации признается в отношении объектов основных средств, учитываемых на балансе (в том числе полностью </a:t>
            </a:r>
            <a:r>
              <a:rPr lang="ru-RU" sz="1500" dirty="0" err="1"/>
              <a:t>самортизированных</a:t>
            </a:r>
            <a:r>
              <a:rPr lang="ru-RU" sz="1500" dirty="0"/>
              <a:t>), в случаях если обязанности по демонтажу и (или) выводу объекта из эксплуатации были предусмотрены договором купли-продажи, либо если такие затраты являются условием использования объекта.</a:t>
            </a:r>
          </a:p>
          <a:p>
            <a:pPr marL="0" indent="0" algn="just">
              <a:buNone/>
            </a:pPr>
            <a:r>
              <a:rPr lang="ru-RU" sz="1500" dirty="0" smtClean="0"/>
              <a:t>Результаты </a:t>
            </a:r>
            <a:r>
              <a:rPr lang="ru-RU" sz="1500" dirty="0"/>
              <a:t>начисления резервов при вступлении </a:t>
            </a:r>
            <a:r>
              <a:rPr lang="ru-RU" sz="1500" dirty="0" smtClean="0"/>
              <a:t>Стандарта </a:t>
            </a:r>
            <a:r>
              <a:rPr lang="ru-RU" sz="1500" dirty="0"/>
              <a:t>в силу представляются в бухгалтерской (финансовой) отчетности как корректировка входящих остатков в том периоде, в котором </a:t>
            </a:r>
            <a:r>
              <a:rPr lang="ru-RU" sz="1500" dirty="0" smtClean="0"/>
              <a:t>Стандарт </a:t>
            </a:r>
            <a:r>
              <a:rPr lang="ru-RU" sz="1500" dirty="0"/>
              <a:t>был применен впервые.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24172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534400" y="6381328"/>
            <a:ext cx="430088" cy="288032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endParaRPr lang="en-US"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2689225" y="1600200"/>
          <a:ext cx="342265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" name="Clip" r:id="rId3" imgW="3452400" imgH="3458520" progId="">
                  <p:embed/>
                </p:oleObj>
              </mc:Choice>
              <mc:Fallback>
                <p:oleObj name="Clip" r:id="rId3" imgW="3452400" imgH="345852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9225" y="1600200"/>
                        <a:ext cx="3422650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711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6227</TotalTime>
  <Words>2105</Words>
  <Application>Microsoft Office PowerPoint</Application>
  <PresentationFormat>Экран (4:3)</PresentationFormat>
  <Paragraphs>118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Официальная</vt:lpstr>
      <vt:lpstr>Clip</vt:lpstr>
      <vt:lpstr>Резервы. Раскрытие информации об условных активах и условных обязательствах </vt:lpstr>
      <vt:lpstr>Нормативное регулирование</vt:lpstr>
      <vt:lpstr>Понятие резервов</vt:lpstr>
      <vt:lpstr>Условия признания</vt:lpstr>
      <vt:lpstr>Правила признания резервов</vt:lpstr>
      <vt:lpstr>Оценка резервов</vt:lpstr>
      <vt:lpstr>Резерв по гарантийным обязательствам</vt:lpstr>
      <vt:lpstr>Резерв по претензиям</vt:lpstr>
      <vt:lpstr>Резерв по реструктуризации</vt:lpstr>
      <vt:lpstr>Резерв по реструктуризации</vt:lpstr>
      <vt:lpstr>Резерв по обременительным договорам</vt:lpstr>
      <vt:lpstr>Резерв на вывод из эксплуатации ОС</vt:lpstr>
      <vt:lpstr>Последующая оценка</vt:lpstr>
      <vt:lpstr>Последующая оценка</vt:lpstr>
      <vt:lpstr>Передача резерва</vt:lpstr>
      <vt:lpstr>Переходные положения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 аудиторских услуг</dc:title>
  <dc:creator>Елена А. Черемных</dc:creator>
  <cp:lastModifiedBy>User</cp:lastModifiedBy>
  <cp:revision>678</cp:revision>
  <cp:lastPrinted>2014-11-12T11:25:40Z</cp:lastPrinted>
  <dcterms:created xsi:type="dcterms:W3CDTF">2014-09-10T05:03:02Z</dcterms:created>
  <dcterms:modified xsi:type="dcterms:W3CDTF">2017-09-05T11:48:16Z</dcterms:modified>
</cp:coreProperties>
</file>