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301" r:id="rId3"/>
    <p:sldId id="320" r:id="rId4"/>
    <p:sldId id="335" r:id="rId5"/>
    <p:sldId id="336" r:id="rId6"/>
    <p:sldId id="302" r:id="rId7"/>
    <p:sldId id="303" r:id="rId8"/>
    <p:sldId id="331" r:id="rId9"/>
    <p:sldId id="305" r:id="rId10"/>
    <p:sldId id="273" r:id="rId11"/>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79E1"/>
    <a:srgbClr val="C8AF1A"/>
    <a:srgbClr val="CC9B00"/>
    <a:srgbClr val="ACD24E"/>
    <a:srgbClr val="DFFA4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661" autoAdjust="0"/>
    <p:restoredTop sz="94664" autoAdjust="0"/>
  </p:normalViewPr>
  <p:slideViewPr>
    <p:cSldViewPr snapToGrid="0">
      <p:cViewPr>
        <p:scale>
          <a:sx n="75" d="100"/>
          <a:sy n="75" d="100"/>
        </p:scale>
        <p:origin x="-1110"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4/12/2016</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4/12/2016</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4/12/2016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4/12/2016</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4/12/2016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4/12/2016</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4/12/2016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4/12/2016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4/12/2016</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4/12/2016</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4/12/2016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4/12/2016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4/12/2016</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r>
              <a:rPr lang="ru-RU" sz="1400" dirty="0" smtClean="0">
                <a:solidFill>
                  <a:schemeClr val="bg2">
                    <a:lumMod val="50000"/>
                  </a:schemeClr>
                </a:solidFill>
              </a:rPr>
              <a:t>«МСФО»</a:t>
            </a:r>
            <a:endParaRPr lang="ru-RU" sz="1400" dirty="0">
              <a:solidFill>
                <a:schemeClr val="bg2">
                  <a:lumMod val="50000"/>
                </a:schemeClr>
              </a:solidFill>
            </a:endParaRPr>
          </a:p>
          <a:p>
            <a:endParaRPr lang="ru-RU" dirty="0">
              <a:solidFill>
                <a:srgbClr val="0070C0"/>
              </a:solidFill>
            </a:endParaRPr>
          </a:p>
          <a:p>
            <a:endParaRPr lang="en-US" dirty="0"/>
          </a:p>
        </p:txBody>
      </p:sp>
      <p:sp>
        <p:nvSpPr>
          <p:cNvPr id="2" name="Заголовок 1"/>
          <p:cNvSpPr>
            <a:spLocks noGrp="1"/>
          </p:cNvSpPr>
          <p:nvPr>
            <p:ph type="ctrTitle"/>
          </p:nvPr>
        </p:nvSpPr>
        <p:spPr>
          <a:xfrm>
            <a:off x="317500" y="133350"/>
            <a:ext cx="8318499" cy="2009775"/>
          </a:xfrm>
        </p:spPr>
        <p:txBody>
          <a:bodyPr>
            <a:noAutofit/>
          </a:bodyPr>
          <a:lstStyle/>
          <a:p>
            <a:r>
              <a:rPr lang="ru-RU" sz="3400" b="1" dirty="0" smtClean="0">
                <a:solidFill>
                  <a:srgbClr val="C00000"/>
                </a:solidFill>
                <a:latin typeface="Times New Roman" pitchFamily="18" charset="0"/>
                <a:cs typeface="Times New Roman" pitchFamily="18" charset="0"/>
              </a:rPr>
              <a:t>Учет </a:t>
            </a:r>
            <a:r>
              <a:rPr lang="ru-RU" sz="3400" b="1" dirty="0" smtClean="0">
                <a:solidFill>
                  <a:srgbClr val="C00000"/>
                </a:solidFill>
                <a:latin typeface="Times New Roman" pitchFamily="18" charset="0"/>
                <a:cs typeface="Times New Roman" pitchFamily="18" charset="0"/>
              </a:rPr>
              <a:t>запасов (</a:t>
            </a:r>
            <a:r>
              <a:rPr lang="en-US" sz="3400" b="1" dirty="0" smtClean="0">
                <a:solidFill>
                  <a:srgbClr val="C00000"/>
                </a:solidFill>
                <a:latin typeface="Times New Roman" pitchFamily="18" charset="0"/>
                <a:cs typeface="Times New Roman" pitchFamily="18" charset="0"/>
              </a:rPr>
              <a:t>IAS </a:t>
            </a:r>
            <a:r>
              <a:rPr lang="ru-RU" sz="3400" b="1" dirty="0" smtClean="0">
                <a:solidFill>
                  <a:srgbClr val="C00000"/>
                </a:solidFill>
                <a:latin typeface="Times New Roman" pitchFamily="18" charset="0"/>
                <a:cs typeface="Times New Roman" pitchFamily="18" charset="0"/>
              </a:rPr>
              <a:t>2</a:t>
            </a:r>
            <a:r>
              <a:rPr lang="en-US" sz="3400" b="1" dirty="0" smtClean="0">
                <a:solidFill>
                  <a:srgbClr val="C00000"/>
                </a:solidFill>
                <a:latin typeface="Times New Roman" pitchFamily="18" charset="0"/>
                <a:cs typeface="Times New Roman" pitchFamily="18" charset="0"/>
              </a:rPr>
              <a:t>)</a:t>
            </a:r>
            <a:r>
              <a:rPr lang="ru-RU" sz="3400" b="1" dirty="0" smtClean="0">
                <a:solidFill>
                  <a:srgbClr val="C00000"/>
                </a:solidFill>
                <a:latin typeface="Times New Roman" pitchFamily="18" charset="0"/>
                <a:cs typeface="Times New Roman" pitchFamily="18" charset="0"/>
              </a:rPr>
              <a:t/>
            </a:r>
            <a:br>
              <a:rPr lang="ru-RU" sz="3400" b="1" dirty="0" smtClean="0">
                <a:solidFill>
                  <a:srgbClr val="C00000"/>
                </a:solidFill>
                <a:latin typeface="Times New Roman" pitchFamily="18" charset="0"/>
                <a:cs typeface="Times New Roman" pitchFamily="18" charset="0"/>
              </a:rPr>
            </a:br>
            <a:endParaRPr lang="en-US" sz="1800" b="1" dirty="0">
              <a:solidFill>
                <a:srgbClr val="C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a:t>
            </a:r>
            <a:r>
              <a:rPr lang="ru-RU" dirty="0" smtClean="0"/>
              <a:t>запасов</a:t>
            </a:r>
            <a:endParaRPr lang="ru-RU" dirty="0"/>
          </a:p>
        </p:txBody>
      </p:sp>
      <p:sp>
        <p:nvSpPr>
          <p:cNvPr id="3" name="Содержимое 2"/>
          <p:cNvSpPr>
            <a:spLocks noGrp="1"/>
          </p:cNvSpPr>
          <p:nvPr>
            <p:ph sz="quarter" idx="1"/>
          </p:nvPr>
        </p:nvSpPr>
        <p:spPr/>
        <p:txBody>
          <a:bodyPr>
            <a:noAutofit/>
          </a:bodyPr>
          <a:lstStyle/>
          <a:p>
            <a:r>
              <a:rPr lang="ru-RU" sz="2000" dirty="0" smtClean="0"/>
              <a:t>Запасы - активы:</a:t>
            </a:r>
          </a:p>
          <a:p>
            <a:r>
              <a:rPr lang="ru-RU" sz="2000" dirty="0" smtClean="0"/>
              <a:t>(</a:t>
            </a:r>
            <a:r>
              <a:rPr lang="ru-RU" sz="2000" dirty="0" err="1" smtClean="0"/>
              <a:t>a</a:t>
            </a:r>
            <a:r>
              <a:rPr lang="ru-RU" sz="2000" dirty="0" smtClean="0"/>
              <a:t>) предназначенные для продажи в ходе обычной деятельности;</a:t>
            </a:r>
          </a:p>
          <a:p>
            <a:r>
              <a:rPr lang="ru-RU" sz="2000" dirty="0" smtClean="0"/>
              <a:t>(</a:t>
            </a:r>
            <a:r>
              <a:rPr lang="ru-RU" sz="2000" dirty="0" err="1" smtClean="0"/>
              <a:t>b</a:t>
            </a:r>
            <a:r>
              <a:rPr lang="ru-RU" sz="2000" dirty="0" smtClean="0"/>
              <a:t>) находящиеся в процессе производства для такой продажи; или</a:t>
            </a:r>
          </a:p>
          <a:p>
            <a:r>
              <a:rPr lang="ru-RU" sz="2000" dirty="0" smtClean="0"/>
              <a:t>(</a:t>
            </a:r>
            <a:r>
              <a:rPr lang="ru-RU" sz="2000" dirty="0" err="1" smtClean="0"/>
              <a:t>c</a:t>
            </a:r>
            <a:r>
              <a:rPr lang="ru-RU" sz="2000" dirty="0" smtClean="0"/>
              <a:t>) находящиеся в виде сырья или материалов, которые будут потребляться в процессе производства или оказания услуг</a:t>
            </a:r>
            <a:r>
              <a:rPr lang="ru-RU" sz="2000" dirty="0" smtClean="0"/>
              <a:t>.</a:t>
            </a:r>
          </a:p>
          <a:p>
            <a:r>
              <a:rPr lang="ru-RU" sz="2000" dirty="0" smtClean="0"/>
              <a:t>К запасам относятся и товары, купленные и предназначенные для перепродажи, включая, например, товары, купленные организацией розничной торговли и предназначенные для перепродажи, или землю и другое имущество, предназначенные для перепродажи. К запасам также относятся готовая продукция или незавершенное производство организации, включая сырье и материалы, предназначенные для использования в процессе производства.</a:t>
            </a:r>
          </a:p>
          <a:p>
            <a:endParaRPr lang="ru-RU"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Оценка запасов</a:t>
            </a:r>
            <a:endParaRPr lang="ru-RU" dirty="0"/>
          </a:p>
        </p:txBody>
      </p:sp>
      <p:sp>
        <p:nvSpPr>
          <p:cNvPr id="3" name="Содержимое 2"/>
          <p:cNvSpPr>
            <a:spLocks noGrp="1"/>
          </p:cNvSpPr>
          <p:nvPr>
            <p:ph sz="quarter" idx="1"/>
          </p:nvPr>
        </p:nvSpPr>
        <p:spPr/>
        <p:txBody>
          <a:bodyPr>
            <a:noAutofit/>
          </a:bodyPr>
          <a:lstStyle/>
          <a:p>
            <a:r>
              <a:rPr lang="ru-RU" sz="4000" dirty="0" smtClean="0"/>
              <a:t>Запасы должны оцениваться по наименьшей из двух величин: по себестоимости или по чистой возможной цене продажи.</a:t>
            </a:r>
          </a:p>
          <a:p>
            <a:endParaRPr lang="ru-RU" sz="4000" dirty="0" smtClean="0"/>
          </a:p>
          <a:p>
            <a:endParaRPr lang="ru-RU"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Расчет себестоимости запасов</a:t>
            </a:r>
            <a:endParaRPr lang="ru-RU" dirty="0"/>
          </a:p>
        </p:txBody>
      </p:sp>
      <p:sp>
        <p:nvSpPr>
          <p:cNvPr id="3" name="Содержимое 2"/>
          <p:cNvSpPr>
            <a:spLocks noGrp="1"/>
          </p:cNvSpPr>
          <p:nvPr>
            <p:ph sz="quarter" idx="1"/>
          </p:nvPr>
        </p:nvSpPr>
        <p:spPr/>
        <p:txBody>
          <a:bodyPr>
            <a:noAutofit/>
          </a:bodyPr>
          <a:lstStyle/>
          <a:p>
            <a:r>
              <a:rPr lang="ru-RU" sz="1600" dirty="0" smtClean="0"/>
              <a:t>Себестоимость </a:t>
            </a:r>
            <a:r>
              <a:rPr lang="ru-RU" sz="1600" dirty="0" smtClean="0"/>
              <a:t>запасов должна включать все затраты на приобретение, затраты на переработку и прочие затраты, понесенные для того, чтобы обеспечить текущее местонахождение и состояние запасов.</a:t>
            </a:r>
          </a:p>
          <a:p>
            <a:r>
              <a:rPr lang="ru-RU" sz="1600" dirty="0" smtClean="0"/>
              <a:t>Затраты </a:t>
            </a:r>
            <a:r>
              <a:rPr lang="ru-RU" sz="1600" dirty="0" smtClean="0"/>
              <a:t>на приобретение запасов включают в себя цену покупки, импортные пошлины и прочие налоги (за исключением тех, которые впоследствии возмещаются организации налоговыми органами), а также затраты на транспортировку, погрузку-разгрузку и прочие затраты, непосредственно относящиеся к приобретению готовой продукции, материалов и услуг. Торговые скидки, уступки и прочие аналогичные статьи подлежат вычету при определении затрат на приобретение.</a:t>
            </a:r>
          </a:p>
          <a:p>
            <a:r>
              <a:rPr lang="ru-RU" sz="1600" dirty="0" smtClean="0"/>
              <a:t>Затраты </a:t>
            </a:r>
            <a:r>
              <a:rPr lang="ru-RU" sz="1600" dirty="0" smtClean="0"/>
              <a:t>на переработку запасов включают в себя затраты, такие как прямые затраты на оплату труда, которые непосредственно связаны с производством продукции. Они также включают систематически распределенные постоянные и переменные производственные накладные расходы, возникающие при переработке сырья в готовую продукцию. </a:t>
            </a:r>
          </a:p>
          <a:p>
            <a:endParaRPr lang="ru-RU" sz="16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Производственные накладные расходы</a:t>
            </a:r>
            <a:endParaRPr lang="ru-RU" dirty="0"/>
          </a:p>
        </p:txBody>
      </p:sp>
      <p:sp>
        <p:nvSpPr>
          <p:cNvPr id="3" name="Содержимое 2"/>
          <p:cNvSpPr>
            <a:spLocks noGrp="1"/>
          </p:cNvSpPr>
          <p:nvPr>
            <p:ph sz="quarter" idx="1"/>
          </p:nvPr>
        </p:nvSpPr>
        <p:spPr>
          <a:xfrm>
            <a:off x="276352" y="1565148"/>
            <a:ext cx="8503920" cy="4572000"/>
          </a:xfrm>
        </p:spPr>
        <p:txBody>
          <a:bodyPr>
            <a:noAutofit/>
          </a:bodyPr>
          <a:lstStyle/>
          <a:p>
            <a:r>
              <a:rPr lang="ru-RU" sz="1600" dirty="0" smtClean="0"/>
              <a:t>Постоянные </a:t>
            </a:r>
            <a:r>
              <a:rPr lang="ru-RU" sz="1600" dirty="0" smtClean="0"/>
              <a:t>производственные накладные расходы - это косвенные производственные затраты, которые остаются относительно неизменными независимо от объема производства, например амортизация и обслуживание производственных зданий и оборудования, а также связанные с производством управленческие и административные затраты. Переменные производственные накладные расходы - это косвенные производственные затраты, которые находятся в прямой или практически прямой зависимости от объема производства, например косвенные затраты на сырье или косвенные затраты на оплату труда.</a:t>
            </a:r>
          </a:p>
          <a:p>
            <a:r>
              <a:rPr lang="ru-RU" sz="1600" dirty="0" smtClean="0"/>
              <a:t>Отнесение </a:t>
            </a:r>
            <a:r>
              <a:rPr lang="ru-RU" sz="1600" dirty="0" smtClean="0"/>
              <a:t>постоянных производственных накладных расходов на затраты на переработку производится на основе нормальной загрузки производственных мощностей. Нормальная загрузка - это тот объем производства, который ожидается получить исходя из средних показателей за ряд периодов или сезонов работы в нормальных условиях, с учетом потерь в производительности в связи с плановым обслуживанием. Фактический объем производства может использоваться в том случае, если он примерно соответствует нормальной производительности. Сумма постоянных накладных расходов, относимых на каждую единицу продукции, не увеличивается в результате низкого уровня производства или простоев. Нераспределенные накладные расходы признаются в качестве расходов в период возникновения. </a:t>
            </a:r>
            <a:endParaRPr lang="ru-RU" sz="16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Затраты, не включаемые в </a:t>
            </a:r>
            <a:r>
              <a:rPr lang="ru-RU" dirty="0" err="1" smtClean="0"/>
              <a:t>себестоимось</a:t>
            </a:r>
            <a:r>
              <a:rPr lang="ru-RU" dirty="0" smtClean="0"/>
              <a:t> запасов</a:t>
            </a:r>
            <a:endParaRPr lang="ru-RU" dirty="0"/>
          </a:p>
        </p:txBody>
      </p:sp>
      <p:sp>
        <p:nvSpPr>
          <p:cNvPr id="3" name="Содержимое 2"/>
          <p:cNvSpPr>
            <a:spLocks noGrp="1"/>
          </p:cNvSpPr>
          <p:nvPr>
            <p:ph sz="quarter" idx="1"/>
          </p:nvPr>
        </p:nvSpPr>
        <p:spPr/>
        <p:txBody>
          <a:bodyPr>
            <a:noAutofit/>
          </a:bodyPr>
          <a:lstStyle/>
          <a:p>
            <a:r>
              <a:rPr lang="ru-RU" sz="1800" dirty="0" smtClean="0"/>
              <a:t>   </a:t>
            </a:r>
            <a:r>
              <a:rPr lang="ru-RU" sz="1800" dirty="0" smtClean="0"/>
              <a:t>Примерами затрат, не включаемых в себестоимость запасов и признаваемых в качестве расходов в период возникновения, являются:</a:t>
            </a:r>
          </a:p>
          <a:p>
            <a:r>
              <a:rPr lang="ru-RU" sz="1800" dirty="0" smtClean="0"/>
              <a:t>(</a:t>
            </a:r>
            <a:r>
              <a:rPr lang="ru-RU" sz="1800" dirty="0" err="1" smtClean="0"/>
              <a:t>a</a:t>
            </a:r>
            <a:r>
              <a:rPr lang="ru-RU" sz="1800" dirty="0" smtClean="0"/>
              <a:t>) сверхнормативные потери сырья, затраченного труда или прочих производственных затрат;</a:t>
            </a:r>
          </a:p>
          <a:p>
            <a:r>
              <a:rPr lang="ru-RU" sz="1800" dirty="0" smtClean="0"/>
              <a:t>(</a:t>
            </a:r>
            <a:r>
              <a:rPr lang="ru-RU" sz="1800" dirty="0" err="1" smtClean="0"/>
              <a:t>b</a:t>
            </a:r>
            <a:r>
              <a:rPr lang="ru-RU" sz="1800" dirty="0" smtClean="0"/>
              <a:t>) затраты на хранение, если только они не требуются в процессе производства для перехода к следующей стадии производства;</a:t>
            </a:r>
          </a:p>
          <a:p>
            <a:r>
              <a:rPr lang="ru-RU" sz="1800" dirty="0" smtClean="0"/>
              <a:t>(</a:t>
            </a:r>
            <a:r>
              <a:rPr lang="ru-RU" sz="1800" dirty="0" err="1" smtClean="0"/>
              <a:t>c</a:t>
            </a:r>
            <a:r>
              <a:rPr lang="ru-RU" sz="1800" dirty="0" smtClean="0"/>
              <a:t>) административные накладные расходы, которые не способствуют обеспечению текущего местонахождения и состояния запасов; и</a:t>
            </a:r>
          </a:p>
          <a:p>
            <a:r>
              <a:rPr lang="en-US" sz="1800" dirty="0" smtClean="0"/>
              <a:t>(d) </a:t>
            </a:r>
            <a:r>
              <a:rPr lang="ru-RU" sz="1800" dirty="0" smtClean="0"/>
              <a:t>затраты на продажу.</a:t>
            </a:r>
          </a:p>
          <a:p>
            <a:r>
              <a:rPr lang="ru-RU" sz="1800" dirty="0" smtClean="0"/>
              <a:t>Организация может приобрести запасы на условиях отсрочки погашения. Если соглашение фактически содержит элемент финансирования, такой элемент, как разница между ценой покупки на условиях обычного торгового кредита и выплаченной суммой, признается в качестве расходов на выплату процентов на протяжении периода финансирования.</a:t>
            </a:r>
          </a:p>
          <a:p>
            <a:endParaRPr lang="ru-RU" sz="1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Модели оценки запасов</a:t>
            </a:r>
            <a:endParaRPr lang="ru-RU" dirty="0"/>
          </a:p>
        </p:txBody>
      </p:sp>
      <p:sp>
        <p:nvSpPr>
          <p:cNvPr id="3" name="Содержимое 2"/>
          <p:cNvSpPr>
            <a:spLocks noGrp="1"/>
          </p:cNvSpPr>
          <p:nvPr>
            <p:ph sz="quarter" idx="1"/>
          </p:nvPr>
        </p:nvSpPr>
        <p:spPr/>
        <p:txBody>
          <a:bodyPr>
            <a:noAutofit/>
          </a:bodyPr>
          <a:lstStyle/>
          <a:p>
            <a:r>
              <a:rPr lang="ru-RU" sz="1800" dirty="0" smtClean="0"/>
              <a:t>Для удобства могут использоваться такие методы оценки стоимости запасов, как метод учета по нормативным затратам или метод учета по розничным ценам, если результаты их применения примерно соответствуют значению себестоимости. Нормативные затраты учитывают нормальные уровни потребления сырья и материалов, труда, эффективности и производительности. Они регулярно анализируются и при необходимости пересматриваются с учетом текущих условий.</a:t>
            </a:r>
          </a:p>
          <a:p>
            <a:r>
              <a:rPr lang="ru-RU" sz="1800" dirty="0" smtClean="0"/>
              <a:t>Метод </a:t>
            </a:r>
            <a:r>
              <a:rPr lang="ru-RU" sz="1800" dirty="0" smtClean="0"/>
              <a:t>розничных цен часто используется в розничной торговле для оценки запасов, состоящих из большого количества быстро меняющихся статей с одинаковой нормой прибыли, в отношении которых практически неосуществимо использовать прочие методы определения себестоимости. Себестоимость единицы запасов определяется путем уменьшения цены продажи данной единицы запасов на соответствующий процент валовой маржи. При определении величины используемого процента учитываются запасы, стоимость которых была уменьшена до уровня ниже их первоначальной цены продажи. Часто используется среднее значение процента для каждого отдела розничной торговли.</a:t>
            </a:r>
          </a:p>
          <a:p>
            <a:endParaRPr lang="ru-RU" sz="1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Оценка при отпуске</a:t>
            </a:r>
            <a:endParaRPr lang="ru-RU" dirty="0"/>
          </a:p>
        </p:txBody>
      </p:sp>
      <p:sp>
        <p:nvSpPr>
          <p:cNvPr id="3" name="Содержимое 2"/>
          <p:cNvSpPr>
            <a:spLocks noGrp="1"/>
          </p:cNvSpPr>
          <p:nvPr>
            <p:ph sz="quarter" idx="1"/>
          </p:nvPr>
        </p:nvSpPr>
        <p:spPr/>
        <p:txBody>
          <a:bodyPr>
            <a:noAutofit/>
          </a:bodyPr>
          <a:lstStyle/>
          <a:p>
            <a:r>
              <a:rPr lang="ru-RU" sz="1800" dirty="0" smtClean="0"/>
              <a:t> Себестоимость статей запасов, которые обычно не являются взаимозаменяемыми, а также товаров или услуг, произведенных и выделенных для конкретных проектов, должна определяться по себестоимости каждой единицы.</a:t>
            </a:r>
          </a:p>
          <a:p>
            <a:r>
              <a:rPr lang="ru-RU" sz="1800" dirty="0" smtClean="0"/>
              <a:t>Метод </a:t>
            </a:r>
            <a:r>
              <a:rPr lang="ru-RU" sz="1800" dirty="0" smtClean="0"/>
              <a:t>себестоимости каждой единицы предполагает, что понесенные затраты относятся на установленные единицы запасов. Этот порядок учета подходит для единиц, выделенных для конкретных проектов, вне зависимости от того, были ли они куплены или же произведены. Тем не менее расчет себестоимости каждой единицы неуместен в случаях, когда существует большое количество единиц запасов, которые обычно являются взаимозаменяемыми. В таких случаях для получения предопределенной величины влияния на прибыль или убыток можно было бы использовать метод выбора тех позиций, которые остаются в запасах.</a:t>
            </a:r>
          </a:p>
          <a:p>
            <a:r>
              <a:rPr lang="ru-RU" sz="1800" dirty="0" smtClean="0"/>
              <a:t>Себестоимость остальных запасов </a:t>
            </a:r>
            <a:r>
              <a:rPr lang="ru-RU" sz="1800" dirty="0" smtClean="0"/>
              <a:t>должна определяться по формуле "первое поступление - первый отпуск" (ФИФО) или средневзвешенной стоимости</a:t>
            </a:r>
            <a:r>
              <a:rPr lang="ru-RU" sz="1800" dirty="0" smtClean="0"/>
              <a:t>.</a:t>
            </a:r>
            <a:endParaRPr lang="ru-RU" sz="1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ЧСР</a:t>
            </a:r>
            <a:endParaRPr lang="ru-RU" dirty="0"/>
          </a:p>
        </p:txBody>
      </p:sp>
      <p:sp>
        <p:nvSpPr>
          <p:cNvPr id="3" name="Содержимое 2"/>
          <p:cNvSpPr>
            <a:spLocks noGrp="1"/>
          </p:cNvSpPr>
          <p:nvPr>
            <p:ph sz="quarter" idx="1"/>
          </p:nvPr>
        </p:nvSpPr>
        <p:spPr/>
        <p:txBody>
          <a:bodyPr>
            <a:noAutofit/>
          </a:bodyPr>
          <a:lstStyle/>
          <a:p>
            <a:r>
              <a:rPr lang="ru-RU" sz="2000" dirty="0" smtClean="0"/>
              <a:t> </a:t>
            </a:r>
            <a:r>
              <a:rPr lang="ru-RU" sz="2000" dirty="0" smtClean="0"/>
              <a:t>Чистая возможная цена продажи - расчетная цена продажи в ходе обычной деятельности за вычетом расчетных затрат на завершение производства и расчетных затрат, которые необходимо понести для продажи</a:t>
            </a:r>
            <a:r>
              <a:rPr lang="ru-RU" sz="2000" dirty="0" smtClean="0"/>
              <a:t>.</a:t>
            </a:r>
          </a:p>
          <a:p>
            <a:r>
              <a:rPr lang="ru-RU" sz="2000" dirty="0" smtClean="0"/>
              <a:t>Себестоимость запасов может оказаться невозмещаемой в случае их повреждения, полного или частичного устаревания или снижения их цены продажи. Себестоимость запасов также может оказаться невозмещаемой в случае увеличения расчетных затрат на завершение производства или расчетных затрат на продажу. Практика списания запасов ниже себестоимости до уровня чистой возможной цены продажи согласуется с принципом, предусматривающим, что активы не должны учитываться по стоимости, превышающей сумму, которая, как ожидается, может быть получена от их продажи или использования.</a:t>
            </a:r>
          </a:p>
          <a:p>
            <a:endParaRPr lang="ru-RU"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p:oleObj spid="_x0000_s1026" name="Clip" r:id="rId3" imgW="3452400" imgH="3458520" progId="">
              <p:embed/>
            </p:oleObj>
          </a:graphicData>
        </a:graphic>
      </p:graphicFrame>
    </p:spTree>
    <p:extLst>
      <p:ext uri="{BB962C8B-B14F-4D97-AF65-F5344CB8AC3E}">
        <p14:creationId xmlns=""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4492</TotalTime>
  <Words>994</Words>
  <Application>Microsoft Office PowerPoint</Application>
  <PresentationFormat>Экран (4:3)</PresentationFormat>
  <Paragraphs>40</Paragraphs>
  <Slides>10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10</vt:i4>
      </vt:variant>
    </vt:vector>
  </HeadingPairs>
  <TitlesOfParts>
    <vt:vector size="12" baseType="lpstr">
      <vt:lpstr>Официальная</vt:lpstr>
      <vt:lpstr>Clip</vt:lpstr>
      <vt:lpstr>Учет запасов (IAS 2) </vt:lpstr>
      <vt:lpstr>Понятие запасов</vt:lpstr>
      <vt:lpstr>Оценка запасов</vt:lpstr>
      <vt:lpstr>Расчет себестоимости запасов</vt:lpstr>
      <vt:lpstr>Производственные накладные расходы</vt:lpstr>
      <vt:lpstr>Затраты, не включаемые в себестоимось запасов</vt:lpstr>
      <vt:lpstr>Модели оценки запасов</vt:lpstr>
      <vt:lpstr>Оценка при отпуске</vt:lpstr>
      <vt:lpstr>ЧСР</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Пользователь</cp:lastModifiedBy>
  <cp:revision>613</cp:revision>
  <cp:lastPrinted>2014-11-12T11:25:40Z</cp:lastPrinted>
  <dcterms:created xsi:type="dcterms:W3CDTF">2014-09-10T05:03:02Z</dcterms:created>
  <dcterms:modified xsi:type="dcterms:W3CDTF">2016-04-12T07:09:34Z</dcterms:modified>
</cp:coreProperties>
</file>