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6" r:id="rId2"/>
    <p:sldId id="301" r:id="rId3"/>
    <p:sldId id="320" r:id="rId4"/>
    <p:sldId id="302" r:id="rId5"/>
    <p:sldId id="303" r:id="rId6"/>
    <p:sldId id="328" r:id="rId7"/>
    <p:sldId id="329" r:id="rId8"/>
    <p:sldId id="305" r:id="rId9"/>
    <p:sldId id="330" r:id="rId10"/>
    <p:sldId id="331" r:id="rId11"/>
    <p:sldId id="332" r:id="rId12"/>
    <p:sldId id="306" r:id="rId13"/>
    <p:sldId id="304" r:id="rId14"/>
    <p:sldId id="321" r:id="rId15"/>
    <p:sldId id="322" r:id="rId16"/>
    <p:sldId id="273" r:id="rId17"/>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79E1"/>
    <a:srgbClr val="C8AF1A"/>
    <a:srgbClr val="CC9B00"/>
    <a:srgbClr val="ACD24E"/>
    <a:srgbClr val="DFFA4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661" autoAdjust="0"/>
    <p:restoredTop sz="94664" autoAdjust="0"/>
  </p:normalViewPr>
  <p:slideViewPr>
    <p:cSldViewPr snapToGrid="0">
      <p:cViewPr>
        <p:scale>
          <a:sx n="75" d="100"/>
          <a:sy n="75" d="100"/>
        </p:scale>
        <p:origin x="-1110"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31"/>
        <p:guide pos="2145"/>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9786" cy="496966"/>
          </a:xfrm>
          <a:prstGeom prst="rect">
            <a:avLst/>
          </a:prstGeom>
        </p:spPr>
        <p:txBody>
          <a:bodyPr vert="horz" lIns="93110" tIns="46555" rIns="93110" bIns="46555" rtlCol="0"/>
          <a:lstStyle>
            <a:lvl1pPr algn="l">
              <a:defRPr sz="1200"/>
            </a:lvl1pPr>
          </a:lstStyle>
          <a:p>
            <a:endParaRPr lang="en-US"/>
          </a:p>
        </p:txBody>
      </p:sp>
      <p:sp>
        <p:nvSpPr>
          <p:cNvPr id="3" name="Дата 2"/>
          <p:cNvSpPr>
            <a:spLocks noGrp="1"/>
          </p:cNvSpPr>
          <p:nvPr>
            <p:ph type="dt" idx="1"/>
          </p:nvPr>
        </p:nvSpPr>
        <p:spPr>
          <a:xfrm>
            <a:off x="3855839" y="1"/>
            <a:ext cx="2949786" cy="496966"/>
          </a:xfrm>
          <a:prstGeom prst="rect">
            <a:avLst/>
          </a:prstGeom>
        </p:spPr>
        <p:txBody>
          <a:bodyPr vert="horz" lIns="93110" tIns="46555" rIns="93110" bIns="46555" rtlCol="0"/>
          <a:lstStyle>
            <a:lvl1pPr algn="r">
              <a:defRPr sz="1200"/>
            </a:lvl1pPr>
          </a:lstStyle>
          <a:p>
            <a:fld id="{9F521CA8-89E5-4022-A2D1-114C66CE1F88}" type="datetimeFigureOut">
              <a:rPr lang="en-US" smtClean="0"/>
              <a:pPr/>
              <a:t>5/26/2016</a:t>
            </a:fld>
            <a:endParaRPr lang="en-US"/>
          </a:p>
        </p:txBody>
      </p:sp>
      <p:sp>
        <p:nvSpPr>
          <p:cNvPr id="4" name="Образ слайда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3110" tIns="46555" rIns="93110" bIns="46555" rtlCol="0" anchor="ctr"/>
          <a:lstStyle/>
          <a:p>
            <a:endParaRPr lang="en-US"/>
          </a:p>
        </p:txBody>
      </p:sp>
      <p:sp>
        <p:nvSpPr>
          <p:cNvPr id="5" name="Заметки 4"/>
          <p:cNvSpPr>
            <a:spLocks noGrp="1"/>
          </p:cNvSpPr>
          <p:nvPr>
            <p:ph type="body" sz="quarter" idx="3"/>
          </p:nvPr>
        </p:nvSpPr>
        <p:spPr>
          <a:xfrm>
            <a:off x="680721" y="4721187"/>
            <a:ext cx="5445760" cy="4472702"/>
          </a:xfrm>
          <a:prstGeom prst="rect">
            <a:avLst/>
          </a:prstGeom>
        </p:spPr>
        <p:txBody>
          <a:bodyPr vert="horz" lIns="93110" tIns="46555" rIns="93110" bIns="46555"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1" y="9440647"/>
            <a:ext cx="2949786" cy="496966"/>
          </a:xfrm>
          <a:prstGeom prst="rect">
            <a:avLst/>
          </a:prstGeom>
        </p:spPr>
        <p:txBody>
          <a:bodyPr vert="horz" lIns="93110" tIns="46555" rIns="93110" bIns="46555" rtlCol="0" anchor="b"/>
          <a:lstStyle>
            <a:lvl1pPr algn="l">
              <a:defRPr sz="1200"/>
            </a:lvl1pPr>
          </a:lstStyle>
          <a:p>
            <a:endParaRPr lang="en-US"/>
          </a:p>
        </p:txBody>
      </p:sp>
      <p:sp>
        <p:nvSpPr>
          <p:cNvPr id="7" name="Номер слайда 6"/>
          <p:cNvSpPr>
            <a:spLocks noGrp="1"/>
          </p:cNvSpPr>
          <p:nvPr>
            <p:ph type="sldNum" sz="quarter" idx="5"/>
          </p:nvPr>
        </p:nvSpPr>
        <p:spPr>
          <a:xfrm>
            <a:off x="3855839" y="9440647"/>
            <a:ext cx="2949786" cy="496966"/>
          </a:xfrm>
          <a:prstGeom prst="rect">
            <a:avLst/>
          </a:prstGeom>
        </p:spPr>
        <p:txBody>
          <a:bodyPr vert="horz" lIns="93110" tIns="46555" rIns="93110" bIns="46555"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xmlns=""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5/26/2016</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5/26/2016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5/26/2016</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5/26/2016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5/26/2016</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5/26/2016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5/26/2016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5/26/2016</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5/26/2016</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5/26/2016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5/26/2016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5/26/2016</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consultantplus://offline/ref=C5F57806D4652F9C0C7432B8379D4F8038DB9EBA3E1412110106D1DF455CQ8H"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consultantplus://offline/ref=963E7FD128C3D7A7E66CCA1A46B86D91642BD05437E74F3474B20AF2FF1B7763162DD2A66298B660G3U1H" TargetMode="External"/><Relationship Id="rId2" Type="http://schemas.openxmlformats.org/officeDocument/2006/relationships/hyperlink" Target="consultantplus://offline/ref=963E7FD128C3D7A7E66CCA1A46B86D91642BD05730E14F3474B20AF2FFG1UBH"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consultantplus://offline/ref=963E7FD128C3D7A7E66CCA1A46B86D91642BD05430E94F3474B20AF2FF1B7763162DD2A66298B564G3U2H" TargetMode="External"/><Relationship Id="rId2" Type="http://schemas.openxmlformats.org/officeDocument/2006/relationships/hyperlink" Target="consultantplus://offline/ref=963E7FD128C3D7A7E66CCA1A46B86D91642BD05430E64F3474B20AF2FFG1UBH" TargetMode="External"/><Relationship Id="rId1" Type="http://schemas.openxmlformats.org/officeDocument/2006/relationships/slideLayout" Target="../slideLayouts/slideLayout2.xml"/><Relationship Id="rId4" Type="http://schemas.openxmlformats.org/officeDocument/2006/relationships/hyperlink" Target="consultantplus://offline/ref=963E7FD128C3D7A7E66CCA1A46B86D91642BD05437E74F3474B20AF2FF1B7763162DD2A66298B660G3U1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consultantplus://offline/ref=6510F7EB69DAB5A78CC9421CBA5CFAA8403D2027CCEED93DB5D498A711CCY2H"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consultantplus://offline/ref=6510F7EB69DAB5A78CC9421CBA5CFAA8403D2024CCE6D93DB5D498A711C2A187C7B4372FAD352D9FC1YDH" TargetMode="External"/><Relationship Id="rId2" Type="http://schemas.openxmlformats.org/officeDocument/2006/relationships/hyperlink" Target="consultantplus://offline/ref=6510F7EB69DAB5A78CC9421CBA5CFAA8403D2024CCE9D93DB5D498A711CCY2H" TargetMode="External"/><Relationship Id="rId1" Type="http://schemas.openxmlformats.org/officeDocument/2006/relationships/slideLayout" Target="../slideLayouts/slideLayout2.xml"/><Relationship Id="rId4" Type="http://schemas.openxmlformats.org/officeDocument/2006/relationships/hyperlink" Target="consultantplus://offline/ref=6510F7EB69DAB5A78CC9421CBA5CFAA8403D2024CBE8D93DB5D498A711C2A187C7B4372FAD352E9BC1YEH"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consultantplus://offline/ref=82653F8AB83EC555B2956119DCFE6597A0F9162CE44BFC8B4897633635kAb3H"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r>
              <a:rPr lang="ru-RU" sz="1400" dirty="0" smtClean="0">
                <a:solidFill>
                  <a:schemeClr val="bg2">
                    <a:lumMod val="50000"/>
                  </a:schemeClr>
                </a:solidFill>
              </a:rPr>
              <a:t>«МСФО»</a:t>
            </a:r>
            <a:endParaRPr lang="ru-RU" sz="1400" dirty="0">
              <a:solidFill>
                <a:schemeClr val="bg2">
                  <a:lumMod val="50000"/>
                </a:schemeClr>
              </a:solidFill>
            </a:endParaRPr>
          </a:p>
          <a:p>
            <a:endParaRPr lang="ru-RU" dirty="0">
              <a:solidFill>
                <a:srgbClr val="0070C0"/>
              </a:solidFill>
            </a:endParaRPr>
          </a:p>
          <a:p>
            <a:endParaRPr lang="en-US" dirty="0"/>
          </a:p>
        </p:txBody>
      </p:sp>
      <p:sp>
        <p:nvSpPr>
          <p:cNvPr id="2" name="Заголовок 1"/>
          <p:cNvSpPr>
            <a:spLocks noGrp="1"/>
          </p:cNvSpPr>
          <p:nvPr>
            <p:ph type="ctrTitle"/>
          </p:nvPr>
        </p:nvSpPr>
        <p:spPr>
          <a:xfrm>
            <a:off x="317500" y="133350"/>
            <a:ext cx="8318499" cy="2009775"/>
          </a:xfrm>
        </p:spPr>
        <p:txBody>
          <a:bodyPr>
            <a:noAutofit/>
          </a:bodyPr>
          <a:lstStyle/>
          <a:p>
            <a:r>
              <a:rPr lang="ru-RU" sz="3400" b="1" dirty="0" smtClean="0">
                <a:solidFill>
                  <a:srgbClr val="C00000"/>
                </a:solidFill>
                <a:latin typeface="Times New Roman" pitchFamily="18" charset="0"/>
                <a:cs typeface="Times New Roman" pitchFamily="18" charset="0"/>
              </a:rPr>
              <a:t>Промежуточная финансовая отчетность (</a:t>
            </a:r>
            <a:r>
              <a:rPr lang="en-US" sz="3400" b="1" dirty="0" smtClean="0">
                <a:solidFill>
                  <a:srgbClr val="C00000"/>
                </a:solidFill>
                <a:latin typeface="Times New Roman" pitchFamily="18" charset="0"/>
                <a:cs typeface="Times New Roman" pitchFamily="18" charset="0"/>
              </a:rPr>
              <a:t>IAS </a:t>
            </a:r>
            <a:r>
              <a:rPr lang="ru-RU" sz="3400" b="1" dirty="0" smtClean="0">
                <a:solidFill>
                  <a:srgbClr val="C00000"/>
                </a:solidFill>
                <a:latin typeface="Times New Roman" pitchFamily="18" charset="0"/>
                <a:cs typeface="Times New Roman" pitchFamily="18" charset="0"/>
              </a:rPr>
              <a:t>34</a:t>
            </a:r>
            <a:r>
              <a:rPr lang="en-US" sz="3400" b="1" dirty="0" smtClean="0">
                <a:solidFill>
                  <a:srgbClr val="C00000"/>
                </a:solidFill>
                <a:latin typeface="Times New Roman" pitchFamily="18" charset="0"/>
                <a:cs typeface="Times New Roman" pitchFamily="18" charset="0"/>
              </a:rPr>
              <a:t>)</a:t>
            </a:r>
            <a:r>
              <a:rPr lang="ru-RU" sz="3400" b="1" dirty="0" smtClean="0">
                <a:solidFill>
                  <a:srgbClr val="C00000"/>
                </a:solidFill>
                <a:latin typeface="Times New Roman" pitchFamily="18" charset="0"/>
                <a:cs typeface="Times New Roman" pitchFamily="18" charset="0"/>
              </a:rPr>
              <a:t/>
            </a:r>
            <a:br>
              <a:rPr lang="ru-RU" sz="3400" b="1" dirty="0" smtClean="0">
                <a:solidFill>
                  <a:srgbClr val="C00000"/>
                </a:solidFill>
                <a:latin typeface="Times New Roman" pitchFamily="18" charset="0"/>
                <a:cs typeface="Times New Roman" pitchFamily="18" charset="0"/>
              </a:rPr>
            </a:br>
            <a:endParaRPr lang="en-US" sz="18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a:t>
            </a:r>
            <a:r>
              <a:rPr lang="ru-RU" dirty="0" smtClean="0"/>
              <a:t>промежуточной отчетности</a:t>
            </a:r>
            <a:endParaRPr lang="ru-RU" dirty="0"/>
          </a:p>
        </p:txBody>
      </p:sp>
      <p:sp>
        <p:nvSpPr>
          <p:cNvPr id="3" name="Содержимое 2"/>
          <p:cNvSpPr>
            <a:spLocks noGrp="1"/>
          </p:cNvSpPr>
          <p:nvPr>
            <p:ph sz="quarter" idx="1"/>
          </p:nvPr>
        </p:nvSpPr>
        <p:spPr/>
        <p:txBody>
          <a:bodyPr>
            <a:noAutofit/>
          </a:bodyPr>
          <a:lstStyle/>
          <a:p>
            <a:r>
              <a:rPr lang="ru-RU" sz="1600" dirty="0" smtClean="0"/>
              <a:t>Промежуточный период - отчетный финансовый период короче полного финансового года.</a:t>
            </a:r>
          </a:p>
          <a:p>
            <a:r>
              <a:rPr lang="ru-RU" sz="1600" dirty="0" smtClean="0"/>
              <a:t>Промежуточный финансовый отчет - финансовый отчет, содержащий либо полный комплект финансовой </a:t>
            </a:r>
            <a:r>
              <a:rPr lang="ru-RU" sz="1600" dirty="0" smtClean="0"/>
              <a:t>отчетности, </a:t>
            </a:r>
            <a:r>
              <a:rPr lang="ru-RU" sz="1600" dirty="0" smtClean="0"/>
              <a:t>либо комплект сокращенной финансовой отчетности (как он описан в настоящем стандарте) за промежуточный период.</a:t>
            </a:r>
          </a:p>
          <a:p>
            <a:r>
              <a:rPr lang="ru-RU" sz="1600" dirty="0" smtClean="0"/>
              <a:t>В </a:t>
            </a:r>
            <a:r>
              <a:rPr lang="ru-RU" sz="1600" dirty="0" smtClean="0"/>
              <a:t>целях своевременности подготовки отчетности и уменьшения связанных с этим затрат, а также для того, чтобы не дублировать ранее представленную информацию, организация может быть обязана или может по собственному усмотрению решить представлять на промежуточные даты меньше информации, чем в своей годовой финансовой отчетности</a:t>
            </a:r>
            <a:r>
              <a:rPr lang="ru-RU" sz="1600" dirty="0" smtClean="0"/>
              <a:t>.</a:t>
            </a:r>
          </a:p>
          <a:p>
            <a:r>
              <a:rPr lang="ru-RU" sz="1600" dirty="0" smtClean="0"/>
              <a:t>Промежуточный финансовый отчет должен включать, как минимум, следующие компоненты:</a:t>
            </a:r>
          </a:p>
          <a:p>
            <a:r>
              <a:rPr lang="ru-RU" sz="1600" dirty="0" smtClean="0"/>
              <a:t>(</a:t>
            </a:r>
            <a:r>
              <a:rPr lang="ru-RU" sz="1600" dirty="0" err="1" smtClean="0"/>
              <a:t>a</a:t>
            </a:r>
            <a:r>
              <a:rPr lang="ru-RU" sz="1600" dirty="0" smtClean="0"/>
              <a:t>) сокращенный отчет о финансовом положении;</a:t>
            </a:r>
          </a:p>
          <a:p>
            <a:r>
              <a:rPr lang="ru-RU" sz="1600" dirty="0" smtClean="0"/>
              <a:t>(</a:t>
            </a:r>
            <a:r>
              <a:rPr lang="ru-RU" sz="1600" dirty="0" err="1" smtClean="0"/>
              <a:t>b</a:t>
            </a:r>
            <a:r>
              <a:rPr lang="ru-RU" sz="1600" dirty="0" smtClean="0"/>
              <a:t>) сокращенный отчет или сокращенные отчеты о прибыли или убытке и прочем совокупном доходе;</a:t>
            </a:r>
          </a:p>
          <a:p>
            <a:r>
              <a:rPr lang="ru-RU" sz="1600" dirty="0" smtClean="0"/>
              <a:t>(</a:t>
            </a:r>
            <a:r>
              <a:rPr lang="ru-RU" sz="1600" dirty="0" err="1" smtClean="0"/>
              <a:t>c</a:t>
            </a:r>
            <a:r>
              <a:rPr lang="ru-RU" sz="1600" dirty="0" smtClean="0"/>
              <a:t>) сокращенный отчет об изменениях в собственном капитале;</a:t>
            </a:r>
          </a:p>
          <a:p>
            <a:r>
              <a:rPr lang="ru-RU" sz="1600" dirty="0" smtClean="0"/>
              <a:t>(</a:t>
            </a:r>
            <a:r>
              <a:rPr lang="ru-RU" sz="1600" dirty="0" err="1" smtClean="0"/>
              <a:t>d</a:t>
            </a:r>
            <a:r>
              <a:rPr lang="ru-RU" sz="1600" dirty="0" smtClean="0"/>
              <a:t>) сокращенный отчет о движении денежных средств; и</a:t>
            </a:r>
          </a:p>
          <a:p>
            <a:r>
              <a:rPr lang="ru-RU" sz="1600" dirty="0" smtClean="0"/>
              <a:t>(</a:t>
            </a:r>
            <a:r>
              <a:rPr lang="ru-RU" sz="1600" dirty="0" err="1" smtClean="0"/>
              <a:t>e</a:t>
            </a:r>
            <a:r>
              <a:rPr lang="ru-RU" sz="1600" dirty="0" smtClean="0"/>
              <a:t>) избранные пояснительные примечания к отчетности.</a:t>
            </a:r>
          </a:p>
          <a:p>
            <a:endParaRPr lang="ru-RU" sz="1600" dirty="0" smtClean="0"/>
          </a:p>
          <a:p>
            <a:endParaRPr lang="ru-RU" sz="1600" dirty="0" smtClean="0"/>
          </a:p>
          <a:p>
            <a:endParaRPr lang="ru-RU" sz="1600" dirty="0" smtClean="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Содержание промежуточной отчетности</a:t>
            </a:r>
            <a:endParaRPr lang="ru-RU" dirty="0"/>
          </a:p>
        </p:txBody>
      </p:sp>
      <p:sp>
        <p:nvSpPr>
          <p:cNvPr id="3" name="Содержимое 2"/>
          <p:cNvSpPr>
            <a:spLocks noGrp="1"/>
          </p:cNvSpPr>
          <p:nvPr>
            <p:ph sz="quarter" idx="1"/>
          </p:nvPr>
        </p:nvSpPr>
        <p:spPr/>
        <p:txBody>
          <a:bodyPr>
            <a:noAutofit/>
          </a:bodyPr>
          <a:lstStyle/>
          <a:p>
            <a:r>
              <a:rPr lang="ru-RU" sz="1400" dirty="0" smtClean="0"/>
              <a:t>Если организация публикует полный комплект финансовой отчетности в составе своего промежуточного финансового отчета, то форма и содержание такой отчетности должны соответствовать требованиям </a:t>
            </a:r>
            <a:r>
              <a:rPr lang="ru-RU" sz="1400" dirty="0" smtClean="0"/>
              <a:t>к полному комплекту отчетности.</a:t>
            </a:r>
            <a:endParaRPr lang="ru-RU" sz="1400" dirty="0" smtClean="0">
              <a:hlinkClick r:id="rId2"/>
            </a:endParaRPr>
          </a:p>
          <a:p>
            <a:r>
              <a:rPr lang="ru-RU" sz="1400" dirty="0" smtClean="0"/>
              <a:t>Если </a:t>
            </a:r>
            <a:r>
              <a:rPr lang="ru-RU" sz="1400" dirty="0" smtClean="0"/>
              <a:t>организация публикует в составе своего промежуточного финансового отчета комплект сокращенной финансовой отчетности, то такая сокращенная отчетность должна как минимум включать все заголовки и промежуточные итоги, которые были включены в ее последнюю годовую финансовую отчетность, а также избранные пояснительные примечания к отчетности, требуемые настоящим стандартом. Дополнительные статьи отчетности или примечания должны включаться, если их отсутствие приведет к тому, что сокращенная промежуточная финансовая отчетность будет вводить ее пользователей в заблуждение.</a:t>
            </a:r>
          </a:p>
          <a:p>
            <a:r>
              <a:rPr lang="ru-RU" sz="1400" dirty="0" smtClean="0"/>
              <a:t>В </a:t>
            </a:r>
            <a:r>
              <a:rPr lang="ru-RU" sz="1400" dirty="0" smtClean="0"/>
              <a:t>отчете, который представляет компоненты прибыли или убытка за промежуточный период, организация должна представить показатели базовой и разводненной прибыли на акцию за данный </a:t>
            </a:r>
            <a:r>
              <a:rPr lang="ru-RU" sz="1400" dirty="0" smtClean="0"/>
              <a:t>период.</a:t>
            </a:r>
          </a:p>
          <a:p>
            <a:r>
              <a:rPr lang="ru-RU" sz="1400" dirty="0" smtClean="0"/>
              <a:t> Промежуточный финансовый отчет готовится на консолидированной основе, если последняя годовая финансовая отчетность организации была консолидированной. Отдельная финансовая отчетность материнской организации не согласуется и не сопоставима с консолидированной отчетностью в последнем годовом финансовом отчете. Если помимо консолидированной финансовой отчетности годовой финансовый отчет организации включал отдельную финансовую отчетность материнской организации, то настоящим стандартом не требуется, как и не запрещается включение отдельной отчетности материнской организации в ее промежуточный финансовый отчет.</a:t>
            </a:r>
          </a:p>
          <a:p>
            <a:endParaRPr lang="ru-RU" sz="1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Значительные события и операции</a:t>
            </a:r>
            <a:endParaRPr lang="ru-RU" dirty="0"/>
          </a:p>
        </p:txBody>
      </p:sp>
      <p:sp>
        <p:nvSpPr>
          <p:cNvPr id="3" name="Содержимое 2"/>
          <p:cNvSpPr>
            <a:spLocks noGrp="1"/>
          </p:cNvSpPr>
          <p:nvPr>
            <p:ph sz="quarter" idx="1"/>
          </p:nvPr>
        </p:nvSpPr>
        <p:spPr/>
        <p:txBody>
          <a:bodyPr>
            <a:noAutofit/>
          </a:bodyPr>
          <a:lstStyle/>
          <a:p>
            <a:r>
              <a:rPr lang="ru-RU" sz="1200" dirty="0" smtClean="0"/>
              <a:t>Ниже представлен перечень событий и операций, в отношении которых требуется раскрыть информацию, если они являются значительными; данный перечень не является исчерпывающим.</a:t>
            </a:r>
          </a:p>
          <a:p>
            <a:r>
              <a:rPr lang="ru-RU" sz="1200" dirty="0" smtClean="0"/>
              <a:t>(</a:t>
            </a:r>
            <a:r>
              <a:rPr lang="ru-RU" sz="1200" dirty="0" err="1" smtClean="0"/>
              <a:t>a</a:t>
            </a:r>
            <a:r>
              <a:rPr lang="ru-RU" sz="1200" dirty="0" smtClean="0"/>
              <a:t>) частичное списание стоимости запасов до чистой возможной цены продажи и восстановление списанных таким образом сумм;</a:t>
            </a:r>
          </a:p>
          <a:p>
            <a:r>
              <a:rPr lang="ru-RU" sz="1200" dirty="0" smtClean="0"/>
              <a:t>(</a:t>
            </a:r>
            <a:r>
              <a:rPr lang="ru-RU" sz="1200" dirty="0" err="1" smtClean="0"/>
              <a:t>b</a:t>
            </a:r>
            <a:r>
              <a:rPr lang="ru-RU" sz="1200" dirty="0" smtClean="0"/>
              <a:t>) признание убытка от обесценения финансовых активов, основных средств, нематериальных активов или иных активов и восстановление сумм, списанных на такой убыток от обесценения;</a:t>
            </a:r>
          </a:p>
          <a:p>
            <a:r>
              <a:rPr lang="ru-RU" sz="1200" dirty="0" smtClean="0"/>
              <a:t>(</a:t>
            </a:r>
            <a:r>
              <a:rPr lang="ru-RU" sz="1200" dirty="0" err="1" smtClean="0"/>
              <a:t>c</a:t>
            </a:r>
            <a:r>
              <a:rPr lang="ru-RU" sz="1200" dirty="0" smtClean="0"/>
              <a:t>) восстановление сумм оценочных обязательств в отношении затрат на реструктуризацию;</a:t>
            </a:r>
          </a:p>
          <a:p>
            <a:r>
              <a:rPr lang="ru-RU" sz="1200" dirty="0" smtClean="0"/>
              <a:t>(</a:t>
            </a:r>
            <a:r>
              <a:rPr lang="ru-RU" sz="1200" dirty="0" err="1" smtClean="0"/>
              <a:t>d</a:t>
            </a:r>
            <a:r>
              <a:rPr lang="ru-RU" sz="1200" dirty="0" smtClean="0"/>
              <a:t>) приобретение и выбытие объектов основных средств;</a:t>
            </a:r>
          </a:p>
          <a:p>
            <a:r>
              <a:rPr lang="ru-RU" sz="1200" dirty="0" smtClean="0"/>
              <a:t>(</a:t>
            </a:r>
            <a:r>
              <a:rPr lang="ru-RU" sz="1200" dirty="0" err="1" smtClean="0"/>
              <a:t>e</a:t>
            </a:r>
            <a:r>
              <a:rPr lang="ru-RU" sz="1200" dirty="0" smtClean="0"/>
              <a:t>) договорные обязательства по будущим операциям по приобретению основных средств;</a:t>
            </a:r>
          </a:p>
          <a:p>
            <a:r>
              <a:rPr lang="en-US" sz="1200" dirty="0" smtClean="0"/>
              <a:t>(f) </a:t>
            </a:r>
            <a:r>
              <a:rPr lang="ru-RU" sz="1200" dirty="0" smtClean="0"/>
              <a:t>урегулирование судебных споров;</a:t>
            </a:r>
          </a:p>
          <a:p>
            <a:r>
              <a:rPr lang="ru-RU" sz="1200" dirty="0" smtClean="0"/>
              <a:t>(</a:t>
            </a:r>
            <a:r>
              <a:rPr lang="ru-RU" sz="1200" dirty="0" err="1" smtClean="0"/>
              <a:t>g</a:t>
            </a:r>
            <a:r>
              <a:rPr lang="ru-RU" sz="1200" dirty="0" smtClean="0"/>
              <a:t>) исправление ошибок предыдущих периодов;</a:t>
            </a:r>
          </a:p>
          <a:p>
            <a:r>
              <a:rPr lang="ru-RU" sz="1200" dirty="0" smtClean="0"/>
              <a:t>(</a:t>
            </a:r>
            <a:r>
              <a:rPr lang="ru-RU" sz="1200" dirty="0" err="1" smtClean="0"/>
              <a:t>h</a:t>
            </a:r>
            <a:r>
              <a:rPr lang="ru-RU" sz="1200" dirty="0" smtClean="0"/>
              <a:t>) изменения в бизнесе или экономических условиях, которые влияют на справедливую стоимость финансовых активов и финансовых обязательств организации, независимо от того, признаются ли эти активы или обязательства по справедливой стоимости или амортизированной стоимости;</a:t>
            </a:r>
          </a:p>
          <a:p>
            <a:r>
              <a:rPr lang="ru-RU" sz="1200" dirty="0" smtClean="0"/>
              <a:t>(</a:t>
            </a:r>
            <a:r>
              <a:rPr lang="ru-RU" sz="1200" dirty="0" err="1" smtClean="0"/>
              <a:t>i</a:t>
            </a:r>
            <a:r>
              <a:rPr lang="ru-RU" sz="1200" dirty="0" smtClean="0"/>
              <a:t>) любой дефолт по займам или нарушение условий кредитного соглашения, не устраненные до даты окончания отчетного периода включительно;</a:t>
            </a:r>
          </a:p>
          <a:p>
            <a:r>
              <a:rPr lang="ru-RU" sz="1200" dirty="0" smtClean="0"/>
              <a:t>(</a:t>
            </a:r>
            <a:r>
              <a:rPr lang="ru-RU" sz="1200" dirty="0" err="1" smtClean="0"/>
              <a:t>j</a:t>
            </a:r>
            <a:r>
              <a:rPr lang="ru-RU" sz="1200" dirty="0" smtClean="0"/>
              <a:t>) операции со связанными сторонами;</a:t>
            </a:r>
          </a:p>
          <a:p>
            <a:r>
              <a:rPr lang="ru-RU" sz="1200" dirty="0" smtClean="0"/>
              <a:t>(</a:t>
            </a:r>
            <a:r>
              <a:rPr lang="ru-RU" sz="1200" dirty="0" err="1" smtClean="0"/>
              <a:t>k</a:t>
            </a:r>
            <a:r>
              <a:rPr lang="ru-RU" sz="1200" dirty="0" smtClean="0"/>
              <a:t>) переводы между уровнями иерархии справедливой стоимости, используемые при оценке справедливой стоимости финансовых инструментов;</a:t>
            </a:r>
          </a:p>
          <a:p>
            <a:r>
              <a:rPr lang="ru-RU" sz="1200" dirty="0" smtClean="0"/>
              <a:t>(</a:t>
            </a:r>
            <a:r>
              <a:rPr lang="ru-RU" sz="1200" dirty="0" err="1" smtClean="0"/>
              <a:t>l</a:t>
            </a:r>
            <a:r>
              <a:rPr lang="ru-RU" sz="1200" dirty="0" smtClean="0"/>
              <a:t>) изменения в классификации финансовых активов в результате изменения назначения или использования данных активов; и</a:t>
            </a:r>
          </a:p>
          <a:p>
            <a:r>
              <a:rPr lang="ru-RU" sz="1200" dirty="0" smtClean="0"/>
              <a:t>(</a:t>
            </a:r>
            <a:r>
              <a:rPr lang="ru-RU" sz="1200" dirty="0" err="1" smtClean="0"/>
              <a:t>m</a:t>
            </a:r>
            <a:r>
              <a:rPr lang="ru-RU" sz="1200" dirty="0" smtClean="0"/>
              <a:t>) изменения в условных обязательствах и условных активах.</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Значительные события</a:t>
            </a:r>
            <a:endParaRPr lang="ru-RU" dirty="0"/>
          </a:p>
        </p:txBody>
      </p:sp>
      <p:sp>
        <p:nvSpPr>
          <p:cNvPr id="3" name="Содержимое 2"/>
          <p:cNvSpPr>
            <a:spLocks noGrp="1"/>
          </p:cNvSpPr>
          <p:nvPr>
            <p:ph sz="quarter" idx="1"/>
          </p:nvPr>
        </p:nvSpPr>
        <p:spPr/>
        <p:txBody>
          <a:bodyPr>
            <a:noAutofit/>
          </a:bodyPr>
          <a:lstStyle/>
          <a:p>
            <a:r>
              <a:rPr lang="ru-RU" sz="1400" dirty="0" smtClean="0"/>
              <a:t>Организация </a:t>
            </a:r>
            <a:r>
              <a:rPr lang="ru-RU" sz="1400" dirty="0" smtClean="0"/>
              <a:t>должна включать в примечания к своей промежуточной финансовой отчетности указанную ниже информацию, если она не раскрыта в другой части промежуточного финансового отчета. Данная информация обычно представляется за период с даты начала финансового года до соответствующей даты:</a:t>
            </a:r>
          </a:p>
          <a:p>
            <a:r>
              <a:rPr lang="ru-RU" sz="1400" dirty="0" smtClean="0"/>
              <a:t>(</a:t>
            </a:r>
            <a:r>
              <a:rPr lang="ru-RU" sz="1400" dirty="0" err="1" smtClean="0"/>
              <a:t>a</a:t>
            </a:r>
            <a:r>
              <a:rPr lang="ru-RU" sz="1400" dirty="0" smtClean="0"/>
              <a:t>) заявление о том, что в промежуточной финансовой отчетности применяются те же принципы учетной политики и методы расчета, что и в последней годовой финансовой отчетности, а если они изменились - описание характера этих изменений и их эффект;</a:t>
            </a:r>
          </a:p>
          <a:p>
            <a:r>
              <a:rPr lang="ru-RU" sz="1400" dirty="0" smtClean="0"/>
              <a:t>(</a:t>
            </a:r>
            <a:r>
              <a:rPr lang="ru-RU" sz="1400" dirty="0" err="1" smtClean="0"/>
              <a:t>b</a:t>
            </a:r>
            <a:r>
              <a:rPr lang="ru-RU" sz="1400" dirty="0" smtClean="0"/>
              <a:t>) пояснения в отношении сезонности или цикличности операций за промежуточный период;</a:t>
            </a:r>
          </a:p>
          <a:p>
            <a:r>
              <a:rPr lang="ru-RU" sz="1400" dirty="0" smtClean="0"/>
              <a:t>(</a:t>
            </a:r>
            <a:r>
              <a:rPr lang="ru-RU" sz="1400" dirty="0" err="1" smtClean="0"/>
              <a:t>c</a:t>
            </a:r>
            <a:r>
              <a:rPr lang="ru-RU" sz="1400" dirty="0" smtClean="0"/>
              <a:t>) характер и сумма операций или событий, которые оказывают влияние на активы, обязательства, собственный капитал, чистый доход или денежные потоки и являются необычными по своему характеру, размеру или частоте;</a:t>
            </a:r>
          </a:p>
          <a:p>
            <a:r>
              <a:rPr lang="ru-RU" sz="1400" dirty="0" smtClean="0"/>
              <a:t>(</a:t>
            </a:r>
            <a:r>
              <a:rPr lang="ru-RU" sz="1400" dirty="0" err="1" smtClean="0"/>
              <a:t>d</a:t>
            </a:r>
            <a:r>
              <a:rPr lang="ru-RU" sz="1400" dirty="0" smtClean="0"/>
              <a:t>) характер и величина изменений в расчетных оценках сумм, отраженных в предыдущих промежуточных периодах текущего финансового года, или изменений в расчетных оценках сумм, отраженных в предыдущих финансовых годах;</a:t>
            </a:r>
          </a:p>
          <a:p>
            <a:r>
              <a:rPr lang="ru-RU" sz="1400" dirty="0" smtClean="0"/>
              <a:t>(</a:t>
            </a:r>
            <a:r>
              <a:rPr lang="ru-RU" sz="1400" dirty="0" err="1" smtClean="0"/>
              <a:t>e</a:t>
            </a:r>
            <a:r>
              <a:rPr lang="ru-RU" sz="1400" dirty="0" smtClean="0"/>
              <a:t>) выпуск, выкуп и погашение долговых и долевых ценных бумаг;</a:t>
            </a:r>
          </a:p>
          <a:p>
            <a:r>
              <a:rPr lang="ru-RU" sz="1400" dirty="0" smtClean="0"/>
              <a:t>(</a:t>
            </a:r>
            <a:r>
              <a:rPr lang="ru-RU" sz="1400" dirty="0" err="1" smtClean="0"/>
              <a:t>f</a:t>
            </a:r>
            <a:r>
              <a:rPr lang="ru-RU" sz="1400" dirty="0" smtClean="0"/>
              <a:t>) дивиденды уплаченные (в совокупности или в расчете на акцию) отдельно по обыкновенным и прочим акциям;</a:t>
            </a:r>
          </a:p>
          <a:p>
            <a:r>
              <a:rPr lang="ru-RU" sz="1400" dirty="0" smtClean="0"/>
              <a:t>(</a:t>
            </a:r>
            <a:r>
              <a:rPr lang="ru-RU" sz="1400" dirty="0" err="1" smtClean="0"/>
              <a:t>g</a:t>
            </a:r>
            <a:r>
              <a:rPr lang="ru-RU" sz="1400" dirty="0" smtClean="0"/>
              <a:t>) следующая информация о сегментах (раскрытие информации о сегментах в промежуточном финансовом отчете организации обязательно только в том случае, если она обязана раскрывать информацию о сегментах в своей годовой финансовой </a:t>
            </a:r>
            <a:r>
              <a:rPr lang="ru-RU" sz="1400" dirty="0" smtClean="0"/>
              <a:t>отчетности;</a:t>
            </a:r>
            <a:endParaRPr lang="ru-RU" sz="1400" dirty="0" smtClean="0">
              <a:hlinkClick r:id="rId2"/>
            </a:endParaRPr>
          </a:p>
          <a:p>
            <a:endParaRPr lang="ru-RU" sz="1400" dirty="0" smtClean="0">
              <a:hlinkClick r:id="rId3"/>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Значительные события</a:t>
            </a:r>
            <a:endParaRPr lang="ru-RU" dirty="0"/>
          </a:p>
        </p:txBody>
      </p:sp>
      <p:sp>
        <p:nvSpPr>
          <p:cNvPr id="3" name="Содержимое 2"/>
          <p:cNvSpPr>
            <a:spLocks noGrp="1"/>
          </p:cNvSpPr>
          <p:nvPr>
            <p:ph sz="quarter" idx="1"/>
          </p:nvPr>
        </p:nvSpPr>
        <p:spPr/>
        <p:txBody>
          <a:bodyPr>
            <a:noAutofit/>
          </a:bodyPr>
          <a:lstStyle/>
          <a:p>
            <a:r>
              <a:rPr lang="ru-RU" sz="1600" dirty="0" smtClean="0"/>
              <a:t>(</a:t>
            </a:r>
            <a:r>
              <a:rPr lang="ru-RU" sz="1600" dirty="0" err="1" smtClean="0"/>
              <a:t>i</a:t>
            </a:r>
            <a:r>
              <a:rPr lang="ru-RU" sz="1600" dirty="0" smtClean="0"/>
              <a:t>) выручка от продаж внешним покупателям, если она включается в показатель сегментной прибыли или убытка, который анализируется руководством, принимающим операционные решения, либо если она регулярно представляется на рассмотрение руководству, принимающему операционные решения, каким-либо иным способом;</a:t>
            </a:r>
          </a:p>
          <a:p>
            <a:r>
              <a:rPr lang="ru-RU" sz="1600" dirty="0" smtClean="0"/>
              <a:t>(</a:t>
            </a:r>
            <a:r>
              <a:rPr lang="ru-RU" sz="1600" dirty="0" err="1" smtClean="0"/>
              <a:t>ii</a:t>
            </a:r>
            <a:r>
              <a:rPr lang="ru-RU" sz="1600" dirty="0" smtClean="0"/>
              <a:t>) выручка от продаж между сегментами, если она включается в показатель сегментной прибыли или убытка, который анализируется руководством, принимающим операционные решения, либо если она регулярно представляется на рассмотрение руководству, принимающему операционные решения, каким-либо иным способом;</a:t>
            </a:r>
          </a:p>
          <a:p>
            <a:r>
              <a:rPr lang="ru-RU" sz="1600" dirty="0" smtClean="0"/>
              <a:t>(</a:t>
            </a:r>
            <a:r>
              <a:rPr lang="ru-RU" sz="1600" dirty="0" err="1" smtClean="0"/>
              <a:t>iii</a:t>
            </a:r>
            <a:r>
              <a:rPr lang="ru-RU" sz="1600" dirty="0" smtClean="0"/>
              <a:t>) показатель сегментной прибыли или убытка;</a:t>
            </a:r>
          </a:p>
          <a:p>
            <a:r>
              <a:rPr lang="ru-RU" sz="1600" dirty="0" smtClean="0"/>
              <a:t>(</a:t>
            </a:r>
            <a:r>
              <a:rPr lang="ru-RU" sz="1600" dirty="0" err="1" smtClean="0"/>
              <a:t>iv</a:t>
            </a:r>
            <a:r>
              <a:rPr lang="ru-RU" sz="1600" dirty="0" smtClean="0"/>
              <a:t>) показатель суммарной величины активов и обязательств определенного отчетного сегмента, если такая информация регулярно предоставляется руководству, принимающему операционные решения, и если эта величина существенно изменилась по сравнению с той суммой, которая была раскрыта по данному отчетному сегменту в последней годовой финансовой отчетности;</a:t>
            </a:r>
          </a:p>
          <a:p>
            <a:r>
              <a:rPr lang="ru-RU" sz="1600" dirty="0" smtClean="0"/>
              <a:t>(</a:t>
            </a:r>
            <a:r>
              <a:rPr lang="ru-RU" sz="1600" dirty="0" err="1" smtClean="0"/>
              <a:t>v</a:t>
            </a:r>
            <a:r>
              <a:rPr lang="ru-RU" sz="1600" dirty="0" smtClean="0"/>
              <a:t>) описание изменений в принципах сегментации или в принципах оценки сегментной прибыли или убытка по сравнению с последней годовой финансовой отчетностью</a:t>
            </a:r>
            <a:r>
              <a:rPr lang="ru-RU" sz="1600" dirty="0" smtClean="0"/>
              <a:t>;</a:t>
            </a:r>
            <a:endParaRPr lang="ru-RU" sz="1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Значительные события</a:t>
            </a:r>
            <a:endParaRPr lang="ru-RU" dirty="0"/>
          </a:p>
        </p:txBody>
      </p:sp>
      <p:sp>
        <p:nvSpPr>
          <p:cNvPr id="3" name="Содержимое 2"/>
          <p:cNvSpPr>
            <a:spLocks noGrp="1"/>
          </p:cNvSpPr>
          <p:nvPr>
            <p:ph sz="quarter" idx="1"/>
          </p:nvPr>
        </p:nvSpPr>
        <p:spPr/>
        <p:txBody>
          <a:bodyPr>
            <a:noAutofit/>
          </a:bodyPr>
          <a:lstStyle/>
          <a:p>
            <a:r>
              <a:rPr lang="ru-RU" sz="1600" dirty="0" smtClean="0"/>
              <a:t>(</a:t>
            </a:r>
            <a:r>
              <a:rPr lang="ru-RU" sz="1600" dirty="0" err="1" smtClean="0"/>
              <a:t>vi</a:t>
            </a:r>
            <a:r>
              <a:rPr lang="ru-RU" sz="1600" dirty="0" smtClean="0"/>
              <a:t>) сверка суммарной величины показателей прибыли или убытка отчетных сегментов с показателем прибыли или убытка организации без учета расхода (дохода) по налогу на прибыль и прекращенной деятельности. Однако если организация распределяет между отчетными сегментами такие статьи как расход (доход) по налогу на прибыль, то организация может представить сверку суммарной величины показателей сегментной прибыли или убытка с показателем прибыли или убытка организации с учетом данных статей. Существенные "увязывающие" статьи показываются и описываются в данной сверке отдельно;</a:t>
            </a:r>
          </a:p>
          <a:p>
            <a:r>
              <a:rPr lang="ru-RU" sz="1600" dirty="0" smtClean="0"/>
              <a:t> (</a:t>
            </a:r>
            <a:r>
              <a:rPr lang="ru-RU" sz="1600" dirty="0" err="1" smtClean="0"/>
              <a:t>h</a:t>
            </a:r>
            <a:r>
              <a:rPr lang="ru-RU" sz="1600" dirty="0" smtClean="0"/>
              <a:t>) события, произошедшие после окончания промежуточного периода, которые не были отражены в финансовой отчетности за этот промежуточный период;</a:t>
            </a:r>
          </a:p>
          <a:p>
            <a:r>
              <a:rPr lang="ru-RU" sz="1600" dirty="0" smtClean="0"/>
              <a:t>(</a:t>
            </a:r>
            <a:r>
              <a:rPr lang="ru-RU" sz="1600" dirty="0" err="1" smtClean="0"/>
              <a:t>i</a:t>
            </a:r>
            <a:r>
              <a:rPr lang="ru-RU" sz="1600" dirty="0" smtClean="0"/>
              <a:t>) влияние изменений в структуре организации в течение промежуточного периода, включая сделки по объединению бизнесов, приобретение или утрату контроля над дочерними организациями, а также долгосрочные инвестиции, реструктуризации и прекращенную деятельность. В отношении объединения бизнесов организация должна раскрыть информацию.</a:t>
            </a:r>
            <a:endParaRPr lang="ru-RU" sz="1600" dirty="0" smtClean="0">
              <a:hlinkClick r:id="rId2"/>
            </a:endParaRPr>
          </a:p>
          <a:p>
            <a:r>
              <a:rPr lang="ru-RU" sz="1600" dirty="0" smtClean="0"/>
              <a:t>(</a:t>
            </a:r>
            <a:r>
              <a:rPr lang="ru-RU" sz="1600" dirty="0" err="1" smtClean="0"/>
              <a:t>j</a:t>
            </a:r>
            <a:r>
              <a:rPr lang="ru-RU" sz="1600" dirty="0" smtClean="0"/>
              <a:t>) применительно к финансовым инструментам раскрывается информация о справедливой стоимости, </a:t>
            </a:r>
            <a:endParaRPr lang="ru-RU" sz="1600" dirty="0" smtClean="0">
              <a:hlinkClick r:id="rId3"/>
            </a:endParaRPr>
          </a:p>
          <a:p>
            <a:r>
              <a:rPr lang="ru-RU" sz="1600" dirty="0" smtClean="0"/>
              <a:t>(к) применительно к организациям, которые становятся или прекращают быть инвестиционными организациями.</a:t>
            </a:r>
            <a:endParaRPr lang="ru-RU" sz="1600" dirty="0" smtClean="0">
              <a:hlinkClick r:id="rId4"/>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Раскрытие прочей информации</a:t>
            </a:r>
            <a:endParaRPr lang="ru-RU" dirty="0"/>
          </a:p>
        </p:txBody>
      </p:sp>
      <p:sp>
        <p:nvSpPr>
          <p:cNvPr id="3" name="Содержимое 2"/>
          <p:cNvSpPr>
            <a:spLocks noGrp="1"/>
          </p:cNvSpPr>
          <p:nvPr>
            <p:ph sz="quarter" idx="1"/>
          </p:nvPr>
        </p:nvSpPr>
        <p:spPr/>
        <p:txBody>
          <a:bodyPr>
            <a:noAutofit/>
          </a:bodyPr>
          <a:lstStyle/>
          <a:p>
            <a:r>
              <a:rPr lang="ru-RU" sz="1600" dirty="0" smtClean="0"/>
              <a:t>Организация </a:t>
            </a:r>
            <a:r>
              <a:rPr lang="ru-RU" sz="1600" dirty="0" smtClean="0"/>
              <a:t>должна включать в примечания к своей промежуточной финансовой отчетности указанную ниже информацию, если она не раскрыта в другой части промежуточного финансового отчета. Данная информация обычно представляется за период с даты начала финансового года до соответствующей даты:</a:t>
            </a:r>
          </a:p>
          <a:p>
            <a:r>
              <a:rPr lang="ru-RU" sz="1600" dirty="0" smtClean="0"/>
              <a:t>(</a:t>
            </a:r>
            <a:r>
              <a:rPr lang="ru-RU" sz="1600" dirty="0" err="1" smtClean="0"/>
              <a:t>a</a:t>
            </a:r>
            <a:r>
              <a:rPr lang="ru-RU" sz="1600" dirty="0" smtClean="0"/>
              <a:t>) заявление о том, что в промежуточной финансовой отчетности применяются те же принципы учетной политики и методы расчета, что и в последней годовой финансовой отчетности, а если они изменились - описание характера этих изменений и их эффект;</a:t>
            </a:r>
          </a:p>
          <a:p>
            <a:r>
              <a:rPr lang="ru-RU" sz="1600" dirty="0" smtClean="0"/>
              <a:t>(</a:t>
            </a:r>
            <a:r>
              <a:rPr lang="ru-RU" sz="1600" dirty="0" err="1" smtClean="0"/>
              <a:t>b</a:t>
            </a:r>
            <a:r>
              <a:rPr lang="ru-RU" sz="1600" dirty="0" smtClean="0"/>
              <a:t>) пояснения в отношении сезонности или цикличности операций за промежуточный период;</a:t>
            </a:r>
          </a:p>
          <a:p>
            <a:r>
              <a:rPr lang="ru-RU" sz="1600" dirty="0" smtClean="0"/>
              <a:t>(</a:t>
            </a:r>
            <a:r>
              <a:rPr lang="ru-RU" sz="1600" dirty="0" err="1" smtClean="0"/>
              <a:t>c</a:t>
            </a:r>
            <a:r>
              <a:rPr lang="ru-RU" sz="1600" dirty="0" smtClean="0"/>
              <a:t>) характер и сумма операций или событий, которые оказывают влияние на активы, обязательства, собственный капитал, чистый доход или денежные потоки и являются необычными по своему характеру, размеру или частоте;</a:t>
            </a:r>
          </a:p>
          <a:p>
            <a:r>
              <a:rPr lang="ru-RU" sz="1600" dirty="0" smtClean="0"/>
              <a:t>(</a:t>
            </a:r>
            <a:r>
              <a:rPr lang="ru-RU" sz="1600" dirty="0" err="1" smtClean="0"/>
              <a:t>d</a:t>
            </a:r>
            <a:r>
              <a:rPr lang="ru-RU" sz="1600" dirty="0" smtClean="0"/>
              <a:t>) характер и величина изменений в расчетных оценках сумм, отраженных в предыдущих промежуточных периодах текущего финансового года, или изменений в расчетных оценках сумм, отраженных в предыдущих финансовых годах;</a:t>
            </a:r>
          </a:p>
          <a:p>
            <a:r>
              <a:rPr lang="ru-RU" sz="1600" dirty="0" smtClean="0"/>
              <a:t>(</a:t>
            </a:r>
            <a:r>
              <a:rPr lang="ru-RU" sz="1600" dirty="0" err="1" smtClean="0"/>
              <a:t>e</a:t>
            </a:r>
            <a:r>
              <a:rPr lang="ru-RU" sz="1600" dirty="0" smtClean="0"/>
              <a:t>) выпуск, выкуп и погашение долговых и долевых ценных бумаг;</a:t>
            </a:r>
          </a:p>
          <a:p>
            <a:endParaRPr lang="ru-RU" sz="1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Раскрытие прочей информации</a:t>
            </a:r>
            <a:endParaRPr lang="ru-RU" dirty="0"/>
          </a:p>
        </p:txBody>
      </p:sp>
      <p:sp>
        <p:nvSpPr>
          <p:cNvPr id="3" name="Содержимое 2"/>
          <p:cNvSpPr>
            <a:spLocks noGrp="1"/>
          </p:cNvSpPr>
          <p:nvPr>
            <p:ph sz="quarter" idx="1"/>
          </p:nvPr>
        </p:nvSpPr>
        <p:spPr/>
        <p:txBody>
          <a:bodyPr>
            <a:noAutofit/>
          </a:bodyPr>
          <a:lstStyle/>
          <a:p>
            <a:r>
              <a:rPr lang="ru-RU" sz="1600" dirty="0" smtClean="0"/>
              <a:t>(</a:t>
            </a:r>
            <a:r>
              <a:rPr lang="ru-RU" sz="1600" dirty="0" err="1" smtClean="0"/>
              <a:t>f</a:t>
            </a:r>
            <a:r>
              <a:rPr lang="ru-RU" sz="1600" dirty="0" smtClean="0"/>
              <a:t>) дивиденды уплаченные (в совокупности или в расчете на акцию) отдельно по обыкновенным и прочим акциям;</a:t>
            </a:r>
          </a:p>
          <a:p>
            <a:r>
              <a:rPr lang="ru-RU" sz="1600" dirty="0" smtClean="0"/>
              <a:t>(</a:t>
            </a:r>
            <a:r>
              <a:rPr lang="ru-RU" sz="1600" dirty="0" err="1" smtClean="0"/>
              <a:t>g</a:t>
            </a:r>
            <a:r>
              <a:rPr lang="ru-RU" sz="1600" dirty="0" smtClean="0"/>
              <a:t>) следующая информация о сегментах (раскрытие информации о сегментах в промежуточном финансовом отчете организации обязательно только в том случае, если она обязана раскрывать информацию о сегментах в своей годовой финансовой </a:t>
            </a:r>
            <a:r>
              <a:rPr lang="ru-RU" sz="1600" dirty="0" smtClean="0"/>
              <a:t>отчетности</a:t>
            </a:r>
            <a:endParaRPr lang="ru-RU" sz="1600" dirty="0" smtClean="0">
              <a:hlinkClick r:id="rId2"/>
            </a:endParaRPr>
          </a:p>
          <a:p>
            <a:r>
              <a:rPr lang="ru-RU" sz="1600" dirty="0" smtClean="0"/>
              <a:t>(</a:t>
            </a:r>
            <a:r>
              <a:rPr lang="ru-RU" sz="1600" dirty="0" err="1" smtClean="0"/>
              <a:t>i</a:t>
            </a:r>
            <a:r>
              <a:rPr lang="ru-RU" sz="1600" dirty="0" smtClean="0"/>
              <a:t>) выручка от продаж внешним покупателям, если она включается в показатель сегментной прибыли или убытка, который анализируется руководством, принимающим операционные решения, либо если она регулярно представляется на рассмотрение руководству, принимающему операционные решения, каким-либо иным способом;</a:t>
            </a:r>
          </a:p>
          <a:p>
            <a:r>
              <a:rPr lang="ru-RU" sz="1600" dirty="0" smtClean="0"/>
              <a:t>(</a:t>
            </a:r>
            <a:r>
              <a:rPr lang="ru-RU" sz="1600" dirty="0" err="1" smtClean="0"/>
              <a:t>ii</a:t>
            </a:r>
            <a:r>
              <a:rPr lang="ru-RU" sz="1600" dirty="0" smtClean="0"/>
              <a:t>) выручка от продаж между сегментами, если она включается в показатель сегментной прибыли или убытка, который анализируется руководством, принимающим операционные решения, либо если она регулярно представляется на рассмотрение руководству, принимающему операционные решения, каким-либо иным способом;</a:t>
            </a:r>
          </a:p>
          <a:p>
            <a:r>
              <a:rPr lang="ru-RU" sz="1600" dirty="0" smtClean="0"/>
              <a:t>(</a:t>
            </a:r>
            <a:r>
              <a:rPr lang="ru-RU" sz="1600" dirty="0" err="1" smtClean="0"/>
              <a:t>iii</a:t>
            </a:r>
            <a:r>
              <a:rPr lang="ru-RU" sz="1600" dirty="0" smtClean="0"/>
              <a:t>) показатель сегментной прибыли или убытка</a:t>
            </a:r>
            <a:r>
              <a:rPr lang="ru-RU" sz="1600" dirty="0" smtClean="0"/>
              <a:t>;</a:t>
            </a:r>
            <a:endParaRPr lang="ru-RU" sz="1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Раскрытие прочей информации</a:t>
            </a:r>
            <a:endParaRPr lang="ru-RU" dirty="0"/>
          </a:p>
        </p:txBody>
      </p:sp>
      <p:sp>
        <p:nvSpPr>
          <p:cNvPr id="3" name="Содержимое 2"/>
          <p:cNvSpPr>
            <a:spLocks noGrp="1"/>
          </p:cNvSpPr>
          <p:nvPr>
            <p:ph sz="quarter" idx="1"/>
          </p:nvPr>
        </p:nvSpPr>
        <p:spPr/>
        <p:txBody>
          <a:bodyPr>
            <a:noAutofit/>
          </a:bodyPr>
          <a:lstStyle/>
          <a:p>
            <a:r>
              <a:rPr lang="ru-RU" sz="1600" dirty="0" smtClean="0"/>
              <a:t>(</a:t>
            </a:r>
            <a:r>
              <a:rPr lang="ru-RU" sz="1600" dirty="0" err="1" smtClean="0"/>
              <a:t>iv</a:t>
            </a:r>
            <a:r>
              <a:rPr lang="ru-RU" sz="1600" dirty="0" smtClean="0"/>
              <a:t>) показатель суммарной величины активов и обязательств определенного отчетного сегмента, если такая информация регулярно предоставляется руководству, принимающему операционные решения, и если эта величина существенно изменилась по сравнению с той суммой, которая была раскрыта по данному отчетному сегменту в последней годовой финансовой отчетности;</a:t>
            </a:r>
          </a:p>
          <a:p>
            <a:r>
              <a:rPr lang="ru-RU" sz="1600" dirty="0" smtClean="0"/>
              <a:t>(</a:t>
            </a:r>
            <a:r>
              <a:rPr lang="ru-RU" sz="1600" dirty="0" err="1" smtClean="0"/>
              <a:t>v</a:t>
            </a:r>
            <a:r>
              <a:rPr lang="ru-RU" sz="1600" dirty="0" smtClean="0"/>
              <a:t>) описание изменений в принципах сегментации или в принципах оценки сегментной прибыли или убытка по сравнению с последней годовой финансовой отчетностью;</a:t>
            </a:r>
          </a:p>
          <a:p>
            <a:r>
              <a:rPr lang="ru-RU" sz="1600" dirty="0" smtClean="0"/>
              <a:t>(</a:t>
            </a:r>
            <a:r>
              <a:rPr lang="ru-RU" sz="1600" dirty="0" err="1" smtClean="0"/>
              <a:t>vi</a:t>
            </a:r>
            <a:r>
              <a:rPr lang="ru-RU" sz="1600" dirty="0" smtClean="0"/>
              <a:t>) сверка суммарной величины показателей прибыли или убытка отчетных сегментов с показателем прибыли или убытка организации без учета расхода (дохода) по налогу на прибыль и прекращенной деятельности. Однако если организация распределяет между отчетными сегментами такие статьи как расход (доход) по налогу на прибыль, то организация может представить сверку суммарной величины показателей сегментной прибыли или убытка с показателем прибыли или убытка организации с учетом данных статей. Существенные "увязывающие" статьи показываются и описываются в данной сверке отдельно</a:t>
            </a:r>
            <a:r>
              <a:rPr lang="ru-RU" sz="1600" dirty="0" smtClean="0"/>
              <a:t>;</a:t>
            </a:r>
            <a:endParaRPr lang="ru-RU" sz="16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Раскрытие прочей информации</a:t>
            </a:r>
            <a:endParaRPr lang="ru-RU" dirty="0"/>
          </a:p>
        </p:txBody>
      </p:sp>
      <p:sp>
        <p:nvSpPr>
          <p:cNvPr id="3" name="Содержимое 2"/>
          <p:cNvSpPr>
            <a:spLocks noGrp="1"/>
          </p:cNvSpPr>
          <p:nvPr>
            <p:ph sz="quarter" idx="1"/>
          </p:nvPr>
        </p:nvSpPr>
        <p:spPr/>
        <p:txBody>
          <a:bodyPr>
            <a:noAutofit/>
          </a:bodyPr>
          <a:lstStyle/>
          <a:p>
            <a:r>
              <a:rPr lang="ru-RU" sz="1600" dirty="0" smtClean="0"/>
              <a:t>(</a:t>
            </a:r>
            <a:r>
              <a:rPr lang="ru-RU" sz="1600" dirty="0" err="1" smtClean="0"/>
              <a:t>h</a:t>
            </a:r>
            <a:r>
              <a:rPr lang="ru-RU" sz="1600" dirty="0" smtClean="0"/>
              <a:t>) события, произошедшие после окончания промежуточного периода, которые не были отражены в финансовой отчетности за этот промежуточный период;</a:t>
            </a:r>
          </a:p>
          <a:p>
            <a:r>
              <a:rPr lang="ru-RU" sz="1600" dirty="0" smtClean="0"/>
              <a:t>(</a:t>
            </a:r>
            <a:r>
              <a:rPr lang="ru-RU" sz="1600" dirty="0" err="1" smtClean="0"/>
              <a:t>i</a:t>
            </a:r>
            <a:r>
              <a:rPr lang="ru-RU" sz="1600" dirty="0" smtClean="0"/>
              <a:t>) влияние изменений в структуре организации в течение промежуточного периода, включая сделки по объединению бизнесов, приобретение или утрату контроля над дочерними организациями, а также долгосрочные инвестиции, реструктуризации и прекращенную </a:t>
            </a:r>
            <a:r>
              <a:rPr lang="ru-RU" sz="1600" dirty="0" smtClean="0"/>
              <a:t>деятельность</a:t>
            </a:r>
            <a:endParaRPr lang="ru-RU" sz="1600" dirty="0" smtClean="0">
              <a:hlinkClick r:id="rId2"/>
            </a:endParaRPr>
          </a:p>
          <a:p>
            <a:r>
              <a:rPr lang="ru-RU" sz="1600" dirty="0" smtClean="0"/>
              <a:t>(</a:t>
            </a:r>
            <a:r>
              <a:rPr lang="ru-RU" sz="1600" dirty="0" err="1" smtClean="0"/>
              <a:t>j</a:t>
            </a:r>
            <a:r>
              <a:rPr lang="ru-RU" sz="1600" dirty="0" smtClean="0"/>
              <a:t>) применительно к финансовым инструментам раскрывается информация о справедливой стоимости, </a:t>
            </a:r>
            <a:endParaRPr lang="ru-RU" sz="1600" dirty="0" smtClean="0">
              <a:hlinkClick r:id="rId3"/>
            </a:endParaRPr>
          </a:p>
          <a:p>
            <a:r>
              <a:rPr lang="ru-RU" sz="1600" dirty="0" smtClean="0"/>
              <a:t>(к) применительно к организациям, которые становятся или прекращают быть инвестиционными организациями, </a:t>
            </a:r>
            <a:endParaRPr lang="ru-RU" sz="1600" dirty="0" smtClean="0">
              <a:hlinkClick r:id="rId4"/>
            </a:endParaRPr>
          </a:p>
          <a:p>
            <a:endParaRPr lang="ru-RU" sz="1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Периоды промежуточной отчетности</a:t>
            </a:r>
            <a:endParaRPr lang="ru-RU" dirty="0"/>
          </a:p>
        </p:txBody>
      </p:sp>
      <p:sp>
        <p:nvSpPr>
          <p:cNvPr id="3" name="Содержимое 2"/>
          <p:cNvSpPr>
            <a:spLocks noGrp="1"/>
          </p:cNvSpPr>
          <p:nvPr>
            <p:ph sz="quarter" idx="1"/>
          </p:nvPr>
        </p:nvSpPr>
        <p:spPr/>
        <p:txBody>
          <a:bodyPr>
            <a:noAutofit/>
          </a:bodyPr>
          <a:lstStyle/>
          <a:p>
            <a:r>
              <a:rPr lang="ru-RU" sz="1600" dirty="0" smtClean="0"/>
              <a:t>Промежуточные отчеты должны включать промежуточную финансовую отчетность (сокращенную или полную) за следующие периоды:</a:t>
            </a:r>
          </a:p>
          <a:p>
            <a:r>
              <a:rPr lang="ru-RU" sz="1600" dirty="0" smtClean="0"/>
              <a:t>(</a:t>
            </a:r>
            <a:r>
              <a:rPr lang="ru-RU" sz="1600" dirty="0" err="1" smtClean="0"/>
              <a:t>a</a:t>
            </a:r>
            <a:r>
              <a:rPr lang="ru-RU" sz="1600" dirty="0" smtClean="0"/>
              <a:t>) отчет о финансовом положении по состоянию на дату окончания текущего промежуточного периода и сравнительный отчет о финансовом положении по состоянию на дату окончания непосредственно предшествующего финансового года;</a:t>
            </a:r>
          </a:p>
          <a:p>
            <a:r>
              <a:rPr lang="ru-RU" sz="1600" dirty="0" smtClean="0"/>
              <a:t>(</a:t>
            </a:r>
            <a:r>
              <a:rPr lang="ru-RU" sz="1600" dirty="0" err="1" smtClean="0"/>
              <a:t>b</a:t>
            </a:r>
            <a:r>
              <a:rPr lang="ru-RU" sz="1600" dirty="0" smtClean="0"/>
              <a:t>) отчеты о прибыли или убытке и прочем совокупном доходе за текущий промежуточный период и нарастающим итогом за период с начала текущего финансового года до соответствующей даты, со сравнительными отчетами о прибыли или убытке и прочем совокупном доходе за сопоставимые промежуточные периоды (текущий и период с начала года до соответствующей даты) непосредственно предшествующего финансового года. </a:t>
            </a:r>
            <a:endParaRPr lang="ru-RU" sz="1600" dirty="0" smtClean="0">
              <a:hlinkClick r:id="rId2"/>
            </a:endParaRPr>
          </a:p>
          <a:p>
            <a:r>
              <a:rPr lang="ru-RU" sz="1600" dirty="0" smtClean="0"/>
              <a:t>(</a:t>
            </a:r>
            <a:r>
              <a:rPr lang="ru-RU" sz="1600" dirty="0" err="1" smtClean="0"/>
              <a:t>c</a:t>
            </a:r>
            <a:r>
              <a:rPr lang="ru-RU" sz="1600" dirty="0" smtClean="0"/>
              <a:t>) отчет об изменениях в собственном капитале нарастающим итогом за период с начала текущего финансового года до соответствующей даты, со сравнительным отчетом за сопоставимый период непосредственно предшествующего финансового года нарастающим итогом с начала этого года до соответствующей даты;</a:t>
            </a:r>
          </a:p>
          <a:p>
            <a:r>
              <a:rPr lang="ru-RU" sz="1600" dirty="0" smtClean="0"/>
              <a:t>(</a:t>
            </a:r>
            <a:r>
              <a:rPr lang="ru-RU" sz="1600" dirty="0" err="1" smtClean="0"/>
              <a:t>d</a:t>
            </a:r>
            <a:r>
              <a:rPr lang="ru-RU" sz="1600" dirty="0" smtClean="0"/>
              <a:t>) отчет о движении денежных средств нарастающим итогом за период с начала текущего финансового года до соответствующей даты, со сравнительным отчетом за сопоставимый период непосредственно предшествующего финансового года нарастающим итогом с начала этого года.</a:t>
            </a:r>
          </a:p>
          <a:p>
            <a:r>
              <a:rPr lang="ru-RU" sz="1600" dirty="0" smtClean="0"/>
              <a:t>.</a:t>
            </a:r>
            <a:endParaRPr lang="ru-RU" sz="16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Учетная политика</a:t>
            </a:r>
            <a:endParaRPr lang="ru-RU" dirty="0"/>
          </a:p>
        </p:txBody>
      </p:sp>
      <p:sp>
        <p:nvSpPr>
          <p:cNvPr id="3" name="Содержимое 2"/>
          <p:cNvSpPr>
            <a:spLocks noGrp="1"/>
          </p:cNvSpPr>
          <p:nvPr>
            <p:ph sz="quarter" idx="1"/>
          </p:nvPr>
        </p:nvSpPr>
        <p:spPr/>
        <p:txBody>
          <a:bodyPr>
            <a:normAutofit/>
          </a:bodyPr>
          <a:lstStyle/>
          <a:p>
            <a:r>
              <a:rPr lang="ru-RU" sz="1600" dirty="0" smtClean="0"/>
              <a:t>Организация применяет в своей промежуточной финансовой отчетности те же принципы учетной политики, что и в годовой финансовой отчетности, за исключением изменений в учетной политике, сделанных после даты последней годовой финансовой отчетности, которые будут отражены в следующей годовой финансовой отчетности. При этом частота представления отчетности организацией (ежегодно, раз в полгода или ежеквартально) не должна влиять на оценку результатов ее деятельности за год. Для достижения этой цели оценка статей в промежуточной отчетности должна производиться за период с начала года до соответствующей даты.</a:t>
            </a:r>
          </a:p>
          <a:p>
            <a:r>
              <a:rPr lang="ru-RU" sz="1600" dirty="0" smtClean="0"/>
              <a:t>29 Может показаться, что требование к организации применять в своей промежуточной финансовой отчетности те же принципы учетной политики, что и в годовой отчетности, предполагает, что оценки в промежуточном периоде производятся так, как если бы каждый промежуточный период по отдельности является самостоятельным отчетным периодом. Однако, указывая на то, что частота представления отчетности организацией не должна влиять на оценку результатов ее деятельности за </a:t>
            </a:r>
            <a:r>
              <a:rPr lang="ru-RU" sz="1600" dirty="0" smtClean="0"/>
              <a:t>год</a:t>
            </a:r>
            <a:endParaRPr lang="ru-RU" sz="1600" dirty="0" smtClean="0">
              <a:hlinkClick r:id=""/>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Нарастающий итог</a:t>
            </a:r>
            <a:endParaRPr lang="ru-RU" dirty="0"/>
          </a:p>
        </p:txBody>
      </p:sp>
      <p:sp>
        <p:nvSpPr>
          <p:cNvPr id="3" name="Содержимое 2"/>
          <p:cNvSpPr>
            <a:spLocks noGrp="1"/>
          </p:cNvSpPr>
          <p:nvPr>
            <p:ph sz="quarter" idx="1"/>
          </p:nvPr>
        </p:nvSpPr>
        <p:spPr/>
        <p:txBody>
          <a:bodyPr>
            <a:noAutofit/>
          </a:bodyPr>
          <a:lstStyle/>
          <a:p>
            <a:r>
              <a:rPr lang="ru-RU" sz="2400" dirty="0" smtClean="0"/>
              <a:t>Организация, представляющая отчетность чаще, чем раз в полгода, оценивает доходы и расходы с начала года до соответствующей даты каждого промежуточного периода с использованием информации, имеющейся на момент подготовки каждого комплекта финансовой отчетности. Суммы доходов и расходов, включаемые в отчетность за текущий промежуточный период, отражают любые изменения в расчетных оценках сумм, включенных в отчетность за предыдущие промежуточные периоды финансового года. Суммы, отраженные в предыдущих промежуточных периодах, не подлежат ретроспективной корректировке.</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Метод начисления</a:t>
            </a:r>
            <a:endParaRPr lang="ru-RU" dirty="0"/>
          </a:p>
        </p:txBody>
      </p:sp>
      <p:sp>
        <p:nvSpPr>
          <p:cNvPr id="3" name="Содержимое 2"/>
          <p:cNvSpPr>
            <a:spLocks noGrp="1"/>
          </p:cNvSpPr>
          <p:nvPr>
            <p:ph sz="quarter" idx="1"/>
          </p:nvPr>
        </p:nvSpPr>
        <p:spPr/>
        <p:txBody>
          <a:bodyPr>
            <a:noAutofit/>
          </a:bodyPr>
          <a:lstStyle/>
          <a:p>
            <a:r>
              <a:rPr lang="ru-RU" sz="1400" dirty="0" smtClean="0"/>
              <a:t> </a:t>
            </a:r>
            <a:r>
              <a:rPr lang="ru-RU" sz="1400" dirty="0" smtClean="0"/>
              <a:t>Доходы, получаемые сезонно, циклически или эпизодически в течение финансового года, не могут признаваться заранее или отражаться как отложенные по состоянию на промежуточную дату, если такой подход досрочного или отложенного признания не являлся бы надлежащим на дату окончания финансового года организации.</a:t>
            </a:r>
          </a:p>
          <a:p>
            <a:r>
              <a:rPr lang="ru-RU" sz="1400" dirty="0" smtClean="0"/>
              <a:t>Примером </a:t>
            </a:r>
            <a:r>
              <a:rPr lang="ru-RU" sz="1400" dirty="0" smtClean="0"/>
              <a:t>таких доходов являются доходы по дивидендам, роялти и государственные субсидии. Кроме того, некоторые организации постоянно получают более высокие доходы в определенные промежуточные периоды финансового года по сравнению с другими промежуточными периодами, например сезонные доходы розничной торговли. Такие доходы признаются в момент их возникновения.</a:t>
            </a:r>
          </a:p>
          <a:p>
            <a:r>
              <a:rPr lang="ru-RU" sz="1400" dirty="0" smtClean="0"/>
              <a:t> Затраты, которые возникают у организации неравномерно в течение ее финансового года, признаются в промежуточной отчетности досрочно или отражаются как отложенные в том и только в том случае, если такое досрочное или отложенное признание данного типа затрат также является надлежащим методом их учета на дату окончания финансового года.</a:t>
            </a:r>
          </a:p>
          <a:p>
            <a:r>
              <a:rPr lang="ru-RU" sz="1400" dirty="0" smtClean="0"/>
              <a:t> Порядок оценки, применяемый при составлении промежуточного финансового отчета, должен быть нацелен на то, чтобы обеспечить надежность представляемой информации, а также надлежащее раскрытие всей существенной финансовой информации, уместной для понимания финансового положения и результатов деятельности организации. Несмотря на то, что статьи как годовой, так и промежуточной финансовой отчетности часто базируются на обоснованных расчетных оценках, подготовка промежуточных финансовых отчетов, как правило, требует использования методов расчетной оценки в большей степени, чем подготовка годовой финансовой отчетности.</a:t>
            </a:r>
          </a:p>
          <a:p>
            <a:endParaRPr lang="ru-RU"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p:oleObj spid="_x0000_s1026" name="Clip" r:id="rId3" imgW="3452400" imgH="3458520" progId="">
              <p:embed/>
            </p:oleObj>
          </a:graphicData>
        </a:graphic>
      </p:graphicFrame>
    </p:spTree>
    <p:extLst>
      <p:ext uri="{BB962C8B-B14F-4D97-AF65-F5344CB8AC3E}">
        <p14:creationId xmlns:p14="http://schemas.microsoft.com/office/powerpoint/2010/main" xmlns=""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4746</TotalTime>
  <Words>2495</Words>
  <Application>Microsoft Office PowerPoint</Application>
  <PresentationFormat>Экран (4:3)</PresentationFormat>
  <Paragraphs>99</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Официальная</vt:lpstr>
      <vt:lpstr>Clip</vt:lpstr>
      <vt:lpstr>Промежуточная финансовая отчетность (IAS 34) </vt:lpstr>
      <vt:lpstr>Понятие промежуточной отчетности</vt:lpstr>
      <vt:lpstr>Содержание промежуточной отчетности</vt:lpstr>
      <vt:lpstr>Значительные события и операции</vt:lpstr>
      <vt:lpstr>Значительные события</vt:lpstr>
      <vt:lpstr>Значительные события</vt:lpstr>
      <vt:lpstr>Значительные события</vt:lpstr>
      <vt:lpstr>Раскрытие прочей информации</vt:lpstr>
      <vt:lpstr>Раскрытие прочей информации</vt:lpstr>
      <vt:lpstr>Раскрытие прочей информации</vt:lpstr>
      <vt:lpstr>Раскрытие прочей информации</vt:lpstr>
      <vt:lpstr>Периоды промежуточной отчетности</vt:lpstr>
      <vt:lpstr>Учетная политика</vt:lpstr>
      <vt:lpstr>Нарастающий итог</vt:lpstr>
      <vt:lpstr>Метод начисления</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Пользователь</cp:lastModifiedBy>
  <cp:revision>633</cp:revision>
  <cp:lastPrinted>2014-11-12T11:25:40Z</cp:lastPrinted>
  <dcterms:created xsi:type="dcterms:W3CDTF">2014-09-10T05:03:02Z</dcterms:created>
  <dcterms:modified xsi:type="dcterms:W3CDTF">2016-05-26T07:54:18Z</dcterms:modified>
</cp:coreProperties>
</file>