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301" r:id="rId3"/>
    <p:sldId id="320" r:id="rId4"/>
    <p:sldId id="302" r:id="rId5"/>
    <p:sldId id="303" r:id="rId6"/>
    <p:sldId id="340" r:id="rId7"/>
    <p:sldId id="339" r:id="rId8"/>
    <p:sldId id="305" r:id="rId9"/>
    <p:sldId id="306" r:id="rId10"/>
    <p:sldId id="304" r:id="rId11"/>
    <p:sldId id="273" r:id="rId12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79E1"/>
    <a:srgbClr val="C8AF1A"/>
    <a:srgbClr val="CC9B00"/>
    <a:srgbClr val="ACD24E"/>
    <a:srgbClr val="DFFA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61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111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206" y="-90"/>
      </p:cViewPr>
      <p:guideLst>
        <p:guide orient="horz" pos="3131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6" cy="496966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6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9F521CA8-89E5-4022-A2D1-114C66CE1F88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0" tIns="46555" rIns="93110" bIns="4655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3110" tIns="46555" rIns="93110" bIns="465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6966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6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96FF5A61-2FF2-4EA8-A403-C82BCECBA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448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D0BF3D-5C61-4C0F-8BCA-32C8D9D40C5B}" type="datetimeFigureOut">
              <a:rPr lang="en-US" smtClean="0"/>
              <a:pPr/>
              <a:t>12/12/2015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401778E-93B1-48A9-923B-91B5C3177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9DEABB7EEB2527CAF6CDD8A5DE402F99A264F5AF072CAC79D7B09FE75AA3338136F0E95F1A476A86zFg9M" TargetMode="External"/><Relationship Id="rId2" Type="http://schemas.openxmlformats.org/officeDocument/2006/relationships/hyperlink" Target="consultantplus://offline/ref=2C80E01A8954C1559E179CE2E6A31BE0596959C5FB5F230C7300D9DE05EAD64F3ADA127E5642B12E71fB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2C80E01A8954C1559E179CE2E6A31BE0596557C6F85D230C7300D9DE057EfA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86074"/>
            <a:ext cx="8640960" cy="3423245"/>
          </a:xfrm>
        </p:spPr>
        <p:txBody>
          <a:bodyPr>
            <a:normAutofit/>
          </a:bodyPr>
          <a:lstStyle/>
          <a:p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Андриенко Олег Владимирович</a:t>
            </a: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«МСФО»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7500" y="133350"/>
            <a:ext cx="8318499" cy="2009775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Налоги на прибыль (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IAS 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1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1200" dirty="0" smtClean="0"/>
              <a:t>Бухгалтерская </a:t>
            </a:r>
            <a:r>
              <a:rPr lang="ru-RU" sz="1200" dirty="0" smtClean="0"/>
              <a:t>прибыль - </a:t>
            </a:r>
            <a:r>
              <a:rPr lang="ru-RU" sz="1200" dirty="0" err="1" smtClean="0"/>
              <a:t>прибыль</a:t>
            </a:r>
            <a:r>
              <a:rPr lang="ru-RU" sz="1200" dirty="0" smtClean="0"/>
              <a:t> или убыток за период до вычета расхода по налогу.</a:t>
            </a:r>
          </a:p>
          <a:p>
            <a:r>
              <a:rPr lang="ru-RU" sz="1200" dirty="0" smtClean="0"/>
              <a:t>Налогооблагаемая прибыль (налоговый убыток) - прибыль (убыток) за период, определяемая (определяемый) в соответствии с правилами налоговых органов, в отношении которой (которого) уплачиваются (возмещаются) налоги на прибыль.</a:t>
            </a:r>
          </a:p>
          <a:p>
            <a:r>
              <a:rPr lang="ru-RU" sz="1200" dirty="0" smtClean="0"/>
              <a:t>Расход по налогу на прибыль (доход по налогу на прибыль) - агрегированная сумма, включенная в расчет прибыли или убытка за период в отношении текущего налога и отложенного налога.</a:t>
            </a:r>
          </a:p>
          <a:p>
            <a:r>
              <a:rPr lang="ru-RU" sz="1200" dirty="0" smtClean="0"/>
              <a:t>Текущий налог - сумма налогов на прибыль, уплачиваемых (возмещаемых) в отношении налогооблагаемой прибыли (налогового убытка) за период.</a:t>
            </a:r>
          </a:p>
          <a:p>
            <a:r>
              <a:rPr lang="ru-RU" sz="1200" dirty="0" smtClean="0"/>
              <a:t>Отложенные налоговые обязательства - суммы налогов на прибыль, подлежащие уплате в будущих периодах в отношении налогооблагаемых временных </a:t>
            </a:r>
            <a:r>
              <a:rPr lang="ru-RU" sz="1200" dirty="0" err="1" smtClean="0"/>
              <a:t>разниц</a:t>
            </a:r>
            <a:r>
              <a:rPr lang="ru-RU" sz="1200" dirty="0" smtClean="0"/>
              <a:t>.</a:t>
            </a:r>
          </a:p>
          <a:p>
            <a:r>
              <a:rPr lang="ru-RU" sz="1200" dirty="0" smtClean="0"/>
              <a:t>Отложенные налоговые активы - суммы налогов на прибыль, подлежащие возмещению в будущих периодах в отношении:</a:t>
            </a:r>
          </a:p>
          <a:p>
            <a:r>
              <a:rPr lang="en-US" sz="1200" dirty="0" smtClean="0"/>
              <a:t>(a) </a:t>
            </a:r>
            <a:r>
              <a:rPr lang="ru-RU" sz="1200" dirty="0" smtClean="0"/>
              <a:t>вычитаемых временных </a:t>
            </a:r>
            <a:r>
              <a:rPr lang="ru-RU" sz="1200" dirty="0" err="1" smtClean="0"/>
              <a:t>разниц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(</a:t>
            </a:r>
            <a:r>
              <a:rPr lang="ru-RU" sz="1200" dirty="0" err="1" smtClean="0"/>
              <a:t>b</a:t>
            </a:r>
            <a:r>
              <a:rPr lang="ru-RU" sz="1200" dirty="0" smtClean="0"/>
              <a:t>) перенесенных неиспользованных налоговых убытков;</a:t>
            </a:r>
          </a:p>
          <a:p>
            <a:r>
              <a:rPr lang="ru-RU" sz="1200" dirty="0" smtClean="0"/>
              <a:t>(</a:t>
            </a:r>
            <a:r>
              <a:rPr lang="ru-RU" sz="1200" dirty="0" err="1" smtClean="0"/>
              <a:t>c</a:t>
            </a:r>
            <a:r>
              <a:rPr lang="ru-RU" sz="1200" dirty="0" smtClean="0"/>
              <a:t>) перенесенных неиспользованных налоговых кредитов.</a:t>
            </a:r>
          </a:p>
          <a:p>
            <a:r>
              <a:rPr lang="ru-RU" sz="1200" dirty="0" smtClean="0"/>
              <a:t>Временные разницы - </a:t>
            </a:r>
            <a:r>
              <a:rPr lang="ru-RU" sz="1200" dirty="0" err="1" smtClean="0"/>
              <a:t>разницы</a:t>
            </a:r>
            <a:r>
              <a:rPr lang="ru-RU" sz="1200" dirty="0" smtClean="0"/>
              <a:t> между балансовой стоимостью актива или обязательства в отчете о финансовом положении и их налоговой базой. Временные разницы могут представлять собой либо:</a:t>
            </a:r>
          </a:p>
          <a:p>
            <a:r>
              <a:rPr lang="ru-RU" sz="1200" dirty="0" smtClean="0"/>
              <a:t>(</a:t>
            </a:r>
            <a:r>
              <a:rPr lang="ru-RU" sz="1200" dirty="0" err="1" smtClean="0"/>
              <a:t>a</a:t>
            </a:r>
            <a:r>
              <a:rPr lang="ru-RU" sz="1200" dirty="0" smtClean="0"/>
              <a:t>) налогооблагаемые временные разницы, т.е. временные разницы, которые приведут к образованию налогооблагаемых сумм при расчете налогооблагаемой прибыли (налогового убытка) будущих периодов, когда балансовая стоимость актива или обязательства возмещается или погашается; или</a:t>
            </a:r>
          </a:p>
          <a:p>
            <a:r>
              <a:rPr lang="ru-RU" sz="1200" dirty="0" smtClean="0"/>
              <a:t>(</a:t>
            </a:r>
            <a:r>
              <a:rPr lang="ru-RU" sz="1200" dirty="0" err="1" smtClean="0"/>
              <a:t>b</a:t>
            </a:r>
            <a:r>
              <a:rPr lang="ru-RU" sz="1200" dirty="0" smtClean="0"/>
              <a:t>) вычитаемые временные разницы, т.е. временные разницы, которые приведут к образованию вычетов при определении налогооблагаемой прибыли (налогового убытка) будущих периодов, когда балансовая стоимость актива или обязательства возмещается или погашается.</a:t>
            </a:r>
          </a:p>
          <a:p>
            <a:r>
              <a:rPr lang="ru-RU" sz="1200" dirty="0" smtClean="0"/>
              <a:t>Налоговая база актива или обязательства - сумма, относимая на актив или обязательство в налоговых целях.</a:t>
            </a:r>
          </a:p>
          <a:p>
            <a:r>
              <a:rPr lang="ru-RU" sz="1200" dirty="0" smtClean="0"/>
              <a:t>Расход </a:t>
            </a:r>
            <a:r>
              <a:rPr lang="ru-RU" sz="1200" dirty="0" smtClean="0"/>
              <a:t>по налогу на прибыль (доход по налогу на прибыль) включают в себя расход (доход) по текущим налогам и расход (доход) по отложенным налогам.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</a:t>
            </a:r>
            <a:r>
              <a:rPr lang="ru-RU" dirty="0" smtClean="0"/>
              <a:t>алоговая база актива и обязательства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 Налоговая база актива представляет собой сумму, которая будет вычитаться в налоговых целях из любых налогооблагаемых экономических выгод, которые будет получать предприятие при возмещении балансовой стоимости актива. Если эти экономические выгоды не подлежат налогообложению, налоговая база актива равна его балансовой стоимости.</a:t>
            </a:r>
          </a:p>
          <a:p>
            <a:r>
              <a:rPr lang="ru-RU" sz="1600" dirty="0" smtClean="0"/>
              <a:t> Налоговая база обязательства равна его балансовой стоимости за вычетом любых сумм, которые подлежат вычету в налоговых целях в отношении такого обязательства в будущих периодах. В случае выручки, полученной авансом, налоговая база возникающего обязательства равна его балансовой стоимости за вычетом любых сумм выручки, которые не будут облагаться налогом в будущих периодах.</a:t>
            </a:r>
          </a:p>
          <a:p>
            <a:r>
              <a:rPr lang="ru-RU" sz="1600" dirty="0" smtClean="0"/>
              <a:t> </a:t>
            </a:r>
            <a:r>
              <a:rPr lang="ru-RU" sz="1600" dirty="0" smtClean="0"/>
              <a:t> </a:t>
            </a:r>
            <a:r>
              <a:rPr lang="ru-RU" sz="1600" dirty="0" smtClean="0"/>
              <a:t>Если налоговая база актива или обязательства не очевидна, полезно обратиться к основополагающему принципу настоящего стандарта: с учетом определенных ограниченных исключений, предприятие должно признавать отложенное налоговое обязательство (отложенный налоговый актив) в тех случаях, когда возмещение или погашение балансовой стоимости актива или обязательства приводит к увеличению (уменьшению) будущих налоговых платежей по сравнению с величиной, которая была бы определена, если бы такое возмещение или погашение не имело никаких налоговых последствий.</a:t>
            </a:r>
          </a:p>
          <a:p>
            <a:endParaRPr lang="ru-RU" sz="1600" dirty="0" smtClean="0"/>
          </a:p>
          <a:p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Текущие налоговые активы и обязательства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 smtClean="0"/>
              <a:t> </a:t>
            </a:r>
            <a:r>
              <a:rPr lang="ru-RU" sz="2000" dirty="0" smtClean="0"/>
              <a:t> Текущий налог за текущий и предыдущие периоды признается в качестве обязательства в размере неоплаченной части. Если сумма, которая уже была уплачена в отношении текущего и предыдущих периодов, превышает сумму, подлежащую уплате в отношении этих периодов, то сумма превышения признается в качестве актива.</a:t>
            </a:r>
          </a:p>
          <a:p>
            <a:pPr algn="just"/>
            <a:r>
              <a:rPr lang="ru-RU" sz="2000" dirty="0" smtClean="0"/>
              <a:t>Выгоды</a:t>
            </a:r>
            <a:r>
              <a:rPr lang="ru-RU" sz="2000" dirty="0" smtClean="0"/>
              <a:t>, относящиеся к налоговым убыткам, которые можно перенести на предыдущий период с целью возмещения текущего налога предыдущего периода, признаются в качестве активов.</a:t>
            </a:r>
          </a:p>
          <a:p>
            <a:pPr algn="just"/>
            <a:r>
              <a:rPr lang="ru-RU" sz="2000" dirty="0" smtClean="0"/>
              <a:t>Если </a:t>
            </a:r>
            <a:r>
              <a:rPr lang="ru-RU" sz="2000" dirty="0" smtClean="0"/>
              <a:t>налоговый убыток используется для возмещения текущего налога предыдущего периода, предприятие признает соответствующую выгоду в качестве актива в периоде возникновения налогового убытка, поскольку существует вероятность того, что предприятие получит эту выгоду, и эта выгода может быть надежно оценена.</a:t>
            </a:r>
          </a:p>
          <a:p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Отложенное налоговое обязательство признается в отношении всех налогооблагаемых временных </a:t>
            </a:r>
            <a:r>
              <a:rPr lang="ru-RU" sz="1600" dirty="0" err="1" smtClean="0"/>
              <a:t>разниц</a:t>
            </a:r>
            <a:r>
              <a:rPr lang="ru-RU" sz="1600" dirty="0" smtClean="0"/>
              <a:t>, если только оно не возникает из:</a:t>
            </a:r>
          </a:p>
          <a:p>
            <a:r>
              <a:rPr lang="ru-RU" sz="1600" dirty="0" smtClean="0"/>
              <a:t>(</a:t>
            </a:r>
            <a:r>
              <a:rPr lang="ru-RU" sz="1600" dirty="0" err="1" smtClean="0"/>
              <a:t>a</a:t>
            </a:r>
            <a:r>
              <a:rPr lang="ru-RU" sz="1600" dirty="0" smtClean="0"/>
              <a:t>) первоначального признания </a:t>
            </a:r>
            <a:r>
              <a:rPr lang="ru-RU" sz="1600" dirty="0" err="1" smtClean="0"/>
              <a:t>гудвила</a:t>
            </a:r>
            <a:r>
              <a:rPr lang="ru-RU" sz="1600" dirty="0" smtClean="0"/>
              <a:t>; или</a:t>
            </a:r>
          </a:p>
          <a:p>
            <a:r>
              <a:rPr lang="ru-RU" sz="1600" dirty="0" smtClean="0"/>
              <a:t>(</a:t>
            </a:r>
            <a:r>
              <a:rPr lang="ru-RU" sz="1600" dirty="0" err="1" smtClean="0"/>
              <a:t>b</a:t>
            </a:r>
            <a:r>
              <a:rPr lang="ru-RU" sz="1600" dirty="0" smtClean="0"/>
              <a:t>) первоначального признания актива или обязательства в операции, которая:</a:t>
            </a:r>
          </a:p>
          <a:p>
            <a:r>
              <a:rPr lang="ru-RU" sz="1600" dirty="0" smtClean="0"/>
              <a:t>(</a:t>
            </a:r>
            <a:r>
              <a:rPr lang="ru-RU" sz="1600" dirty="0" err="1" smtClean="0"/>
              <a:t>i</a:t>
            </a:r>
            <a:r>
              <a:rPr lang="ru-RU" sz="1600" dirty="0" smtClean="0"/>
              <a:t>) не является объединением бизнеса;</a:t>
            </a:r>
          </a:p>
          <a:p>
            <a:r>
              <a:rPr lang="ru-RU" sz="1600" dirty="0" smtClean="0"/>
              <a:t>(</a:t>
            </a:r>
            <a:r>
              <a:rPr lang="ru-RU" sz="1600" dirty="0" err="1" smtClean="0"/>
              <a:t>ii</a:t>
            </a:r>
            <a:r>
              <a:rPr lang="ru-RU" sz="1600" dirty="0" smtClean="0"/>
              <a:t>) на момент совершения операции не влияет ни на бухгалтерскую прибыль, ни на налогооблагаемую прибыль (налоговый убыток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За некоторым исключением, идентифицируемые активы и обязательства, приобретенные и принятые при объединении бизнеса, признаются по их справедливой стоимости на дату приобретения. Временные разницы возникают, если объединение бизнеса не оказывает влияния или влияет иначе на налоговые базы идентифицируемых приобретенных активов и принятых обязательств. Например, если балансовая стоимость актива увеличивается до справедливой стоимости, но при этом налоговая база актива остается равной себестоимости для прежнего владельца, возникает налогооблагаемая временная разница, которая приводит к образованию отложенного налогового обязательства. Возникающее отложенное налоговое обязательство влияет на </a:t>
            </a:r>
            <a:r>
              <a:rPr lang="ru-RU" sz="1600" dirty="0" err="1" smtClean="0"/>
              <a:t>гудвил</a:t>
            </a:r>
            <a:endParaRPr lang="ru-RU" sz="1600" dirty="0" smtClean="0"/>
          </a:p>
          <a:p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65252" y="1184148"/>
            <a:ext cx="8503920" cy="4572000"/>
          </a:xfrm>
        </p:spPr>
        <p:txBody>
          <a:bodyPr>
            <a:noAutofit/>
          </a:bodyPr>
          <a:lstStyle/>
          <a:p>
            <a:r>
              <a:rPr lang="ru-RU" sz="1400" dirty="0" smtClean="0"/>
              <a:t> Отложенный налоговый актив должен признаваться в отношении всех вычитаемых временных </a:t>
            </a:r>
            <a:r>
              <a:rPr lang="ru-RU" sz="1400" dirty="0" err="1" smtClean="0"/>
              <a:t>разниц</a:t>
            </a:r>
            <a:r>
              <a:rPr lang="ru-RU" sz="1400" dirty="0" smtClean="0"/>
              <a:t> в той мере, в которой существует вероятность получения налогооблагаемой прибыли, против которой можно будет зачесть вычитаемую временную разницу, если только отложенный налоговый актив не возникает из первоначального признания актива или обязательства в операции, которая:</a:t>
            </a:r>
          </a:p>
          <a:p>
            <a:r>
              <a:rPr lang="ru-RU" sz="1400" dirty="0" smtClean="0"/>
              <a:t>(</a:t>
            </a:r>
            <a:r>
              <a:rPr lang="ru-RU" sz="1400" dirty="0" err="1" smtClean="0"/>
              <a:t>a</a:t>
            </a:r>
            <a:r>
              <a:rPr lang="ru-RU" sz="1400" dirty="0" smtClean="0"/>
              <a:t>) не является объединением бизнеса;</a:t>
            </a:r>
          </a:p>
          <a:p>
            <a:r>
              <a:rPr lang="ru-RU" sz="1400" dirty="0" smtClean="0"/>
              <a:t>(</a:t>
            </a:r>
            <a:r>
              <a:rPr lang="ru-RU" sz="1400" dirty="0" err="1" smtClean="0"/>
              <a:t>b</a:t>
            </a:r>
            <a:r>
              <a:rPr lang="ru-RU" sz="1400" dirty="0" smtClean="0"/>
              <a:t>) на момент совершения операции не влияет ни на бухгалтерскую прибыль, ни на налогооблагаемую прибыль (налоговый убыток</a:t>
            </a:r>
            <a:r>
              <a:rPr lang="ru-RU" sz="1400" dirty="0" smtClean="0"/>
              <a:t>).</a:t>
            </a:r>
          </a:p>
          <a:p>
            <a:r>
              <a:rPr lang="ru-RU" sz="1400" dirty="0" smtClean="0"/>
              <a:t> Вероятность получения налогооблагаемой прибыли, в отношении которой можно использовать вычитаемые временные разницы, существует тогда, когда имеются достаточные налогооблагаемые временные разницы, относящиеся к одному и тому же налоговому органу и к одному и тому же предприятию-налогоплательщику, которые, как ожидается, будут восстановлены:</a:t>
            </a:r>
          </a:p>
          <a:p>
            <a:r>
              <a:rPr lang="ru-RU" sz="1400" dirty="0" smtClean="0"/>
              <a:t>(</a:t>
            </a:r>
            <a:r>
              <a:rPr lang="ru-RU" sz="1400" dirty="0" err="1" smtClean="0"/>
              <a:t>a</a:t>
            </a:r>
            <a:r>
              <a:rPr lang="ru-RU" sz="1400" dirty="0" smtClean="0"/>
              <a:t>) в том же периоде, в котором ожидается восстановление вычитаемой временной разницы; или</a:t>
            </a:r>
          </a:p>
          <a:p>
            <a:r>
              <a:rPr lang="ru-RU" sz="1400" dirty="0" smtClean="0"/>
              <a:t>(</a:t>
            </a:r>
            <a:r>
              <a:rPr lang="ru-RU" sz="1400" dirty="0" err="1" smtClean="0"/>
              <a:t>b</a:t>
            </a:r>
            <a:r>
              <a:rPr lang="ru-RU" sz="1400" dirty="0" smtClean="0"/>
              <a:t>) в периодах, на которые может быть перенесен из предыдущих или последующих периодов налоговый убыток, возникающий из отложенного налогового актива.</a:t>
            </a:r>
          </a:p>
          <a:p>
            <a:r>
              <a:rPr lang="ru-RU" sz="1400" dirty="0" smtClean="0"/>
              <a:t>При подобных обстоятельствах отложенный налоговый актив признается в том периоде, в котором возникают вычитаемые временные разницы.</a:t>
            </a:r>
          </a:p>
          <a:p>
            <a:r>
              <a:rPr lang="ru-RU" sz="1400" dirty="0" smtClean="0"/>
              <a:t>Если балансовая стоимость </a:t>
            </a:r>
            <a:r>
              <a:rPr lang="ru-RU" sz="1400" dirty="0" err="1" smtClean="0"/>
              <a:t>гудвила</a:t>
            </a:r>
            <a:r>
              <a:rPr lang="ru-RU" sz="1400" dirty="0" smtClean="0"/>
              <a:t>, возникающего при объединении бизнеса, меньше его налоговой базы, данная разница приводит к возникновению отложенного налогового актива. Отложенный налоговый актив, возникающий при первоначальном признании </a:t>
            </a:r>
            <a:r>
              <a:rPr lang="ru-RU" sz="1400" dirty="0" err="1" smtClean="0"/>
              <a:t>гудвила</a:t>
            </a:r>
            <a:r>
              <a:rPr lang="ru-RU" sz="1400" dirty="0" smtClean="0"/>
              <a:t>, должен признаваться в рамках учета объединения бизнеса в той мере, в которой существует вероятность получения налогооблагаемой прибыли, за счет которой можно реализовать вычитаемые временные разницы.</a:t>
            </a:r>
          </a:p>
          <a:p>
            <a:endParaRPr lang="ru-R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Переоценка не признанных 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 На конец каждого отчетного периода предприятие переоценивает непризнанные отложенные налоговые активы. Предприятие признает ранее непризнанный отложенный налоговый актив в той мере, в которой появляется вероятность получения будущей налогооблагаемой прибыли, позволяющей возместить отложенный налоговый актив. Например, улучшение условий торговли может повысить вероятность того, что предприятие в будущем сможет генерировать достаточную налогооблагаемую прибыль для того, чтобы отложенный налоговый актив стал удовлетворять критериям </a:t>
            </a:r>
            <a:r>
              <a:rPr lang="ru-RU" sz="2400" dirty="0" smtClean="0"/>
              <a:t>признания.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налоговых активов и обязательств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7152" y="1412748"/>
            <a:ext cx="8503920" cy="4572000"/>
          </a:xfrm>
        </p:spPr>
        <p:txBody>
          <a:bodyPr>
            <a:noAutofit/>
          </a:bodyPr>
          <a:lstStyle/>
          <a:p>
            <a:r>
              <a:rPr lang="ru-RU" sz="1800" dirty="0" smtClean="0"/>
              <a:t>Текущие налоговые обязательства (активы) за текущий и предыдущие периоды оцениваются в сумме, которая, как ожидается, будет уплачена налоговым органам (возмещена за счет налоговых органов), с использованием ставок налога (и налогового законодательства), действующих или по существу действующих на конец отчетного периода.</a:t>
            </a:r>
          </a:p>
          <a:p>
            <a:r>
              <a:rPr lang="ru-RU" sz="1800" dirty="0" smtClean="0"/>
              <a:t>Отложенные </a:t>
            </a:r>
            <a:r>
              <a:rPr lang="ru-RU" sz="1800" dirty="0" smtClean="0"/>
              <a:t>налоговые активы и обязательства должны оцениваться с использованием ставок налога, которые, как ожидается, будут применяться к периоду реализации актива или погашения обязательства, а также определяются на основе ставок налога (и налогового законодательства), действующих или по существу действующих на конец отчетного периода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Если к разным уровням налогооблагаемой прибыли применяются разные ставки налога, отложенные налоговые активы и обязательства оцениваются с использованием средних ставок, которые, как ожидается, будут применяться к налогооблагаемой прибыли (налоговому убытку) тех периодов, в которых ожидается восстановление временных </a:t>
            </a:r>
            <a:r>
              <a:rPr lang="ru-RU" sz="1800" dirty="0" err="1" smtClean="0"/>
              <a:t>разниц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Отложенные налоговые активы и обязательства не подлежат дисконтированию.</a:t>
            </a:r>
          </a:p>
          <a:p>
            <a:endParaRPr lang="ru-RU" sz="1800" dirty="0" smtClean="0"/>
          </a:p>
          <a:p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Признание текущего и отложенного налога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 Текущий и отложенный налог должен признаваться в качестве дохода или расхода и включаться в состав прибыли или убытка за период, за исключением той его части, которая возникает из:</a:t>
            </a:r>
          </a:p>
          <a:p>
            <a:r>
              <a:rPr lang="ru-RU" sz="1800" dirty="0" smtClean="0"/>
              <a:t>(</a:t>
            </a:r>
            <a:r>
              <a:rPr lang="ru-RU" sz="1800" dirty="0" err="1" smtClean="0"/>
              <a:t>a</a:t>
            </a:r>
            <a:r>
              <a:rPr lang="ru-RU" sz="1800" dirty="0" smtClean="0"/>
              <a:t>) Операции или события, которые признаются в том же самом или другом периоде непосредственно в составе </a:t>
            </a:r>
            <a:r>
              <a:rPr lang="ru-RU" sz="1800" dirty="0" smtClean="0"/>
              <a:t>капитала</a:t>
            </a:r>
            <a:endParaRPr lang="ru-RU" sz="1800" dirty="0" smtClean="0">
              <a:hlinkClick r:id="rId2"/>
            </a:endParaRPr>
          </a:p>
          <a:p>
            <a:r>
              <a:rPr lang="ru-RU" sz="1800" dirty="0" smtClean="0"/>
              <a:t>(</a:t>
            </a:r>
            <a:r>
              <a:rPr lang="ru-RU" sz="1800" dirty="0" err="1" smtClean="0"/>
              <a:t>b</a:t>
            </a:r>
            <a:r>
              <a:rPr lang="ru-RU" sz="1800" dirty="0" smtClean="0"/>
              <a:t>) объединения </a:t>
            </a:r>
            <a:r>
              <a:rPr lang="ru-RU" sz="1800" dirty="0" smtClean="0"/>
              <a:t>бизнеса.</a:t>
            </a:r>
          </a:p>
          <a:p>
            <a:r>
              <a:rPr lang="ru-RU" sz="1800" dirty="0" smtClean="0"/>
              <a:t>Текущий налог и отложенный налог не отражаются в составе прибыли или убытка, если этот налог относится к статьям, отраженным в том же самом или другом периоде не в составе прибыли или убытка. Следовательно, текущий налог и отложенный налог, относящийся к статьям, отраженным в том же самом или другом периоде:</a:t>
            </a:r>
          </a:p>
          <a:p>
            <a:r>
              <a:rPr lang="ru-RU" sz="1800" dirty="0" smtClean="0"/>
              <a:t>(</a:t>
            </a:r>
            <a:r>
              <a:rPr lang="ru-RU" sz="1800" dirty="0" err="1" smtClean="0"/>
              <a:t>a</a:t>
            </a:r>
            <a:r>
              <a:rPr lang="ru-RU" sz="1800" dirty="0" smtClean="0"/>
              <a:t>) в составе прочего совокупного дохода, должен признаваться в составе прочего совокупного дохода </a:t>
            </a:r>
            <a:r>
              <a:rPr lang="ru-RU" sz="1800" dirty="0" smtClean="0"/>
              <a:t>(переоценка).</a:t>
            </a:r>
            <a:endParaRPr lang="ru-RU" sz="1800" dirty="0" smtClean="0">
              <a:hlinkClick r:id="rId3"/>
            </a:endParaRPr>
          </a:p>
          <a:p>
            <a:r>
              <a:rPr lang="ru-RU" sz="1800" dirty="0" smtClean="0"/>
              <a:t>(</a:t>
            </a:r>
            <a:r>
              <a:rPr lang="ru-RU" sz="1800" dirty="0" err="1" smtClean="0"/>
              <a:t>b</a:t>
            </a:r>
            <a:r>
              <a:rPr lang="ru-RU" sz="1800" dirty="0" smtClean="0"/>
              <a:t>) непосредственно в капитале, должен признаваться непосредственно в </a:t>
            </a:r>
            <a:r>
              <a:rPr lang="ru-RU" sz="1800" dirty="0" smtClean="0"/>
              <a:t>капитале (исправление ошибок).</a:t>
            </a:r>
            <a:endParaRPr lang="ru-RU" sz="1800" dirty="0" smtClean="0"/>
          </a:p>
          <a:p>
            <a:endParaRPr lang="ru-RU" sz="1800" dirty="0" smtClean="0">
              <a:hlinkClick r:id="rId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Взаимозачет активов и обязательств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Предприятие должно проводить взаимозачет текущих налоговых активов и текущих налоговых обязательств тогда и только тогда, когда предприятие:</a:t>
            </a:r>
          </a:p>
          <a:p>
            <a:r>
              <a:rPr lang="ru-RU" sz="2000" dirty="0" smtClean="0"/>
              <a:t>(</a:t>
            </a:r>
            <a:r>
              <a:rPr lang="ru-RU" sz="2000" dirty="0" err="1" smtClean="0"/>
              <a:t>a</a:t>
            </a:r>
            <a:r>
              <a:rPr lang="ru-RU" sz="2000" dirty="0" smtClean="0"/>
              <a:t>) имеет юридически закрепленное право осуществить зачет признанных сумм;</a:t>
            </a:r>
          </a:p>
          <a:p>
            <a:r>
              <a:rPr lang="ru-RU" sz="2000" dirty="0" smtClean="0"/>
              <a:t>(</a:t>
            </a:r>
            <a:r>
              <a:rPr lang="ru-RU" sz="2000" dirty="0" err="1" smtClean="0"/>
              <a:t>b</a:t>
            </a:r>
            <a:r>
              <a:rPr lang="ru-RU" sz="2000" dirty="0" smtClean="0"/>
              <a:t>) намеревается произвести расчет на нетто-основе или реализовать актив и исполнить обязательство одновременно.</a:t>
            </a:r>
          </a:p>
          <a:p>
            <a:r>
              <a:rPr lang="ru-RU" sz="2000" dirty="0" smtClean="0"/>
              <a:t>В редких случаях предприятие может иметь юридически закрепленное право на зачет и намерение произвести нетто-расчеты в отношении лишь некоторых, но не всех периодов. В таких редких случаях может потребоваться составление подробного графика для надежного определения того, приведет ли отложенное налоговое обязательство одного предприятия-налогоплательщика к увеличению налоговых платежей в том же периоде, в котором отложенный налоговый актив другого предприятия-налогоплательщика приведет к уменьшению платежей, совершаемых таким вторым предприятием-налогоплательщиком.</a:t>
            </a:r>
            <a:endParaRPr lang="ru-RU" sz="2000" smtClean="0"/>
          </a:p>
          <a:p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689225" y="1600200"/>
          <a:ext cx="3422650" cy="3429000"/>
        </p:xfrm>
        <a:graphic>
          <a:graphicData uri="http://schemas.openxmlformats.org/presentationml/2006/ole">
            <p:oleObj spid="_x0000_s1026" name="Clip" r:id="rId3" imgW="3452400" imgH="34585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571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4433</TotalTime>
  <Words>1572</Words>
  <Application>Microsoft Office PowerPoint</Application>
  <PresentationFormat>Экран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Официальная</vt:lpstr>
      <vt:lpstr>Clip</vt:lpstr>
      <vt:lpstr>Налоги на прибыль (IAS 12) </vt:lpstr>
      <vt:lpstr>Основные понятия</vt:lpstr>
      <vt:lpstr>Налоговая база актива и обязательства</vt:lpstr>
      <vt:lpstr>Текущие налоговые активы и обязательства</vt:lpstr>
      <vt:lpstr>ОНО</vt:lpstr>
      <vt:lpstr>ОНА</vt:lpstr>
      <vt:lpstr>Переоценка не признанных ОНА</vt:lpstr>
      <vt:lpstr>Оценка налоговых активов и обязательств</vt:lpstr>
      <vt:lpstr>Признание текущего и отложенного налога</vt:lpstr>
      <vt:lpstr>Взаимозачет активов и обязательств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аудиторских услуг</dc:title>
  <dc:creator>Елена А. Черемных</dc:creator>
  <cp:lastModifiedBy>Пользователь</cp:lastModifiedBy>
  <cp:revision>609</cp:revision>
  <cp:lastPrinted>2014-11-12T11:25:40Z</cp:lastPrinted>
  <dcterms:created xsi:type="dcterms:W3CDTF">2014-09-10T05:03:02Z</dcterms:created>
  <dcterms:modified xsi:type="dcterms:W3CDTF">2015-12-12T12:36:21Z</dcterms:modified>
</cp:coreProperties>
</file>