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6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34B86-9543-454E-AEFE-4510016867C1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FB25D-A643-4A2A-B5B3-EA8FB9FEA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892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C1DE-5E29-4AA1-9CDC-54DC64167645}" type="datetime1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9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D35B-F4C8-48D8-81E0-2B02F743DBE9}" type="datetime1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0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6BD12-D868-4E2F-96FC-CD19FD74C3AB}" type="datetime1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828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40358-3459-49EF-AC88-26C7E4458FDC}" type="datetime1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46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AC94A-D8E8-4F3A-8814-123CAD1C9954}" type="datetime1">
              <a:rPr lang="ru-RU" smtClean="0"/>
              <a:t>09.02.2017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8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3D390-7F4C-42B3-B900-6B954518DBED}" type="datetime1">
              <a:rPr lang="ru-RU" smtClean="0"/>
              <a:t>09.02.2017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077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1F08-2BAE-455F-840A-B7E288F3A92F}" type="datetime1">
              <a:rPr lang="ru-RU" smtClean="0"/>
              <a:t>09.02.2017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57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83A0-FEE2-4D3B-A7EE-36C00BD2B7A3}" type="datetime1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192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B376-D041-4D21-BEE8-BDB256088FE5}" type="datetime1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06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9072-9541-4D4B-8911-09B5CB135DAC}" type="datetime1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68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149-869D-4DF1-BB9A-6EBAA3639000}" type="datetime1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251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E1C8-C456-48EC-9F16-1B544AD16143}" type="datetime1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513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B168-665E-4900-B353-88D952AA337F}" type="datetime1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026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6FEB-9877-400E-BFB4-65339B1C590C}" type="datetime1">
              <a:rPr lang="ru-RU" smtClean="0"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821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F5368-1FBD-40B5-BD7C-E6551B2BEDE1}" type="datetime1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897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F3EB-B796-4296-848A-B046BB266779}" type="datetime1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49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3C2D-710D-471A-BF37-11E5AC262937}" type="datetime1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8B41DF3-192F-472A-B329-8A284B31F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663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Введение в геоэкологию. Экологические законы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1 по дисциплине «Проблемы геоэкологии»</a:t>
            </a:r>
          </a:p>
          <a:p>
            <a:r>
              <a:rPr lang="ru-RU" dirty="0" smtClean="0"/>
              <a:t>Преподаватель: к.г.-</a:t>
            </a:r>
            <a:r>
              <a:rPr lang="ru-RU" dirty="0" err="1" smtClean="0"/>
              <a:t>м.н</a:t>
            </a:r>
            <a:r>
              <a:rPr lang="ru-RU" dirty="0" smtClean="0"/>
              <a:t>., доцент А.М. </a:t>
            </a:r>
            <a:r>
              <a:rPr lang="ru-RU" dirty="0" err="1" smtClean="0"/>
              <a:t>Межибор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5764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8287" y="856122"/>
            <a:ext cx="5936325" cy="1791544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Немецкий географ Карл Тролль (1899-1975</a:t>
            </a:r>
            <a:r>
              <a:rPr lang="ru-RU" sz="3100" dirty="0" smtClean="0"/>
              <a:t>) ввел термин «геоэкология» в 1966 г.</a:t>
            </a:r>
            <a:r>
              <a:rPr lang="en-US" sz="3100" dirty="0"/>
              <a:t>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Troll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C.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Vorwort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des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Herausgebers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//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Frenzel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B.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Grundzüge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der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pleistozänen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Vegetationsgeschichte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Nord-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Eurasiens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Wiesbaden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: F.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Steiner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1968. S. 3–6.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68287" y="3468986"/>
            <a:ext cx="5158403" cy="2181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Ранее «ландшафтная экология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». </a:t>
            </a:r>
          </a:p>
          <a:p>
            <a:pPr marL="0" indent="0">
              <a:buNone/>
            </a:pPr>
            <a:r>
              <a:rPr lang="en-US" dirty="0" smtClean="0"/>
              <a:t>Troll </a:t>
            </a:r>
            <a:r>
              <a:rPr lang="ru-RU" dirty="0"/>
              <a:t>С</a:t>
            </a:r>
            <a:r>
              <a:rPr lang="en-US" dirty="0"/>
              <a:t>. </a:t>
            </a:r>
            <a:r>
              <a:rPr lang="en-US" dirty="0" err="1"/>
              <a:t>Luftbildplan</a:t>
            </a:r>
            <a:r>
              <a:rPr lang="en-US" dirty="0"/>
              <a:t> und </a:t>
            </a:r>
            <a:r>
              <a:rPr lang="en-US" dirty="0" err="1"/>
              <a:t>ökologische</a:t>
            </a:r>
            <a:r>
              <a:rPr lang="en-US" dirty="0"/>
              <a:t> </a:t>
            </a:r>
            <a:r>
              <a:rPr lang="en-US" dirty="0" err="1"/>
              <a:t>Bodenforschung</a:t>
            </a:r>
            <a:r>
              <a:rPr lang="en-US" dirty="0"/>
              <a:t> // Z. </a:t>
            </a:r>
            <a:r>
              <a:rPr lang="en-US" dirty="0" err="1"/>
              <a:t>ges</a:t>
            </a:r>
            <a:r>
              <a:rPr lang="en-US" dirty="0"/>
              <a:t>. </a:t>
            </a:r>
            <a:r>
              <a:rPr lang="en-US" dirty="0" err="1"/>
              <a:t>Erdkunde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Berlin. 1939. H. 7–8. S. 241–298.</a:t>
            </a:r>
            <a:endParaRPr lang="ru-RU" dirty="0"/>
          </a:p>
          <a:p>
            <a:endParaRPr lang="ru-RU" dirty="0"/>
          </a:p>
        </p:txBody>
      </p:sp>
      <p:pic>
        <p:nvPicPr>
          <p:cNvPr id="1028" name="Picture 4" descr="http://repead.ru/souamic/%D0%A3%D1%87%D0%B5%D0%B1%D0%BD%D0%BE%D0%B5+%D0%BF%D0%BE%D1%81%D0%BE%D0%B1%D0%B8%D0%B5+%D1%81%D0%B0%D1%80%D0%B0%D0%BD%D1%81%D0%BA+%D0%BA%D0%BE%D0%BF%D0%B8-%D1%86%D0%B5%D0%BD%D1%82%D1%80+%C2%AB%D1%80%D0%B5%D1%84%D0%B5%D1%80%D0%B5%D0%BD%D1%82%C2%BB+2009c/75566_html_mb1a64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97" y="856122"/>
            <a:ext cx="2971173" cy="426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7997" y="5650278"/>
            <a:ext cx="10217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В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задачи геоэкологии входило изучение взаимодействия живых организмов со средой обитания в определенной части ландшафта.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87872" y="0"/>
            <a:ext cx="48488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Введение в геоэкологию </a:t>
            </a:r>
            <a:endParaRPr lang="ru-RU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71914" y="5121877"/>
            <a:ext cx="11755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Carl</a:t>
            </a:r>
            <a:r>
              <a:rPr lang="ru-RU" b="1" dirty="0" smtClean="0"/>
              <a:t> </a:t>
            </a:r>
            <a:r>
              <a:rPr lang="en-US" b="1" dirty="0" smtClean="0"/>
              <a:t>Troll</a:t>
            </a:r>
            <a:endParaRPr lang="ru-RU" b="1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41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09480" y="1537556"/>
            <a:ext cx="5062869" cy="3777622"/>
          </a:xfrm>
        </p:spPr>
        <p:txBody>
          <a:bodyPr>
            <a:normAutofit/>
          </a:bodyPr>
          <a:lstStyle/>
          <a:p>
            <a:r>
              <a:rPr lang="ru-RU" sz="2800" dirty="0"/>
              <a:t>А</a:t>
            </a:r>
            <a:r>
              <a:rPr lang="ru-RU" sz="2800" dirty="0" smtClean="0"/>
              <a:t>кадемик </a:t>
            </a:r>
            <a:r>
              <a:rPr lang="ru-RU" sz="2800" dirty="0">
                <a:solidFill>
                  <a:srgbClr val="C00000"/>
                </a:solidFill>
              </a:rPr>
              <a:t>Виктор Борисович </a:t>
            </a:r>
            <a:r>
              <a:rPr lang="ru-RU" sz="2800" dirty="0" err="1">
                <a:solidFill>
                  <a:srgbClr val="C00000"/>
                </a:solidFill>
              </a:rPr>
              <a:t>Сочава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/>
              <a:t>(1905-1978), основоположник Сибирской географической </a:t>
            </a:r>
            <a:r>
              <a:rPr lang="ru-RU" sz="2800" dirty="0" smtClean="0"/>
              <a:t>школы, </a:t>
            </a:r>
            <a:r>
              <a:rPr lang="ru-RU" sz="2800" dirty="0"/>
              <a:t>впервые стал </a:t>
            </a:r>
            <a:r>
              <a:rPr lang="ru-RU" sz="2800" dirty="0" smtClean="0"/>
              <a:t>использовать термин </a:t>
            </a:r>
            <a:r>
              <a:rPr lang="ru-RU" sz="2800" dirty="0"/>
              <a:t>«геоэкология</a:t>
            </a:r>
            <a:r>
              <a:rPr lang="ru-RU" sz="2800" dirty="0" smtClean="0"/>
              <a:t>». </a:t>
            </a:r>
            <a:endParaRPr lang="ru-RU" sz="2800" dirty="0"/>
          </a:p>
        </p:txBody>
      </p:sp>
      <p:pic>
        <p:nvPicPr>
          <p:cNvPr id="2052" name="Picture 4" descr="http://www.help-rus-student.ru/pictures/74/053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602" y="1078172"/>
            <a:ext cx="3310956" cy="469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74519" y="5779938"/>
            <a:ext cx="3268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Виктор Борисович </a:t>
            </a:r>
            <a:r>
              <a:rPr lang="ru-RU" b="1" dirty="0" err="1"/>
              <a:t>Сочава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685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1541" y="837062"/>
            <a:ext cx="8915400" cy="4990531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Предмет </a:t>
            </a:r>
            <a:r>
              <a:rPr lang="ru-RU" sz="2400" dirty="0">
                <a:solidFill>
                  <a:srgbClr val="C00000"/>
                </a:solidFill>
              </a:rPr>
              <a:t>и задачи геоэкологии </a:t>
            </a:r>
            <a:r>
              <a:rPr lang="ru-RU" sz="2400" dirty="0" smtClean="0"/>
              <a:t>почти </a:t>
            </a:r>
            <a:r>
              <a:rPr lang="ru-RU" sz="2400" dirty="0"/>
              <a:t>всегда сводятся к изучению воздействия деятельности человека (</a:t>
            </a:r>
            <a:r>
              <a:rPr lang="ru-RU" sz="2400" dirty="0">
                <a:solidFill>
                  <a:srgbClr val="C00000"/>
                </a:solidFill>
              </a:rPr>
              <a:t>антропогенной, техногенной </a:t>
            </a:r>
            <a:r>
              <a:rPr lang="ru-RU" sz="2400" dirty="0"/>
              <a:t>деятельности) на природную среду.</a:t>
            </a:r>
          </a:p>
          <a:p>
            <a:endParaRPr lang="ru-RU" sz="2400" dirty="0" smtClean="0"/>
          </a:p>
          <a:p>
            <a:r>
              <a:rPr lang="ru-RU" sz="2400" dirty="0">
                <a:solidFill>
                  <a:srgbClr val="C00000"/>
                </a:solidFill>
              </a:rPr>
              <a:t>Термин «геоэкология»</a:t>
            </a:r>
            <a:r>
              <a:rPr lang="ru-RU" sz="2400" dirty="0"/>
              <a:t> совмещает в себе три корня (слова): </a:t>
            </a:r>
            <a:r>
              <a:rPr lang="ru-RU" sz="2400" dirty="0" err="1"/>
              <a:t>гео</a:t>
            </a:r>
            <a:r>
              <a:rPr lang="ru-RU" sz="2400" dirty="0"/>
              <a:t>, </a:t>
            </a:r>
            <a:r>
              <a:rPr lang="ru-RU" sz="2400" dirty="0" err="1"/>
              <a:t>экос</a:t>
            </a:r>
            <a:r>
              <a:rPr lang="ru-RU" sz="2400" dirty="0"/>
              <a:t> и логос.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/>
              <a:t>Понятие «</a:t>
            </a:r>
            <a:r>
              <a:rPr lang="ru-RU" sz="2400" dirty="0" err="1">
                <a:solidFill>
                  <a:srgbClr val="C00000"/>
                </a:solidFill>
              </a:rPr>
              <a:t>гео</a:t>
            </a:r>
            <a:r>
              <a:rPr lang="ru-RU" sz="2400" dirty="0"/>
              <a:t>» охватывает науки о Земле, является обобщением, представляющим процессы и объекты Земли в целостности, в первую очередь в глобальном масштабе, затем на уровне регионов, областей, местностей и т.д. 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829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9296" y="1310185"/>
            <a:ext cx="6837078" cy="5800298"/>
          </a:xfrm>
        </p:spPr>
        <p:txBody>
          <a:bodyPr>
            <a:normAutofit/>
          </a:bodyPr>
          <a:lstStyle/>
          <a:p>
            <a:r>
              <a:rPr lang="ru-RU" sz="2400" dirty="0"/>
              <a:t>Корень «</a:t>
            </a:r>
            <a:r>
              <a:rPr lang="ru-RU" sz="2400" dirty="0">
                <a:solidFill>
                  <a:srgbClr val="C00000"/>
                </a:solidFill>
              </a:rPr>
              <a:t>эко</a:t>
            </a:r>
            <a:r>
              <a:rPr lang="ru-RU" sz="2400" dirty="0"/>
              <a:t>» имеет происхождение от греческого «</a:t>
            </a:r>
            <a:r>
              <a:rPr lang="ru-RU" sz="2400" dirty="0" err="1"/>
              <a:t>ойкос</a:t>
            </a:r>
            <a:r>
              <a:rPr lang="ru-RU" sz="2400" dirty="0"/>
              <a:t>» (дом, жилище). </a:t>
            </a:r>
            <a:endParaRPr lang="en-US" sz="2400" dirty="0" smtClean="0"/>
          </a:p>
          <a:p>
            <a:r>
              <a:rPr lang="ru-RU" sz="2400" dirty="0" smtClean="0"/>
              <a:t>Термин </a:t>
            </a:r>
            <a:r>
              <a:rPr lang="ru-RU" sz="2400" dirty="0"/>
              <a:t>«экология» ввел немецкий биолог </a:t>
            </a:r>
            <a:r>
              <a:rPr lang="ru-RU" sz="2400" dirty="0">
                <a:solidFill>
                  <a:srgbClr val="C00000"/>
                </a:solidFill>
              </a:rPr>
              <a:t>Эрнст Генрих Филипп Август Геккель</a:t>
            </a:r>
            <a:r>
              <a:rPr lang="ru-RU" sz="2400" dirty="0"/>
              <a:t> (нем. </a:t>
            </a:r>
            <a:r>
              <a:rPr lang="ru-RU" sz="2400" dirty="0" err="1"/>
              <a:t>Ernst</a:t>
            </a:r>
            <a:r>
              <a:rPr lang="ru-RU" sz="2400" dirty="0"/>
              <a:t> </a:t>
            </a:r>
            <a:r>
              <a:rPr lang="ru-RU" sz="2400" dirty="0" err="1"/>
              <a:t>Heinrich</a:t>
            </a:r>
            <a:r>
              <a:rPr lang="ru-RU" sz="2400" dirty="0"/>
              <a:t> </a:t>
            </a:r>
            <a:r>
              <a:rPr lang="ru-RU" sz="2400" dirty="0" err="1"/>
              <a:t>Philipp</a:t>
            </a:r>
            <a:r>
              <a:rPr lang="ru-RU" sz="2400" dirty="0"/>
              <a:t> </a:t>
            </a:r>
            <a:r>
              <a:rPr lang="ru-RU" sz="2400" dirty="0" err="1"/>
              <a:t>August</a:t>
            </a:r>
            <a:r>
              <a:rPr lang="ru-RU" sz="2400" dirty="0"/>
              <a:t> </a:t>
            </a:r>
            <a:r>
              <a:rPr lang="ru-RU" sz="2400" dirty="0" err="1"/>
              <a:t>Haeckel</a:t>
            </a:r>
            <a:r>
              <a:rPr lang="ru-RU" sz="2400" dirty="0"/>
              <a:t>; 1834-1919) в 1866 году в книге «</a:t>
            </a:r>
            <a:r>
              <a:rPr lang="ru-RU" sz="2400" dirty="0">
                <a:solidFill>
                  <a:srgbClr val="C00000"/>
                </a:solidFill>
              </a:rPr>
              <a:t>Общая морфология организмов</a:t>
            </a:r>
            <a:r>
              <a:rPr lang="ru-RU" sz="2400" dirty="0"/>
              <a:t>» («</a:t>
            </a:r>
            <a:r>
              <a:rPr lang="ru-RU" sz="2400" dirty="0" err="1"/>
              <a:t>Generelle</a:t>
            </a:r>
            <a:r>
              <a:rPr lang="ru-RU" sz="2400" dirty="0"/>
              <a:t> </a:t>
            </a:r>
            <a:r>
              <a:rPr lang="ru-RU" sz="2400" dirty="0" err="1"/>
              <a:t>Morphologie</a:t>
            </a:r>
            <a:r>
              <a:rPr lang="ru-RU" sz="2400" dirty="0"/>
              <a:t> </a:t>
            </a:r>
            <a:r>
              <a:rPr lang="ru-RU" sz="2400" dirty="0" err="1"/>
              <a:t>der</a:t>
            </a:r>
            <a:r>
              <a:rPr lang="ru-RU" sz="2400" dirty="0"/>
              <a:t> </a:t>
            </a:r>
            <a:r>
              <a:rPr lang="ru-RU" sz="2400" dirty="0" err="1"/>
              <a:t>Organismen</a:t>
            </a:r>
            <a:r>
              <a:rPr lang="ru-RU" sz="2400" dirty="0"/>
              <a:t>»). </a:t>
            </a:r>
            <a:endParaRPr lang="en-US" sz="2400" dirty="0" smtClean="0"/>
          </a:p>
          <a:p>
            <a:r>
              <a:rPr lang="ru-RU" sz="2400" dirty="0" smtClean="0">
                <a:solidFill>
                  <a:srgbClr val="C00000"/>
                </a:solidFill>
              </a:rPr>
              <a:t>Экология</a:t>
            </a:r>
            <a:r>
              <a:rPr lang="ru-RU" sz="2400" dirty="0"/>
              <a:t> – это наука о взаимодействии живых организмов и их сообществ между собой и с окружающей средой. </a:t>
            </a:r>
            <a:endParaRPr lang="ru-RU" dirty="0"/>
          </a:p>
        </p:txBody>
      </p:sp>
      <p:pic>
        <p:nvPicPr>
          <p:cNvPr id="3074" name="Picture 2" descr="https://upload.wikimedia.org/wikipedia/commons/8/8d/Ernst_Haeck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142" y="1310185"/>
            <a:ext cx="3356141" cy="441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03264" y="5732898"/>
            <a:ext cx="32640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Ernst</a:t>
            </a:r>
            <a:r>
              <a:rPr lang="ru-RU" b="1" dirty="0"/>
              <a:t> </a:t>
            </a:r>
            <a:r>
              <a:rPr lang="ru-RU" b="1" dirty="0" err="1"/>
              <a:t>Heinrich</a:t>
            </a:r>
            <a:r>
              <a:rPr lang="ru-RU" b="1" dirty="0"/>
              <a:t> </a:t>
            </a:r>
            <a:r>
              <a:rPr lang="ru-RU" b="1" dirty="0" err="1"/>
              <a:t>Philipp</a:t>
            </a:r>
            <a:r>
              <a:rPr lang="ru-RU" b="1" dirty="0"/>
              <a:t> </a:t>
            </a:r>
            <a:r>
              <a:rPr lang="ru-RU" b="1" dirty="0" err="1"/>
              <a:t>August</a:t>
            </a:r>
            <a:r>
              <a:rPr lang="ru-RU" b="1" dirty="0"/>
              <a:t> </a:t>
            </a:r>
            <a:r>
              <a:rPr lang="ru-RU" b="1" dirty="0" err="1"/>
              <a:t>Haeckel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595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0973" y="1337481"/>
            <a:ext cx="8915400" cy="5378959"/>
          </a:xfrm>
        </p:spPr>
        <p:txBody>
          <a:bodyPr>
            <a:normAutofit/>
          </a:bodyPr>
          <a:lstStyle/>
          <a:p>
            <a:r>
              <a:rPr lang="ru-RU" sz="2400" dirty="0"/>
              <a:t>Понятие “геоэкология”, в определении К</a:t>
            </a:r>
            <a:r>
              <a:rPr lang="ru-RU" sz="2400" dirty="0" smtClean="0"/>
              <a:t>.</a:t>
            </a:r>
            <a:r>
              <a:rPr lang="en-US" sz="2400" dirty="0" smtClean="0"/>
              <a:t> </a:t>
            </a:r>
            <a:r>
              <a:rPr lang="ru-RU" sz="2400" dirty="0" smtClean="0"/>
              <a:t>Тролля </a:t>
            </a:r>
            <a:r>
              <a:rPr lang="ru-RU" sz="2400" dirty="0"/>
              <a:t>полностью соответствует понятиям “</a:t>
            </a:r>
            <a:r>
              <a:rPr lang="ru-RU" sz="2400" dirty="0">
                <a:solidFill>
                  <a:srgbClr val="C00000"/>
                </a:solidFill>
              </a:rPr>
              <a:t>глобальная экология</a:t>
            </a:r>
            <a:r>
              <a:rPr lang="ru-RU" sz="2400" dirty="0"/>
              <a:t>” (</a:t>
            </a:r>
            <a:r>
              <a:rPr lang="ru-RU" sz="2400" dirty="0" err="1"/>
              <a:t>Калесник</a:t>
            </a:r>
            <a:r>
              <a:rPr lang="ru-RU" sz="2400" dirty="0"/>
              <a:t>, 1961; </a:t>
            </a:r>
            <a:r>
              <a:rPr lang="ru-RU" sz="2400" dirty="0" err="1"/>
              <a:t>Будыко</a:t>
            </a:r>
            <a:r>
              <a:rPr lang="ru-RU" sz="2400" dirty="0"/>
              <a:t>, 1977), или “</a:t>
            </a:r>
            <a:r>
              <a:rPr lang="ru-RU" sz="2400" dirty="0" err="1">
                <a:solidFill>
                  <a:srgbClr val="C00000"/>
                </a:solidFill>
              </a:rPr>
              <a:t>макроэкология</a:t>
            </a:r>
            <a:r>
              <a:rPr lang="ru-RU" sz="2400" dirty="0"/>
              <a:t>” (</a:t>
            </a:r>
            <a:r>
              <a:rPr lang="ru-RU" sz="2400" dirty="0" err="1"/>
              <a:t>Brown</a:t>
            </a:r>
            <a:r>
              <a:rPr lang="ru-RU" sz="2400" dirty="0"/>
              <a:t>, 1995; Акимова, </a:t>
            </a:r>
            <a:r>
              <a:rPr lang="ru-RU" sz="2400" dirty="0" err="1"/>
              <a:t>Хаскин</a:t>
            </a:r>
            <a:r>
              <a:rPr lang="ru-RU" sz="2400" dirty="0"/>
              <a:t>, 1998), и относится к “биосферному классу наук”. </a:t>
            </a:r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</a:rPr>
              <a:t>Геоэкология </a:t>
            </a:r>
            <a:r>
              <a:rPr lang="ru-RU" sz="2400" dirty="0">
                <a:solidFill>
                  <a:srgbClr val="C00000"/>
                </a:solidFill>
              </a:rPr>
              <a:t>– новое научное направление, возникшее на стыке геологии и экологии, изучающее закономерные связи между живыми организмами, в том числе человеком, техногенными сооружениями и геологической средой.</a:t>
            </a:r>
          </a:p>
          <a:p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17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C00000"/>
                </a:solidFill>
              </a:rPr>
              <a:t>Экосфера</a:t>
            </a:r>
            <a:r>
              <a:rPr lang="ru-RU" dirty="0" smtClean="0"/>
              <a:t> - </a:t>
            </a:r>
            <a:r>
              <a:rPr lang="ru-RU" dirty="0"/>
              <a:t>совокупность всех экосистем Земли, создающей условия для развития биологических систем.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21128" y="2941504"/>
            <a:ext cx="3913989" cy="3377342"/>
          </a:xfrm>
        </p:spPr>
        <p:txBody>
          <a:bodyPr/>
          <a:lstStyle/>
          <a:p>
            <a:r>
              <a:rPr lang="ru-RU" dirty="0"/>
              <a:t>Геоэкология имеет дело не с Землей в целом, а лишь с относительно тонкой поверхностной оболочкой, где пересекаются геосферы (атмосфера, гидросфера, литосфера и биосфера), и где живет и действует человек.</a:t>
            </a:r>
            <a:endParaRPr lang="ru-RU" dirty="0"/>
          </a:p>
        </p:txBody>
      </p:sp>
      <p:pic>
        <p:nvPicPr>
          <p:cNvPr id="1026" name="Picture 2" descr="Картинки по запросу экосфе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1" y="2294072"/>
            <a:ext cx="794385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89388" y="5767197"/>
            <a:ext cx="2257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http://sfera-lab.ru/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38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78450"/>
            <a:ext cx="8911687" cy="1280890"/>
          </a:xfrm>
        </p:spPr>
        <p:txBody>
          <a:bodyPr/>
          <a:lstStyle/>
          <a:p>
            <a:r>
              <a:rPr lang="ru-RU" i="1" dirty="0">
                <a:solidFill>
                  <a:srgbClr val="C00000"/>
                </a:solidFill>
              </a:rPr>
              <a:t>Экосистемы и </a:t>
            </a:r>
            <a:r>
              <a:rPr lang="ru-RU" i="1" dirty="0" smtClean="0">
                <a:solidFill>
                  <a:srgbClr val="C00000"/>
                </a:solidFill>
              </a:rPr>
              <a:t>биогеоценоз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http://mirbiologii.ru/wp-content/uploads/2012/12/strukturaekosiste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5" t="1814" r="16280" b="6079"/>
          <a:stretch/>
        </p:blipFill>
        <p:spPr bwMode="auto">
          <a:xfrm>
            <a:off x="1487606" y="1352868"/>
            <a:ext cx="4408227" cy="455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378766" y="1784732"/>
            <a:ext cx="5158896" cy="4479029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Биогеоценоз</a:t>
            </a:r>
            <a:r>
              <a:rPr lang="ru-RU" sz="2400" dirty="0">
                <a:solidFill>
                  <a:srgbClr val="C00000"/>
                </a:solidFill>
              </a:rPr>
              <a:t> </a:t>
            </a:r>
            <a:r>
              <a:rPr lang="ru-RU" sz="2400" dirty="0"/>
              <a:t>– </a:t>
            </a:r>
            <a:r>
              <a:rPr lang="ru-RU" sz="2400" dirty="0" smtClean="0"/>
              <a:t>система, включающая сообщество </a:t>
            </a:r>
            <a:r>
              <a:rPr lang="ru-RU" sz="2400" dirty="0"/>
              <a:t>живых организмов и совокупность абиотических факторов среды в пределах одной территории, связанные между собой круговоротом веществ и потоком энергии (природная экосистема).</a:t>
            </a:r>
          </a:p>
          <a:p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318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918" y="624110"/>
            <a:ext cx="5026694" cy="128089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Экосистема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8429" y="1851997"/>
            <a:ext cx="5291099" cy="3777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/>
              <a:t>Основоположником учения </a:t>
            </a:r>
            <a:r>
              <a:rPr lang="ru-RU" sz="2000" dirty="0" smtClean="0"/>
              <a:t>об экосистемах считается </a:t>
            </a:r>
            <a:r>
              <a:rPr lang="ru-RU" sz="2000" dirty="0"/>
              <a:t>английский геоботаник </a:t>
            </a:r>
            <a:r>
              <a:rPr lang="ru-RU" sz="2000" dirty="0">
                <a:solidFill>
                  <a:srgbClr val="C00000"/>
                </a:solidFill>
              </a:rPr>
              <a:t>А. Г. </a:t>
            </a:r>
            <a:r>
              <a:rPr lang="ru-RU" sz="2000" dirty="0" err="1">
                <a:solidFill>
                  <a:srgbClr val="C00000"/>
                </a:solidFill>
              </a:rPr>
              <a:t>Тенсли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>(1935), высказавший следующие два положения:</a:t>
            </a:r>
          </a:p>
          <a:p>
            <a:r>
              <a:rPr lang="ru-RU" sz="2000" dirty="0"/>
              <a:t>а) организмы нельзя отделить от окружающей их среды, вместе с ней они составляют единую физическую систему;</a:t>
            </a:r>
          </a:p>
          <a:p>
            <a:r>
              <a:rPr lang="ru-RU" sz="2000" dirty="0"/>
              <a:t>б) такого рода системы являются основными единицами природы на земной поверхности.</a:t>
            </a:r>
          </a:p>
          <a:p>
            <a:endParaRPr lang="ru-RU" dirty="0"/>
          </a:p>
        </p:txBody>
      </p:sp>
      <p:pic>
        <p:nvPicPr>
          <p:cNvPr id="2050" name="Picture 2" descr="Картинки по запросу А.Г. Тенсл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312" y="1316648"/>
            <a:ext cx="3530516" cy="427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66219" y="5585551"/>
            <a:ext cx="2978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Sir Arthur George </a:t>
            </a:r>
            <a:r>
              <a:rPr lang="en-US" b="1" dirty="0" err="1"/>
              <a:t>Tansley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599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7936" y="1156771"/>
            <a:ext cx="7626675" cy="5210977"/>
          </a:xfrm>
        </p:spPr>
        <p:txBody>
          <a:bodyPr>
            <a:normAutofit lnSpcReduction="10000"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Экосистема по </a:t>
            </a:r>
            <a:r>
              <a:rPr lang="ru-RU" sz="2000" b="1" dirty="0" err="1">
                <a:solidFill>
                  <a:srgbClr val="C00000"/>
                </a:solidFill>
              </a:rPr>
              <a:t>Тенсли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dirty="0" smtClean="0"/>
              <a:t>- сложное </a:t>
            </a:r>
            <a:r>
              <a:rPr lang="ru-RU" sz="2000" dirty="0"/>
              <a:t>природное образование, состоящее  из комплекса организмов (биосистема, </a:t>
            </a:r>
            <a:r>
              <a:rPr lang="ru-RU" sz="2000" dirty="0" err="1"/>
              <a:t>биота</a:t>
            </a:r>
            <a:r>
              <a:rPr lang="ru-RU" sz="2000" dirty="0"/>
              <a:t>) и комплекса факторов абиотической среды (</a:t>
            </a:r>
            <a:r>
              <a:rPr lang="ru-RU" sz="2000" dirty="0" err="1"/>
              <a:t>физиосистема</a:t>
            </a:r>
            <a:r>
              <a:rPr lang="ru-RU" sz="2000" dirty="0"/>
              <a:t>): - это «относительно устойчивая система динамического равновесия, в которой организмы и неорганические факторы являются полноправными компонентами</a:t>
            </a:r>
            <a:r>
              <a:rPr lang="ru-RU" sz="2000" dirty="0" smtClean="0"/>
              <a:t>».</a:t>
            </a:r>
          </a:p>
          <a:p>
            <a:endParaRPr lang="ru-RU" sz="2000" dirty="0"/>
          </a:p>
          <a:p>
            <a:r>
              <a:rPr lang="ru-RU" sz="2000" dirty="0"/>
              <a:t>В 1980 г. </a:t>
            </a:r>
            <a:r>
              <a:rPr lang="ru-RU" sz="2000" dirty="0">
                <a:solidFill>
                  <a:srgbClr val="C00000"/>
                </a:solidFill>
              </a:rPr>
              <a:t>Роберт </a:t>
            </a:r>
            <a:r>
              <a:rPr lang="ru-RU" sz="2000" dirty="0" err="1">
                <a:solidFill>
                  <a:srgbClr val="C00000"/>
                </a:solidFill>
              </a:rPr>
              <a:t>Уиттекер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>(</a:t>
            </a:r>
            <a:r>
              <a:rPr lang="ru-RU" sz="2000" dirty="0" err="1"/>
              <a:t>Robert</a:t>
            </a:r>
            <a:r>
              <a:rPr lang="ru-RU" sz="2000" dirty="0"/>
              <a:t> </a:t>
            </a:r>
            <a:r>
              <a:rPr lang="ru-RU" sz="2000" dirty="0" err="1"/>
              <a:t>Harding</a:t>
            </a:r>
            <a:r>
              <a:rPr lang="ru-RU" sz="2000" dirty="0"/>
              <a:t> </a:t>
            </a:r>
            <a:r>
              <a:rPr lang="ru-RU" sz="2000" dirty="0" err="1"/>
              <a:t>Whittaker</a:t>
            </a:r>
            <a:r>
              <a:rPr lang="ru-RU" sz="2000" dirty="0"/>
              <a:t> (1920-1980) - известный американский эколог и </a:t>
            </a:r>
            <a:r>
              <a:rPr lang="ru-RU" sz="2000" dirty="0" err="1"/>
              <a:t>фитоценолог</a:t>
            </a:r>
            <a:r>
              <a:rPr lang="ru-RU" sz="2000" dirty="0"/>
              <a:t>) привел более </a:t>
            </a:r>
            <a:r>
              <a:rPr lang="ru-RU" sz="2000" b="1" dirty="0">
                <a:solidFill>
                  <a:srgbClr val="C00000"/>
                </a:solidFill>
              </a:rPr>
              <a:t>современное определение экосистемы</a:t>
            </a:r>
            <a:r>
              <a:rPr lang="ru-RU" sz="2000" dirty="0"/>
              <a:t>:  «Сообщество и его среда, рассматриваемые совместно как функциональная система, образующая единое целое и характеризуемая присущим ей потоком энергии и круговоротом вещества, называется экосистемой».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074" name="Picture 2" descr="Картинки по запросу Роберт Уиттек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07" y="1432193"/>
            <a:ext cx="2961436" cy="441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7453" y="5848255"/>
            <a:ext cx="3001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/>
              <a:t>Robert</a:t>
            </a:r>
            <a:r>
              <a:rPr lang="ru-RU" b="1" dirty="0"/>
              <a:t> </a:t>
            </a:r>
            <a:r>
              <a:rPr lang="ru-RU" b="1" dirty="0" err="1"/>
              <a:t>Harding</a:t>
            </a:r>
            <a:r>
              <a:rPr lang="ru-RU" b="1" dirty="0"/>
              <a:t> </a:t>
            </a:r>
            <a:r>
              <a:rPr lang="ru-RU" b="1" dirty="0" err="1"/>
              <a:t>Whittaker</a:t>
            </a:r>
            <a:endParaRPr lang="ru-RU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525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1419" y="459627"/>
            <a:ext cx="8915400" cy="2262130"/>
          </a:xfrm>
        </p:spPr>
        <p:txBody>
          <a:bodyPr/>
          <a:lstStyle/>
          <a:p>
            <a:r>
              <a:rPr lang="ru-RU" sz="2000" dirty="0"/>
              <a:t>Экосистемы могут иметь различные размеры, различный объем и протяженность. </a:t>
            </a:r>
            <a:endParaRPr lang="ru-RU" sz="2000" dirty="0" smtClean="0"/>
          </a:p>
          <a:p>
            <a:r>
              <a:rPr lang="ru-RU" sz="2000" dirty="0" smtClean="0"/>
              <a:t>Примеры </a:t>
            </a:r>
            <a:r>
              <a:rPr lang="ru-RU" sz="2000" dirty="0"/>
              <a:t>экосистем: озеро, лес, аквариум также является экосистемой, древесный пень в лесу с </a:t>
            </a:r>
            <a:r>
              <a:rPr lang="ru-RU" sz="2000" dirty="0" smtClean="0"/>
              <a:t>насекомыми и микроорганизмами. </a:t>
            </a:r>
            <a:r>
              <a:rPr lang="ru-RU" sz="2000" dirty="0"/>
              <a:t>Экосистемой может быть и муравейник, и вся биосфера в целом.</a:t>
            </a:r>
          </a:p>
          <a:p>
            <a:endParaRPr lang="ru-RU" dirty="0"/>
          </a:p>
        </p:txBody>
      </p:sp>
      <p:pic>
        <p:nvPicPr>
          <p:cNvPr id="4098" name="Picture 2" descr="Картинки по запросу экосисте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36" y="3195482"/>
            <a:ext cx="4125880" cy="315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экосистема лес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066" y="2721757"/>
            <a:ext cx="2674784" cy="377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Картинки по запросу экосистема луг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2" t="10728" r="6083" b="5630"/>
          <a:stretch/>
        </p:blipFill>
        <p:spPr bwMode="auto">
          <a:xfrm>
            <a:off x="5442336" y="2820910"/>
            <a:ext cx="3035536" cy="367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946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3187" y="1349019"/>
            <a:ext cx="5431314" cy="44680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П. </a:t>
            </a:r>
            <a:r>
              <a:rPr lang="ru-RU" sz="2400" dirty="0" err="1"/>
              <a:t>Дювиньо</a:t>
            </a:r>
            <a:r>
              <a:rPr lang="ru-RU" sz="2400" dirty="0"/>
              <a:t> и М. Танг (1968) все экосистемы мира по их объему, протяженности подразделили на три категории:</a:t>
            </a:r>
          </a:p>
          <a:p>
            <a:r>
              <a:rPr lang="ru-RU" sz="2400" i="1" dirty="0" err="1" smtClean="0">
                <a:solidFill>
                  <a:srgbClr val="C00000"/>
                </a:solidFill>
              </a:rPr>
              <a:t>микроэкосистемы</a:t>
            </a:r>
            <a:r>
              <a:rPr lang="ru-RU" sz="2400" i="1" dirty="0"/>
              <a:t> </a:t>
            </a:r>
            <a:r>
              <a:rPr lang="ru-RU" sz="2400" dirty="0"/>
              <a:t>(например, пень дерева, аквариум);</a:t>
            </a:r>
          </a:p>
          <a:p>
            <a:r>
              <a:rPr lang="ru-RU" sz="2400" i="1" dirty="0" err="1" smtClean="0">
                <a:solidFill>
                  <a:srgbClr val="C00000"/>
                </a:solidFill>
              </a:rPr>
              <a:t>мезоэкосистемы</a:t>
            </a:r>
            <a:r>
              <a:rPr lang="ru-RU" sz="2400" i="1" dirty="0"/>
              <a:t> </a:t>
            </a:r>
            <a:r>
              <a:rPr lang="ru-RU" sz="2400" dirty="0"/>
              <a:t>(лесное сообщество, пруд);</a:t>
            </a:r>
          </a:p>
          <a:p>
            <a:r>
              <a:rPr lang="ru-RU" sz="2400" i="1" dirty="0" err="1" smtClean="0">
                <a:solidFill>
                  <a:srgbClr val="C00000"/>
                </a:solidFill>
              </a:rPr>
              <a:t>макроэкосистемы</a:t>
            </a:r>
            <a:r>
              <a:rPr lang="ru-RU" sz="2400" i="1" dirty="0"/>
              <a:t> </a:t>
            </a:r>
            <a:r>
              <a:rPr lang="ru-RU" sz="2400" dirty="0"/>
              <a:t>(лесной покров Земли, Мировой океан).</a:t>
            </a:r>
            <a:endParaRPr lang="ru-RU" sz="2400" dirty="0"/>
          </a:p>
        </p:txBody>
      </p:sp>
      <p:pic>
        <p:nvPicPr>
          <p:cNvPr id="4" name="Рисунок 3" descr="http://biofile.ru/pic/m-may-52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7536" y="1854349"/>
            <a:ext cx="3075654" cy="30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67536" y="5116206"/>
            <a:ext cx="3284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Схема </a:t>
            </a:r>
            <a:r>
              <a:rPr lang="ru-RU" dirty="0"/>
              <a:t>экосистемы </a:t>
            </a:r>
            <a:endParaRPr lang="ru-RU" dirty="0" smtClean="0"/>
          </a:p>
          <a:p>
            <a:pPr algn="ctr"/>
            <a:r>
              <a:rPr lang="ru-RU" dirty="0" smtClean="0"/>
              <a:t>по </a:t>
            </a:r>
            <a:r>
              <a:rPr lang="ru-RU" dirty="0"/>
              <a:t>А</a:t>
            </a:r>
            <a:r>
              <a:rPr lang="ru-RU" dirty="0" smtClean="0"/>
              <a:t>. </a:t>
            </a:r>
            <a:r>
              <a:rPr lang="ru-RU" dirty="0" err="1" smtClean="0"/>
              <a:t>Тенсли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9647054" y="4132114"/>
            <a:ext cx="29081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 smtClean="0"/>
              <a:t>мегаэкосистема</a:t>
            </a:r>
            <a:endParaRPr lang="ru-RU" sz="2400" b="1" dirty="0"/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10289754" y="3251103"/>
            <a:ext cx="626718" cy="222368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762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8442" y="1142082"/>
            <a:ext cx="7274135" cy="4994313"/>
          </a:xfrm>
        </p:spPr>
        <p:txBody>
          <a:bodyPr>
            <a:noAutofit/>
          </a:bodyPr>
          <a:lstStyle/>
          <a:p>
            <a:r>
              <a:rPr lang="ru-RU" sz="2400" dirty="0"/>
              <a:t>Возникновение и развитие биогеоценологии в нашей </a:t>
            </a:r>
            <a:r>
              <a:rPr lang="ru-RU" sz="2400" dirty="0" smtClean="0"/>
              <a:t>стране:1940 </a:t>
            </a:r>
            <a:r>
              <a:rPr lang="ru-RU" sz="2400" dirty="0"/>
              <a:t>- 1947 гг. 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>
                <a:solidFill>
                  <a:srgbClr val="C00000"/>
                </a:solidFill>
              </a:rPr>
              <a:t>В. Н. Сукачев </a:t>
            </a:r>
            <a:r>
              <a:rPr lang="ru-RU" sz="2400" dirty="0"/>
              <a:t>в своих </a:t>
            </a:r>
            <a:r>
              <a:rPr lang="ru-RU" sz="2400" dirty="0" smtClean="0"/>
              <a:t>статьях (1940, </a:t>
            </a:r>
            <a:r>
              <a:rPr lang="ru-RU" sz="2400" dirty="0"/>
              <a:t>1942 гг</a:t>
            </a:r>
            <a:r>
              <a:rPr lang="ru-RU" sz="2400" dirty="0" smtClean="0"/>
              <a:t>.) </a:t>
            </a:r>
            <a:r>
              <a:rPr lang="ru-RU" sz="2400" dirty="0"/>
              <a:t>пришел к выводу, что растительный покров находится во взаимосвязи и взаимодействии с другими географическими явлениями, такими, как </a:t>
            </a:r>
            <a:r>
              <a:rPr lang="ru-RU" sz="2400" i="1" dirty="0">
                <a:solidFill>
                  <a:srgbClr val="C00000"/>
                </a:solidFill>
              </a:rPr>
              <a:t>литосфера</a:t>
            </a:r>
            <a:r>
              <a:rPr lang="ru-RU" sz="2400" i="1" dirty="0"/>
              <a:t>, </a:t>
            </a:r>
            <a:r>
              <a:rPr lang="ru-RU" sz="2400" i="1" dirty="0">
                <a:solidFill>
                  <a:srgbClr val="C00000"/>
                </a:solidFill>
              </a:rPr>
              <a:t>атмосфера</a:t>
            </a:r>
            <a:r>
              <a:rPr lang="ru-RU" sz="2400" i="1" dirty="0"/>
              <a:t> и </a:t>
            </a:r>
            <a:r>
              <a:rPr lang="ru-RU" sz="2400" i="1" dirty="0">
                <a:solidFill>
                  <a:srgbClr val="C00000"/>
                </a:solidFill>
              </a:rPr>
              <a:t>гидросфера</a:t>
            </a:r>
            <a:r>
              <a:rPr lang="ru-RU" sz="2400" i="1" dirty="0"/>
              <a:t>,</a:t>
            </a:r>
            <a:r>
              <a:rPr lang="ru-RU" sz="2400" dirty="0"/>
              <a:t> вместе с которыми он и развивается.</a:t>
            </a:r>
            <a:endParaRPr lang="ru-RU" sz="2400" dirty="0"/>
          </a:p>
        </p:txBody>
      </p:sp>
      <p:pic>
        <p:nvPicPr>
          <p:cNvPr id="5122" name="Picture 2" descr="Картинки по запросу .  В. Н. Сукаче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06" y="1562043"/>
            <a:ext cx="287655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26688" y="5589953"/>
            <a:ext cx="1786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В. Н. Сукачев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317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Биоценоз - </a:t>
            </a:r>
            <a:r>
              <a:rPr lang="ru-RU" dirty="0" smtClean="0"/>
              <a:t>растения </a:t>
            </a:r>
            <a:r>
              <a:rPr lang="ru-RU" dirty="0"/>
              <a:t>и </a:t>
            </a:r>
            <a:r>
              <a:rPr lang="ru-RU" dirty="0" smtClean="0"/>
              <a:t>животные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5378" y="2122584"/>
            <a:ext cx="4949576" cy="377762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В. Н. Сукачев в состав живых компонентов биогеоценоза, наряду с растениями и животными, включил </a:t>
            </a:r>
            <a:r>
              <a:rPr lang="ru-RU" i="1" dirty="0" err="1">
                <a:solidFill>
                  <a:srgbClr val="C00000"/>
                </a:solidFill>
              </a:rPr>
              <a:t>микробоценоз</a:t>
            </a:r>
            <a:r>
              <a:rPr lang="ru-RU" i="1" dirty="0" smtClean="0"/>
              <a:t>.</a:t>
            </a:r>
          </a:p>
          <a:p>
            <a:endParaRPr lang="ru-RU" i="1" dirty="0"/>
          </a:p>
          <a:p>
            <a:r>
              <a:rPr lang="ru-RU" dirty="0"/>
              <a:t>Биогеоценология как самостоятельная науки, занимает место на стыке биологии и географии, но ближе стоит к биологии. При этом  </a:t>
            </a:r>
            <a:r>
              <a:rPr lang="ru-RU" dirty="0">
                <a:solidFill>
                  <a:srgbClr val="C00000"/>
                </a:solidFill>
              </a:rPr>
              <a:t>ведущая активная роль в процессах взаимодействия его компонентов принадлежит живым существам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http://biofile.ru/pic/m-may-530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6577" y="1327181"/>
            <a:ext cx="4016604" cy="4368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6879" y="58830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Схема состава сухопутного </a:t>
            </a:r>
            <a:endParaRPr lang="ru-RU" dirty="0" smtClean="0"/>
          </a:p>
          <a:p>
            <a:pPr algn="ctr"/>
            <a:r>
              <a:rPr lang="ru-RU" dirty="0" smtClean="0"/>
              <a:t>биогеоценоза </a:t>
            </a:r>
            <a:r>
              <a:rPr lang="ru-RU" dirty="0"/>
              <a:t>по </a:t>
            </a:r>
            <a:r>
              <a:rPr lang="ru-RU" dirty="0" err="1"/>
              <a:t>В.Н.Сукачеву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976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0891" y="497550"/>
            <a:ext cx="8911687" cy="128089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Современное понятие геоэкологии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9286" y="2133600"/>
            <a:ext cx="6745325" cy="3777622"/>
          </a:xfrm>
        </p:spPr>
        <p:txBody>
          <a:bodyPr/>
          <a:lstStyle/>
          <a:p>
            <a:r>
              <a:rPr lang="ru-RU" sz="2400" dirty="0" smtClean="0"/>
              <a:t>Академик </a:t>
            </a:r>
            <a:r>
              <a:rPr lang="ru-RU" sz="2400" dirty="0"/>
              <a:t>РАН В.И</a:t>
            </a:r>
            <a:r>
              <a:rPr lang="ru-RU" sz="2400" dirty="0" smtClean="0"/>
              <a:t>. Осипов </a:t>
            </a:r>
            <a:r>
              <a:rPr lang="ru-RU" sz="2400" dirty="0"/>
              <a:t>(директор Института геоэкологии РАН</a:t>
            </a:r>
            <a:r>
              <a:rPr lang="ru-RU" sz="2400" dirty="0" smtClean="0"/>
              <a:t>): </a:t>
            </a:r>
            <a:r>
              <a:rPr lang="ru-RU" sz="2400" b="1" dirty="0" smtClean="0">
                <a:solidFill>
                  <a:srgbClr val="C00000"/>
                </a:solidFill>
              </a:rPr>
              <a:t>Геоэкология</a:t>
            </a:r>
            <a:r>
              <a:rPr lang="ru-RU" sz="2400" dirty="0" smtClean="0"/>
              <a:t> </a:t>
            </a:r>
            <a:r>
              <a:rPr lang="ru-RU" sz="2400" dirty="0"/>
              <a:t>– наука, изучающая </a:t>
            </a:r>
            <a:r>
              <a:rPr lang="ru-RU" sz="2400" dirty="0" err="1"/>
              <a:t>геосферные</a:t>
            </a:r>
            <a:r>
              <a:rPr lang="ru-RU" sz="2400" dirty="0"/>
              <a:t> оболочки Земли как компоненты окружающей среды и минеральную основу биосферы и происходящие в них изменения под влиянием природных и техногенных факторов.</a:t>
            </a:r>
          </a:p>
          <a:p>
            <a:endParaRPr lang="ru-RU" dirty="0"/>
          </a:p>
        </p:txBody>
      </p:sp>
      <p:pic>
        <p:nvPicPr>
          <p:cNvPr id="6146" name="Picture 2" descr="Картинки по запросу академик В.И.Осипов гео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89" y="1778440"/>
            <a:ext cx="2814020" cy="375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9304" y="5552236"/>
            <a:ext cx="3193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Виктор Иванович </a:t>
            </a:r>
            <a:r>
              <a:rPr lang="ru-RU" b="1" dirty="0"/>
              <a:t>Осипов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34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69483"/>
            <a:ext cx="8915400" cy="5365215"/>
          </a:xfrm>
        </p:spPr>
        <p:txBody>
          <a:bodyPr>
            <a:normAutofit/>
          </a:bodyPr>
          <a:lstStyle/>
          <a:p>
            <a:r>
              <a:rPr lang="ru-RU" sz="2000" dirty="0"/>
              <a:t>В рамках широкого понятия «геоэкология» находятся </a:t>
            </a:r>
            <a:r>
              <a:rPr lang="ru-RU" sz="2000" dirty="0" err="1">
                <a:solidFill>
                  <a:srgbClr val="C00000"/>
                </a:solidFill>
              </a:rPr>
              <a:t>мультидисциплинарные</a:t>
            </a:r>
            <a:r>
              <a:rPr lang="ru-RU" sz="2000" dirty="0">
                <a:solidFill>
                  <a:srgbClr val="C00000"/>
                </a:solidFill>
              </a:rPr>
              <a:t> научные направления и практические проблемы</a:t>
            </a:r>
            <a:r>
              <a:rPr lang="ru-RU" sz="2000" dirty="0"/>
              <a:t>. </a:t>
            </a:r>
            <a:r>
              <a:rPr lang="ru-RU" sz="2000" dirty="0" err="1"/>
              <a:t>Геоэкологические</a:t>
            </a:r>
            <a:r>
              <a:rPr lang="ru-RU" sz="2000" dirty="0"/>
              <a:t> проблемы, как правило, носят </a:t>
            </a:r>
            <a:r>
              <a:rPr lang="ru-RU" sz="2000" dirty="0">
                <a:solidFill>
                  <a:srgbClr val="C00000"/>
                </a:solidFill>
              </a:rPr>
              <a:t>комплексный характер</a:t>
            </a:r>
            <a:r>
              <a:rPr lang="ru-RU" sz="2000" dirty="0"/>
              <a:t>, требуют интеграции знаний по геологии, географии, геофизики, геохимии, горных наук, почвоведения, биологии, медицины в единую систему знаний о среде обитания человека на планете Земля. </a:t>
            </a:r>
          </a:p>
          <a:p>
            <a:r>
              <a:rPr lang="ru-RU" sz="2000" dirty="0"/>
              <a:t>Очень тесно геоэкология </a:t>
            </a:r>
            <a:r>
              <a:rPr lang="ru-RU" sz="2000" dirty="0">
                <a:solidFill>
                  <a:srgbClr val="C00000"/>
                </a:solidFill>
              </a:rPr>
              <a:t>связана с природопользованием</a:t>
            </a:r>
            <a:r>
              <a:rPr lang="ru-RU" sz="2000" dirty="0"/>
              <a:t>: без понимания естественных и антропогенных процессов невозможно устойчивое использование природных ресурсов, и без понимания проблем использования ресурсов геоэкология оказывается недостаточной (Голубев, 1999). </a:t>
            </a:r>
          </a:p>
          <a:p>
            <a:r>
              <a:rPr lang="ru-RU" sz="2000" dirty="0"/>
              <a:t>Охватывая сведения о Земле, геоэкология является не просто суммирующей, а </a:t>
            </a:r>
            <a:r>
              <a:rPr lang="ru-RU" sz="2000" dirty="0">
                <a:solidFill>
                  <a:srgbClr val="C00000"/>
                </a:solidFill>
              </a:rPr>
              <a:t>обобщающей областью знаний</a:t>
            </a:r>
            <a:r>
              <a:rPr lang="ru-RU" sz="2000" dirty="0"/>
              <a:t>. Она имеет свой объект и предмет исследований, которые не следуют из теории какой-либо отдельной науки о Земле.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216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Объекты и предмет геоэкологии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97445"/>
            <a:ext cx="8915400" cy="4693185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srgbClr val="C00000"/>
                </a:solidFill>
              </a:rPr>
              <a:t>Объекты</a:t>
            </a:r>
            <a:r>
              <a:rPr lang="ru-RU" sz="2000" dirty="0" smtClean="0"/>
              <a:t> геоэкологии:</a:t>
            </a:r>
          </a:p>
          <a:p>
            <a:r>
              <a:rPr lang="ru-RU" sz="2000" dirty="0" smtClean="0"/>
              <a:t>все </a:t>
            </a:r>
            <a:r>
              <a:rPr lang="ru-RU" sz="2000" dirty="0" err="1"/>
              <a:t>геосферные</a:t>
            </a:r>
            <a:r>
              <a:rPr lang="ru-RU" sz="2000" dirty="0"/>
              <a:t> оболочки Земли, которые имеют различную многоуровневую структурную иерархию и вещественную организацию. </a:t>
            </a:r>
            <a:endParaRPr lang="ru-RU" sz="2000" dirty="0" smtClean="0"/>
          </a:p>
          <a:p>
            <a:r>
              <a:rPr lang="ru-RU" sz="2000" dirty="0" smtClean="0"/>
              <a:t>Природно- </a:t>
            </a:r>
            <a:r>
              <a:rPr lang="ru-RU" sz="2000" dirty="0"/>
              <a:t>технические системы (ПТС). ПТС – это взаимосвязанный комплекс природных и техногенных объектов, оказывающих взаимное влияние друг на друга и функционирующих как единая система.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C00000"/>
                </a:solidFill>
              </a:rPr>
              <a:t>Предметом</a:t>
            </a:r>
            <a:r>
              <a:rPr lang="ru-RU" sz="2000" dirty="0"/>
              <a:t> геоэкологии являются все знания о </a:t>
            </a:r>
            <a:r>
              <a:rPr lang="ru-RU" sz="2000" dirty="0" err="1"/>
              <a:t>геосферных</a:t>
            </a:r>
            <a:r>
              <a:rPr lang="ru-RU" sz="2000" dirty="0"/>
              <a:t> оболочках, их изменениях под влиянием природных и техногенных факторов как многокомпонентных, иерархично построенных, динамичных системах с </a:t>
            </a:r>
            <a:r>
              <a:rPr lang="ru-RU" sz="2000" dirty="0" smtClean="0"/>
              <a:t>многоступенчатыми </a:t>
            </a:r>
            <a:r>
              <a:rPr lang="ru-RU" sz="2000" dirty="0"/>
              <a:t>процессами саморегулирования.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179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геоэкологии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К общему методу, применяемому в геоэкологии, относится </a:t>
            </a:r>
            <a:r>
              <a:rPr lang="ru-RU" sz="2000" dirty="0">
                <a:solidFill>
                  <a:srgbClr val="C00000"/>
                </a:solidFill>
              </a:rPr>
              <a:t>системный анализ</a:t>
            </a:r>
            <a:r>
              <a:rPr lang="ru-RU" sz="2000" dirty="0"/>
              <a:t>, основанный на всеобщей связи процессов, происходящих на различных структурных и вещественных уровнях изучаемых явлений и </a:t>
            </a:r>
            <a:r>
              <a:rPr lang="ru-RU" sz="2000" dirty="0" smtClean="0"/>
              <a:t>образований.</a:t>
            </a:r>
          </a:p>
          <a:p>
            <a:r>
              <a:rPr lang="ru-RU" sz="2000" dirty="0" smtClean="0"/>
              <a:t>Специфическим </a:t>
            </a:r>
            <a:r>
              <a:rPr lang="ru-RU" sz="2000" dirty="0"/>
              <a:t>методом геоэкологии, отличающим ее от традиционных наук о Земле, следует считать </a:t>
            </a:r>
            <a:r>
              <a:rPr lang="ru-RU" sz="2000" dirty="0">
                <a:solidFill>
                  <a:srgbClr val="C00000"/>
                </a:solidFill>
              </a:rPr>
              <a:t>экологический подход</a:t>
            </a:r>
            <a:r>
              <a:rPr lang="ru-RU" sz="2000" dirty="0"/>
              <a:t>. Он базируется на изучении </a:t>
            </a:r>
            <a:r>
              <a:rPr lang="ru-RU" sz="2000" dirty="0" err="1"/>
              <a:t>геосферных</a:t>
            </a:r>
            <a:r>
              <a:rPr lang="ru-RU" sz="2000" dirty="0"/>
              <a:t> оболочек и происходящих в них изменениях с точки зрения влияния их на живую природу.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389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Понятие геоэкологии в настоящем учебном курсе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Геоэкология – междисциплинарное научное направление, возникшее на стыке геологии, географии, геохимии, биологии и медицины, экологии и </a:t>
            </a:r>
            <a:r>
              <a:rPr lang="ru-RU" sz="2000" dirty="0" smtClean="0"/>
              <a:t>экономики; это наука об </a:t>
            </a:r>
            <a:r>
              <a:rPr lang="ru-RU" sz="2000" dirty="0"/>
              <a:t>экологических свойствах </a:t>
            </a:r>
            <a:r>
              <a:rPr lang="ru-RU" sz="2000" dirty="0" err="1"/>
              <a:t>геосферных</a:t>
            </a:r>
            <a:r>
              <a:rPr lang="ru-RU" sz="2000" dirty="0"/>
              <a:t> оболочек и их изменении под воздействием человека, как мощнейшего геологического и геохимического и геофизического фактора, преобразующего состав, структуру и свойства материального мира, формирующего новые чрезвычайно специфические </a:t>
            </a:r>
            <a:r>
              <a:rPr lang="ru-RU" sz="2000" dirty="0" err="1"/>
              <a:t>геосферные</a:t>
            </a:r>
            <a:r>
              <a:rPr lang="ru-RU" sz="2000" dirty="0"/>
              <a:t> оболочки- ноосферу и </a:t>
            </a:r>
            <a:r>
              <a:rPr lang="ru-RU" sz="2000" dirty="0" err="1"/>
              <a:t>техносферу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223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7836" y="128351"/>
            <a:ext cx="8911687" cy="128089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Экологические законы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6587" y="1377107"/>
            <a:ext cx="8474973" cy="4990641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Закон биогенной миграции атомов</a:t>
            </a:r>
            <a:r>
              <a:rPr lang="ru-RU" sz="2000" dirty="0"/>
              <a:t> </a:t>
            </a:r>
            <a:r>
              <a:rPr lang="ru-RU" sz="2000" dirty="0" smtClean="0"/>
              <a:t>(закон </a:t>
            </a:r>
            <a:r>
              <a:rPr lang="ru-RU" sz="2000" dirty="0"/>
              <a:t>Вернадского):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миграция </a:t>
            </a:r>
            <a:r>
              <a:rPr lang="ru-RU" sz="2000" dirty="0"/>
              <a:t>химических элементов на земной поверхности и в биосфере в целом осуществляется под превосходящим влиянием живого вещества, организмов. </a:t>
            </a:r>
            <a:r>
              <a:rPr lang="ru-RU" sz="2000" dirty="0" smtClean="0"/>
              <a:t>Живое </a:t>
            </a:r>
            <a:r>
              <a:rPr lang="ru-RU" sz="2000" dirty="0"/>
              <a:t>вещество или принимает участие в биохимических процессах непосредственно, или создает соответствующую, обогащенную кислородом, углекислым газом, водородом, азотом, фосфором и другими веществами, среду. </a:t>
            </a:r>
            <a:r>
              <a:rPr lang="ru-RU" sz="2000" dirty="0" smtClean="0"/>
              <a:t>Понимание </a:t>
            </a:r>
            <a:r>
              <a:rPr lang="ru-RU" sz="2000" dirty="0"/>
              <a:t>всех химических процессов, которые происходят в геосферах, невозможно без учета действия биогенных факторов, в частности — эволюционных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В будущем это послужит причиной очень отрицательных изменений, которые приобретают способность </a:t>
            </a:r>
            <a:r>
              <a:rPr lang="ru-RU" sz="2000" dirty="0" err="1"/>
              <a:t>саморазвиваться</a:t>
            </a:r>
            <a:r>
              <a:rPr lang="ru-RU" sz="2000" dirty="0"/>
              <a:t> и становятся глобальными, неуправляемыми (опустынивание, деградация грунта, вымирание тысяч видов организмов). С помощью этого закона можно сознательно и активно предотвращать развитие таких отрицательных явлений, руководить биогеохимическими процессами, используя «мягкие» экологические методы.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8758" y="5381606"/>
            <a:ext cx="25939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Владимир Иванович </a:t>
            </a:r>
            <a:endParaRPr lang="ru-RU" b="1" dirty="0" smtClean="0"/>
          </a:p>
          <a:p>
            <a:pPr algn="ctr"/>
            <a:r>
              <a:rPr lang="ru-RU" b="1" dirty="0" smtClean="0"/>
              <a:t>Вернадский</a:t>
            </a:r>
            <a:r>
              <a:rPr lang="ru-RU" dirty="0"/>
              <a:t> 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1863-1945 гг.)</a:t>
            </a:r>
            <a:endParaRPr lang="ru-RU" dirty="0"/>
          </a:p>
        </p:txBody>
      </p:sp>
      <p:pic>
        <p:nvPicPr>
          <p:cNvPr id="12290" name="Picture 2" descr="Картинки по запросу вернадск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51" y="2060155"/>
            <a:ext cx="2370995" cy="315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711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804231"/>
            <a:ext cx="8915400" cy="5106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Закон внутреннего динамического равновесия</a:t>
            </a:r>
            <a:r>
              <a:rPr lang="ru-RU" sz="2000" dirty="0"/>
              <a:t>: вещество, энергия, информация и динамические качества отдельных естественных систем и их иерархии очень тесно </a:t>
            </a:r>
            <a:r>
              <a:rPr lang="ru-RU" sz="2000" dirty="0" smtClean="0"/>
              <a:t>связаны </a:t>
            </a:r>
            <a:r>
              <a:rPr lang="ru-RU" sz="2000" dirty="0"/>
              <a:t>между </a:t>
            </a:r>
            <a:r>
              <a:rPr lang="ru-RU" sz="2000" dirty="0" smtClean="0"/>
              <a:t>собой, </a:t>
            </a:r>
            <a:r>
              <a:rPr lang="ru-RU" sz="2000" dirty="0"/>
              <a:t>так что любое изменение одного из показателей </a:t>
            </a:r>
            <a:r>
              <a:rPr lang="ru-RU" sz="2000" dirty="0" smtClean="0"/>
              <a:t>неминуемо </a:t>
            </a:r>
            <a:r>
              <a:rPr lang="ru-RU" sz="2000" dirty="0"/>
              <a:t>приводит к функционально-структурным изменениям других, но при этом сохраняются общие качества системы — энергетические, информационные и динамические.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Следует </a:t>
            </a:r>
            <a:r>
              <a:rPr lang="ru-RU" sz="2000" dirty="0"/>
              <a:t>отметить, что незначительное изменение одного показателя может послужить причиной сильных отклонений в </a:t>
            </a:r>
            <a:r>
              <a:rPr lang="ru-RU" sz="2000" dirty="0" smtClean="0"/>
              <a:t>других показателях </a:t>
            </a:r>
            <a:r>
              <a:rPr lang="ru-RU" sz="2000" dirty="0"/>
              <a:t>и </a:t>
            </a:r>
            <a:r>
              <a:rPr lang="ru-RU" sz="2000" dirty="0" smtClean="0"/>
              <a:t>во </a:t>
            </a:r>
            <a:r>
              <a:rPr lang="ru-RU" sz="2000" dirty="0"/>
              <a:t>всей экосистеме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C00000"/>
                </a:solidFill>
              </a:rPr>
              <a:t>Искусственное возрастание эколого-экономического потенциала ограничено термодинамической стойкостью естественных систем.</a:t>
            </a:r>
          </a:p>
          <a:p>
            <a:pPr marL="0" indent="0">
              <a:buNone/>
            </a:pPr>
            <a:endParaRPr lang="ru-RU" sz="20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255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96598"/>
            <a:ext cx="8915400" cy="4214624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Закон генетического разнообразия</a:t>
            </a:r>
            <a:r>
              <a:rPr lang="ru-RU" sz="2000" b="1" dirty="0"/>
              <a:t>:</a:t>
            </a:r>
            <a:r>
              <a:rPr lang="ru-RU" sz="2000" dirty="0"/>
              <a:t> все живое </a:t>
            </a:r>
            <a:r>
              <a:rPr lang="ru-RU" sz="2000" dirty="0" smtClean="0"/>
              <a:t>генетически </a:t>
            </a:r>
            <a:r>
              <a:rPr lang="ru-RU" sz="2000" dirty="0"/>
              <a:t>разное и имеет тенденцию к увеличению биологической разнородности.</a:t>
            </a:r>
          </a:p>
          <a:p>
            <a:pPr marL="0" indent="0">
              <a:buNone/>
            </a:pPr>
            <a:r>
              <a:rPr lang="ru-RU" sz="2000" dirty="0"/>
              <a:t>Закон имеет важное значение в природопользовании, в особенности в сфере биотехнологии (генная инженерия, биопрепараты), если не всегда можно предусмотреть результат нововведений во время выращивания новых </a:t>
            </a:r>
            <a:r>
              <a:rPr lang="ru-RU" sz="2000" dirty="0" err="1"/>
              <a:t>микрокультур</a:t>
            </a:r>
            <a:r>
              <a:rPr lang="ru-RU" sz="2000" dirty="0"/>
              <a:t> через возникающие мутации или распространение действия новых биопрепаратов не на те виды организмов, на которые они рассчитывались.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386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49995"/>
            <a:ext cx="8915400" cy="5894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Закон исторической необратимости</a:t>
            </a:r>
            <a:r>
              <a:rPr lang="ru-RU" sz="2000" b="1" dirty="0"/>
              <a:t>:</a:t>
            </a:r>
            <a:r>
              <a:rPr lang="ru-RU" sz="2000" dirty="0"/>
              <a:t> развитие биосферы и человечества как целого не может происходить от более </a:t>
            </a:r>
            <a:r>
              <a:rPr lang="ru-RU" sz="2000" dirty="0" smtClean="0"/>
              <a:t>поздних </a:t>
            </a:r>
            <a:r>
              <a:rPr lang="ru-RU" sz="2000" dirty="0"/>
              <a:t>фаз к начальным, общий процесс развития однонаправленный. Повторяются лишь отдельные элементы социальных отношений (рабство) или типы хозяйничанья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Закон константности</a:t>
            </a:r>
            <a:r>
              <a:rPr lang="ru-RU" sz="2000" dirty="0">
                <a:solidFill>
                  <a:srgbClr val="C00000"/>
                </a:solidFill>
              </a:rPr>
              <a:t> </a:t>
            </a:r>
            <a:r>
              <a:rPr lang="ru-RU" sz="2000" dirty="0"/>
              <a:t>(сформулированный В. Вернадским): количество живого вещества биосферы (за определенное геологическое время) есть величина постоянная. </a:t>
            </a:r>
            <a:r>
              <a:rPr lang="ru-RU" sz="2000" dirty="0" smtClean="0"/>
              <a:t>По </a:t>
            </a:r>
            <a:r>
              <a:rPr lang="ru-RU" sz="2000" dirty="0"/>
              <a:t>закону константности любое изменение количества живого вещества в одном из регионов биосферы </a:t>
            </a:r>
            <a:r>
              <a:rPr lang="ru-RU" sz="2000" dirty="0" smtClean="0"/>
              <a:t>неминуемо </a:t>
            </a:r>
            <a:r>
              <a:rPr lang="ru-RU" sz="2000" dirty="0"/>
              <a:t>приводит к </a:t>
            </a:r>
            <a:r>
              <a:rPr lang="ru-RU" sz="2000" dirty="0" smtClean="0"/>
              <a:t>такому </a:t>
            </a:r>
            <a:r>
              <a:rPr lang="ru-RU" sz="2000" dirty="0"/>
              <a:t>же по объему изменения вещества в другом регионе, только с обратным знаком.</a:t>
            </a:r>
          </a:p>
          <a:p>
            <a:pPr marL="0" indent="0">
              <a:buNone/>
            </a:pPr>
            <a:r>
              <a:rPr lang="ru-RU" sz="2000" dirty="0"/>
              <a:t>Следствием этого закона есть правило обязательного заполнения экологических ниш.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997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54207" y="954520"/>
            <a:ext cx="7461422" cy="5404445"/>
          </a:xfrm>
        </p:spPr>
        <p:txBody>
          <a:bodyPr>
            <a:normAutofit lnSpcReduction="10000"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Закон корреляции</a:t>
            </a:r>
            <a:r>
              <a:rPr lang="ru-RU" sz="2000" dirty="0"/>
              <a:t> (сформулированный Ж. Кювье): в организме как целостной системе все его части отвечают одна другой как </a:t>
            </a:r>
            <a:r>
              <a:rPr lang="ru-RU" sz="2000" dirty="0" smtClean="0"/>
              <a:t>в строении, </a:t>
            </a:r>
            <a:r>
              <a:rPr lang="ru-RU" sz="2000" dirty="0"/>
              <a:t>так и </a:t>
            </a:r>
            <a:r>
              <a:rPr lang="ru-RU" sz="2000" dirty="0" smtClean="0"/>
              <a:t>в функциях. </a:t>
            </a:r>
            <a:r>
              <a:rPr lang="ru-RU" sz="2000" dirty="0"/>
              <a:t>Изменение одной части неминуемо вызовет изменения в других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b="1" dirty="0">
                <a:solidFill>
                  <a:srgbClr val="C00000"/>
                </a:solidFill>
              </a:rPr>
              <a:t>Закон максимизации энергии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>(сформулированный Г. и Ю. </a:t>
            </a:r>
            <a:r>
              <a:rPr lang="ru-RU" sz="2000" dirty="0" err="1"/>
              <a:t>Одумами</a:t>
            </a:r>
            <a:r>
              <a:rPr lang="ru-RU" sz="2000" dirty="0"/>
              <a:t> и дополненный М. </a:t>
            </a:r>
            <a:r>
              <a:rPr lang="ru-RU" sz="2000" dirty="0" err="1"/>
              <a:t>Рэймерсом</a:t>
            </a:r>
            <a:r>
              <a:rPr lang="ru-RU" sz="2000" dirty="0"/>
              <a:t>): в конкуренции с другими системами сохраняется та из них, которая </a:t>
            </a:r>
            <a:r>
              <a:rPr lang="ru-RU" sz="2000" dirty="0" smtClean="0"/>
              <a:t>оказывает наибольшее содействие </a:t>
            </a:r>
            <a:r>
              <a:rPr lang="ru-RU" sz="2000" dirty="0"/>
              <a:t>поступлению энергии и информации и использует </a:t>
            </a:r>
            <a:r>
              <a:rPr lang="ru-RU" sz="2000" dirty="0" smtClean="0"/>
              <a:t>максимальное </a:t>
            </a:r>
            <a:r>
              <a:rPr lang="ru-RU" sz="2000" dirty="0"/>
              <a:t>их количество </a:t>
            </a:r>
            <a:r>
              <a:rPr lang="ru-RU" sz="2000" dirty="0" smtClean="0"/>
              <a:t>наиболее эффективно. Максимизация </a:t>
            </a:r>
            <a:r>
              <a:rPr lang="ru-RU" sz="2000" dirty="0"/>
              <a:t>— это повышение шансов на выживание.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10001" y="2574180"/>
            <a:ext cx="23936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i="1" dirty="0"/>
              <a:t>Jean Léopold Nicolas </a:t>
            </a:r>
            <a:endParaRPr lang="ru-RU" sz="1600" b="1" i="1" dirty="0" smtClean="0"/>
          </a:p>
          <a:p>
            <a:pPr algn="ctr"/>
            <a:r>
              <a:rPr lang="fr-FR" sz="1600" b="1" i="1" dirty="0" smtClean="0"/>
              <a:t>Frédéric Cuvier</a:t>
            </a:r>
            <a:r>
              <a:rPr lang="fr-FR" sz="1600" b="1" dirty="0" smtClean="0"/>
              <a:t> </a:t>
            </a:r>
            <a:endParaRPr lang="ru-RU" sz="1600" b="1" dirty="0" smtClean="0"/>
          </a:p>
          <a:p>
            <a:pPr algn="ctr"/>
            <a:r>
              <a:rPr lang="ru-RU" sz="1600" b="1" dirty="0" smtClean="0"/>
              <a:t>(</a:t>
            </a:r>
            <a:r>
              <a:rPr lang="fr-FR" sz="1600" b="1" dirty="0" smtClean="0"/>
              <a:t>1769—1832</a:t>
            </a:r>
            <a:r>
              <a:rPr lang="fr-FR" sz="1600" b="1" dirty="0"/>
              <a:t>)</a:t>
            </a:r>
            <a:endParaRPr lang="ru-RU" sz="1600" b="1" dirty="0"/>
          </a:p>
        </p:txBody>
      </p:sp>
      <p:pic>
        <p:nvPicPr>
          <p:cNvPr id="13314" name="Picture 2" descr="Картинки по запросу Jean Léopold Nicolas  Frédéric Cuvi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394" y="223359"/>
            <a:ext cx="1794818" cy="235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09184" y="5904119"/>
            <a:ext cx="255958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i="1" dirty="0"/>
              <a:t>Eugene Pleasants </a:t>
            </a:r>
            <a:r>
              <a:rPr lang="en-US" sz="1600" b="1" i="1" dirty="0" err="1" smtClean="0"/>
              <a:t>Odum</a:t>
            </a:r>
            <a:r>
              <a:rPr lang="en-US" sz="1600" b="1" dirty="0" smtClean="0"/>
              <a:t> </a:t>
            </a:r>
            <a:endParaRPr lang="ru-RU" sz="1600" b="1" dirty="0" smtClean="0"/>
          </a:p>
          <a:p>
            <a:pPr algn="ctr"/>
            <a:r>
              <a:rPr lang="en-US" sz="1600" b="1" dirty="0" smtClean="0"/>
              <a:t>(</a:t>
            </a:r>
            <a:r>
              <a:rPr lang="ru-RU" sz="1600" b="1" dirty="0" smtClean="0"/>
              <a:t>1913 —2002</a:t>
            </a:r>
            <a:r>
              <a:rPr lang="ru-RU" sz="1600" b="1" dirty="0"/>
              <a:t>)</a:t>
            </a:r>
            <a:r>
              <a:rPr lang="ru-RU" dirty="0"/>
              <a:t> </a:t>
            </a:r>
            <a:endParaRPr lang="ru-RU" dirty="0"/>
          </a:p>
        </p:txBody>
      </p:sp>
      <p:pic>
        <p:nvPicPr>
          <p:cNvPr id="13316" name="Picture 4" descr="Картинки по запросу Юджин Одумо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394" y="3643246"/>
            <a:ext cx="1695655" cy="226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 descr="Картинки по запросу М. Рэймер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306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82198"/>
            <a:ext cx="8915400" cy="5129024"/>
          </a:xfrm>
        </p:spPr>
        <p:txBody>
          <a:bodyPr>
            <a:normAutofit lnSpcReduction="10000"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Закон максимума биогенной энергии</a:t>
            </a:r>
            <a:r>
              <a:rPr lang="ru-RU" sz="2000" dirty="0"/>
              <a:t> (закон Вернадского—Бауэра): любая биологическая и «</a:t>
            </a:r>
            <a:r>
              <a:rPr lang="ru-RU" sz="2000" dirty="0" err="1"/>
              <a:t>бионесовершенная</a:t>
            </a:r>
            <a:r>
              <a:rPr lang="ru-RU" sz="2000" dirty="0"/>
              <a:t>» система с </a:t>
            </a:r>
            <a:r>
              <a:rPr lang="ru-RU" sz="2000" dirty="0" err="1"/>
              <a:t>биотой</a:t>
            </a:r>
            <a:r>
              <a:rPr lang="ru-RU" sz="2000" dirty="0"/>
              <a:t>, которая находится в состоянии «стойкого неравновесия» (динамично подвижного равновесия с окружающей средой), увеличивает, развиваясь, свое влияние на среду</a:t>
            </a:r>
            <a:r>
              <a:rPr lang="ru-RU" sz="2000" dirty="0" smtClean="0"/>
              <a:t>. Вместе </a:t>
            </a:r>
            <a:r>
              <a:rPr lang="ru-RU" sz="2000" dirty="0"/>
              <a:t>с другими фундаментальными положениями закон максимума биогенной энергии служит основой разработки стратегии природопользования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>
                <a:solidFill>
                  <a:srgbClr val="C00000"/>
                </a:solidFill>
              </a:rPr>
              <a:t>Закон минимума</a:t>
            </a:r>
            <a:r>
              <a:rPr lang="ru-RU" sz="2000" dirty="0">
                <a:solidFill>
                  <a:srgbClr val="C00000"/>
                </a:solidFill>
              </a:rPr>
              <a:t> </a:t>
            </a:r>
            <a:r>
              <a:rPr lang="ru-RU" sz="2000" dirty="0"/>
              <a:t>(сформулированный Ю. Либихом): стойкость организма определяется самым слабым звеном в цепи ее экологических потребностей. Если количество и качество экологических факторов </a:t>
            </a:r>
            <a:r>
              <a:rPr lang="ru-RU" sz="2000" dirty="0" smtClean="0"/>
              <a:t>близки </a:t>
            </a:r>
            <a:r>
              <a:rPr lang="ru-RU" sz="2000" dirty="0"/>
              <a:t>к необходимому организму </a:t>
            </a:r>
            <a:r>
              <a:rPr lang="ru-RU" sz="2000" dirty="0" smtClean="0"/>
              <a:t>минимуму, </a:t>
            </a:r>
            <a:r>
              <a:rPr lang="ru-RU" sz="2000" dirty="0"/>
              <a:t>он выживает, если </a:t>
            </a:r>
            <a:r>
              <a:rPr lang="ru-RU" sz="2000" dirty="0" smtClean="0"/>
              <a:t>меньше минимума, </a:t>
            </a:r>
            <a:r>
              <a:rPr lang="ru-RU" sz="2000" dirty="0"/>
              <a:t>организм гибнет, экосистема разрушается</a:t>
            </a:r>
            <a:r>
              <a:rPr lang="ru-RU" sz="2000" dirty="0" smtClean="0"/>
              <a:t>. Во </a:t>
            </a:r>
            <a:r>
              <a:rPr lang="ru-RU" sz="2000" dirty="0"/>
              <a:t>время прогнозирования экологических условий или </a:t>
            </a:r>
            <a:r>
              <a:rPr lang="ru-RU" sz="2000" dirty="0" smtClean="0"/>
              <a:t>выполнения </a:t>
            </a:r>
            <a:r>
              <a:rPr lang="ru-RU" sz="2000" dirty="0"/>
              <a:t>экспертиз очень важно определить слабое звено в жизни организмов.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25</a:t>
            </a:fld>
            <a:endParaRPr lang="ru-RU"/>
          </a:p>
        </p:txBody>
      </p:sp>
      <p:sp>
        <p:nvSpPr>
          <p:cNvPr id="5" name="AutoShape 2" descr="Картинки по запросу Ю. Либи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Картинки по запросу Ю. Либих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0375" y="5892180"/>
            <a:ext cx="2097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/>
              <a:t>Justus</a:t>
            </a:r>
            <a:r>
              <a:rPr lang="ru-RU" sz="1600" b="1" i="1" dirty="0"/>
              <a:t> </a:t>
            </a:r>
            <a:r>
              <a:rPr lang="ru-RU" sz="1600" b="1" i="1" dirty="0" err="1"/>
              <a:t>von</a:t>
            </a:r>
            <a:r>
              <a:rPr lang="ru-RU" sz="1600" b="1" i="1" dirty="0"/>
              <a:t> </a:t>
            </a:r>
            <a:r>
              <a:rPr lang="ru-RU" sz="1600" b="1" i="1" dirty="0" err="1" smtClean="0"/>
              <a:t>Liebig</a:t>
            </a:r>
            <a:r>
              <a:rPr lang="ru-RU" sz="1600" b="1" i="1" dirty="0" smtClean="0"/>
              <a:t> </a:t>
            </a:r>
          </a:p>
          <a:p>
            <a:pPr algn="ctr"/>
            <a:r>
              <a:rPr lang="ru-RU" sz="1600" b="1" i="1" dirty="0" smtClean="0"/>
              <a:t>(</a:t>
            </a:r>
            <a:r>
              <a:rPr lang="ru-RU" sz="1600" b="1" dirty="0" smtClean="0"/>
              <a:t>1803-1873)</a:t>
            </a:r>
            <a:endParaRPr lang="ru-RU" sz="1600" b="1" dirty="0"/>
          </a:p>
        </p:txBody>
      </p:sp>
      <p:pic>
        <p:nvPicPr>
          <p:cNvPr id="14342" name="Picture 6" descr="Картинки по запросу Ю. Либи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929120"/>
            <a:ext cx="2097374" cy="297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692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40646" y="561861"/>
            <a:ext cx="7163966" cy="534936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Закон ограниченности естественных ресурсов</a:t>
            </a:r>
            <a:r>
              <a:rPr lang="ru-RU" sz="2000" dirty="0"/>
              <a:t>: все естественные ресурсы в условиях Земли </a:t>
            </a:r>
            <a:r>
              <a:rPr lang="ru-RU" sz="2000" dirty="0" err="1"/>
              <a:t>исчерпаемые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b="1" dirty="0">
                <a:solidFill>
                  <a:srgbClr val="C00000"/>
                </a:solidFill>
              </a:rPr>
              <a:t>Закон </a:t>
            </a:r>
            <a:r>
              <a:rPr lang="ru-RU" sz="2000" b="1" dirty="0" err="1">
                <a:solidFill>
                  <a:srgbClr val="C00000"/>
                </a:solidFill>
              </a:rPr>
              <a:t>однонаправленности</a:t>
            </a:r>
            <a:r>
              <a:rPr lang="ru-RU" sz="2000" b="1" dirty="0">
                <a:solidFill>
                  <a:srgbClr val="C00000"/>
                </a:solidFill>
              </a:rPr>
              <a:t> потока энергии</a:t>
            </a:r>
            <a:r>
              <a:rPr lang="ru-RU" sz="2000" dirty="0"/>
              <a:t>: энергия, которую получает экосистема и которая усваивается продуцентами, рассеивается или вместе с их биомассой необратимо передается </a:t>
            </a:r>
            <a:r>
              <a:rPr lang="ru-RU" sz="2000" dirty="0" err="1"/>
              <a:t>консументам</a:t>
            </a:r>
            <a:r>
              <a:rPr lang="ru-RU" sz="2000" dirty="0"/>
              <a:t> первого, второго, третьего и других порядков, а потом </a:t>
            </a:r>
            <a:r>
              <a:rPr lang="ru-RU" sz="2000" dirty="0" err="1"/>
              <a:t>редуцентам</a:t>
            </a:r>
            <a:r>
              <a:rPr lang="ru-RU" sz="2000" dirty="0"/>
              <a:t>, что сопровождается потерей определенного количества энергии на каждом трофическом уровне в результате процессов, которые сопровождают дыхание. Поскольку в обратный поток (от </a:t>
            </a:r>
            <a:r>
              <a:rPr lang="ru-RU" sz="2000" dirty="0" err="1"/>
              <a:t>редуцентов</a:t>
            </a:r>
            <a:r>
              <a:rPr lang="ru-RU" sz="2000" dirty="0"/>
              <a:t> к продуцентам) попадает очень мало начальной энергии (не большее 0,25%), термин «кругооборот энергии» </a:t>
            </a:r>
            <a:r>
              <a:rPr lang="ru-RU" sz="2000" dirty="0" smtClean="0"/>
              <a:t>является довольно условным.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26</a:t>
            </a:fld>
            <a:endParaRPr lang="ru-RU"/>
          </a:p>
        </p:txBody>
      </p:sp>
      <p:pic>
        <p:nvPicPr>
          <p:cNvPr id="7170" name="Picture 2" descr="Картинки по запросу трофические уров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62" y="1789915"/>
            <a:ext cx="4008801" cy="349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253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3279" y="936434"/>
            <a:ext cx="8915400" cy="46112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Закон оптимальности</a:t>
            </a:r>
            <a:r>
              <a:rPr lang="ru-RU" sz="2000" dirty="0"/>
              <a:t>: никакая система не может суживаться или расширяться </a:t>
            </a:r>
            <a:r>
              <a:rPr lang="ru-RU" sz="2000" dirty="0" smtClean="0"/>
              <a:t>до </a:t>
            </a:r>
            <a:r>
              <a:rPr lang="ru-RU" sz="2000" dirty="0"/>
              <a:t>бесконечности. Никакой целостный организм не может превысить определенные критические размеры, которые обеспечивают поддержку его </a:t>
            </a:r>
            <a:r>
              <a:rPr lang="ru-RU" sz="2000" dirty="0" smtClean="0"/>
              <a:t>энергии. </a:t>
            </a:r>
            <a:r>
              <a:rPr lang="ru-RU" sz="2000" dirty="0"/>
              <a:t>Эти размеры зависят от условий питания и факторов существования.</a:t>
            </a:r>
          </a:p>
          <a:p>
            <a:pPr marL="0" indent="0">
              <a:buNone/>
            </a:pPr>
            <a:r>
              <a:rPr lang="ru-RU" sz="2000" dirty="0"/>
              <a:t>В природопользовании закон оптимальности помогает найти оптимальные с точки зрения производительности размеры для участков полей</a:t>
            </a:r>
            <a:r>
              <a:rPr lang="ru-RU" sz="2000" dirty="0" smtClean="0"/>
              <a:t>, </a:t>
            </a:r>
            <a:r>
              <a:rPr lang="ru-RU" sz="2000" dirty="0"/>
              <a:t>выращиваемых животных, растений. </a:t>
            </a: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Закон пирамиды энергий</a:t>
            </a:r>
            <a:r>
              <a:rPr lang="ru-RU" sz="2000" dirty="0"/>
              <a:t> (сформулированный Р. </a:t>
            </a:r>
            <a:r>
              <a:rPr lang="ru-RU" sz="2000" dirty="0" err="1"/>
              <a:t>Линдеманом</a:t>
            </a:r>
            <a:r>
              <a:rPr lang="ru-RU" sz="2000" dirty="0"/>
              <a:t>): с одного трофического уровня экологической пирамиды на другого переходит в среднем не более 10 % энергии.</a:t>
            </a:r>
          </a:p>
          <a:p>
            <a:pPr marL="0" indent="0">
              <a:buNone/>
            </a:pPr>
            <a:r>
              <a:rPr lang="ru-RU" sz="2000" dirty="0"/>
              <a:t>По этому закону можно выполнять расчеты земельных площадей, лесных угодий с целью обеспечения </a:t>
            </a:r>
            <a:r>
              <a:rPr lang="ru-RU" sz="2000" dirty="0" smtClean="0"/>
              <a:t>населения </a:t>
            </a:r>
            <a:r>
              <a:rPr lang="ru-RU" sz="2000" dirty="0"/>
              <a:t>продовольствием и другими ресурсами.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27</a:t>
            </a:fld>
            <a:endParaRPr lang="ru-RU"/>
          </a:p>
        </p:txBody>
      </p:sp>
      <p:pic>
        <p:nvPicPr>
          <p:cNvPr id="8194" name="Picture 2" descr="https://www.nkj.ru/upload/iblock/c8f/c8f77073def09c4e6a1d4141873493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52" y="3202178"/>
            <a:ext cx="1905000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9474" y="6129820"/>
            <a:ext cx="5654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Raymond Laurel Lindeman</a:t>
            </a:r>
            <a:r>
              <a:rPr lang="en-US" dirty="0"/>
              <a:t> (1915 – June 29, 1942)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218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4976" y="705080"/>
            <a:ext cx="8915400" cy="555250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Закон равнозначности условий жизни</a:t>
            </a:r>
            <a:r>
              <a:rPr lang="ru-RU" sz="2400" dirty="0"/>
              <a:t>: все естественные условия среды, необходимые для жизни, играют равнозначные роли. Из него вытекает другой </a:t>
            </a:r>
            <a:r>
              <a:rPr lang="ru-RU" sz="2400" dirty="0">
                <a:solidFill>
                  <a:srgbClr val="C00000"/>
                </a:solidFill>
              </a:rPr>
              <a:t>закон-совокупного действия экологических факторов</a:t>
            </a:r>
            <a:r>
              <a:rPr lang="ru-RU" sz="2400" dirty="0"/>
              <a:t>. Этот закон часто игнорируется, хотя имеет большое значение.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Закон развития окружающей среды</a:t>
            </a:r>
            <a:r>
              <a:rPr lang="ru-RU" sz="2400" dirty="0"/>
              <a:t>: любая естественная система развивается лишь за счет использования материально-энергетических и информационных возможностей окружающей среды. Абсолютно изолированное саморазвитие невозможно — это вывод из законов термодинамики.</a:t>
            </a:r>
          </a:p>
          <a:p>
            <a:pPr marL="0" indent="0">
              <a:buNone/>
            </a:pPr>
            <a:r>
              <a:rPr lang="ru-RU" sz="2400" dirty="0"/>
              <a:t>Очень важными являются следствия закона.</a:t>
            </a:r>
          </a:p>
          <a:p>
            <a:r>
              <a:rPr lang="ru-RU" sz="2400" dirty="0" smtClean="0"/>
              <a:t>Абсолютно </a:t>
            </a:r>
            <a:r>
              <a:rPr lang="ru-RU" sz="2400" dirty="0"/>
              <a:t>безотходное производство </a:t>
            </a:r>
            <a:r>
              <a:rPr lang="ru-RU" sz="2400" dirty="0" smtClean="0"/>
              <a:t>невозможно.</a:t>
            </a:r>
            <a:endParaRPr lang="ru-RU" sz="2400" dirty="0"/>
          </a:p>
          <a:p>
            <a:r>
              <a:rPr lang="ru-RU" sz="2400" dirty="0" smtClean="0"/>
              <a:t>Любая </a:t>
            </a:r>
            <a:r>
              <a:rPr lang="ru-RU" sz="2400" dirty="0"/>
              <a:t>более высокоорганизованная биотическая система в своем развитии </a:t>
            </a:r>
            <a:r>
              <a:rPr lang="ru-RU" sz="2400" dirty="0" smtClean="0"/>
              <a:t>является </a:t>
            </a:r>
            <a:r>
              <a:rPr lang="ru-RU" sz="2400" dirty="0"/>
              <a:t>потенциальной угрозой для менее организованных систем. </a:t>
            </a:r>
            <a:endParaRPr lang="ru-RU" sz="2400" dirty="0" smtClean="0"/>
          </a:p>
          <a:p>
            <a:r>
              <a:rPr lang="ru-RU" sz="2400" dirty="0" smtClean="0"/>
              <a:t>Биосфера </a:t>
            </a:r>
            <a:r>
              <a:rPr lang="ru-RU" sz="2400" dirty="0"/>
              <a:t>Земли, как система, развивается за счет внутренних и космических ресурсов.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21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57619"/>
            <a:ext cx="8915400" cy="4853603"/>
          </a:xfrm>
        </p:spPr>
        <p:txBody>
          <a:bodyPr>
            <a:normAutofit lnSpcReduction="10000"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Закон уменьшения </a:t>
            </a:r>
            <a:r>
              <a:rPr lang="ru-RU" sz="2000" b="1" dirty="0" err="1">
                <a:solidFill>
                  <a:srgbClr val="C00000"/>
                </a:solidFill>
              </a:rPr>
              <a:t>энергоотдачи</a:t>
            </a:r>
            <a:r>
              <a:rPr lang="ru-RU" sz="2000" b="1" dirty="0">
                <a:solidFill>
                  <a:srgbClr val="C00000"/>
                </a:solidFill>
              </a:rPr>
              <a:t> в природопользовании</a:t>
            </a:r>
            <a:r>
              <a:rPr lang="ru-RU" sz="2000" dirty="0"/>
              <a:t>: в процессе получения из естественных систем полезной продукции с течением времени (в историческом аспекте) на ее изготовление в среднем расходуется все больше энергии (возрастают энергетические затраты на одного человека). </a:t>
            </a:r>
            <a:r>
              <a:rPr lang="ru-RU" sz="2000" dirty="0" smtClean="0"/>
              <a:t>Увеличение </a:t>
            </a:r>
            <a:r>
              <a:rPr lang="ru-RU" sz="2000" dirty="0"/>
              <a:t>энергетических затрат не может происходить бесконечно, его можно и следует рассчитывать, планируя свои отношения с природой с целью их гармонизации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>
                <a:solidFill>
                  <a:srgbClr val="C00000"/>
                </a:solidFill>
              </a:rPr>
              <a:t>Закон толерантности</a:t>
            </a:r>
            <a:r>
              <a:rPr lang="ru-RU" sz="2000" dirty="0"/>
              <a:t> (закон </a:t>
            </a:r>
            <a:r>
              <a:rPr lang="ru-RU" sz="2000" dirty="0" err="1"/>
              <a:t>Шелфорда</a:t>
            </a:r>
            <a:r>
              <a:rPr lang="ru-RU" sz="2000" dirty="0"/>
              <a:t>): лимитирующим фактором процветания организма может быть как минимум, так и максимум экологического влияния, диапазон между которыми определяет степень выносливости (толерантности) организма к данному фактору. Соответственно закону любой излишек вещества или энергии в экосистеме становится его врагом, загрязнителем.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29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2936" y="6055734"/>
            <a:ext cx="27689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/>
              <a:t>Victor </a:t>
            </a:r>
            <a:r>
              <a:rPr lang="en-US" b="1" i="1" dirty="0" smtClean="0"/>
              <a:t>Ernest</a:t>
            </a:r>
            <a:r>
              <a:rPr lang="ru-RU" b="1" i="1" dirty="0" smtClean="0"/>
              <a:t> </a:t>
            </a:r>
            <a:r>
              <a:rPr lang="en-US" b="1" i="1" dirty="0" err="1" smtClean="0"/>
              <a:t>Shelford</a:t>
            </a:r>
            <a:r>
              <a:rPr lang="en-US" b="1" i="1" dirty="0" smtClean="0"/>
              <a:t> </a:t>
            </a:r>
            <a:r>
              <a:rPr lang="en-US" b="1" dirty="0"/>
              <a:t> </a:t>
            </a:r>
            <a:endParaRPr lang="ru-RU" b="1" dirty="0" smtClean="0"/>
          </a:p>
          <a:p>
            <a:pPr algn="ctr"/>
            <a:r>
              <a:rPr lang="ru-RU" b="1" dirty="0" smtClean="0"/>
              <a:t>(1877-1968)</a:t>
            </a:r>
            <a:endParaRPr lang="ru-RU" b="1" dirty="0"/>
          </a:p>
        </p:txBody>
      </p:sp>
      <p:pic>
        <p:nvPicPr>
          <p:cNvPr id="9218" name="Picture 2" descr="Картинки по запросу Викторо Эрнест Шелфор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63" y="2973501"/>
            <a:ext cx="1994436" cy="301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967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8195" y="837282"/>
            <a:ext cx="8915400" cy="52942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Закон физико-химического единства живого вещества</a:t>
            </a:r>
            <a:r>
              <a:rPr lang="ru-RU" sz="2200" dirty="0">
                <a:solidFill>
                  <a:srgbClr val="C00000"/>
                </a:solidFill>
              </a:rPr>
              <a:t> </a:t>
            </a:r>
            <a:r>
              <a:rPr lang="ru-RU" sz="2200" dirty="0"/>
              <a:t>(сформулированный В. Вернадским): все живое вещество Земли имеет единую физико-химическую природу. Из этого явствует, что вредное для одной части живого вещества вредит и другой его части, только, конечно, разной мерой. </a:t>
            </a:r>
            <a:r>
              <a:rPr lang="ru-RU" sz="2200" dirty="0" smtClean="0"/>
              <a:t>Разница состоит </a:t>
            </a:r>
            <a:r>
              <a:rPr lang="ru-RU" sz="2200" dirty="0"/>
              <a:t>лишь в стойкости видов к действию того ли другого агента. 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Через </a:t>
            </a:r>
            <a:r>
              <a:rPr lang="ru-RU" sz="2200" dirty="0"/>
              <a:t>наличие в любой популяции более или менее стойких к физико-химическому влиянию видов скорость отбора за выносливостью популяций к вредному агенту прямо пропорциональная скорости размножения организмов и дежурство поколений. 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Следовательно, продолжительное </a:t>
            </a:r>
            <a:r>
              <a:rPr lang="ru-RU" sz="2200" dirty="0"/>
              <a:t>употребление пестицидов экологически </a:t>
            </a:r>
            <a:r>
              <a:rPr lang="ru-RU" sz="2200" dirty="0" smtClean="0"/>
              <a:t>недопустимо, </a:t>
            </a:r>
            <a:r>
              <a:rPr lang="ru-RU" sz="2200" dirty="0"/>
              <a:t>так как вредители, которые размножаются значительно более быстро, более быстро приспосабливаются и выживают, а объемы химических загрязнений приходится все более увеличивать.</a:t>
            </a:r>
            <a:br>
              <a:rPr lang="ru-RU" sz="2200" dirty="0"/>
            </a:br>
            <a:endParaRPr lang="ru-RU" sz="22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832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4548" y="914400"/>
            <a:ext cx="7880063" cy="49968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Закон экологической корреляции</a:t>
            </a:r>
            <a:r>
              <a:rPr lang="ru-RU" sz="2000" dirty="0"/>
              <a:t>: в экосистеме, как и в любой другой системе, все виды живого вещества и абиотические экологические компоненты функционально отвечают один другому. Выпадение одной части системы (вида) неминуемо приводит к выключению связанных с ею других частей экосистемы и функциональных изменений.</a:t>
            </a:r>
          </a:p>
          <a:p>
            <a:endParaRPr lang="ru-RU" sz="2000" dirty="0" smtClean="0"/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4 </a:t>
            </a:r>
            <a:r>
              <a:rPr lang="ru-RU" sz="2000" b="1" dirty="0">
                <a:solidFill>
                  <a:srgbClr val="C00000"/>
                </a:solidFill>
              </a:rPr>
              <a:t>закона экологии </a:t>
            </a:r>
            <a:r>
              <a:rPr lang="ru-RU" sz="2000" dirty="0"/>
              <a:t>американского ученого Б. Коммонера:</a:t>
            </a:r>
          </a:p>
          <a:p>
            <a:r>
              <a:rPr lang="ru-RU" sz="2000" dirty="0"/>
              <a:t>1)все </a:t>
            </a:r>
            <a:r>
              <a:rPr lang="ru-RU" sz="2000" dirty="0" smtClean="0"/>
              <a:t>связанно </a:t>
            </a:r>
            <a:r>
              <a:rPr lang="ru-RU" sz="2000" dirty="0"/>
              <a:t>со всем;</a:t>
            </a:r>
            <a:br>
              <a:rPr lang="ru-RU" sz="2000" dirty="0"/>
            </a:br>
            <a:r>
              <a:rPr lang="ru-RU" sz="2000" dirty="0"/>
              <a:t>2)все должно куда-то деваться;</a:t>
            </a:r>
            <a:br>
              <a:rPr lang="ru-RU" sz="2000" dirty="0"/>
            </a:br>
            <a:r>
              <a:rPr lang="ru-RU" sz="2000" dirty="0"/>
              <a:t>3)природа «знает» лучше;</a:t>
            </a:r>
            <a:br>
              <a:rPr lang="ru-RU" sz="2000" dirty="0"/>
            </a:br>
            <a:r>
              <a:rPr lang="ru-RU" sz="2000" dirty="0"/>
              <a:t>4) ничто не </a:t>
            </a:r>
            <a:r>
              <a:rPr lang="ru-RU" sz="2000" dirty="0" smtClean="0"/>
              <a:t>приходится даром </a:t>
            </a:r>
            <a:r>
              <a:rPr lang="ru-RU" sz="2000" dirty="0"/>
              <a:t>(за все надо платить).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31</a:t>
            </a:fld>
            <a:endParaRPr lang="ru-RU"/>
          </a:p>
        </p:txBody>
      </p:sp>
      <p:pic>
        <p:nvPicPr>
          <p:cNvPr id="10242" name="Picture 2" descr="Картинки по запросу Б. Коммон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6" y="2478795"/>
            <a:ext cx="2304782" cy="305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69976" y="5693876"/>
            <a:ext cx="2328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Barry Commoner</a:t>
            </a:r>
            <a:r>
              <a:rPr lang="en-US" dirty="0"/>
              <a:t> </a:t>
            </a:r>
            <a:endParaRPr lang="ru-RU" dirty="0" smtClean="0"/>
          </a:p>
          <a:p>
            <a:pPr algn="ctr"/>
            <a:r>
              <a:rPr lang="en-US" dirty="0" smtClean="0"/>
              <a:t>(1917</a:t>
            </a:r>
            <a:r>
              <a:rPr lang="en-US" dirty="0"/>
              <a:t> – </a:t>
            </a:r>
            <a:r>
              <a:rPr lang="en-US" dirty="0" smtClean="0"/>
              <a:t>2012</a:t>
            </a:r>
            <a:r>
              <a:rPr lang="en-US" dirty="0"/>
              <a:t>)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079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6924" y="451691"/>
            <a:ext cx="8320737" cy="5062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Экологические </a:t>
            </a:r>
            <a:r>
              <a:rPr lang="ru-RU" sz="2000" b="1" dirty="0">
                <a:solidFill>
                  <a:srgbClr val="C00000"/>
                </a:solidFill>
              </a:rPr>
              <a:t>законы, сформулированные </a:t>
            </a:r>
            <a:r>
              <a:rPr lang="ru-RU" sz="2000" b="1" dirty="0" smtClean="0">
                <a:solidFill>
                  <a:srgbClr val="C00000"/>
                </a:solidFill>
              </a:rPr>
              <a:t>Д</a:t>
            </a:r>
            <a:r>
              <a:rPr lang="ru-RU" sz="2000" b="1" dirty="0">
                <a:solidFill>
                  <a:srgbClr val="C00000"/>
                </a:solidFill>
              </a:rPr>
              <a:t>. </a:t>
            </a:r>
            <a:r>
              <a:rPr lang="ru-RU" sz="2000" b="1" dirty="0" err="1" smtClean="0">
                <a:solidFill>
                  <a:srgbClr val="C00000"/>
                </a:solidFill>
              </a:rPr>
              <a:t>Чирасом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dirty="0"/>
              <a:t>в 1991—1993 гг. </a:t>
            </a:r>
            <a:r>
              <a:rPr lang="ru-RU" sz="2000" dirty="0" smtClean="0"/>
              <a:t>:</a:t>
            </a:r>
          </a:p>
          <a:p>
            <a:pPr marL="0" indent="0">
              <a:buNone/>
            </a:pPr>
            <a:r>
              <a:rPr lang="ru-RU" sz="2000" dirty="0" smtClean="0"/>
              <a:t>Природа </a:t>
            </a:r>
            <a:r>
              <a:rPr lang="ru-RU" sz="2000" dirty="0"/>
              <a:t>существует вечно (с точки зрения человека) и сопротивляется деградации благодаря действию четырех экологических законов: </a:t>
            </a:r>
            <a:endParaRPr lang="ru-RU" sz="2000" dirty="0" smtClean="0"/>
          </a:p>
          <a:p>
            <a:pPr marL="457200" indent="-457200">
              <a:buAutoNum type="arabicParenR"/>
            </a:pPr>
            <a:r>
              <a:rPr lang="ru-RU" dirty="0" err="1" smtClean="0"/>
              <a:t>рецикличности</a:t>
            </a:r>
            <a:r>
              <a:rPr lang="ru-RU" dirty="0" smtClean="0"/>
              <a:t> </a:t>
            </a:r>
            <a:r>
              <a:rPr lang="ru-RU" dirty="0"/>
              <a:t>или повторного многоразового использования важнейших веществ; </a:t>
            </a:r>
            <a:endParaRPr lang="ru-RU" dirty="0" smtClean="0"/>
          </a:p>
          <a:p>
            <a:pPr marL="457200" indent="-457200">
              <a:buAutoNum type="arabicParenR"/>
            </a:pPr>
            <a:r>
              <a:rPr lang="ru-RU" dirty="0" smtClean="0"/>
              <a:t>постоянного </a:t>
            </a:r>
            <a:r>
              <a:rPr lang="ru-RU" dirty="0"/>
              <a:t>восстановления ресурсов; </a:t>
            </a:r>
            <a:endParaRPr lang="ru-RU" dirty="0" smtClean="0"/>
          </a:p>
          <a:p>
            <a:pPr marL="457200" indent="-457200">
              <a:buAutoNum type="arabicParenR"/>
            </a:pPr>
            <a:r>
              <a:rPr lang="ru-RU" dirty="0" smtClean="0"/>
              <a:t>консервативного </a:t>
            </a:r>
            <a:r>
              <a:rPr lang="ru-RU" dirty="0"/>
              <a:t>потребления (если живые существа потребляют лишь то (и в таком количестве), что им необходимо, не больше и не меньше); </a:t>
            </a:r>
            <a:endParaRPr lang="ru-RU" dirty="0" smtClean="0"/>
          </a:p>
          <a:p>
            <a:pPr marL="457200" indent="-457200">
              <a:buAutoNum type="arabicParenR"/>
            </a:pPr>
            <a:r>
              <a:rPr lang="ru-RU" dirty="0" smtClean="0"/>
              <a:t>популяционного </a:t>
            </a:r>
            <a:r>
              <a:rPr lang="ru-RU" dirty="0"/>
              <a:t>контроля (природа не допускает «взрывного» роста популяций, регулируя количественный состав того ли другого вида путем создания соответствующих условий для его существования и размножения). </a:t>
            </a:r>
            <a:endParaRPr lang="ru-RU" dirty="0" smtClean="0"/>
          </a:p>
          <a:p>
            <a:pPr marL="0" indent="0">
              <a:buNone/>
            </a:pPr>
            <a:r>
              <a:rPr lang="ru-RU" sz="2000" dirty="0" smtClean="0"/>
              <a:t>Важнейшей </a:t>
            </a:r>
            <a:r>
              <a:rPr lang="ru-RU" sz="2000" dirty="0"/>
              <a:t>задачей экологии Д. </a:t>
            </a:r>
            <a:r>
              <a:rPr lang="ru-RU" sz="2000" dirty="0" err="1"/>
              <a:t>Чирас</a:t>
            </a:r>
            <a:r>
              <a:rPr lang="ru-RU" sz="2000" dirty="0"/>
              <a:t> считает изучение структуры и функций экосистем, их уравновешенности, или неуравновешенности, то есть причин стабильности и разбалансирования экосистем.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1DF3-192F-472A-B329-8A284B31F545}" type="slidenum">
              <a:rPr lang="ru-RU" smtClean="0"/>
              <a:t>32</a:t>
            </a:fld>
            <a:endParaRPr lang="ru-RU"/>
          </a:p>
        </p:txBody>
      </p:sp>
      <p:pic>
        <p:nvPicPr>
          <p:cNvPr id="11266" name="Picture 2" descr="Картинки по запросу Даниэль Чира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31" y="1516062"/>
            <a:ext cx="19050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Картинки по запросу Даниэль Чира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15" y="3117773"/>
            <a:ext cx="2185747" cy="273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47298" y="5855332"/>
            <a:ext cx="1952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Daniel D. </a:t>
            </a:r>
            <a:r>
              <a:rPr lang="en-US" b="1" dirty="0" err="1"/>
              <a:t>Chiras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1635347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464</TotalTime>
  <Words>1321</Words>
  <Application>Microsoft Office PowerPoint</Application>
  <PresentationFormat>Произвольный</PresentationFormat>
  <Paragraphs>174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Легкий дым</vt:lpstr>
      <vt:lpstr>Введение в геоэкологию. Экологические законы</vt:lpstr>
      <vt:lpstr>Немецкий географ Карл Тролль (1899-1975) ввел термин «геоэкология» в 1966 г.  Troll C. Vorwort des Herausgebers // Frenzel B. Grundzüge der pleistozänen Vegetationsgeschichte Nord-Eurasiens. Wiesbaden : F. Steiner, 1968. S. 3–6. </vt:lpstr>
      <vt:lpstr>Презентация PowerPoint</vt:lpstr>
      <vt:lpstr>Презентация PowerPoint</vt:lpstr>
      <vt:lpstr>Презентация PowerPoint</vt:lpstr>
      <vt:lpstr>Презентация PowerPoint</vt:lpstr>
      <vt:lpstr>Экосфера - совокупность всех экосистем Земли, создающей условия для развития биологических систем. </vt:lpstr>
      <vt:lpstr>Экосистемы и биогеоценоз </vt:lpstr>
      <vt:lpstr>Экосистема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Биоценоз - растения и животные</vt:lpstr>
      <vt:lpstr>Современное понятие геоэкологии</vt:lpstr>
      <vt:lpstr>Презентация PowerPoint</vt:lpstr>
      <vt:lpstr>Объекты и предмет геоэкологии</vt:lpstr>
      <vt:lpstr>Методы геоэкологии</vt:lpstr>
      <vt:lpstr>Понятие геоэкологии в настоящем учебном курсе</vt:lpstr>
      <vt:lpstr>Экологические законы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геоэкологию. Экологические законы</dc:title>
  <dc:creator>A</dc:creator>
  <cp:lastModifiedBy>Межибор Антонина Михайловна</cp:lastModifiedBy>
  <cp:revision>73</cp:revision>
  <dcterms:created xsi:type="dcterms:W3CDTF">2017-02-08T13:01:38Z</dcterms:created>
  <dcterms:modified xsi:type="dcterms:W3CDTF">2017-02-09T08:42:03Z</dcterms:modified>
</cp:coreProperties>
</file>