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55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931546-F7A4-4858-AEE4-D2A27550C69F}" type="datetimeFigureOut">
              <a:rPr lang="ru-RU" smtClean="0"/>
              <a:pPr/>
              <a:t>18.06.2017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B35E5-3576-4872-8E54-70A2550E62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762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7EAD5-B2AC-4E8B-B75B-CD8ACE3CA31C}" type="datetime1">
              <a:rPr lang="ru-RU" smtClean="0"/>
              <a:pPr/>
              <a:t>18.06.2017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126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7859-7456-408B-A251-F340A0B5F382}" type="datetime1">
              <a:rPr lang="ru-RU" smtClean="0"/>
              <a:pPr/>
              <a:t>18.06.2017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66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283F-8BBA-4EB5-B400-3345975DB871}" type="datetime1">
              <a:rPr lang="ru-RU" smtClean="0"/>
              <a:pPr/>
              <a:t>18.06.2017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672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FB00E-7D07-4E6A-8748-8F765648D435}" type="datetime1">
              <a:rPr lang="ru-RU" smtClean="0"/>
              <a:pPr/>
              <a:t>18.06.2017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103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173D3-CBD0-4B34-AD4F-378EDA02BA9C}" type="datetime1">
              <a:rPr lang="ru-RU" smtClean="0"/>
              <a:pPr/>
              <a:t>18.06.2017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74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F6FCF-D150-418E-AA43-8D5A316875A7}" type="datetime1">
              <a:rPr lang="ru-RU" smtClean="0"/>
              <a:pPr/>
              <a:t>18.06.2017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537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DC83-4A08-44F0-BCDF-38830E0DDC66}" type="datetime1">
              <a:rPr lang="ru-RU" smtClean="0"/>
              <a:pPr/>
              <a:t>18.06.2017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37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C9C55-F905-4B31-AEA0-6129D567EF04}" type="datetime1">
              <a:rPr lang="ru-RU" smtClean="0"/>
              <a:pPr/>
              <a:t>18.06.2017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804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0CC1-03F6-4512-A888-ABD9E5FFDFD9}" type="datetime1">
              <a:rPr lang="ru-RU" smtClean="0"/>
              <a:pPr/>
              <a:t>18.06.2017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677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B1703-0071-4325-8430-EC1CE49680AA}" type="datetime1">
              <a:rPr lang="ru-RU" smtClean="0"/>
              <a:pPr/>
              <a:t>18.06.2017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628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2AA05-8DF1-45CE-A615-AB512B52DFB1}" type="datetime1">
              <a:rPr lang="ru-RU" smtClean="0"/>
              <a:pPr/>
              <a:t>18.06.2017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252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277FD-684B-479C-941A-93A9F284C462}" type="datetime1">
              <a:rPr lang="ru-RU" smtClean="0"/>
              <a:pPr/>
              <a:t>18.06.2017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403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124744"/>
            <a:ext cx="8424936" cy="20162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ХИМИЧЕСКАЯ ТЕХНОЛОГИЯ </a:t>
            </a:r>
            <a:b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ЯДЕРНОГО ТОПЛИВА</a:t>
            </a:r>
            <a:b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3933056"/>
            <a:ext cx="6768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/>
              <a:t>Амелина Галина Николаевна</a:t>
            </a:r>
          </a:p>
          <a:p>
            <a:r>
              <a:rPr lang="ru-RU" sz="2400" i="1" dirty="0" smtClean="0"/>
              <a:t>доцент каф. ХТРЭ ФТИ</a:t>
            </a:r>
          </a:p>
          <a:p>
            <a:r>
              <a:rPr lang="ru-RU" sz="2400" i="1" dirty="0" smtClean="0"/>
              <a:t>334-10 к.</a:t>
            </a:r>
            <a:endParaRPr lang="ru-RU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39552" y="563563"/>
            <a:ext cx="828092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ru-RU" sz="3200" b="1" i="1" dirty="0" smtClean="0"/>
              <a:t>Ядерная (атомная – устар.) энергетика</a:t>
            </a:r>
          </a:p>
          <a:p>
            <a:pPr marL="457200" indent="-457200" algn="just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ru-RU" sz="3200" b="1" i="1" dirty="0" smtClean="0"/>
              <a:t>Ядерное (атомное – устар.) оружие</a:t>
            </a:r>
          </a:p>
          <a:p>
            <a:pPr marL="457200" indent="-457200" algn="just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ru-RU" sz="3200" b="1" i="1" dirty="0" smtClean="0"/>
              <a:t>Атомный флот</a:t>
            </a:r>
          </a:p>
          <a:p>
            <a:pPr marL="457200" indent="-457200" algn="just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ru-RU" sz="3200" b="1" i="1" dirty="0" smtClean="0"/>
              <a:t>Атомная электростанция (АЭС)</a:t>
            </a:r>
          </a:p>
          <a:p>
            <a:pPr marL="457200" indent="-457200" algn="just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ru-RU" sz="3200" b="1" i="1" dirty="0" smtClean="0"/>
              <a:t>Ядерное топливо (</a:t>
            </a:r>
            <a:r>
              <a:rPr lang="en-US" sz="3200" b="1" i="1" dirty="0" smtClean="0"/>
              <a:t>Nuclear fuel</a:t>
            </a:r>
            <a:r>
              <a:rPr lang="ru-RU" sz="3200" b="1" i="1" dirty="0" smtClean="0"/>
              <a:t>)</a:t>
            </a:r>
          </a:p>
          <a:p>
            <a:pPr marL="457200" indent="-457200" algn="just">
              <a:spcBef>
                <a:spcPts val="2400"/>
              </a:spcBef>
              <a:buFont typeface="Arial" panose="020B0604020202020204" pitchFamily="34" charset="0"/>
              <a:buChar char="•"/>
            </a:pPr>
            <a:endParaRPr 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val="428576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99592" y="476672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Структура атомной отрасли. </a:t>
            </a:r>
            <a:r>
              <a:rPr lang="ru-RU" sz="3600" dirty="0" err="1" smtClean="0"/>
              <a:t>Госкорпорация</a:t>
            </a:r>
            <a:r>
              <a:rPr lang="ru-RU" sz="3600" dirty="0" smtClean="0"/>
              <a:t> «</a:t>
            </a:r>
            <a:r>
              <a:rPr lang="ru-RU" sz="3600" dirty="0" err="1" smtClean="0"/>
              <a:t>Росатом</a:t>
            </a:r>
            <a:r>
              <a:rPr lang="ru-RU" sz="3600" dirty="0" smtClean="0"/>
              <a:t>»</a:t>
            </a:r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2132856"/>
            <a:ext cx="68407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2400" dirty="0" smtClean="0"/>
              <a:t>Ядерный энергетический комплекс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2400" dirty="0" smtClean="0"/>
              <a:t>Ядерный оружейный комплекс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2400" dirty="0" smtClean="0"/>
              <a:t>Прикладная и фундаментальная наука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2400" dirty="0" smtClean="0"/>
              <a:t>Ядерная и радиационная безопасность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2400" dirty="0" smtClean="0"/>
              <a:t>Атомный ледокольный флот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3819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99592" y="476672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Направления </a:t>
            </a:r>
          </a:p>
          <a:p>
            <a:pPr algn="ctr"/>
            <a:r>
              <a:rPr lang="ru-RU" sz="3600" dirty="0" smtClean="0"/>
              <a:t>атомной промышленности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2276872"/>
            <a:ext cx="8208912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2800" dirty="0" smtClean="0"/>
              <a:t>Энергетическое</a:t>
            </a: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2800" dirty="0" smtClean="0"/>
              <a:t>Военное</a:t>
            </a: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2800" dirty="0" smtClean="0"/>
              <a:t>Транспортное</a:t>
            </a: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8508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24744" y="188640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Структура </a:t>
            </a:r>
          </a:p>
          <a:p>
            <a:pPr algn="ctr"/>
            <a:r>
              <a:rPr lang="ru-RU" sz="3600" dirty="0" smtClean="0"/>
              <a:t>энергетического направления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701502" y="1628800"/>
            <a:ext cx="7848872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dirty="0" smtClean="0"/>
              <a:t>Добыча урана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dirty="0" smtClean="0"/>
              <a:t>Обогащение урана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dirty="0" smtClean="0"/>
              <a:t>Производство ядерного топлива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dirty="0" smtClean="0"/>
              <a:t>Производство электроэнергии на АЭС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dirty="0" smtClean="0"/>
              <a:t>Переработка отработанного ядерного топлива (ОЯТ)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dirty="0" smtClean="0"/>
              <a:t>Захоронение радиоактивных отходов (РАО)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dirty="0" smtClean="0"/>
              <a:t>Ядерное и энергетическое машиностроение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dirty="0" smtClean="0"/>
              <a:t>Проектирование, инжиниринг и строительство АЭС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dirty="0" smtClean="0"/>
              <a:t>Сервис и обслуживание АЭС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30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226202"/>
              </p:ext>
            </p:extLst>
          </p:nvPr>
        </p:nvGraphicFramePr>
        <p:xfrm>
          <a:off x="539552" y="1844824"/>
          <a:ext cx="8352928" cy="2512876"/>
        </p:xfrm>
        <a:graphic>
          <a:graphicData uri="http://schemas.openxmlformats.org/drawingml/2006/table">
            <a:tbl>
              <a:tblPr firstRow="1" firstCol="1" bandRow="1"/>
              <a:tblGrid>
                <a:gridCol w="3453309"/>
                <a:gridCol w="3387451"/>
                <a:gridCol w="1512168"/>
              </a:tblGrid>
              <a:tr h="342038">
                <a:tc gridSpan="3"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b="1" i="1" dirty="0" smtClean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Энергетические ресурсы</a:t>
                      </a:r>
                    </a:p>
                    <a:p>
                      <a:pPr marL="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i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4076"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Первичные ресурсы</a:t>
                      </a:r>
                      <a:endParaRPr lang="ru-RU" sz="2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Вторичные ресурсы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407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Возобновляемые ресурсы</a:t>
                      </a:r>
                      <a:endParaRPr lang="ru-RU" sz="2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effectLst/>
                          <a:latin typeface="+mj-lt"/>
                          <a:ea typeface="Calibri"/>
                          <a:cs typeface="Times New Roman"/>
                        </a:rPr>
                        <a:t>Невозобновляемые</a:t>
                      </a:r>
                      <a:endParaRPr lang="ru-RU" sz="2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 ресурсы</a:t>
                      </a:r>
                      <a:endParaRPr lang="ru-RU" sz="2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79512" y="171600"/>
            <a:ext cx="844654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altLang="ru-RU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Классификация энергетических ресурсов</a:t>
            </a:r>
            <a:endParaRPr kumimoji="0" lang="ru-RU" altLang="ru-RU" sz="3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56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371457"/>
            <a:ext cx="8208912" cy="491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rgbClr val="FF0000"/>
                </a:solidFill>
                <a:latin typeface="+mj-lt"/>
                <a:ea typeface="Calibri"/>
                <a:cs typeface="Times New Roman"/>
              </a:rPr>
              <a:t>Преимущества</a:t>
            </a:r>
            <a:r>
              <a:rPr lang="ru-RU" sz="2400" b="1" i="1" dirty="0">
                <a:solidFill>
                  <a:srgbClr val="FF0000"/>
                </a:solidFill>
                <a:latin typeface="+mj-lt"/>
                <a:ea typeface="Calibri"/>
                <a:cs typeface="Times New Roman"/>
              </a:rPr>
              <a:t>:</a:t>
            </a:r>
            <a:endParaRPr lang="ru-RU" sz="2400" i="1" dirty="0">
              <a:solidFill>
                <a:srgbClr val="FF0000"/>
              </a:solidFill>
              <a:latin typeface="+mj-lt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+mj-lt"/>
                <a:ea typeface="Calibri"/>
                <a:cs typeface="Times New Roman"/>
              </a:rPr>
              <a:t>Высокая теплотворность на единицу топлива (в 50 млн. раз больше угля)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 err="1">
                <a:latin typeface="+mj-lt"/>
                <a:ea typeface="Calibri"/>
                <a:cs typeface="Times New Roman"/>
              </a:rPr>
              <a:t>Наукоемкость</a:t>
            </a:r>
            <a:endParaRPr lang="ru-RU" sz="2400" dirty="0">
              <a:latin typeface="+mj-lt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 err="1">
                <a:latin typeface="+mj-lt"/>
                <a:ea typeface="Calibri"/>
                <a:cs typeface="Times New Roman"/>
              </a:rPr>
              <a:t>Самопроизводимость</a:t>
            </a:r>
            <a:endParaRPr lang="ru-RU" sz="2400" dirty="0">
              <a:latin typeface="+mj-lt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+mj-lt"/>
                <a:ea typeface="Calibri"/>
                <a:cs typeface="Times New Roman"/>
              </a:rPr>
              <a:t>Практическая неисчерпаемость запасов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+mj-lt"/>
                <a:ea typeface="Calibri"/>
                <a:cs typeface="Times New Roman"/>
              </a:rPr>
              <a:t>Отсутствие выбросов СО</a:t>
            </a:r>
            <a:r>
              <a:rPr lang="ru-RU" sz="2400" baseline="-25000" dirty="0">
                <a:latin typeface="+mj-lt"/>
                <a:ea typeface="Calibri"/>
                <a:cs typeface="Times New Roman"/>
              </a:rPr>
              <a:t>2</a:t>
            </a:r>
            <a:endParaRPr lang="ru-RU" sz="2400" dirty="0">
              <a:latin typeface="+mj-lt"/>
              <a:ea typeface="Calibri"/>
              <a:cs typeface="Times New Roman"/>
            </a:endParaRPr>
          </a:p>
          <a:p>
            <a:pPr marL="45720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2400" b="1" i="1" dirty="0">
                <a:solidFill>
                  <a:srgbClr val="FF0000"/>
                </a:solidFill>
                <a:latin typeface="+mj-lt"/>
                <a:ea typeface="Calibri"/>
                <a:cs typeface="Times New Roman"/>
              </a:rPr>
              <a:t>Недостатки:</a:t>
            </a:r>
            <a:endParaRPr lang="ru-RU" sz="2400" i="1" dirty="0">
              <a:solidFill>
                <a:srgbClr val="FF0000"/>
              </a:solidFill>
              <a:latin typeface="+mj-lt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+mj-lt"/>
                <a:ea typeface="Calibri"/>
                <a:cs typeface="Times New Roman"/>
              </a:rPr>
              <a:t>Необходимость переработки ОЯТ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+mj-lt"/>
                <a:ea typeface="Calibri"/>
                <a:cs typeface="Times New Roman"/>
              </a:rPr>
              <a:t>Необходимость высокой степени контроля за ЯМ</a:t>
            </a:r>
          </a:p>
          <a:p>
            <a:pPr marL="457200">
              <a:lnSpc>
                <a:spcPct val="115000"/>
              </a:lnSpc>
              <a:spcAft>
                <a:spcPts val="1000"/>
              </a:spcAft>
              <a:tabLst>
                <a:tab pos="180340" algn="l"/>
              </a:tabLst>
            </a:pPr>
            <a:r>
              <a:rPr lang="ru-RU" sz="2400" b="1" dirty="0">
                <a:latin typeface="+mj-lt"/>
                <a:ea typeface="Calibri"/>
                <a:cs typeface="Times New Roman"/>
              </a:rPr>
              <a:t> </a:t>
            </a:r>
            <a:endParaRPr lang="ru-RU" sz="2400" dirty="0">
              <a:latin typeface="+mj-lt"/>
              <a:ea typeface="Calibri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88640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algn="ctr">
              <a:spcAft>
                <a:spcPts val="0"/>
              </a:spcAft>
            </a:pPr>
            <a:r>
              <a:rPr lang="ru-RU" sz="3600" dirty="0">
                <a:latin typeface="+mj-lt"/>
                <a:ea typeface="Calibri"/>
                <a:cs typeface="Times New Roman"/>
              </a:rPr>
              <a:t>Преимущества и недостатки </a:t>
            </a:r>
            <a:endParaRPr lang="ru-RU" sz="3600" dirty="0" smtClean="0">
              <a:latin typeface="+mj-lt"/>
              <a:ea typeface="Calibri"/>
              <a:cs typeface="Times New Roman"/>
            </a:endParaRPr>
          </a:p>
          <a:p>
            <a:pPr marL="457200" algn="ctr">
              <a:spcAft>
                <a:spcPts val="0"/>
              </a:spcAft>
            </a:pPr>
            <a:r>
              <a:rPr lang="ru-RU" sz="3600" dirty="0" smtClean="0">
                <a:latin typeface="+mj-lt"/>
                <a:ea typeface="Calibri"/>
                <a:cs typeface="Times New Roman"/>
              </a:rPr>
              <a:t>ядерного </a:t>
            </a:r>
            <a:r>
              <a:rPr lang="ru-RU" sz="3600" dirty="0">
                <a:latin typeface="+mj-lt"/>
                <a:ea typeface="Calibri"/>
                <a:cs typeface="Times New Roman"/>
              </a:rPr>
              <a:t>топлива</a:t>
            </a:r>
            <a:endParaRPr lang="ru-RU" sz="2800" dirty="0">
              <a:latin typeface="+mj-lt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2166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619672" y="109935"/>
            <a:ext cx="6543675" cy="120032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Блок-схема типичного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уран-плутониевого ЯТЦ</a:t>
            </a:r>
          </a:p>
        </p:txBody>
      </p:sp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4" y="1433711"/>
            <a:ext cx="6951663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Группа 14"/>
          <p:cNvGrpSpPr/>
          <p:nvPr/>
        </p:nvGrpSpPr>
        <p:grpSpPr>
          <a:xfrm>
            <a:off x="2195736" y="2479968"/>
            <a:ext cx="5733975" cy="2752037"/>
            <a:chOff x="2195736" y="2479968"/>
            <a:chExt cx="5733975" cy="2752037"/>
          </a:xfrm>
        </p:grpSpPr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>
              <a:off x="3561184" y="3429000"/>
              <a:ext cx="1330325" cy="4064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регенерированный </a:t>
              </a:r>
              <a:r>
                <a:rPr kumimoji="0" lang="en-US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U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>
              <a:off x="5124450" y="3431794"/>
              <a:ext cx="1330325" cy="4064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регенерированный Р</a:t>
              </a:r>
              <a:r>
                <a:rPr kumimoji="0" lang="en-US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u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ectangle 13"/>
            <p:cNvSpPr>
              <a:spLocks noChangeArrowheads="1"/>
            </p:cNvSpPr>
            <p:nvPr/>
          </p:nvSpPr>
          <p:spPr bwMode="auto">
            <a:xfrm>
              <a:off x="2843808" y="4409680"/>
              <a:ext cx="1184275" cy="82232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5135" name="Picture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0272" y="4346180"/>
              <a:ext cx="428625" cy="885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6" name="Picture 1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4346179"/>
              <a:ext cx="333375" cy="885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Rectangle 17"/>
            <p:cNvSpPr>
              <a:spLocks noChangeArrowheads="1"/>
            </p:cNvSpPr>
            <p:nvPr/>
          </p:nvSpPr>
          <p:spPr bwMode="auto">
            <a:xfrm>
              <a:off x="4299371" y="4400495"/>
              <a:ext cx="1184275" cy="82232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5138" name="AutoShape 18"/>
            <p:cNvCxnSpPr>
              <a:cxnSpLocks noChangeShapeType="1"/>
            </p:cNvCxnSpPr>
            <p:nvPr/>
          </p:nvCxnSpPr>
          <p:spPr bwMode="auto">
            <a:xfrm>
              <a:off x="2195736" y="2492896"/>
              <a:ext cx="21590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AutoShape 18"/>
            <p:cNvCxnSpPr>
              <a:cxnSpLocks noChangeShapeType="1"/>
            </p:cNvCxnSpPr>
            <p:nvPr/>
          </p:nvCxnSpPr>
          <p:spPr bwMode="auto">
            <a:xfrm>
              <a:off x="3345284" y="2492896"/>
              <a:ext cx="21590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18"/>
            <p:cNvCxnSpPr>
              <a:cxnSpLocks noChangeShapeType="1"/>
            </p:cNvCxnSpPr>
            <p:nvPr/>
          </p:nvCxnSpPr>
          <p:spPr bwMode="auto">
            <a:xfrm>
              <a:off x="4571206" y="2492896"/>
              <a:ext cx="21590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AutoShape 18"/>
            <p:cNvCxnSpPr>
              <a:cxnSpLocks noChangeShapeType="1"/>
            </p:cNvCxnSpPr>
            <p:nvPr/>
          </p:nvCxnSpPr>
          <p:spPr bwMode="auto">
            <a:xfrm>
              <a:off x="5681662" y="2486432"/>
              <a:ext cx="21590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AutoShape 18"/>
            <p:cNvCxnSpPr>
              <a:cxnSpLocks noChangeShapeType="1"/>
            </p:cNvCxnSpPr>
            <p:nvPr/>
          </p:nvCxnSpPr>
          <p:spPr bwMode="auto">
            <a:xfrm>
              <a:off x="6588224" y="2479968"/>
              <a:ext cx="21590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39" name="AutoShape 19"/>
            <p:cNvCxnSpPr>
              <a:cxnSpLocks noChangeShapeType="1"/>
            </p:cNvCxnSpPr>
            <p:nvPr/>
          </p:nvCxnSpPr>
          <p:spPr bwMode="auto">
            <a:xfrm>
              <a:off x="7380312" y="2852936"/>
              <a:ext cx="0" cy="42703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40" name="AutoShape 20"/>
            <p:cNvCxnSpPr>
              <a:cxnSpLocks noChangeShapeType="1"/>
            </p:cNvCxnSpPr>
            <p:nvPr/>
          </p:nvCxnSpPr>
          <p:spPr bwMode="auto">
            <a:xfrm>
              <a:off x="7234584" y="3977879"/>
              <a:ext cx="0" cy="368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41" name="AutoShape 21"/>
            <p:cNvCxnSpPr>
              <a:cxnSpLocks noChangeShapeType="1"/>
            </p:cNvCxnSpPr>
            <p:nvPr/>
          </p:nvCxnSpPr>
          <p:spPr bwMode="auto">
            <a:xfrm>
              <a:off x="7763023" y="3979022"/>
              <a:ext cx="0" cy="368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42" name="AutoShape 22"/>
            <p:cNvCxnSpPr>
              <a:cxnSpLocks noChangeShapeType="1"/>
            </p:cNvCxnSpPr>
            <p:nvPr/>
          </p:nvCxnSpPr>
          <p:spPr bwMode="auto">
            <a:xfrm flipV="1">
              <a:off x="6454775" y="2852936"/>
              <a:ext cx="368300" cy="5810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43" name="AutoShape 23"/>
            <p:cNvCxnSpPr>
              <a:cxnSpLocks noChangeShapeType="1"/>
            </p:cNvCxnSpPr>
            <p:nvPr/>
          </p:nvCxnSpPr>
          <p:spPr bwMode="auto">
            <a:xfrm flipV="1">
              <a:off x="4418806" y="2839935"/>
              <a:ext cx="368300" cy="5810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44" name="AutoShape 24"/>
            <p:cNvCxnSpPr>
              <a:cxnSpLocks noChangeShapeType="1"/>
            </p:cNvCxnSpPr>
            <p:nvPr/>
          </p:nvCxnSpPr>
          <p:spPr bwMode="auto">
            <a:xfrm flipV="1">
              <a:off x="6948264" y="3982990"/>
              <a:ext cx="0" cy="72866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45" name="AutoShape 25"/>
            <p:cNvCxnSpPr>
              <a:cxnSpLocks noChangeShapeType="1"/>
            </p:cNvCxnSpPr>
            <p:nvPr/>
          </p:nvCxnSpPr>
          <p:spPr bwMode="auto">
            <a:xfrm flipH="1">
              <a:off x="6667599" y="4708669"/>
              <a:ext cx="27305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46" name="AutoShape 26"/>
            <p:cNvCxnSpPr>
              <a:cxnSpLocks noChangeShapeType="1"/>
            </p:cNvCxnSpPr>
            <p:nvPr/>
          </p:nvCxnSpPr>
          <p:spPr bwMode="auto">
            <a:xfrm flipH="1">
              <a:off x="5466842" y="4726957"/>
              <a:ext cx="27305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47" name="AutoShape 27"/>
            <p:cNvCxnSpPr>
              <a:cxnSpLocks noChangeShapeType="1"/>
            </p:cNvCxnSpPr>
            <p:nvPr/>
          </p:nvCxnSpPr>
          <p:spPr bwMode="auto">
            <a:xfrm flipH="1">
              <a:off x="4026321" y="4733117"/>
              <a:ext cx="27305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48" name="AutoShape 28"/>
            <p:cNvCxnSpPr>
              <a:cxnSpLocks noChangeShapeType="1"/>
            </p:cNvCxnSpPr>
            <p:nvPr/>
          </p:nvCxnSpPr>
          <p:spPr bwMode="auto">
            <a:xfrm flipH="1">
              <a:off x="2483768" y="4742261"/>
              <a:ext cx="36004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49" name="AutoShape 29"/>
            <p:cNvCxnSpPr>
              <a:cxnSpLocks noChangeShapeType="1"/>
            </p:cNvCxnSpPr>
            <p:nvPr/>
          </p:nvCxnSpPr>
          <p:spPr bwMode="auto">
            <a:xfrm flipV="1">
              <a:off x="5364088" y="3851220"/>
              <a:ext cx="0" cy="54927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50" name="AutoShape 30"/>
            <p:cNvCxnSpPr>
              <a:cxnSpLocks noChangeShapeType="1"/>
            </p:cNvCxnSpPr>
            <p:nvPr/>
          </p:nvCxnSpPr>
          <p:spPr bwMode="auto">
            <a:xfrm flipV="1">
              <a:off x="4668361" y="3835400"/>
              <a:ext cx="0" cy="54927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56715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1108</TotalTime>
  <Words>180</Words>
  <Application>Microsoft Office PowerPoint</Application>
  <PresentationFormat>Экран (4:3)</PresentationFormat>
  <Paragraphs>63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Тема Office</vt:lpstr>
      <vt:lpstr>  ХИМИЧЕСКАЯ ТЕХНОЛОГИЯ  ЯДЕРНОГО ТОПЛИВА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реальных веществ. Основные этапы анализа</dc:title>
  <dc:creator>Tatyana M. Gindullina</dc:creator>
  <cp:lastModifiedBy>Кирилл</cp:lastModifiedBy>
  <cp:revision>125</cp:revision>
  <dcterms:created xsi:type="dcterms:W3CDTF">2011-11-17T08:49:50Z</dcterms:created>
  <dcterms:modified xsi:type="dcterms:W3CDTF">2017-06-18T13:22:36Z</dcterms:modified>
</cp:coreProperties>
</file>