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8"/>
  </p:notesMasterIdLst>
  <p:sldIdLst>
    <p:sldId id="410" r:id="rId2"/>
    <p:sldId id="331" r:id="rId3"/>
    <p:sldId id="332" r:id="rId4"/>
    <p:sldId id="333" r:id="rId5"/>
    <p:sldId id="335" r:id="rId6"/>
    <p:sldId id="336" r:id="rId7"/>
    <p:sldId id="383" r:id="rId8"/>
    <p:sldId id="337" r:id="rId9"/>
    <p:sldId id="338" r:id="rId10"/>
    <p:sldId id="339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408" r:id="rId26"/>
    <p:sldId id="356" r:id="rId27"/>
    <p:sldId id="357" r:id="rId28"/>
    <p:sldId id="358" r:id="rId29"/>
    <p:sldId id="359" r:id="rId30"/>
    <p:sldId id="385" r:id="rId31"/>
    <p:sldId id="360" r:id="rId32"/>
    <p:sldId id="361" r:id="rId33"/>
    <p:sldId id="362" r:id="rId34"/>
    <p:sldId id="364" r:id="rId35"/>
    <p:sldId id="365" r:id="rId36"/>
    <p:sldId id="366" r:id="rId37"/>
    <p:sldId id="386" r:id="rId38"/>
    <p:sldId id="388" r:id="rId39"/>
    <p:sldId id="412" r:id="rId40"/>
    <p:sldId id="367" r:id="rId41"/>
    <p:sldId id="368" r:id="rId42"/>
    <p:sldId id="369" r:id="rId43"/>
    <p:sldId id="370" r:id="rId44"/>
    <p:sldId id="371" r:id="rId45"/>
    <p:sldId id="372" r:id="rId46"/>
    <p:sldId id="387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31546-F7A4-4858-AEE4-D2A27550C69F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35E5-3576-4872-8E54-70A2550E62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6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CDFBAE-F749-4DE0-98A1-F0DEB55AD886}" type="slidenum">
              <a:rPr lang="ru-RU" smtClean="0"/>
              <a:pPr>
                <a:defRPr/>
              </a:pPr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73257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Неустойчив к циклическим тепловым нагрузкам</a:t>
            </a: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752078-48A9-463A-AB69-DDA23C3423B4}" type="slidenum">
              <a:rPr lang="ru-RU" smtClean="0"/>
              <a:pPr>
                <a:defRPr/>
              </a:pPr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96613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Неустойчив к циклическим тепловым нагрузкам</a:t>
            </a: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D0BACB-293F-4073-B967-71F16FD90757}" type="slidenum">
              <a:rPr lang="ru-RU" smtClean="0"/>
              <a:pPr>
                <a:defRPr/>
              </a:pPr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84108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B35E5-3576-4872-8E54-70A2550E62F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90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E8BA58-8F06-487E-B05B-7461EB64FC3D}" type="slidenum">
              <a:rPr lang="ru-RU" smtClean="0"/>
              <a:pPr>
                <a:defRPr/>
              </a:pPr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58602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33A7EC-1D95-486C-898A-1A9EEEA3CF29}" type="slidenum">
              <a:rPr lang="ru-RU" smtClean="0"/>
              <a:pPr>
                <a:defRPr/>
              </a:pPr>
              <a:t>13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6568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B9A69B-64B0-45A4-814D-C900B1F430C7}" type="slidenum">
              <a:rPr lang="ru-RU" smtClean="0"/>
              <a:pPr>
                <a:defRPr/>
              </a:pPr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54528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ECB4E6-A534-4884-9D68-4A60B3B5CB77}" type="slidenum">
              <a:rPr lang="ru-RU" smtClean="0"/>
              <a:pPr>
                <a:defRPr/>
              </a:pPr>
              <a:t>15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3566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5FBDD7-472F-4117-BC97-95D3ED8C63E4}" type="slidenum">
              <a:rPr lang="ru-RU" smtClean="0"/>
              <a:pPr>
                <a:defRPr/>
              </a:pPr>
              <a:t>16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08798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3A83A7-7294-4D55-8F0A-96F209486E56}" type="slidenum">
              <a:rPr lang="ru-RU" smtClean="0"/>
              <a:pPr>
                <a:defRPr/>
              </a:pPr>
              <a:t>17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95768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2012B5-CAD6-4885-9DF8-7421189EE020}" type="slidenum">
              <a:rPr lang="ru-RU" smtClean="0"/>
              <a:pPr>
                <a:defRPr/>
              </a:pPr>
              <a:t>18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52056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CAC132-7D00-4D1A-ADC0-6CCDCF073E4B}" type="slidenum">
              <a:rPr lang="ru-RU" smtClean="0"/>
              <a:pPr>
                <a:defRPr/>
              </a:pPr>
              <a:t>19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90193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1A394E-1AEA-4AEB-A79C-9714F122FF21}" type="slidenum">
              <a:rPr lang="ru-RU" smtClean="0"/>
              <a:pPr>
                <a:defRPr/>
              </a:pPr>
              <a:t>24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33846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A92936-1DEE-4936-B52E-91EA09DD863D}" type="slidenum">
              <a:rPr lang="ru-RU" smtClean="0"/>
              <a:pPr>
                <a:defRPr/>
              </a:pPr>
              <a:t>26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71786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146C25-2973-4080-AD8A-176FC5089C51}" type="slidenum">
              <a:rPr lang="ru-RU" smtClean="0"/>
              <a:pPr>
                <a:defRPr/>
              </a:pPr>
              <a:t>27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34904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Полиморфизм-аллотропия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286364-89D3-4E15-ACF1-471C8E85EC5D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49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Получение различных модификаций триоксида урана</a:t>
            </a:r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4051B6-B536-4344-9FD7-A3735A05F020}" type="slidenum">
              <a:rPr lang="ru-RU" smtClean="0"/>
              <a:pPr>
                <a:defRPr/>
              </a:pPr>
              <a:t>30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44366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BDD014-43FE-4DFE-99DD-5A61714A20F6}" type="slidenum">
              <a:rPr lang="ru-RU" smtClean="0"/>
              <a:pPr>
                <a:defRPr/>
              </a:pPr>
              <a:t>32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09965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разбавленных кислотах не растворяется</a:t>
            </a:r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82A27F-A049-40B0-857C-160DDC284CF4}" type="slidenum">
              <a:rPr lang="ru-RU" smtClean="0"/>
              <a:pPr>
                <a:defRPr/>
              </a:pPr>
              <a:t>33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13269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289FA9-BD50-41B5-A91D-962F3A0169E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088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EE3D32-5786-490E-A090-0ED6CF3E7CC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9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7EAD5-B2AC-4E8B-B75B-CD8ACE3CA31C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2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7859-7456-408B-A251-F340A0B5F382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66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283F-8BBA-4EB5-B400-3345975DB871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672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FB00E-7D07-4E6A-8748-8F765648D435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0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173D3-CBD0-4B34-AD4F-378EDA02BA9C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7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6FCF-D150-418E-AA43-8D5A316875A7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3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C83-4A08-44F0-BCDF-38830E0DDC66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C9C55-F905-4B31-AEA0-6129D567EF04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804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0CC1-03F6-4512-A888-ABD9E5FFDFD9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7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1703-0071-4325-8430-EC1CE49680AA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2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AA05-8DF1-45CE-A615-AB512B52DFB1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25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277FD-684B-479C-941A-93A9F284C462}" type="datetime1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B776A-40B5-4B2C-803E-46C5B4DA9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0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s9.pikabu.ru/post_img/2016/12/14/0/1481663969134736608.png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92696"/>
            <a:ext cx="8424936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9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имическая технология </a:t>
            </a:r>
            <a:br>
              <a:rPr lang="ru-RU" sz="49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ядерного топлива</a:t>
            </a:r>
            <a:br>
              <a:rPr lang="ru-RU" sz="49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805" y="5157192"/>
            <a:ext cx="6768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Амелина Галина Николаевна</a:t>
            </a:r>
          </a:p>
          <a:p>
            <a:r>
              <a:rPr lang="ru-RU" sz="2400" i="1" dirty="0" smtClean="0"/>
              <a:t>доцент ОЯТЦ ИЯТШ</a:t>
            </a:r>
          </a:p>
          <a:p>
            <a:r>
              <a:rPr lang="ru-RU" sz="2400" i="1" dirty="0" smtClean="0"/>
              <a:t>334-10 к.</a:t>
            </a:r>
            <a:endParaRPr lang="ru-RU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3035713"/>
            <a:ext cx="8393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Тема 2.  Соединения урана с кислородом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55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Прямоугольник 5"/>
          <p:cNvSpPr>
            <a:spLocks noChangeArrowheads="1"/>
          </p:cNvSpPr>
          <p:nvPr/>
        </p:nvSpPr>
        <p:spPr bwMode="auto">
          <a:xfrm>
            <a:off x="171040" y="11663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Оксиды урана</a:t>
            </a:r>
            <a:endParaRPr lang="ru-RU" altLang="ru-RU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245" name="Прямоугольник 6"/>
          <p:cNvSpPr>
            <a:spLocks noChangeArrowheads="1"/>
          </p:cNvSpPr>
          <p:nvPr/>
        </p:nvSpPr>
        <p:spPr bwMode="auto">
          <a:xfrm>
            <a:off x="458377" y="1464170"/>
            <a:ext cx="792162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 smtClean="0">
                <a:latin typeface="+mn-lt"/>
              </a:rPr>
              <a:t>Основные</a:t>
            </a: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dirty="0" smtClean="0">
                <a:latin typeface="+mn-lt"/>
              </a:rPr>
              <a:t>оксиды урана, известные с времен </a:t>
            </a:r>
            <a:r>
              <a:rPr lang="ru-RU" altLang="ru-RU" sz="2800" dirty="0" err="1" smtClean="0">
                <a:latin typeface="+mn-lt"/>
              </a:rPr>
              <a:t>Э.Пелиго</a:t>
            </a:r>
            <a:endParaRPr lang="ru-RU" altLang="ru-RU" sz="2800" dirty="0" smtClean="0"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                       </a:t>
            </a:r>
            <a:r>
              <a:rPr lang="en-US" altLang="ru-RU" sz="2800" b="1" dirty="0" smtClean="0">
                <a:solidFill>
                  <a:srgbClr val="FF0000"/>
                </a:solidFill>
                <a:latin typeface="+mn-lt"/>
              </a:rPr>
              <a:t>UO</a:t>
            </a:r>
            <a:r>
              <a:rPr lang="en-US" altLang="ru-RU" sz="2800" b="1" baseline="-25000" dirty="0" smtClean="0">
                <a:solidFill>
                  <a:srgbClr val="FF0000"/>
                </a:solidFill>
                <a:latin typeface="+mn-lt"/>
              </a:rPr>
              <a:t>2</a:t>
            </a:r>
            <a:r>
              <a:rPr lang="en-US" altLang="ru-RU" sz="2800" b="1" dirty="0">
                <a:solidFill>
                  <a:srgbClr val="FF0000"/>
                </a:solidFill>
                <a:latin typeface="+mn-lt"/>
              </a:rPr>
              <a:t>, </a:t>
            </a: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  </a:t>
            </a:r>
            <a:r>
              <a:rPr lang="en-US" altLang="ru-RU" sz="2800" b="1" dirty="0" smtClean="0">
                <a:solidFill>
                  <a:srgbClr val="FF0000"/>
                </a:solidFill>
                <a:latin typeface="+mn-lt"/>
              </a:rPr>
              <a:t>U</a:t>
            </a:r>
            <a:r>
              <a:rPr lang="en-US" altLang="ru-RU" sz="2800" b="1" baseline="-25000" dirty="0" smtClean="0">
                <a:solidFill>
                  <a:srgbClr val="FF0000"/>
                </a:solidFill>
                <a:latin typeface="+mn-lt"/>
              </a:rPr>
              <a:t>3</a:t>
            </a:r>
            <a:r>
              <a:rPr lang="en-US" altLang="ru-RU" sz="2800" b="1" dirty="0" smtClean="0">
                <a:solidFill>
                  <a:srgbClr val="FF0000"/>
                </a:solidFill>
                <a:latin typeface="+mn-lt"/>
              </a:rPr>
              <a:t>O</a:t>
            </a:r>
            <a:r>
              <a:rPr lang="en-US" altLang="ru-RU" sz="2800" b="1" baseline="-25000" dirty="0" smtClean="0">
                <a:solidFill>
                  <a:srgbClr val="FF0000"/>
                </a:solidFill>
                <a:latin typeface="+mn-lt"/>
              </a:rPr>
              <a:t>8</a:t>
            </a:r>
            <a:r>
              <a:rPr lang="en-US" altLang="ru-RU" sz="2800" b="1" dirty="0">
                <a:solidFill>
                  <a:srgbClr val="FF0000"/>
                </a:solidFill>
                <a:latin typeface="+mn-lt"/>
              </a:rPr>
              <a:t>, </a:t>
            </a: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  </a:t>
            </a:r>
            <a:r>
              <a:rPr lang="en-US" altLang="ru-RU" sz="2800" b="1" dirty="0" smtClean="0">
                <a:solidFill>
                  <a:srgbClr val="FF0000"/>
                </a:solidFill>
                <a:latin typeface="+mn-lt"/>
              </a:rPr>
              <a:t>UO</a:t>
            </a:r>
            <a:r>
              <a:rPr lang="en-US" altLang="ru-RU" sz="2800" b="1" baseline="-25000" dirty="0" smtClean="0">
                <a:solidFill>
                  <a:srgbClr val="FF0000"/>
                </a:solidFill>
                <a:latin typeface="+mn-lt"/>
              </a:rPr>
              <a:t>3</a:t>
            </a:r>
            <a:endParaRPr lang="ru-RU" altLang="ru-RU" sz="2800" b="1" baseline="-25000" dirty="0" smtClean="0">
              <a:solidFill>
                <a:srgbClr val="FF0000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2800" dirty="0"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800" dirty="0">
                <a:latin typeface="+mn-lt"/>
              </a:rPr>
              <a:t>Кроме основных </a:t>
            </a:r>
            <a:r>
              <a:rPr lang="ru-RU" altLang="ru-RU" sz="2800" dirty="0" smtClean="0">
                <a:latin typeface="+mn-lt"/>
              </a:rPr>
              <a:t>идентифицированы: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latin typeface="+mn-lt"/>
              </a:rPr>
              <a:t>UO</a:t>
            </a:r>
            <a:r>
              <a:rPr lang="en-US" altLang="ru-RU" sz="2800" dirty="0">
                <a:latin typeface="+mn-lt"/>
              </a:rPr>
              <a:t>, </a:t>
            </a:r>
            <a:endParaRPr lang="ru-RU" altLang="ru-RU" sz="2800" dirty="0" smtClean="0">
              <a:latin typeface="+mn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7</a:t>
            </a:r>
            <a:r>
              <a:rPr lang="en-US" altLang="ru-RU" sz="2800" dirty="0">
                <a:latin typeface="+mn-lt"/>
              </a:rPr>
              <a:t>, </a:t>
            </a:r>
            <a:endParaRPr lang="ru-RU" altLang="ru-RU" sz="2800" dirty="0" smtClean="0">
              <a:latin typeface="+mn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4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9</a:t>
            </a:r>
            <a:r>
              <a:rPr lang="en-US" altLang="ru-RU" sz="2800" dirty="0">
                <a:latin typeface="+mn-lt"/>
              </a:rPr>
              <a:t>, </a:t>
            </a:r>
            <a:endParaRPr lang="ru-RU" altLang="ru-RU" sz="2800" dirty="0" smtClean="0">
              <a:latin typeface="+mn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5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ru-RU" altLang="ru-RU" sz="2800" dirty="0">
                <a:latin typeface="+mn-lt"/>
              </a:rPr>
              <a:t>и др.	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	</a:t>
            </a:r>
            <a:r>
              <a:rPr lang="ru-RU" altLang="ru-RU" sz="2400" dirty="0">
                <a:latin typeface="+mn-lt"/>
              </a:rPr>
              <a:t>		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25390" y="3917107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altLang="ru-RU" sz="2800" i="1" dirty="0" smtClean="0"/>
              <a:t>Гомологический ряд описывается общей формулой</a:t>
            </a:r>
            <a:endParaRPr lang="ru-RU" altLang="ru-RU" sz="28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76554" y="5361672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3600" b="1" dirty="0" smtClean="0">
                <a:solidFill>
                  <a:srgbClr val="FF0000"/>
                </a:solidFill>
              </a:rPr>
              <a:t>U</a:t>
            </a:r>
            <a:r>
              <a:rPr lang="en-US" altLang="ru-RU" sz="3600" b="1" baseline="-25000" dirty="0" smtClean="0">
                <a:solidFill>
                  <a:srgbClr val="FF0000"/>
                </a:solidFill>
              </a:rPr>
              <a:t>n</a:t>
            </a:r>
            <a:r>
              <a:rPr lang="en-US" altLang="ru-RU" sz="3600" b="1" dirty="0" smtClean="0">
                <a:solidFill>
                  <a:srgbClr val="FF0000"/>
                </a:solidFill>
              </a:rPr>
              <a:t>O</a:t>
            </a:r>
            <a:r>
              <a:rPr lang="en-US" altLang="ru-RU" sz="3600" b="1" baseline="-25000" dirty="0" smtClean="0">
                <a:solidFill>
                  <a:srgbClr val="FF0000"/>
                </a:solidFill>
              </a:rPr>
              <a:t>2n+2</a:t>
            </a:r>
            <a:r>
              <a:rPr lang="ru-RU" altLang="ru-RU" sz="3200" dirty="0" smtClean="0"/>
              <a:t>	</a:t>
            </a:r>
            <a:endParaRPr lang="ru-RU" sz="3600" dirty="0"/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827584" y="5714156"/>
            <a:ext cx="748883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400" i="1" dirty="0">
                <a:solidFill>
                  <a:schemeClr val="tx2"/>
                </a:solidFill>
                <a:cs typeface="Times New Roman" pitchFamily="18" charset="0"/>
              </a:rPr>
              <a:t>Часть фазовой диаграммы системы </a:t>
            </a:r>
            <a:r>
              <a:rPr lang="en-US" altLang="ru-RU" sz="2400" i="1" dirty="0" smtClean="0">
                <a:solidFill>
                  <a:schemeClr val="tx2"/>
                </a:solidFill>
                <a:cs typeface="Times New Roman" pitchFamily="18" charset="0"/>
              </a:rPr>
              <a:t>U</a:t>
            </a:r>
            <a:r>
              <a:rPr lang="ru-RU" altLang="ru-RU" sz="2400" i="1" dirty="0" smtClean="0">
                <a:solidFill>
                  <a:schemeClr val="tx2"/>
                </a:solidFill>
                <a:cs typeface="Times New Roman" pitchFamily="18" charset="0"/>
              </a:rPr>
              <a:t>–О </a:t>
            </a:r>
          </a:p>
          <a:p>
            <a:pPr algn="ctr"/>
            <a:r>
              <a:rPr lang="ru-RU" altLang="ru-RU" sz="2400" i="1" dirty="0" smtClean="0">
                <a:solidFill>
                  <a:schemeClr val="tx2"/>
                </a:solidFill>
                <a:cs typeface="Times New Roman" pitchFamily="18" charset="0"/>
              </a:rPr>
              <a:t>в </a:t>
            </a:r>
            <a:r>
              <a:rPr lang="ru-RU" altLang="ru-RU" sz="2400" i="1" dirty="0">
                <a:solidFill>
                  <a:schemeClr val="tx2"/>
                </a:solidFill>
                <a:cs typeface="Times New Roman" pitchFamily="18" charset="0"/>
              </a:rPr>
              <a:t>области составов от </a:t>
            </a:r>
            <a:r>
              <a:rPr lang="en-US" altLang="ru-RU" sz="2400" i="1" dirty="0">
                <a:solidFill>
                  <a:schemeClr val="tx2"/>
                </a:solidFill>
              </a:rPr>
              <a:t>U</a:t>
            </a:r>
            <a:r>
              <a:rPr lang="ru-RU" altLang="ru-RU" sz="2400" i="1" dirty="0">
                <a:solidFill>
                  <a:schemeClr val="tx2"/>
                </a:solidFill>
              </a:rPr>
              <a:t>  до </a:t>
            </a:r>
            <a:r>
              <a:rPr lang="en-US" altLang="ru-RU" sz="2400" i="1" dirty="0">
                <a:solidFill>
                  <a:schemeClr val="tx2"/>
                </a:solidFill>
              </a:rPr>
              <a:t> UO</a:t>
            </a:r>
            <a:r>
              <a:rPr lang="ru-RU" altLang="ru-RU" sz="2400" i="1" baseline="-25000" dirty="0">
                <a:solidFill>
                  <a:schemeClr val="tx2"/>
                </a:solidFill>
              </a:rPr>
              <a:t>2</a:t>
            </a:r>
            <a:endParaRPr lang="ru-RU" altLang="ru-RU" sz="2400" baseline="-25000" dirty="0">
              <a:solidFill>
                <a:schemeClr val="tx2"/>
              </a:solidFill>
            </a:endParaRPr>
          </a:p>
        </p:txBody>
      </p:sp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27" y="630404"/>
            <a:ext cx="6276945" cy="511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71040" y="11663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Оксиды урана</a:t>
            </a:r>
            <a:endParaRPr lang="ru-RU" altLang="ru-RU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96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874336"/>
              </p:ext>
            </p:extLst>
          </p:nvPr>
        </p:nvGraphicFramePr>
        <p:xfrm>
          <a:off x="863786" y="722660"/>
          <a:ext cx="6985024" cy="471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r:id="rId3" imgW="4833214" imgH="3440582" progId="">
                  <p:embed/>
                </p:oleObj>
              </mc:Choice>
              <mc:Fallback>
                <p:oleObj r:id="rId3" imgW="4833214" imgH="3440582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786" y="722660"/>
                        <a:ext cx="6985024" cy="47183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5"/>
          <p:cNvSpPr>
            <a:spLocks noChangeArrowheads="1"/>
          </p:cNvSpPr>
          <p:nvPr/>
        </p:nvSpPr>
        <p:spPr bwMode="auto">
          <a:xfrm>
            <a:off x="684213" y="5805488"/>
            <a:ext cx="7344171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400" i="1" dirty="0">
                <a:solidFill>
                  <a:schemeClr val="tx2"/>
                </a:solidFill>
                <a:cs typeface="Times New Roman" pitchFamily="18" charset="0"/>
              </a:rPr>
              <a:t>Часть фазовой диаграммы системы </a:t>
            </a:r>
            <a:r>
              <a:rPr lang="en-US" altLang="ru-RU" sz="2400" i="1" dirty="0" smtClean="0">
                <a:solidFill>
                  <a:schemeClr val="tx2"/>
                </a:solidFill>
                <a:cs typeface="Times New Roman" pitchFamily="18" charset="0"/>
              </a:rPr>
              <a:t>U</a:t>
            </a:r>
            <a:r>
              <a:rPr lang="ru-RU" altLang="ru-RU" sz="2400" i="1" dirty="0" smtClean="0">
                <a:solidFill>
                  <a:schemeClr val="tx2"/>
                </a:solidFill>
                <a:cs typeface="Times New Roman" pitchFamily="18" charset="0"/>
              </a:rPr>
              <a:t>–О </a:t>
            </a:r>
            <a:r>
              <a:rPr lang="ru-RU" altLang="ru-RU" sz="2400" i="1" dirty="0">
                <a:solidFill>
                  <a:schemeClr val="tx2"/>
                </a:solidFill>
                <a:cs typeface="Times New Roman" pitchFamily="18" charset="0"/>
              </a:rPr>
              <a:t>в области составов от </a:t>
            </a:r>
            <a:r>
              <a:rPr lang="en-US" altLang="ru-RU" sz="2400" i="1" dirty="0">
                <a:solidFill>
                  <a:schemeClr val="tx2"/>
                </a:solidFill>
              </a:rPr>
              <a:t>UO</a:t>
            </a:r>
            <a:r>
              <a:rPr lang="en-US" altLang="ru-RU" sz="2400" i="1" baseline="-25000" dirty="0">
                <a:solidFill>
                  <a:schemeClr val="tx2"/>
                </a:solidFill>
              </a:rPr>
              <a:t>2</a:t>
            </a:r>
            <a:r>
              <a:rPr lang="ru-RU" altLang="ru-RU" sz="2400" i="1" dirty="0">
                <a:solidFill>
                  <a:schemeClr val="tx2"/>
                </a:solidFill>
              </a:rPr>
              <a:t>  до </a:t>
            </a:r>
            <a:r>
              <a:rPr lang="en-US" altLang="ru-RU" sz="2400" i="1" dirty="0">
                <a:solidFill>
                  <a:schemeClr val="tx2"/>
                </a:solidFill>
              </a:rPr>
              <a:t> UO</a:t>
            </a:r>
            <a:r>
              <a:rPr lang="en-US" altLang="ru-RU" sz="2400" i="1" baseline="-25000" dirty="0">
                <a:solidFill>
                  <a:schemeClr val="tx2"/>
                </a:solidFill>
              </a:rPr>
              <a:t>3</a:t>
            </a:r>
            <a:endParaRPr lang="ru-RU" altLang="ru-RU" sz="2400" baseline="-250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71040" y="11663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Оксиды урана</a:t>
            </a:r>
            <a:endParaRPr lang="ru-RU" altLang="ru-RU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16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>
                <a:solidFill>
                  <a:srgbClr val="FF0000"/>
                </a:solidFill>
              </a:rPr>
              <a:t>Монооксид</a:t>
            </a:r>
            <a:r>
              <a:rPr lang="ru-RU" altLang="ru-RU" sz="3200" dirty="0">
                <a:solidFill>
                  <a:srgbClr val="FF0000"/>
                </a:solidFill>
              </a:rPr>
              <a:t> урана</a:t>
            </a:r>
          </a:p>
        </p:txBody>
      </p:sp>
      <p:sp>
        <p:nvSpPr>
          <p:cNvPr id="13317" name="Прямоугольник 6"/>
          <p:cNvSpPr>
            <a:spLocks noChangeArrowheads="1"/>
          </p:cNvSpPr>
          <p:nvPr/>
        </p:nvSpPr>
        <p:spPr bwMode="auto">
          <a:xfrm>
            <a:off x="539552" y="1109057"/>
            <a:ext cx="8064896" cy="49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 eaLnBrk="1" hangingPunct="1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ru-RU" sz="2400" b="1" dirty="0">
                <a:solidFill>
                  <a:srgbClr val="FF0000"/>
                </a:solidFill>
                <a:latin typeface="+mn-lt"/>
              </a:rPr>
              <a:t>UO</a:t>
            </a:r>
            <a:r>
              <a:rPr lang="ru-RU" altLang="ru-RU" sz="2400" b="1" baseline="-25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> </a:t>
            </a:r>
            <a:r>
              <a:rPr lang="ru-RU" altLang="ru-RU" sz="2400" dirty="0" smtClean="0">
                <a:latin typeface="+mn-lt"/>
              </a:rPr>
              <a:t>‒ </a:t>
            </a:r>
            <a:r>
              <a:rPr lang="ru-RU" altLang="ru-RU" sz="2400" dirty="0" err="1" smtClean="0">
                <a:latin typeface="+mn-lt"/>
              </a:rPr>
              <a:t>единственне</a:t>
            </a:r>
            <a:r>
              <a:rPr lang="ru-RU" altLang="ru-RU" sz="2400" dirty="0" smtClean="0">
                <a:latin typeface="+mn-lt"/>
              </a:rPr>
              <a:t> исключение </a:t>
            </a:r>
            <a:r>
              <a:rPr lang="ru-RU" altLang="ru-RU" sz="2400" dirty="0">
                <a:latin typeface="+mn-lt"/>
              </a:rPr>
              <a:t>в гомологическом ряду. Получен в виде тонкой поверхностной пленки на металлическом уране</a:t>
            </a:r>
            <a:r>
              <a:rPr lang="ru-RU" altLang="ru-RU" sz="2400" dirty="0" smtClean="0">
                <a:latin typeface="+mn-lt"/>
              </a:rPr>
              <a:t>.</a:t>
            </a:r>
          </a:p>
          <a:p>
            <a:pPr marL="342900" indent="-342900" eaLnBrk="1" hangingPunct="1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i="1" dirty="0" smtClean="0">
                <a:latin typeface="+mn-lt"/>
              </a:rPr>
              <a:t>При </a:t>
            </a:r>
            <a:r>
              <a:rPr lang="ru-RU" altLang="ru-RU" sz="2400" i="1" dirty="0" err="1" smtClean="0">
                <a:latin typeface="+mn-lt"/>
              </a:rPr>
              <a:t>н.у</a:t>
            </a:r>
            <a:r>
              <a:rPr lang="ru-RU" altLang="ru-RU" sz="2400" i="1" dirty="0" smtClean="0">
                <a:latin typeface="+mn-lt"/>
              </a:rPr>
              <a:t>. </a:t>
            </a:r>
            <a:r>
              <a:rPr lang="ru-RU" altLang="ru-RU" sz="2400" i="1" dirty="0" err="1" smtClean="0">
                <a:latin typeface="+mn-lt"/>
              </a:rPr>
              <a:t>термодинамически</a:t>
            </a:r>
            <a:r>
              <a:rPr lang="ru-RU" altLang="ru-RU" sz="2400" i="1" dirty="0" smtClean="0">
                <a:latin typeface="+mn-lt"/>
              </a:rPr>
              <a:t> </a:t>
            </a:r>
            <a:r>
              <a:rPr lang="ru-RU" altLang="ru-RU" sz="2400" i="1" dirty="0">
                <a:latin typeface="+mn-lt"/>
              </a:rPr>
              <a:t>неустойчив, </a:t>
            </a:r>
            <a:r>
              <a:rPr lang="ru-RU" altLang="ru-RU" sz="2400" i="1" dirty="0" err="1">
                <a:latin typeface="+mn-lt"/>
              </a:rPr>
              <a:t>диспропорционирует</a:t>
            </a:r>
            <a:endParaRPr lang="ru-RU" altLang="ru-RU" sz="2400" i="1" dirty="0">
              <a:latin typeface="+mn-lt"/>
            </a:endParaRPr>
          </a:p>
          <a:p>
            <a:pPr marL="342900" indent="-342900" eaLnBrk="1" hangingPunct="1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solidFill>
                  <a:srgbClr val="C00000"/>
                </a:solidFill>
                <a:latin typeface="+mn-lt"/>
              </a:rPr>
              <a:t>ТД устойчив при темп. выше 2000 °С</a:t>
            </a:r>
            <a:endParaRPr lang="ru-RU" altLang="ru-RU" sz="2400" dirty="0">
              <a:solidFill>
                <a:srgbClr val="C00000"/>
              </a:solidFill>
              <a:latin typeface="+mn-lt"/>
            </a:endParaRPr>
          </a:p>
          <a:p>
            <a:pPr marL="342900" indent="-342900" eaLnBrk="1" hangingPunct="1"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400" i="1" dirty="0">
                <a:latin typeface="+mn-lt"/>
              </a:rPr>
              <a:t>Обладает хрупкостью, металлическим блеском с серым цветом. 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ru-RU" altLang="ru-RU" sz="2400" b="1" dirty="0">
                <a:latin typeface="+mn-lt"/>
              </a:rPr>
              <a:t>Плотность</a:t>
            </a:r>
            <a:r>
              <a:rPr lang="ru-RU" altLang="ru-RU" sz="2400" dirty="0">
                <a:latin typeface="+mn-lt"/>
              </a:rPr>
              <a:t> – 13,6÷14,2 г/см</a:t>
            </a:r>
            <a:r>
              <a:rPr lang="ru-RU" altLang="ru-RU" sz="2400" baseline="30000" dirty="0">
                <a:latin typeface="+mn-lt"/>
              </a:rPr>
              <a:t>3</a:t>
            </a:r>
            <a:r>
              <a:rPr lang="ru-RU" altLang="ru-RU" sz="2400" dirty="0">
                <a:latin typeface="+mn-lt"/>
              </a:rPr>
              <a:t>  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ru-RU" altLang="ru-RU" sz="2400" b="1" dirty="0">
                <a:latin typeface="+mn-lt"/>
              </a:rPr>
              <a:t>Кристаллическая решетка </a:t>
            </a:r>
            <a:r>
              <a:rPr lang="ru-RU" altLang="ru-RU" sz="2400" dirty="0">
                <a:latin typeface="+mn-lt"/>
              </a:rPr>
              <a:t>– кубическая (изоморфен с </a:t>
            </a:r>
            <a:r>
              <a:rPr lang="ru-RU" altLang="ru-RU" sz="2400" dirty="0" err="1">
                <a:latin typeface="+mn-lt"/>
              </a:rPr>
              <a:t>монокарбидом</a:t>
            </a:r>
            <a:r>
              <a:rPr lang="ru-RU" altLang="ru-RU" sz="2400" dirty="0">
                <a:latin typeface="+mn-lt"/>
              </a:rPr>
              <a:t> и </a:t>
            </a:r>
            <a:r>
              <a:rPr lang="ru-RU" altLang="ru-RU" sz="2400" dirty="0" err="1">
                <a:latin typeface="+mn-lt"/>
              </a:rPr>
              <a:t>мононитридом</a:t>
            </a:r>
            <a:r>
              <a:rPr lang="ru-RU" altLang="ru-RU" sz="2400" dirty="0" smtClean="0">
                <a:latin typeface="+mn-lt"/>
              </a:rPr>
              <a:t>).</a:t>
            </a:r>
            <a:endParaRPr lang="ru-RU" altLang="ru-RU" sz="2400" dirty="0">
              <a:latin typeface="+mn-lt"/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6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n-lt"/>
              </a:rPr>
              <a:t>Диоксид урана</a:t>
            </a:r>
          </a:p>
        </p:txBody>
      </p:sp>
      <p:sp>
        <p:nvSpPr>
          <p:cNvPr id="14341" name="Прямоугольник 6"/>
          <p:cNvSpPr>
            <a:spLocks noChangeArrowheads="1"/>
          </p:cNvSpPr>
          <p:nvPr/>
        </p:nvSpPr>
        <p:spPr bwMode="auto">
          <a:xfrm>
            <a:off x="754063" y="1196975"/>
            <a:ext cx="79216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b="1" dirty="0">
                <a:solidFill>
                  <a:srgbClr val="FF0000"/>
                </a:solidFill>
                <a:latin typeface="+mn-lt"/>
              </a:rPr>
              <a:t>UO</a:t>
            </a:r>
            <a:r>
              <a:rPr lang="en-US" altLang="ru-RU" sz="2800" b="1" baseline="-25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ru-RU" altLang="ru-RU" sz="2800" dirty="0">
                <a:latin typeface="+mn-lt"/>
              </a:rPr>
              <a:t> – диоксид урана.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800" dirty="0" smtClean="0">
                <a:latin typeface="+mn-lt"/>
              </a:rPr>
              <a:t>Цвет: от темно-коричневого до черного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altLang="ru-RU" sz="2800" b="1" dirty="0" smtClean="0">
              <a:solidFill>
                <a:srgbClr val="FF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altLang="ru-RU" sz="28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altLang="ru-RU" sz="2800" b="1" dirty="0" smtClean="0">
              <a:solidFill>
                <a:srgbClr val="FF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altLang="ru-RU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4342" name="Picture 7" descr="Оксид урана(IV): структу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769" y="981224"/>
            <a:ext cx="30861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82134"/>
            <a:ext cx="2444750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98" y="2852936"/>
            <a:ext cx="411417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9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412776"/>
            <a:ext cx="763284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sz="2800" dirty="0">
                <a:solidFill>
                  <a:schemeClr val="tx2"/>
                </a:solidFill>
              </a:rPr>
              <a:t>Плотность теоретическая </a:t>
            </a:r>
            <a:r>
              <a:rPr lang="ru-RU" altLang="ru-RU" sz="2800" dirty="0"/>
              <a:t>– 10,96 г/см</a:t>
            </a:r>
            <a:r>
              <a:rPr lang="ru-RU" altLang="ru-RU" sz="2800" baseline="30000" dirty="0"/>
              <a:t>3</a:t>
            </a:r>
          </a:p>
          <a:p>
            <a:pPr>
              <a:lnSpc>
                <a:spcPct val="150000"/>
              </a:lnSpc>
            </a:pPr>
            <a:r>
              <a:rPr lang="ru-RU" altLang="ru-RU" sz="2800" dirty="0">
                <a:solidFill>
                  <a:srgbClr val="FF0000"/>
                </a:solidFill>
              </a:rPr>
              <a:t>Экспериментальная плотность </a:t>
            </a:r>
            <a:r>
              <a:rPr lang="ru-RU" altLang="ru-RU" sz="2800" dirty="0"/>
              <a:t>– 8,11-11,1 г/см</a:t>
            </a:r>
            <a:r>
              <a:rPr lang="ru-RU" altLang="ru-RU" sz="2800" baseline="30000" dirty="0"/>
              <a:t>3</a:t>
            </a:r>
          </a:p>
          <a:p>
            <a:pPr>
              <a:lnSpc>
                <a:spcPct val="150000"/>
              </a:lnSpc>
            </a:pPr>
            <a:r>
              <a:rPr lang="en-US" altLang="ru-RU" sz="2800" b="1" dirty="0"/>
              <a:t>t</a:t>
            </a:r>
            <a:r>
              <a:rPr lang="ru-RU" altLang="ru-RU" sz="2800" b="1" baseline="-25000" dirty="0" err="1"/>
              <a:t>пл</a:t>
            </a:r>
            <a:r>
              <a:rPr lang="ru-RU" altLang="ru-RU" sz="2800" dirty="0"/>
              <a:t>= 2875±45 </a:t>
            </a:r>
            <a:r>
              <a:rPr lang="ru-RU" altLang="ru-RU" sz="2800" baseline="30000" dirty="0"/>
              <a:t>0</a:t>
            </a:r>
            <a:r>
              <a:rPr lang="ru-RU" altLang="ru-RU" sz="2800" dirty="0"/>
              <a:t>С (теоретическая)</a:t>
            </a:r>
          </a:p>
          <a:p>
            <a:pPr>
              <a:lnSpc>
                <a:spcPct val="150000"/>
              </a:lnSpc>
            </a:pPr>
            <a:r>
              <a:rPr lang="en-US" altLang="ru-RU" sz="2800" b="1" dirty="0"/>
              <a:t>t</a:t>
            </a:r>
            <a:r>
              <a:rPr lang="ru-RU" altLang="ru-RU" sz="2800" b="1" baseline="-25000" dirty="0"/>
              <a:t>кип</a:t>
            </a:r>
            <a:r>
              <a:rPr lang="en-US" altLang="ru-RU" sz="2800" b="1" baseline="-25000" dirty="0"/>
              <a:t> </a:t>
            </a:r>
            <a:r>
              <a:rPr lang="ru-RU" altLang="ru-RU" sz="2800" dirty="0"/>
              <a:t>= -</a:t>
            </a:r>
            <a:r>
              <a:rPr lang="en-US" altLang="ru-RU" sz="2800" dirty="0"/>
              <a:t>--</a:t>
            </a:r>
            <a:endParaRPr lang="ru-RU" altLang="ru-RU" sz="2800" dirty="0"/>
          </a:p>
          <a:p>
            <a:pPr>
              <a:lnSpc>
                <a:spcPct val="150000"/>
              </a:lnSpc>
            </a:pPr>
            <a:r>
              <a:rPr lang="ru-RU" altLang="ru-RU" sz="2800" dirty="0"/>
              <a:t>При 1600 </a:t>
            </a:r>
            <a:r>
              <a:rPr lang="ru-RU" altLang="ru-RU" sz="2800" baseline="30000" dirty="0" smtClean="0"/>
              <a:t>0</a:t>
            </a:r>
            <a:r>
              <a:rPr lang="ru-RU" altLang="ru-RU" sz="2800" dirty="0" smtClean="0"/>
              <a:t>С </a:t>
            </a:r>
            <a:r>
              <a:rPr lang="ru-RU" altLang="ru-RU" sz="2800" dirty="0"/>
              <a:t>теряет кислород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n-lt"/>
              </a:rPr>
              <a:t>Диоксид урана</a:t>
            </a:r>
          </a:p>
        </p:txBody>
      </p:sp>
    </p:spTree>
    <p:extLst>
      <p:ext uri="{BB962C8B-B14F-4D97-AF65-F5344CB8AC3E}">
        <p14:creationId xmlns:p14="http://schemas.microsoft.com/office/powerpoint/2010/main" val="196906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Прямоугольник 6"/>
          <p:cNvSpPr>
            <a:spLocks noChangeArrowheads="1"/>
          </p:cNvSpPr>
          <p:nvPr/>
        </p:nvSpPr>
        <p:spPr bwMode="auto">
          <a:xfrm>
            <a:off x="468313" y="908050"/>
            <a:ext cx="7921625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i="1" dirty="0"/>
              <a:t>Структура диоксида урана –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i="1" dirty="0"/>
              <a:t>гранецентрированная  кубическая</a:t>
            </a:r>
          </a:p>
        </p:txBody>
      </p:sp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226840"/>
            <a:ext cx="6985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n-lt"/>
              </a:rPr>
              <a:t>Диоксид урана</a:t>
            </a: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55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Прямоугольник 6"/>
          <p:cNvSpPr>
            <a:spLocks noChangeArrowheads="1"/>
          </p:cNvSpPr>
          <p:nvPr/>
        </p:nvSpPr>
        <p:spPr bwMode="auto">
          <a:xfrm>
            <a:off x="395288" y="908050"/>
            <a:ext cx="8280696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dirty="0" smtClean="0">
                <a:latin typeface="+mn-lt"/>
              </a:rPr>
              <a:t>Нестехиометрическое </a:t>
            </a:r>
            <a:r>
              <a:rPr lang="ru-RU" altLang="ru-RU" sz="2400" dirty="0">
                <a:latin typeface="+mn-lt"/>
              </a:rPr>
              <a:t>соединение с переменным составом </a:t>
            </a:r>
            <a:r>
              <a:rPr lang="en-US" altLang="ru-RU" sz="2800" b="1" dirty="0">
                <a:solidFill>
                  <a:srgbClr val="FF0000"/>
                </a:solidFill>
                <a:latin typeface="+mn-lt"/>
              </a:rPr>
              <a:t>UO</a:t>
            </a:r>
            <a:r>
              <a:rPr lang="ru-RU" altLang="ru-RU" sz="2800" b="1" baseline="-25000" dirty="0">
                <a:solidFill>
                  <a:srgbClr val="FF0000"/>
                </a:solidFill>
                <a:latin typeface="+mn-lt"/>
              </a:rPr>
              <a:t>1,6-2,25</a:t>
            </a:r>
            <a:r>
              <a:rPr lang="en-US" altLang="ru-RU" sz="2800" b="1" dirty="0">
                <a:solidFill>
                  <a:srgbClr val="FF0000"/>
                </a:solidFill>
                <a:latin typeface="+mn-lt"/>
              </a:rPr>
              <a:t> </a:t>
            </a:r>
            <a:endParaRPr lang="ru-RU" altLang="ru-RU" sz="2400" b="1" dirty="0">
              <a:solidFill>
                <a:srgbClr val="FF0000"/>
              </a:solidFill>
              <a:latin typeface="+mn-lt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dirty="0">
                <a:latin typeface="+mn-lt"/>
              </a:rPr>
              <a:t>Изоморфен с диоксидом тория и диоксидом </a:t>
            </a:r>
            <a:r>
              <a:rPr lang="ru-RU" altLang="ru-RU" sz="2400" dirty="0" smtClean="0">
                <a:latin typeface="+mn-lt"/>
              </a:rPr>
              <a:t>плутония,</a:t>
            </a:r>
            <a:r>
              <a:rPr lang="en-US" altLang="ru-RU" sz="2400" dirty="0" smtClean="0">
                <a:latin typeface="+mn-lt"/>
              </a:rPr>
              <a:t> </a:t>
            </a:r>
            <a:r>
              <a:rPr lang="ru-RU" altLang="ru-RU" sz="2400" dirty="0" smtClean="0">
                <a:latin typeface="+mn-lt"/>
              </a:rPr>
              <a:t>что </a:t>
            </a:r>
            <a:r>
              <a:rPr lang="ru-RU" altLang="ru-RU" sz="2400" dirty="0">
                <a:latin typeface="+mn-lt"/>
              </a:rPr>
              <a:t>используется для изготовления смешанного топлива</a:t>
            </a:r>
            <a:r>
              <a:rPr lang="ru-RU" altLang="ru-RU" sz="2400" dirty="0" smtClean="0">
                <a:latin typeface="+mn-lt"/>
              </a:rPr>
              <a:t>.</a:t>
            </a:r>
            <a:endParaRPr lang="ru-RU" altLang="ru-RU" sz="2400" dirty="0">
              <a:latin typeface="+mn-lt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dirty="0">
                <a:solidFill>
                  <a:srgbClr val="FF0000"/>
                </a:solidFill>
                <a:latin typeface="+mn-lt"/>
              </a:rPr>
              <a:t>Использование в качестве топлива обусловлено постоянством формы при </a:t>
            </a:r>
            <a:r>
              <a:rPr lang="ru-RU" altLang="ru-RU" sz="2400" dirty="0" smtClean="0">
                <a:solidFill>
                  <a:srgbClr val="FF0000"/>
                </a:solidFill>
                <a:latin typeface="+mn-lt"/>
              </a:rPr>
              <a:t>облучении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sz="2400" dirty="0" smtClean="0">
                <a:latin typeface="+mn-lt"/>
              </a:rPr>
              <a:t>   </a:t>
            </a:r>
            <a:r>
              <a:rPr lang="ru-RU" altLang="ru-RU" sz="2400" dirty="0" smtClean="0"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>и высокой механической прочностью </a:t>
            </a:r>
            <a:r>
              <a:rPr lang="ru-RU" altLang="ru-RU" sz="2400" dirty="0" smtClean="0">
                <a:latin typeface="+mn-lt"/>
              </a:rPr>
              <a:t>- на сжатие ≈ </a:t>
            </a:r>
            <a:r>
              <a:rPr lang="ru-RU" altLang="ru-RU" sz="2400" dirty="0">
                <a:latin typeface="+mn-lt"/>
              </a:rPr>
              <a:t>10 </a:t>
            </a:r>
            <a:r>
              <a:rPr lang="ru-RU" altLang="ru-RU" sz="2400" dirty="0" smtClean="0">
                <a:latin typeface="+mn-lt"/>
              </a:rPr>
              <a:t>т/см</a:t>
            </a:r>
            <a:r>
              <a:rPr lang="ru-RU" altLang="ru-RU" sz="2400" baseline="30000" dirty="0" smtClean="0">
                <a:latin typeface="+mn-lt"/>
              </a:rPr>
              <a:t>2</a:t>
            </a:r>
            <a:r>
              <a:rPr lang="en-US" altLang="ru-RU" sz="2400" baseline="30000" dirty="0" smtClean="0">
                <a:latin typeface="+mn-lt"/>
              </a:rPr>
              <a:t> </a:t>
            </a:r>
            <a:endParaRPr lang="ru-RU" altLang="ru-RU" sz="2400" baseline="30000" dirty="0">
              <a:latin typeface="+mn-lt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n-lt"/>
              </a:rPr>
              <a:t>Диоксид урана</a:t>
            </a:r>
          </a:p>
        </p:txBody>
      </p:sp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8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Прямоугольник 6"/>
          <p:cNvSpPr>
            <a:spLocks noChangeArrowheads="1"/>
          </p:cNvSpPr>
          <p:nvPr/>
        </p:nvSpPr>
        <p:spPr bwMode="auto">
          <a:xfrm>
            <a:off x="827584" y="973378"/>
            <a:ext cx="7632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b="1" dirty="0"/>
              <a:t>Теплопроводность		</a:t>
            </a:r>
            <a:r>
              <a:rPr lang="ru-RU" altLang="ru-RU" sz="2400" b="1" dirty="0" smtClean="0"/>
              <a:t>Значение</a:t>
            </a:r>
            <a:r>
              <a:rPr lang="en-US" altLang="ru-RU" sz="2400" b="1" dirty="0"/>
              <a:t>, </a:t>
            </a:r>
            <a:r>
              <a:rPr lang="ru-RU" altLang="ru-RU" sz="2400" b="1" dirty="0"/>
              <a:t>Вт/(</a:t>
            </a:r>
            <a:r>
              <a:rPr lang="ru-RU" altLang="ru-RU" sz="2400" b="1" dirty="0" err="1"/>
              <a:t>м·К</a:t>
            </a:r>
            <a:r>
              <a:rPr lang="ru-RU" altLang="ru-RU" sz="2400" b="1" dirty="0"/>
              <a:t>)</a:t>
            </a:r>
            <a:endParaRPr lang="ru-RU" altLang="ru-RU" sz="2400" b="1" baseline="30000" dirty="0"/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1547813" y="2060575"/>
            <a:ext cx="6119812" cy="261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en-US" altLang="ru-RU" sz="2400" dirty="0"/>
              <a:t>Cu					401</a:t>
            </a:r>
          </a:p>
          <a:p>
            <a:pPr eaLnBrk="1" hangingPunct="1">
              <a:lnSpc>
                <a:spcPct val="114000"/>
              </a:lnSpc>
            </a:pPr>
            <a:r>
              <a:rPr lang="en-US" altLang="ru-RU" sz="2400" dirty="0"/>
              <a:t>Al					237</a:t>
            </a:r>
          </a:p>
          <a:p>
            <a:pPr eaLnBrk="1" hangingPunct="1">
              <a:lnSpc>
                <a:spcPct val="114000"/>
              </a:lnSpc>
            </a:pPr>
            <a:r>
              <a:rPr lang="en-US" altLang="ru-RU" sz="2400" dirty="0"/>
              <a:t>C					129</a:t>
            </a:r>
          </a:p>
          <a:p>
            <a:pPr eaLnBrk="1" hangingPunct="1">
              <a:lnSpc>
                <a:spcPct val="114000"/>
              </a:lnSpc>
            </a:pPr>
            <a:r>
              <a:rPr lang="en-US" altLang="ru-RU" sz="2400" dirty="0"/>
              <a:t>Fe					80,20</a:t>
            </a:r>
          </a:p>
          <a:p>
            <a:pPr eaLnBrk="1" hangingPunct="1">
              <a:lnSpc>
                <a:spcPct val="114000"/>
              </a:lnSpc>
            </a:pPr>
            <a:r>
              <a:rPr lang="en-US" altLang="ru-RU" sz="2400" dirty="0">
                <a:solidFill>
                  <a:srgbClr val="FF0000"/>
                </a:solidFill>
              </a:rPr>
              <a:t>U</a:t>
            </a:r>
            <a:r>
              <a:rPr lang="en-US" altLang="ru-RU" sz="2400" dirty="0"/>
              <a:t>					</a:t>
            </a:r>
            <a:r>
              <a:rPr lang="ru-RU" altLang="ru-RU" sz="2400" dirty="0">
                <a:solidFill>
                  <a:srgbClr val="FF0000"/>
                </a:solidFill>
              </a:rPr>
              <a:t>27,5 </a:t>
            </a:r>
            <a:endParaRPr lang="en-US" altLang="ru-RU" sz="24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14000"/>
              </a:lnSpc>
            </a:pPr>
            <a:r>
              <a:rPr lang="en-US" altLang="ru-RU" sz="2400" dirty="0">
                <a:solidFill>
                  <a:srgbClr val="FF0000"/>
                </a:solidFill>
              </a:rPr>
              <a:t>UO</a:t>
            </a:r>
            <a:r>
              <a:rPr lang="en-US" altLang="ru-RU" sz="2400" baseline="-25000" dirty="0">
                <a:solidFill>
                  <a:srgbClr val="FF0000"/>
                </a:solidFill>
              </a:rPr>
              <a:t>2</a:t>
            </a:r>
            <a:r>
              <a:rPr lang="en-US" altLang="ru-RU" sz="2400" dirty="0">
                <a:solidFill>
                  <a:srgbClr val="FF0000"/>
                </a:solidFill>
              </a:rPr>
              <a:t>					</a:t>
            </a:r>
            <a:r>
              <a:rPr lang="ru-RU" altLang="ru-RU" sz="2400" dirty="0">
                <a:solidFill>
                  <a:srgbClr val="FF0000"/>
                </a:solidFill>
              </a:rPr>
              <a:t>4,5 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n-lt"/>
              </a:rPr>
              <a:t>Диоксид урана</a:t>
            </a: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64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j-lt"/>
              </a:rPr>
              <a:t>Химические свойства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2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2533" name="Прямоугольник 6"/>
          <p:cNvSpPr>
            <a:spLocks noChangeArrowheads="1"/>
          </p:cNvSpPr>
          <p:nvPr/>
        </p:nvSpPr>
        <p:spPr bwMode="auto">
          <a:xfrm>
            <a:off x="466725" y="873199"/>
            <a:ext cx="842575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3200" dirty="0">
                <a:solidFill>
                  <a:schemeClr val="tx2"/>
                </a:solidFill>
                <a:latin typeface="+mj-lt"/>
              </a:rPr>
              <a:t>Взаимодействие с простыми веществами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3200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→ U</a:t>
            </a:r>
            <a:r>
              <a:rPr lang="en-US" altLang="ru-RU" sz="3200" baseline="-25000" dirty="0"/>
              <a:t>3</a:t>
            </a:r>
            <a:r>
              <a:rPr lang="en-US" altLang="ru-RU" sz="3200" dirty="0"/>
              <a:t>O</a:t>
            </a:r>
            <a:r>
              <a:rPr lang="en-US" altLang="ru-RU" sz="3200" baseline="-25000" dirty="0"/>
              <a:t>8</a:t>
            </a:r>
            <a:r>
              <a:rPr lang="en-US" altLang="ru-RU" sz="3200" dirty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32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F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→ 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F</a:t>
            </a:r>
            <a:r>
              <a:rPr lang="ru-RU" altLang="ru-RU" sz="3200" baseline="-25000" dirty="0" smtClean="0"/>
              <a:t>2</a:t>
            </a:r>
            <a:r>
              <a:rPr lang="ru-RU" altLang="ru-RU" sz="3200" dirty="0" smtClean="0"/>
              <a:t>;   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F</a:t>
            </a:r>
            <a:r>
              <a:rPr lang="ru-RU" altLang="ru-RU" sz="3200" baseline="-25000" dirty="0"/>
              <a:t>2</a:t>
            </a:r>
            <a:r>
              <a:rPr lang="en-US" altLang="ru-RU" sz="3200" dirty="0"/>
              <a:t> + F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→</a:t>
            </a:r>
            <a:r>
              <a:rPr lang="en-US" altLang="ru-RU" sz="3200" baseline="-25000" dirty="0"/>
              <a:t> </a:t>
            </a:r>
            <a:r>
              <a:rPr lang="en-US" altLang="ru-RU" sz="3200" dirty="0"/>
              <a:t>UF</a:t>
            </a:r>
            <a:r>
              <a:rPr lang="en-US" altLang="ru-RU" sz="3200" baseline="-25000" dirty="0"/>
              <a:t>6</a:t>
            </a:r>
            <a:r>
              <a:rPr lang="en-US" altLang="ru-RU" sz="3200" dirty="0"/>
              <a:t> + O</a:t>
            </a:r>
            <a:r>
              <a:rPr lang="en-US" altLang="ru-RU" sz="3200" baseline="-25000" dirty="0"/>
              <a:t>2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32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Cl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→ 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Cl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</a:t>
            </a:r>
            <a:endParaRPr lang="ru-RU" altLang="ru-RU" sz="3200" dirty="0"/>
          </a:p>
          <a:p>
            <a:pPr eaLnBrk="1" hangingPunct="1">
              <a:buFont typeface="Wingdings" pitchFamily="2" charset="2"/>
              <a:buNone/>
            </a:pPr>
            <a:endParaRPr lang="en-US" altLang="ru-RU" sz="32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K  → U + K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O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3200" dirty="0"/>
          </a:p>
          <a:p>
            <a:pPr eaLnBrk="1" hangingPunct="1"/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H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(CO, C, NH</a:t>
            </a:r>
            <a:r>
              <a:rPr lang="en-US" altLang="ru-RU" sz="3200" baseline="-25000" dirty="0"/>
              <a:t>3</a:t>
            </a:r>
            <a:r>
              <a:rPr lang="en-US" altLang="ru-RU" sz="3200" dirty="0"/>
              <a:t>)  ≠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3200" dirty="0"/>
              <a:t>		 </a:t>
            </a:r>
          </a:p>
        </p:txBody>
      </p:sp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24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j-lt"/>
              </a:rPr>
              <a:t>Химические свойства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2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557" name="Прямоугольник 6"/>
          <p:cNvSpPr>
            <a:spLocks noChangeArrowheads="1"/>
          </p:cNvSpPr>
          <p:nvPr/>
        </p:nvSpPr>
        <p:spPr bwMode="auto">
          <a:xfrm>
            <a:off x="466725" y="921534"/>
            <a:ext cx="842575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3600" dirty="0">
                <a:solidFill>
                  <a:schemeClr val="tx2"/>
                </a:solidFill>
                <a:latin typeface="+mj-lt"/>
              </a:rPr>
              <a:t>Взаимодействие с </a:t>
            </a:r>
            <a:r>
              <a:rPr lang="ru-RU" altLang="ru-RU" sz="3600" dirty="0" smtClean="0">
                <a:solidFill>
                  <a:schemeClr val="tx2"/>
                </a:solidFill>
                <a:latin typeface="+mj-lt"/>
              </a:rPr>
              <a:t>кислотами-</a:t>
            </a:r>
            <a:r>
              <a:rPr lang="ru-RU" altLang="ru-RU" sz="3600" dirty="0" err="1" smtClean="0">
                <a:solidFill>
                  <a:schemeClr val="tx2"/>
                </a:solidFill>
                <a:latin typeface="+mj-lt"/>
              </a:rPr>
              <a:t>неокислителями</a:t>
            </a:r>
            <a:endParaRPr lang="ru-RU" altLang="ru-RU" sz="3600" dirty="0">
              <a:solidFill>
                <a:schemeClr val="tx2"/>
              </a:solidFill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ru-RU" sz="3600" b="1" dirty="0">
              <a:solidFill>
                <a:srgbClr val="FF0000"/>
              </a:solidFill>
              <a:latin typeface="+mn-lt"/>
            </a:endParaRPr>
          </a:p>
          <a:p>
            <a:pPr marL="720000" eaLnBrk="1" hangingPunct="1">
              <a:buFont typeface="Wingdings" pitchFamily="2" charset="2"/>
              <a:buNone/>
            </a:pPr>
            <a:r>
              <a:rPr lang="en-US" altLang="ru-RU" sz="3600" dirty="0" smtClean="0">
                <a:latin typeface="+mn-lt"/>
              </a:rPr>
              <a:t>UO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</a:t>
            </a:r>
            <a:r>
              <a:rPr lang="en-US" altLang="ru-RU" sz="3600" dirty="0" err="1">
                <a:latin typeface="+mn-lt"/>
              </a:rPr>
              <a:t>HCl</a:t>
            </a:r>
            <a:r>
              <a:rPr lang="en-US" altLang="ru-RU" sz="3600" baseline="-25000" dirty="0">
                <a:latin typeface="+mn-lt"/>
              </a:rPr>
              <a:t>(</a:t>
            </a:r>
            <a:r>
              <a:rPr lang="ru-RU" altLang="ru-RU" sz="3600" baseline="-25000" dirty="0" err="1">
                <a:latin typeface="+mn-lt"/>
              </a:rPr>
              <a:t>конц</a:t>
            </a:r>
            <a:r>
              <a:rPr lang="en-US" altLang="ru-RU" sz="3600" baseline="-25000" dirty="0">
                <a:latin typeface="+mn-lt"/>
              </a:rPr>
              <a:t>)</a:t>
            </a:r>
            <a:r>
              <a:rPr lang="en-US" altLang="ru-RU" sz="3600" dirty="0">
                <a:latin typeface="+mn-lt"/>
              </a:rPr>
              <a:t> → UCl</a:t>
            </a:r>
            <a:r>
              <a:rPr lang="en-US" altLang="ru-RU" sz="3600" baseline="-25000" dirty="0">
                <a:latin typeface="+mn-lt"/>
              </a:rPr>
              <a:t>4</a:t>
            </a:r>
            <a:r>
              <a:rPr lang="en-US" altLang="ru-RU" sz="3600" dirty="0">
                <a:latin typeface="+mn-lt"/>
              </a:rPr>
              <a:t> 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 </a:t>
            </a:r>
          </a:p>
          <a:p>
            <a:pPr marL="720000" eaLnBrk="1" hangingPunct="1">
              <a:buFont typeface="Wingdings" pitchFamily="2" charset="2"/>
              <a:buNone/>
            </a:pPr>
            <a:endParaRPr lang="ru-RU" altLang="ru-RU" sz="3600" dirty="0">
              <a:latin typeface="+mn-lt"/>
            </a:endParaRPr>
          </a:p>
          <a:p>
            <a:pPr marL="720000" eaLnBrk="1" hangingPunct="1"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H</a:t>
            </a:r>
            <a:r>
              <a:rPr lang="ru-RU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SO</a:t>
            </a:r>
            <a:r>
              <a:rPr lang="en-US" altLang="ru-RU" sz="3600" baseline="-25000" dirty="0">
                <a:latin typeface="+mn-lt"/>
              </a:rPr>
              <a:t>4(</a:t>
            </a:r>
            <a:r>
              <a:rPr lang="ru-RU" altLang="ru-RU" sz="3600" baseline="-25000" dirty="0" err="1">
                <a:latin typeface="+mn-lt"/>
              </a:rPr>
              <a:t>конц</a:t>
            </a:r>
            <a:r>
              <a:rPr lang="en-US" altLang="ru-RU" sz="3600" baseline="-25000" dirty="0">
                <a:latin typeface="+mn-lt"/>
              </a:rPr>
              <a:t>)</a:t>
            </a:r>
            <a:r>
              <a:rPr lang="en-US" altLang="ru-RU" sz="3600" dirty="0">
                <a:latin typeface="+mn-lt"/>
              </a:rPr>
              <a:t> → U(SO</a:t>
            </a:r>
            <a:r>
              <a:rPr lang="en-US" altLang="ru-RU" sz="3600" baseline="-25000" dirty="0">
                <a:latin typeface="+mn-lt"/>
              </a:rPr>
              <a:t>4</a:t>
            </a:r>
            <a:r>
              <a:rPr lang="en-US" altLang="ru-RU" sz="3600" dirty="0">
                <a:latin typeface="+mn-lt"/>
              </a:rPr>
              <a:t>)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</a:t>
            </a:r>
          </a:p>
          <a:p>
            <a:pPr marL="720000" eaLnBrk="1" hangingPunct="1">
              <a:buFont typeface="Wingdings" pitchFamily="2" charset="2"/>
              <a:buNone/>
            </a:pPr>
            <a:endParaRPr lang="en-US" altLang="ru-RU" sz="3600" dirty="0">
              <a:latin typeface="+mn-lt"/>
            </a:endParaRPr>
          </a:p>
          <a:p>
            <a:pPr marL="720000" eaLnBrk="1" hangingPunct="1"/>
            <a:r>
              <a:rPr lang="en-US" altLang="ru-RU" sz="3600" dirty="0" smtClean="0">
                <a:latin typeface="+mn-lt"/>
              </a:rPr>
              <a:t>UO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HF</a:t>
            </a:r>
            <a:r>
              <a:rPr lang="en-US" altLang="ru-RU" sz="3600" baseline="-25000" dirty="0">
                <a:latin typeface="+mn-lt"/>
              </a:rPr>
              <a:t>(</a:t>
            </a:r>
            <a:r>
              <a:rPr lang="ru-RU" altLang="ru-RU" sz="3600" baseline="-25000" dirty="0">
                <a:latin typeface="+mn-lt"/>
              </a:rPr>
              <a:t>газ, </a:t>
            </a:r>
            <a:r>
              <a:rPr lang="ru-RU" altLang="ru-RU" sz="3600" baseline="-25000" dirty="0" smtClean="0">
                <a:latin typeface="+mn-lt"/>
              </a:rPr>
              <a:t>жид.</a:t>
            </a:r>
            <a:r>
              <a:rPr lang="en-US" altLang="ru-RU" sz="3600" baseline="-25000" dirty="0" smtClean="0">
                <a:latin typeface="+mn-lt"/>
              </a:rPr>
              <a:t>)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→ UF</a:t>
            </a:r>
            <a:r>
              <a:rPr lang="en-US" altLang="ru-RU" sz="3600" baseline="-25000" dirty="0">
                <a:latin typeface="+mn-lt"/>
              </a:rPr>
              <a:t>4</a:t>
            </a:r>
            <a:r>
              <a:rPr lang="en-US" altLang="ru-RU" sz="3600" dirty="0">
                <a:latin typeface="+mn-lt"/>
              </a:rPr>
              <a:t> 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 </a:t>
            </a: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4427984" y="3391848"/>
            <a:ext cx="3603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sz="2800" dirty="0" smtClean="0">
                <a:latin typeface="+mn-lt"/>
              </a:rPr>
              <a:t>t</a:t>
            </a:r>
            <a:endParaRPr lang="ru-RU" altLang="ru-RU" sz="2800" dirty="0">
              <a:latin typeface="+mn-lt"/>
            </a:endParaRPr>
          </a:p>
        </p:txBody>
      </p:sp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9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  <a:latin typeface="+mj-lt"/>
              </a:rPr>
              <a:t>Химические свойства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2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605" name="Прямоугольник 6"/>
          <p:cNvSpPr>
            <a:spLocks noChangeArrowheads="1"/>
          </p:cNvSpPr>
          <p:nvPr/>
        </p:nvSpPr>
        <p:spPr bwMode="auto">
          <a:xfrm>
            <a:off x="395288" y="1412875"/>
            <a:ext cx="8497192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3600" dirty="0">
                <a:solidFill>
                  <a:schemeClr val="tx2"/>
                </a:solidFill>
                <a:latin typeface="+mn-lt"/>
              </a:rPr>
              <a:t>Взаимодействие с азотной кислотой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36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3600" dirty="0"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</a:t>
            </a:r>
            <a:r>
              <a:rPr lang="en-US" altLang="ru-RU" sz="3600" dirty="0" smtClean="0">
                <a:latin typeface="+mn-lt"/>
              </a:rPr>
              <a:t>HNO</a:t>
            </a:r>
            <a:r>
              <a:rPr lang="en-US" altLang="ru-RU" sz="3600" baseline="-25000" dirty="0" smtClean="0">
                <a:latin typeface="+mn-lt"/>
              </a:rPr>
              <a:t>3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→ 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(NO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)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</a:t>
            </a:r>
            <a:r>
              <a:rPr lang="en-US" altLang="ru-RU" sz="3600" dirty="0" smtClean="0">
                <a:latin typeface="+mn-lt"/>
              </a:rPr>
              <a:t>NO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</a:t>
            </a:r>
            <a:r>
              <a:rPr lang="en-US" altLang="ru-RU" sz="3600" dirty="0" smtClean="0">
                <a:latin typeface="+mn-lt"/>
              </a:rPr>
              <a:t>H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O </a:t>
            </a:r>
            <a:endParaRPr lang="en-US" altLang="ru-RU" sz="3600" dirty="0"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endParaRPr lang="en-US" altLang="ru-RU" sz="3600" dirty="0"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ru-RU" sz="3600" dirty="0" smtClean="0">
                <a:latin typeface="+mn-lt"/>
              </a:rPr>
              <a:t>               1        U</a:t>
            </a:r>
            <a:r>
              <a:rPr lang="en-US" altLang="ru-RU" sz="3600" baseline="30000" dirty="0" smtClean="0">
                <a:latin typeface="+mn-lt"/>
              </a:rPr>
              <a:t>+4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- 2ē→ U</a:t>
            </a:r>
            <a:r>
              <a:rPr lang="en-US" altLang="ru-RU" sz="3600" baseline="30000" dirty="0">
                <a:latin typeface="+mn-lt"/>
              </a:rPr>
              <a:t>+6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ru-RU" sz="3600" dirty="0" smtClean="0">
                <a:latin typeface="+mn-lt"/>
              </a:rPr>
              <a:t>               2        N</a:t>
            </a:r>
            <a:r>
              <a:rPr lang="en-US" altLang="ru-RU" sz="3600" baseline="30000" dirty="0" smtClean="0">
                <a:latin typeface="+mn-lt"/>
              </a:rPr>
              <a:t>+5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+ 1ē→ </a:t>
            </a:r>
            <a:r>
              <a:rPr lang="en-US" altLang="ru-RU" sz="3600" dirty="0" smtClean="0">
                <a:latin typeface="+mn-lt"/>
              </a:rPr>
              <a:t>N</a:t>
            </a:r>
            <a:r>
              <a:rPr lang="en-US" altLang="ru-RU" sz="3600" baseline="30000" dirty="0" smtClean="0">
                <a:latin typeface="+mn-lt"/>
              </a:rPr>
              <a:t>+4</a:t>
            </a:r>
          </a:p>
          <a:p>
            <a:pPr algn="ctr" eaLnBrk="1" hangingPunct="1">
              <a:spcBef>
                <a:spcPts val="2400"/>
              </a:spcBef>
            </a:pPr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</a:t>
            </a:r>
            <a:r>
              <a:rPr lang="en-US" altLang="ru-RU" sz="3200" dirty="0" smtClean="0">
                <a:solidFill>
                  <a:srgbClr val="FF0000"/>
                </a:solidFill>
              </a:rPr>
              <a:t>4</a:t>
            </a:r>
            <a:r>
              <a:rPr lang="en-US" altLang="ru-RU" sz="3200" dirty="0" smtClean="0"/>
              <a:t>HNO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→ 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(NO</a:t>
            </a:r>
            <a:r>
              <a:rPr lang="en-US" altLang="ru-RU" sz="3200" baseline="-25000" dirty="0"/>
              <a:t>3</a:t>
            </a:r>
            <a:r>
              <a:rPr lang="en-US" altLang="ru-RU" sz="3200" dirty="0"/>
              <a:t>)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</a:t>
            </a:r>
            <a:r>
              <a:rPr lang="en-US" altLang="ru-RU" sz="3200" dirty="0" smtClean="0">
                <a:solidFill>
                  <a:srgbClr val="FF0000"/>
                </a:solidFill>
              </a:rPr>
              <a:t>2</a:t>
            </a:r>
            <a:r>
              <a:rPr lang="en-US" altLang="ru-RU" sz="3200" dirty="0" smtClean="0"/>
              <a:t>NO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en-US" altLang="ru-RU" sz="3200" dirty="0" smtClean="0">
                <a:solidFill>
                  <a:srgbClr val="FF0000"/>
                </a:solidFill>
              </a:rPr>
              <a:t>2</a:t>
            </a:r>
            <a:r>
              <a:rPr lang="en-US" altLang="ru-RU" sz="3200" dirty="0" smtClean="0"/>
              <a:t>H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O </a:t>
            </a:r>
            <a:endParaRPr lang="en-US" altLang="ru-RU" sz="3200" dirty="0"/>
          </a:p>
          <a:p>
            <a:pPr algn="ctr" eaLnBrk="1" hangingPunct="1"/>
            <a:endParaRPr lang="en-US" altLang="ru-RU" sz="3600" dirty="0" smtClean="0">
              <a:latin typeface="+mn-lt"/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771800" y="4221088"/>
            <a:ext cx="0" cy="1080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1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</a:rPr>
              <a:t>Химические свойства </a:t>
            </a:r>
            <a:r>
              <a:rPr lang="en-US" altLang="ru-RU" sz="3200" dirty="0">
                <a:solidFill>
                  <a:srgbClr val="FF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</a:rPr>
              <a:t>2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27653" name="Прямоугольник 6"/>
          <p:cNvSpPr>
            <a:spLocks noChangeArrowheads="1"/>
          </p:cNvSpPr>
          <p:nvPr/>
        </p:nvSpPr>
        <p:spPr bwMode="auto">
          <a:xfrm>
            <a:off x="395288" y="893237"/>
            <a:ext cx="849719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3200" dirty="0">
                <a:solidFill>
                  <a:schemeClr val="tx2"/>
                </a:solidFill>
                <a:latin typeface="+mn-lt"/>
              </a:rPr>
              <a:t>Взаимодействие с азотной кислотой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24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2400" dirty="0"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HNO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 → 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(NO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)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NO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 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ru-RU" sz="3600" dirty="0"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1	</a:t>
            </a:r>
            <a:r>
              <a:rPr lang="en-US" altLang="ru-RU" sz="3600" dirty="0" smtClean="0">
                <a:latin typeface="+mn-lt"/>
              </a:rPr>
              <a:t>U</a:t>
            </a:r>
            <a:r>
              <a:rPr lang="en-US" altLang="ru-RU" sz="3600" baseline="30000" dirty="0" smtClean="0">
                <a:latin typeface="+mn-lt"/>
              </a:rPr>
              <a:t>+4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- 2ē→ U</a:t>
            </a:r>
            <a:r>
              <a:rPr lang="en-US" altLang="ru-RU" sz="3600" baseline="30000" dirty="0">
                <a:latin typeface="+mn-lt"/>
              </a:rPr>
              <a:t>+6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2	N</a:t>
            </a:r>
            <a:r>
              <a:rPr lang="en-US" altLang="ru-RU" sz="3600" baseline="30000" dirty="0">
                <a:latin typeface="+mn-lt"/>
              </a:rPr>
              <a:t>+5</a:t>
            </a:r>
            <a:r>
              <a:rPr lang="en-US" altLang="ru-RU" sz="3600" dirty="0">
                <a:latin typeface="+mn-lt"/>
              </a:rPr>
              <a:t> + 1ē→ N</a:t>
            </a:r>
            <a:r>
              <a:rPr lang="en-US" altLang="ru-RU" sz="3600" baseline="30000" dirty="0">
                <a:latin typeface="+mn-lt"/>
              </a:rPr>
              <a:t>+4</a:t>
            </a:r>
          </a:p>
          <a:p>
            <a:pPr algn="ctr" eaLnBrk="1" hangingPunct="1"/>
            <a:endParaRPr lang="en-US" altLang="ru-RU" sz="3600" dirty="0">
              <a:latin typeface="+mn-lt"/>
            </a:endParaRPr>
          </a:p>
          <a:p>
            <a:pPr algn="ctr" eaLnBrk="1" hangingPunct="1"/>
            <a:endParaRPr lang="en-US" altLang="ru-RU" sz="3600" dirty="0" smtClean="0">
              <a:latin typeface="+mn-lt"/>
            </a:endParaRPr>
          </a:p>
          <a:p>
            <a:pPr algn="ctr" eaLnBrk="1" hangingPunct="1"/>
            <a:r>
              <a:rPr lang="en-US" altLang="ru-RU" sz="3600" dirty="0" smtClean="0">
                <a:latin typeface="+mn-lt"/>
              </a:rPr>
              <a:t>UO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+ 4HNO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 → 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(NO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)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</a:t>
            </a:r>
            <a:r>
              <a:rPr lang="en-US" altLang="ru-RU" sz="36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NO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+ 2H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 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2800" dirty="0"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2400" dirty="0">
              <a:latin typeface="+mn-lt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206750" y="3357116"/>
            <a:ext cx="0" cy="86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419872" y="3645024"/>
            <a:ext cx="1368425" cy="360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3419872" y="3573016"/>
            <a:ext cx="1439863" cy="431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683568" y="5157192"/>
            <a:ext cx="7848872" cy="72008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6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</a:rPr>
              <a:t>Химические свойства </a:t>
            </a:r>
            <a:r>
              <a:rPr lang="en-US" altLang="ru-RU" sz="3200" dirty="0">
                <a:solidFill>
                  <a:srgbClr val="FF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</a:rPr>
              <a:t>2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28677" name="Прямоугольник 6"/>
          <p:cNvSpPr>
            <a:spLocks noChangeArrowheads="1"/>
          </p:cNvSpPr>
          <p:nvPr/>
        </p:nvSpPr>
        <p:spPr bwMode="auto">
          <a:xfrm>
            <a:off x="179388" y="700088"/>
            <a:ext cx="885616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Взаимодействие с кислотами </a:t>
            </a:r>
            <a:endParaRPr lang="ru-RU" altLang="ru-RU" sz="2800" dirty="0" smtClean="0">
              <a:solidFill>
                <a:schemeClr val="tx2"/>
              </a:solidFill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2800" dirty="0" smtClean="0">
                <a:solidFill>
                  <a:schemeClr val="tx2"/>
                </a:solidFill>
                <a:latin typeface="+mn-lt"/>
              </a:rPr>
              <a:t>в </a:t>
            </a: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присутствии окислителей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3600" b="1" dirty="0">
              <a:solidFill>
                <a:srgbClr val="FF0000"/>
              </a:solidFill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</a:t>
            </a:r>
            <a:r>
              <a:rPr lang="ru-RU" altLang="ru-RU" sz="3200" dirty="0">
                <a:solidFill>
                  <a:srgbClr val="FF0000"/>
                </a:solidFill>
                <a:latin typeface="+mn-lt"/>
              </a:rPr>
              <a:t>?</a:t>
            </a:r>
            <a:r>
              <a:rPr lang="en-US" altLang="ru-RU" sz="3200" dirty="0" smtClean="0">
                <a:latin typeface="+mn-lt"/>
              </a:rPr>
              <a:t>H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en-US" altLang="ru-RU" sz="3200" dirty="0" smtClean="0">
                <a:latin typeface="+mn-lt"/>
              </a:rPr>
              <a:t>MnO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en-US" altLang="ru-RU" sz="3200" dirty="0" smtClean="0">
                <a:latin typeface="+mn-lt"/>
              </a:rPr>
              <a:t>MnSO</a:t>
            </a:r>
            <a:r>
              <a:rPr lang="en-US" altLang="ru-RU" sz="3200" baseline="-25000" dirty="0" smtClean="0">
                <a:latin typeface="+mn-lt"/>
              </a:rPr>
              <a:t>4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ru-RU" sz="3200" dirty="0">
              <a:latin typeface="+mn-lt"/>
            </a:endParaRPr>
          </a:p>
          <a:p>
            <a:pPr algn="ctr" eaLnBrk="1" hangingPunct="1"/>
            <a:r>
              <a:rPr lang="en-US" altLang="ru-RU" sz="3200" dirty="0">
                <a:latin typeface="+mn-lt"/>
              </a:rPr>
              <a:t>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H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H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O </a:t>
            </a:r>
            <a:endParaRPr lang="en-US" altLang="ru-RU" sz="3200" dirty="0">
              <a:latin typeface="+mn-lt"/>
            </a:endParaRPr>
          </a:p>
          <a:p>
            <a:pPr algn="ctr" eaLnBrk="1" hangingPunct="1"/>
            <a:endParaRPr lang="en-US" altLang="ru-RU" sz="3200" dirty="0" smtClean="0"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</a:t>
            </a:r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en-US" altLang="ru-RU" sz="3200" dirty="0" smtClean="0">
                <a:latin typeface="+mn-lt"/>
              </a:rPr>
              <a:t>H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en-US" altLang="ru-RU" sz="3200" dirty="0" smtClean="0">
                <a:latin typeface="+mn-lt"/>
              </a:rPr>
              <a:t>Fe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(SO</a:t>
            </a:r>
            <a:r>
              <a:rPr lang="en-US" altLang="ru-RU" sz="3200" baseline="-25000" dirty="0" smtClean="0">
                <a:latin typeface="+mn-lt"/>
              </a:rPr>
              <a:t>4</a:t>
            </a:r>
            <a:r>
              <a:rPr lang="en-US" altLang="ru-RU" sz="3200" dirty="0" smtClean="0">
                <a:latin typeface="+mn-lt"/>
              </a:rPr>
              <a:t>)</a:t>
            </a:r>
            <a:r>
              <a:rPr lang="en-US" altLang="ru-RU" sz="3200" baseline="-25000" dirty="0" smtClean="0">
                <a:latin typeface="+mn-lt"/>
              </a:rPr>
              <a:t>3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en-US" altLang="ru-RU" sz="3200" dirty="0" smtClean="0">
                <a:latin typeface="+mn-lt"/>
              </a:rPr>
              <a:t>FeSO</a:t>
            </a:r>
            <a:r>
              <a:rPr lang="en-US" altLang="ru-RU" sz="3200" baseline="-25000" dirty="0" smtClean="0">
                <a:latin typeface="+mn-lt"/>
              </a:rPr>
              <a:t>4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</a:t>
            </a:r>
            <a:r>
              <a:rPr lang="en-US" altLang="ru-RU" sz="3200" dirty="0" smtClean="0">
                <a:latin typeface="+mn-lt"/>
              </a:rPr>
              <a:t>   H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O</a:t>
            </a:r>
            <a:endParaRPr lang="en-US" altLang="ru-RU" sz="3200" dirty="0">
              <a:latin typeface="+mn-lt"/>
            </a:endParaRPr>
          </a:p>
          <a:p>
            <a:pPr algn="ctr" eaLnBrk="1" hangingPunct="1"/>
            <a:endParaRPr lang="en-US" altLang="ru-RU" sz="3200" dirty="0" smtClean="0"/>
          </a:p>
          <a:p>
            <a:pPr algn="ctr" eaLnBrk="1" hangingPunct="1"/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en-US" altLang="ru-RU" sz="3200" dirty="0" smtClean="0"/>
              <a:t> Fe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(SO</a:t>
            </a:r>
            <a:r>
              <a:rPr lang="en-US" altLang="ru-RU" sz="3200" baseline="-25000" dirty="0" smtClean="0"/>
              <a:t>4</a:t>
            </a:r>
            <a:r>
              <a:rPr lang="en-US" altLang="ru-RU" sz="3200" dirty="0" smtClean="0"/>
              <a:t>)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   →   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SO</a:t>
            </a:r>
            <a:r>
              <a:rPr lang="en-US" altLang="ru-RU" sz="3200" baseline="-25000" dirty="0" smtClean="0"/>
              <a:t>4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en-US" altLang="ru-RU" sz="3200" dirty="0" smtClean="0">
                <a:solidFill>
                  <a:srgbClr val="FF0000"/>
                </a:solidFill>
              </a:rPr>
              <a:t>2</a:t>
            </a:r>
            <a:r>
              <a:rPr lang="en-US" altLang="ru-RU" sz="3200" dirty="0" smtClean="0"/>
              <a:t>FeSO</a:t>
            </a:r>
            <a:r>
              <a:rPr lang="en-US" altLang="ru-RU" sz="3200" baseline="-25000" dirty="0" smtClean="0"/>
              <a:t>4</a:t>
            </a:r>
            <a:r>
              <a:rPr lang="en-US" altLang="ru-RU" sz="3200" dirty="0" smtClean="0"/>
              <a:t> </a:t>
            </a:r>
            <a:endParaRPr lang="en-US" altLang="ru-RU" sz="3200" dirty="0">
              <a:latin typeface="+mn-lt"/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9486" y="528523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sz="2400" b="1" dirty="0" smtClean="0">
                <a:solidFill>
                  <a:srgbClr val="FF0000"/>
                </a:solidFill>
              </a:rPr>
              <a:t>H</a:t>
            </a:r>
            <a:r>
              <a:rPr lang="en-US" altLang="ru-RU" sz="2400" b="1" baseline="-25000" dirty="0" smtClean="0">
                <a:solidFill>
                  <a:srgbClr val="FF0000"/>
                </a:solidFill>
              </a:rPr>
              <a:t>2</a:t>
            </a:r>
            <a:r>
              <a:rPr lang="en-US" altLang="ru-RU" sz="2400" b="1" dirty="0" smtClean="0">
                <a:solidFill>
                  <a:srgbClr val="FF0000"/>
                </a:solidFill>
              </a:rPr>
              <a:t>SO</a:t>
            </a:r>
            <a:r>
              <a:rPr lang="en-US" altLang="ru-RU" sz="2400" b="1" baseline="-25000" dirty="0" smtClean="0">
                <a:solidFill>
                  <a:srgbClr val="FF0000"/>
                </a:solidFill>
              </a:rPr>
              <a:t>4</a:t>
            </a:r>
            <a:endParaRPr lang="en-US" altLang="ru-RU" sz="2400" b="1" dirty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1907704" y="4005064"/>
            <a:ext cx="864096" cy="72008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351" y="4542736"/>
            <a:ext cx="884237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19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</a:rPr>
              <a:t>Химические свойства </a:t>
            </a:r>
            <a:r>
              <a:rPr lang="en-US" altLang="ru-RU" sz="3200" dirty="0">
                <a:solidFill>
                  <a:srgbClr val="FF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</a:rPr>
              <a:t>2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29701" name="Прямоугольник 6"/>
          <p:cNvSpPr>
            <a:spLocks noChangeArrowheads="1"/>
          </p:cNvSpPr>
          <p:nvPr/>
        </p:nvSpPr>
        <p:spPr bwMode="auto">
          <a:xfrm>
            <a:off x="179387" y="836613"/>
            <a:ext cx="885616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Взаимодействие с кислотами в присутствии окислителей</a:t>
            </a:r>
          </a:p>
          <a:p>
            <a:pPr algn="ctr" eaLnBrk="1" hangingPunct="1"/>
            <a:endParaRPr lang="ru-RU" altLang="ru-RU" sz="2400" dirty="0" smtClean="0">
              <a:latin typeface="+mn-lt"/>
            </a:endParaRPr>
          </a:p>
          <a:p>
            <a:pPr algn="ctr" eaLnBrk="1" hangingPunct="1"/>
            <a:r>
              <a:rPr lang="ru-RU" altLang="ru-RU" sz="3200" dirty="0" smtClean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H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HNO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 → </a:t>
            </a:r>
            <a:r>
              <a:rPr lang="ru-RU" altLang="ru-RU" sz="32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SO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 + </a:t>
            </a:r>
            <a:r>
              <a:rPr lang="ru-RU" altLang="ru-RU" sz="32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NO + </a:t>
            </a:r>
            <a:r>
              <a:rPr lang="ru-RU" altLang="ru-RU" sz="32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</a:t>
            </a:r>
            <a:endParaRPr lang="ru-RU" altLang="ru-RU" sz="3200" dirty="0"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406396"/>
              </p:ext>
            </p:extLst>
          </p:nvPr>
        </p:nvGraphicFramePr>
        <p:xfrm>
          <a:off x="935038" y="2564904"/>
          <a:ext cx="7740650" cy="3658097"/>
        </p:xfrm>
        <a:graphic>
          <a:graphicData uri="http://schemas.openxmlformats.org/drawingml/2006/table">
            <a:tbl>
              <a:tblPr/>
              <a:tblGrid>
                <a:gridCol w="1547813"/>
                <a:gridCol w="1547812"/>
                <a:gridCol w="1547813"/>
                <a:gridCol w="1549400"/>
                <a:gridCol w="1547812"/>
              </a:tblGrid>
              <a:tr h="73166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Конц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kumimoji="0" 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моль/л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Степень растворения диоксида урана, % </a:t>
                      </a:r>
                    </a:p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концентрации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HNO</a:t>
                      </a:r>
                      <a:r>
                        <a:rPr kumimoji="0" lang="ru-RU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моль/л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0,186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1"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1"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1"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0,26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1"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1"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1"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2,04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54" name="Прямоугольник 6"/>
          <p:cNvSpPr>
            <a:spLocks noChangeArrowheads="1"/>
          </p:cNvSpPr>
          <p:nvPr/>
        </p:nvSpPr>
        <p:spPr bwMode="auto">
          <a:xfrm>
            <a:off x="250825" y="6333702"/>
            <a:ext cx="8137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ru-RU" sz="2400" i="1" dirty="0" smtClean="0">
                <a:solidFill>
                  <a:schemeClr val="tx2"/>
                </a:solidFill>
              </a:rPr>
              <a:t>t=20 </a:t>
            </a:r>
            <a:r>
              <a:rPr lang="en-US" altLang="ru-RU" sz="2400" i="1" baseline="30000" dirty="0">
                <a:solidFill>
                  <a:schemeClr val="tx2"/>
                </a:solidFill>
              </a:rPr>
              <a:t>0</a:t>
            </a:r>
            <a:r>
              <a:rPr lang="en-US" altLang="ru-RU" sz="2400" i="1" dirty="0">
                <a:solidFill>
                  <a:schemeClr val="tx2"/>
                </a:solidFill>
              </a:rPr>
              <a:t>C, </a:t>
            </a:r>
            <a:r>
              <a:rPr lang="ru-RU" altLang="ru-RU" sz="2400" i="1" dirty="0">
                <a:solidFill>
                  <a:schemeClr val="tx2"/>
                </a:solidFill>
              </a:rPr>
              <a:t>время 3 ч.</a:t>
            </a: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6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</a:rPr>
              <a:t>Получение </a:t>
            </a:r>
            <a:r>
              <a:rPr lang="en-US" altLang="ru-RU" sz="3200" dirty="0">
                <a:solidFill>
                  <a:srgbClr val="FF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</a:rPr>
              <a:t>2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30725" name="Прямоугольник 6"/>
          <p:cNvSpPr>
            <a:spLocks noChangeArrowheads="1"/>
          </p:cNvSpPr>
          <p:nvPr/>
        </p:nvSpPr>
        <p:spPr bwMode="auto">
          <a:xfrm>
            <a:off x="720054" y="908720"/>
            <a:ext cx="7921625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3600" dirty="0" smtClean="0">
                <a:solidFill>
                  <a:schemeClr val="tx2"/>
                </a:solidFill>
                <a:latin typeface="+mn-lt"/>
              </a:rPr>
              <a:t>1. Восстановление </a:t>
            </a:r>
            <a:r>
              <a:rPr lang="ru-RU" altLang="ru-RU" sz="3600" dirty="0">
                <a:solidFill>
                  <a:schemeClr val="tx2"/>
                </a:solidFill>
                <a:latin typeface="+mn-lt"/>
              </a:rPr>
              <a:t>высших оксидов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3600" b="1" dirty="0">
              <a:solidFill>
                <a:srgbClr val="FF0000"/>
              </a:solidFill>
              <a:latin typeface="+mn-lt"/>
            </a:endParaRP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U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O</a:t>
            </a:r>
            <a:r>
              <a:rPr lang="en-US" altLang="ru-RU" sz="3600" baseline="-25000" dirty="0">
                <a:latin typeface="+mn-lt"/>
              </a:rPr>
              <a:t>8</a:t>
            </a:r>
            <a:r>
              <a:rPr lang="en-US" altLang="ru-RU" sz="3600" dirty="0">
                <a:latin typeface="+mn-lt"/>
              </a:rPr>
              <a:t> 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</a:t>
            </a:r>
            <a:r>
              <a:rPr lang="en-US" altLang="ru-RU" sz="3600" dirty="0" smtClean="0">
                <a:latin typeface="+mn-lt"/>
              </a:rPr>
              <a:t>    →     UO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ru-RU" sz="3600" dirty="0">
              <a:latin typeface="+mn-lt"/>
            </a:endParaRP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UO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 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</a:t>
            </a:r>
            <a:r>
              <a:rPr lang="en-US" altLang="ru-RU" sz="3600" dirty="0" smtClean="0">
                <a:latin typeface="+mn-lt"/>
              </a:rPr>
              <a:t>    →     UO</a:t>
            </a:r>
            <a:r>
              <a:rPr lang="en-US" altLang="ru-RU" sz="3600" baseline="-25000" dirty="0" smtClean="0">
                <a:latin typeface="+mn-lt"/>
              </a:rPr>
              <a:t>2</a:t>
            </a:r>
            <a:r>
              <a:rPr lang="en-US" altLang="ru-RU" sz="3600" dirty="0" smtClean="0">
                <a:latin typeface="+mn-lt"/>
              </a:rPr>
              <a:t> </a:t>
            </a:r>
            <a:r>
              <a:rPr lang="en-US" altLang="ru-RU" sz="3600" dirty="0">
                <a:latin typeface="+mn-lt"/>
              </a:rPr>
              <a:t>+ H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O</a:t>
            </a: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altLang="ru-RU" sz="3600" dirty="0">
              <a:latin typeface="+mn-lt"/>
            </a:endParaRPr>
          </a:p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600" dirty="0">
                <a:latin typeface="+mn-lt"/>
              </a:rPr>
              <a:t>UO</a:t>
            </a:r>
            <a:r>
              <a:rPr lang="en-US" altLang="ru-RU" sz="3600" baseline="-25000" dirty="0">
                <a:latin typeface="+mn-lt"/>
              </a:rPr>
              <a:t>3</a:t>
            </a:r>
            <a:r>
              <a:rPr lang="en-US" altLang="ru-RU" sz="3600" dirty="0">
                <a:latin typeface="+mn-lt"/>
              </a:rPr>
              <a:t> + CO → UO</a:t>
            </a:r>
            <a:r>
              <a:rPr lang="en-US" altLang="ru-RU" sz="3600" baseline="-25000" dirty="0">
                <a:latin typeface="+mn-lt"/>
              </a:rPr>
              <a:t>2</a:t>
            </a:r>
            <a:r>
              <a:rPr lang="en-US" altLang="ru-RU" sz="3600" dirty="0">
                <a:latin typeface="+mn-lt"/>
              </a:rPr>
              <a:t> + </a:t>
            </a:r>
            <a:r>
              <a:rPr lang="en-US" altLang="ru-RU" sz="3600" dirty="0" smtClean="0">
                <a:latin typeface="+mn-lt"/>
              </a:rPr>
              <a:t>CO</a:t>
            </a:r>
            <a:r>
              <a:rPr lang="en-US" altLang="ru-RU" sz="3600" baseline="-25000" dirty="0" smtClean="0">
                <a:latin typeface="+mn-lt"/>
              </a:rPr>
              <a:t>2</a:t>
            </a:r>
            <a:endParaRPr lang="en-US" altLang="ru-RU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726" name="TextBox 9"/>
          <p:cNvSpPr txBox="1">
            <a:spLocks noChangeArrowheads="1"/>
          </p:cNvSpPr>
          <p:nvPr/>
        </p:nvSpPr>
        <p:spPr bwMode="auto">
          <a:xfrm>
            <a:off x="3985418" y="1937680"/>
            <a:ext cx="14686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sz="2000" dirty="0" smtClean="0">
                <a:latin typeface="+mn-lt"/>
              </a:rPr>
              <a:t>900-1000</a:t>
            </a:r>
            <a:r>
              <a:rPr lang="ru-RU" altLang="ru-RU" sz="2000" dirty="0" smtClean="0">
                <a:latin typeface="+mn-lt"/>
              </a:rPr>
              <a:t> °С</a:t>
            </a:r>
            <a:endParaRPr lang="ru-RU" altLang="ru-RU" sz="2000" dirty="0">
              <a:latin typeface="+mn-lt"/>
            </a:endParaRPr>
          </a:p>
        </p:txBody>
      </p:sp>
      <p:sp>
        <p:nvSpPr>
          <p:cNvPr id="30727" name="TextBox 11"/>
          <p:cNvSpPr txBox="1">
            <a:spLocks noChangeArrowheads="1"/>
          </p:cNvSpPr>
          <p:nvPr/>
        </p:nvSpPr>
        <p:spPr bwMode="auto">
          <a:xfrm>
            <a:off x="3954461" y="3682890"/>
            <a:ext cx="12907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 smtClean="0"/>
              <a:t>700-800</a:t>
            </a:r>
            <a:r>
              <a:rPr lang="ru-RU" altLang="ru-RU" dirty="0" smtClean="0"/>
              <a:t>°С</a:t>
            </a:r>
            <a:endParaRPr lang="ru-RU" altLang="ru-RU" dirty="0"/>
          </a:p>
          <a:p>
            <a:pPr eaLnBrk="1" hangingPunct="1"/>
            <a:endParaRPr lang="ru-RU" altLang="ru-RU" dirty="0"/>
          </a:p>
        </p:txBody>
      </p:sp>
      <p:sp>
        <p:nvSpPr>
          <p:cNvPr id="30728" name="TextBox 12"/>
          <p:cNvSpPr txBox="1">
            <a:spLocks noChangeArrowheads="1"/>
          </p:cNvSpPr>
          <p:nvPr/>
        </p:nvSpPr>
        <p:spPr bwMode="auto">
          <a:xfrm>
            <a:off x="4185441" y="5229200"/>
            <a:ext cx="8290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 smtClean="0"/>
              <a:t>350</a:t>
            </a:r>
            <a:r>
              <a:rPr lang="ru-RU" altLang="ru-RU" dirty="0" smtClean="0"/>
              <a:t>°С</a:t>
            </a:r>
            <a:endParaRPr lang="ru-RU" altLang="ru-RU" dirty="0"/>
          </a:p>
        </p:txBody>
      </p: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55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7" grpId="0"/>
      <p:bldP spid="307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</a:rPr>
              <a:t>Получение </a:t>
            </a:r>
            <a:r>
              <a:rPr lang="en-US" altLang="ru-RU" sz="3200" dirty="0">
                <a:solidFill>
                  <a:srgbClr val="FF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</a:rPr>
              <a:t>2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31749" name="Прямоугольник 6"/>
          <p:cNvSpPr>
            <a:spLocks noChangeArrowheads="1"/>
          </p:cNvSpPr>
          <p:nvPr/>
        </p:nvSpPr>
        <p:spPr bwMode="auto">
          <a:xfrm>
            <a:off x="323528" y="1124744"/>
            <a:ext cx="8478366" cy="546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dirty="0" smtClean="0">
                <a:solidFill>
                  <a:schemeClr val="tx2"/>
                </a:solidFill>
                <a:latin typeface="+mn-lt"/>
              </a:rPr>
              <a:t>2. Прокаливание </a:t>
            </a: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нестойких солей</a:t>
            </a:r>
            <a:r>
              <a:rPr lang="en-US" altLang="ru-RU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до 1000 </a:t>
            </a:r>
            <a:r>
              <a:rPr lang="ru-RU" altLang="ru-RU" sz="2800" dirty="0" smtClean="0">
                <a:solidFill>
                  <a:schemeClr val="tx2"/>
                </a:solidFill>
                <a:latin typeface="+mn-lt"/>
              </a:rPr>
              <a:t>°С</a:t>
            </a:r>
            <a:r>
              <a:rPr lang="en-US" altLang="ru-RU" sz="2800" dirty="0" smtClean="0">
                <a:solidFill>
                  <a:schemeClr val="tx2"/>
                </a:solidFill>
                <a:latin typeface="+mn-lt"/>
              </a:rPr>
              <a:t> </a:t>
            </a:r>
            <a:endParaRPr lang="ru-RU" altLang="ru-RU" sz="2800" dirty="0" smtClean="0">
              <a:solidFill>
                <a:schemeClr val="tx2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  <a:latin typeface="+mn-lt"/>
              </a:rPr>
              <a:t>   в </a:t>
            </a:r>
            <a:r>
              <a:rPr lang="ru-RU" altLang="ru-RU" sz="2800" dirty="0">
                <a:solidFill>
                  <a:schemeClr val="tx2"/>
                </a:solidFill>
                <a:latin typeface="+mn-lt"/>
              </a:rPr>
              <a:t>инертной или восстановительной атмосфере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28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ru-RU" sz="2800" dirty="0">
                <a:latin typeface="+mn-lt"/>
              </a:rPr>
              <a:t>(</a:t>
            </a:r>
            <a:r>
              <a:rPr lang="en-US" altLang="ru-RU" sz="3200" dirty="0">
                <a:latin typeface="+mn-lt"/>
              </a:rPr>
              <a:t>NH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)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[UO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(CO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)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] 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CO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+ N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NH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ru-RU" altLang="ru-RU" sz="3200" dirty="0">
                <a:latin typeface="+mn-lt"/>
              </a:rPr>
              <a:t>                       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ru-RU" sz="3200" dirty="0">
                <a:latin typeface="+mn-lt"/>
              </a:rPr>
              <a:t>(NH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)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U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7</a:t>
            </a:r>
            <a:r>
              <a:rPr lang="en-US" altLang="ru-RU" sz="3200" dirty="0">
                <a:latin typeface="+mn-lt"/>
              </a:rPr>
              <a:t> 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+ N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NH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ru-RU" altLang="ru-RU" sz="3200" dirty="0">
                <a:latin typeface="+mn-lt"/>
              </a:rPr>
              <a:t>                       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ru-RU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∙</a:t>
            </a:r>
            <a:r>
              <a:rPr lang="ru-RU" altLang="ru-RU" sz="32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+ 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(H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O)</a:t>
            </a:r>
            <a:r>
              <a:rPr lang="ru-RU" altLang="ru-RU" sz="3200" dirty="0">
                <a:latin typeface="+mn-lt"/>
              </a:rPr>
              <a:t>                       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ru-RU" sz="3200" dirty="0">
                <a:latin typeface="+mn-lt"/>
              </a:rPr>
              <a:t>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(NO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)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NO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(H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O)</a:t>
            </a:r>
            <a:r>
              <a:rPr lang="ru-RU" altLang="ru-RU" sz="3200" dirty="0">
                <a:latin typeface="+mn-lt"/>
              </a:rPr>
              <a:t> </a:t>
            </a:r>
            <a:endParaRPr lang="ru-RU" altLang="ru-RU" sz="3200" dirty="0" smtClean="0">
              <a:latin typeface="+mn-lt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ru-RU" sz="3200" dirty="0"/>
              <a:t>U(C</a:t>
            </a:r>
            <a:r>
              <a:rPr lang="ru-RU" altLang="ru-RU" sz="3200" baseline="-25000" dirty="0"/>
              <a:t>2</a:t>
            </a:r>
            <a:r>
              <a:rPr lang="en-US" altLang="ru-RU" sz="3200" dirty="0"/>
              <a:t>O</a:t>
            </a:r>
            <a:r>
              <a:rPr lang="ru-RU" altLang="ru-RU" sz="3200" baseline="-25000" dirty="0"/>
              <a:t>4</a:t>
            </a:r>
            <a:r>
              <a:rPr lang="en-US" altLang="ru-RU" sz="3200" dirty="0"/>
              <a:t>)</a:t>
            </a:r>
            <a:r>
              <a:rPr lang="ru-RU" altLang="ru-RU" sz="3200" baseline="-25000" dirty="0"/>
              <a:t>2</a:t>
            </a:r>
            <a:r>
              <a:rPr lang="en-US" altLang="ru-RU" sz="3200" dirty="0"/>
              <a:t> → 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CO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+ CO</a:t>
            </a:r>
            <a:r>
              <a:rPr lang="ru-RU" altLang="ru-RU" sz="3200" dirty="0"/>
              <a:t>                        </a:t>
            </a:r>
          </a:p>
        </p:txBody>
      </p:sp>
      <p:sp>
        <p:nvSpPr>
          <p:cNvPr id="31750" name="TextBox 9"/>
          <p:cNvSpPr txBox="1">
            <a:spLocks noChangeArrowheads="1"/>
          </p:cNvSpPr>
          <p:nvPr/>
        </p:nvSpPr>
        <p:spPr bwMode="auto">
          <a:xfrm>
            <a:off x="2119214" y="4079915"/>
            <a:ext cx="436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/>
              <a:t>H</a:t>
            </a:r>
            <a:r>
              <a:rPr lang="en-US" altLang="ru-RU" baseline="-25000" dirty="0"/>
              <a:t>2</a:t>
            </a:r>
            <a:endParaRPr lang="ru-RU" altLang="ru-RU" baseline="-25000" dirty="0"/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2051720" y="4941168"/>
            <a:ext cx="436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/>
              <a:t>H</a:t>
            </a:r>
            <a:r>
              <a:rPr lang="en-US" altLang="ru-RU" baseline="-25000" dirty="0"/>
              <a:t>2</a:t>
            </a:r>
            <a:endParaRPr lang="ru-RU" altLang="ru-RU" baseline="-25000" dirty="0"/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65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  <p:bldP spid="317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rgbClr val="FF0000"/>
                </a:solidFill>
              </a:rPr>
              <a:t>Получение </a:t>
            </a:r>
            <a:r>
              <a:rPr lang="en-US" altLang="ru-RU" sz="3200" dirty="0">
                <a:solidFill>
                  <a:srgbClr val="FF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FF0000"/>
                </a:solidFill>
              </a:rPr>
              <a:t>2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33797" name="Прямоугольник 6"/>
          <p:cNvSpPr>
            <a:spLocks noChangeArrowheads="1"/>
          </p:cNvSpPr>
          <p:nvPr/>
        </p:nvSpPr>
        <p:spPr bwMode="auto">
          <a:xfrm>
            <a:off x="395288" y="1070565"/>
            <a:ext cx="8137152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3200" dirty="0" smtClean="0">
                <a:solidFill>
                  <a:schemeClr val="tx2"/>
                </a:solidFill>
                <a:latin typeface="+mn-lt"/>
              </a:rPr>
              <a:t>3. Электролиз </a:t>
            </a:r>
            <a:r>
              <a:rPr lang="ru-RU" altLang="ru-RU" sz="3200" dirty="0">
                <a:solidFill>
                  <a:schemeClr val="tx2"/>
                </a:solidFill>
                <a:latin typeface="+mn-lt"/>
              </a:rPr>
              <a:t>солей </a:t>
            </a:r>
            <a:r>
              <a:rPr lang="ru-RU" altLang="ru-RU" sz="3200" dirty="0" err="1">
                <a:solidFill>
                  <a:schemeClr val="tx2"/>
                </a:solidFill>
                <a:latin typeface="+mn-lt"/>
              </a:rPr>
              <a:t>уранила</a:t>
            </a:r>
            <a:endParaRPr lang="en-US" altLang="ru-RU" sz="3200" dirty="0">
              <a:solidFill>
                <a:schemeClr val="tx2"/>
              </a:solidFill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altLang="ru-RU" sz="3200" b="1" dirty="0">
              <a:solidFill>
                <a:srgbClr val="FF0000"/>
              </a:solidFill>
              <a:latin typeface="+mn-lt"/>
            </a:endParaRPr>
          </a:p>
          <a:p>
            <a:pPr algn="ctr" eaLnBrk="1" hangingPunct="1">
              <a:lnSpc>
                <a:spcPct val="200000"/>
              </a:lnSpc>
              <a:buFont typeface="Wingdings" pitchFamily="2" charset="2"/>
              <a:buNone/>
            </a:pPr>
            <a:r>
              <a:rPr lang="en-US" altLang="ru-RU" sz="4000" dirty="0" smtClean="0">
                <a:latin typeface="+mn-lt"/>
              </a:rPr>
              <a:t>UO</a:t>
            </a:r>
            <a:r>
              <a:rPr lang="en-US" altLang="ru-RU" sz="4000" baseline="-25000" dirty="0" smtClean="0">
                <a:latin typeface="+mn-lt"/>
              </a:rPr>
              <a:t>2</a:t>
            </a:r>
            <a:r>
              <a:rPr lang="en-US" altLang="ru-RU" sz="4000" dirty="0" smtClean="0">
                <a:latin typeface="+mn-lt"/>
              </a:rPr>
              <a:t>SO</a:t>
            </a:r>
            <a:r>
              <a:rPr lang="ru-RU" altLang="ru-RU" sz="4000" baseline="-25000" dirty="0">
                <a:latin typeface="+mn-lt"/>
              </a:rPr>
              <a:t>4</a:t>
            </a:r>
            <a:r>
              <a:rPr lang="ru-RU" altLang="ru-RU" sz="4000" dirty="0">
                <a:latin typeface="+mn-lt"/>
              </a:rPr>
              <a:t>+ </a:t>
            </a:r>
            <a:r>
              <a:rPr lang="en-US" altLang="ru-RU" sz="4000" dirty="0">
                <a:latin typeface="+mn-lt"/>
              </a:rPr>
              <a:t>H</a:t>
            </a:r>
            <a:r>
              <a:rPr lang="en-US" altLang="ru-RU" sz="4000" baseline="-25000" dirty="0">
                <a:latin typeface="+mn-lt"/>
              </a:rPr>
              <a:t>2</a:t>
            </a:r>
            <a:r>
              <a:rPr lang="en-US" altLang="ru-RU" sz="4000" dirty="0">
                <a:latin typeface="+mn-lt"/>
              </a:rPr>
              <a:t>O </a:t>
            </a:r>
            <a:r>
              <a:rPr lang="ru-RU" altLang="ru-RU" sz="4000" dirty="0" smtClean="0">
                <a:latin typeface="+mn-lt"/>
              </a:rPr>
              <a:t>    </a:t>
            </a:r>
            <a:r>
              <a:rPr lang="en-US" altLang="ru-RU" sz="4000" dirty="0" smtClean="0">
                <a:latin typeface="+mn-lt"/>
              </a:rPr>
              <a:t>→ </a:t>
            </a:r>
            <a:r>
              <a:rPr lang="ru-RU" altLang="ru-RU" sz="4000" dirty="0" smtClean="0">
                <a:latin typeface="+mn-lt"/>
              </a:rPr>
              <a:t>    </a:t>
            </a:r>
            <a:r>
              <a:rPr lang="en-US" altLang="ru-RU" sz="4000" dirty="0" smtClean="0">
                <a:latin typeface="+mn-lt"/>
              </a:rPr>
              <a:t>UO</a:t>
            </a:r>
            <a:r>
              <a:rPr lang="en-US" altLang="ru-RU" sz="4000" baseline="-25000" dirty="0" smtClean="0">
                <a:latin typeface="+mn-lt"/>
              </a:rPr>
              <a:t>2</a:t>
            </a:r>
            <a:r>
              <a:rPr lang="en-US" altLang="ru-RU" sz="4000" dirty="0" smtClean="0">
                <a:latin typeface="+mn-lt"/>
              </a:rPr>
              <a:t> </a:t>
            </a:r>
            <a:r>
              <a:rPr lang="en-US" altLang="ru-RU" sz="4000" dirty="0">
                <a:latin typeface="+mn-lt"/>
              </a:rPr>
              <a:t>+ H</a:t>
            </a:r>
            <a:r>
              <a:rPr lang="en-US" altLang="ru-RU" sz="4000" baseline="-25000" dirty="0">
                <a:latin typeface="+mn-lt"/>
              </a:rPr>
              <a:t>2</a:t>
            </a:r>
            <a:r>
              <a:rPr lang="en-US" altLang="ru-RU" sz="4000" dirty="0">
                <a:latin typeface="+mn-lt"/>
              </a:rPr>
              <a:t>SO</a:t>
            </a:r>
            <a:r>
              <a:rPr lang="en-US" altLang="ru-RU" sz="4000" baseline="-25000" dirty="0">
                <a:latin typeface="+mn-lt"/>
              </a:rPr>
              <a:t>4</a:t>
            </a:r>
            <a:r>
              <a:rPr lang="en-US" altLang="ru-RU" sz="4000" dirty="0">
                <a:latin typeface="+mn-lt"/>
              </a:rPr>
              <a:t> + O</a:t>
            </a:r>
            <a:r>
              <a:rPr lang="en-US" altLang="ru-RU" sz="4000" baseline="-25000" dirty="0">
                <a:latin typeface="+mn-lt"/>
              </a:rPr>
              <a:t>2</a:t>
            </a:r>
            <a:endParaRPr lang="en-US" altLang="ru-RU" sz="3600" baseline="-25000" dirty="0">
              <a:latin typeface="+mn-lt"/>
            </a:endParaRPr>
          </a:p>
          <a:p>
            <a:pPr marL="720000" eaLnBrk="1" hangingPunct="1">
              <a:lnSpc>
                <a:spcPct val="200000"/>
              </a:lnSpc>
              <a:buFont typeface="Wingdings" pitchFamily="2" charset="2"/>
              <a:buNone/>
            </a:pPr>
            <a:r>
              <a:rPr lang="ru-RU" altLang="ru-RU" sz="3200" b="1" dirty="0">
                <a:solidFill>
                  <a:schemeClr val="accent1"/>
                </a:solidFill>
                <a:latin typeface="+mn-lt"/>
              </a:rPr>
              <a:t>Анод </a:t>
            </a:r>
            <a:r>
              <a:rPr lang="ru-RU" altLang="ru-RU" sz="3200" b="1" dirty="0" smtClean="0">
                <a:solidFill>
                  <a:schemeClr val="accent1"/>
                </a:solidFill>
                <a:latin typeface="+mn-lt"/>
              </a:rPr>
              <a:t>(+):   </a:t>
            </a:r>
            <a:r>
              <a:rPr lang="en-US" altLang="ru-RU" sz="3200" dirty="0" smtClean="0">
                <a:latin typeface="+mn-lt"/>
              </a:rPr>
              <a:t>2H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O </a:t>
            </a:r>
            <a:r>
              <a:rPr lang="en-US" altLang="ru-RU" sz="3200" dirty="0">
                <a:latin typeface="+mn-lt"/>
              </a:rPr>
              <a:t>– </a:t>
            </a:r>
            <a:r>
              <a:rPr lang="en-US" altLang="ru-RU" sz="3200" dirty="0" smtClean="0">
                <a:latin typeface="+mn-lt"/>
              </a:rPr>
              <a:t>4ē </a:t>
            </a:r>
            <a:r>
              <a:rPr lang="en-US" altLang="ru-RU" sz="3200" dirty="0">
                <a:latin typeface="+mn-lt"/>
              </a:rPr>
              <a:t>= 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+ 4H</a:t>
            </a:r>
            <a:r>
              <a:rPr lang="en-US" altLang="ru-RU" sz="3200" baseline="30000" dirty="0">
                <a:latin typeface="+mn-lt"/>
              </a:rPr>
              <a:t>+</a:t>
            </a:r>
            <a:r>
              <a:rPr lang="ru-RU" altLang="ru-RU" sz="32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 marL="720000" eaLnBrk="1" hangingPunct="1">
              <a:lnSpc>
                <a:spcPct val="200000"/>
              </a:lnSpc>
              <a:buFont typeface="Wingdings" pitchFamily="2" charset="2"/>
              <a:buNone/>
            </a:pPr>
            <a:r>
              <a:rPr lang="ru-RU" altLang="ru-RU" sz="3200" b="1" dirty="0">
                <a:solidFill>
                  <a:schemeClr val="accent1"/>
                </a:solidFill>
                <a:latin typeface="+mn-lt"/>
              </a:rPr>
              <a:t>Катод (-):</a:t>
            </a:r>
            <a:r>
              <a:rPr lang="en-US" altLang="ru-RU" sz="32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ru-RU" altLang="ru-RU" sz="3200" b="1" dirty="0" smtClean="0">
                <a:solidFill>
                  <a:schemeClr val="accent1"/>
                </a:solidFill>
                <a:latin typeface="+mn-lt"/>
              </a:rPr>
              <a:t>  </a:t>
            </a:r>
            <a:r>
              <a:rPr lang="en-US" altLang="ru-RU" sz="3200" dirty="0" smtClean="0">
                <a:latin typeface="+mn-lt"/>
              </a:rPr>
              <a:t>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baseline="30000" dirty="0" smtClean="0">
                <a:latin typeface="+mn-lt"/>
              </a:rPr>
              <a:t>2</a:t>
            </a:r>
            <a:r>
              <a:rPr lang="en-US" altLang="ru-RU" sz="3200" baseline="30000" dirty="0">
                <a:latin typeface="+mn-lt"/>
              </a:rPr>
              <a:t>+</a:t>
            </a:r>
            <a:r>
              <a:rPr lang="en-US" altLang="ru-RU" sz="3200" dirty="0">
                <a:latin typeface="+mn-lt"/>
              </a:rPr>
              <a:t> + </a:t>
            </a:r>
            <a:r>
              <a:rPr lang="en-US" altLang="ru-RU" sz="3200" dirty="0" smtClean="0">
                <a:latin typeface="+mn-lt"/>
              </a:rPr>
              <a:t>2</a:t>
            </a:r>
            <a:r>
              <a:rPr lang="en-US" altLang="ru-RU" sz="3200" dirty="0"/>
              <a:t>ē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= UO</a:t>
            </a:r>
            <a:r>
              <a:rPr lang="en-US" altLang="ru-RU" sz="3200" baseline="-25000" dirty="0">
                <a:latin typeface="+mn-lt"/>
              </a:rPr>
              <a:t>2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ru-RU" sz="3200" dirty="0">
              <a:latin typeface="+mn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3200" dirty="0" smtClean="0">
                <a:latin typeface="+mn-lt"/>
              </a:rPr>
              <a:t>Гидра</a:t>
            </a:r>
            <a:r>
              <a:rPr lang="ru-RU" altLang="ru-RU" sz="3200" dirty="0">
                <a:latin typeface="+mn-lt"/>
              </a:rPr>
              <a:t>т</a:t>
            </a:r>
            <a:r>
              <a:rPr lang="ru-RU" altLang="ru-RU" sz="3200" dirty="0" smtClean="0">
                <a:latin typeface="+mn-lt"/>
              </a:rPr>
              <a:t>ированный диоксид урана </a:t>
            </a:r>
            <a:r>
              <a:rPr lang="en-US" altLang="ru-RU" sz="3200" dirty="0" smtClean="0">
                <a:solidFill>
                  <a:schemeClr val="accent1"/>
                </a:solidFill>
              </a:rPr>
              <a:t>UO</a:t>
            </a:r>
            <a:r>
              <a:rPr lang="en-US" altLang="ru-RU" sz="32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ru-RU" sz="3200" dirty="0" smtClean="0">
                <a:solidFill>
                  <a:schemeClr val="accent1"/>
                </a:solidFill>
              </a:rPr>
              <a:t>·nH</a:t>
            </a:r>
            <a:r>
              <a:rPr lang="en-US" altLang="ru-RU" sz="3200" baseline="-25000" dirty="0" smtClean="0">
                <a:solidFill>
                  <a:schemeClr val="accent1"/>
                </a:solidFill>
              </a:rPr>
              <a:t>2</a:t>
            </a:r>
            <a:r>
              <a:rPr lang="en-US" altLang="ru-RU" sz="3200" dirty="0" smtClean="0">
                <a:solidFill>
                  <a:schemeClr val="accent1"/>
                </a:solidFill>
              </a:rPr>
              <a:t>O</a:t>
            </a:r>
            <a:r>
              <a:rPr lang="en-US" altLang="ru-RU" sz="3200" dirty="0" smtClean="0"/>
              <a:t> </a:t>
            </a:r>
            <a:endParaRPr lang="ru-RU" altLang="ru-RU" sz="3200" dirty="0">
              <a:latin typeface="+mn-lt"/>
            </a:endParaRPr>
          </a:p>
        </p:txBody>
      </p:sp>
      <p:sp>
        <p:nvSpPr>
          <p:cNvPr id="33798" name="TextBox 8"/>
          <p:cNvSpPr txBox="1">
            <a:spLocks noChangeArrowheads="1"/>
          </p:cNvSpPr>
          <p:nvPr/>
        </p:nvSpPr>
        <p:spPr bwMode="auto">
          <a:xfrm>
            <a:off x="3276599" y="2147888"/>
            <a:ext cx="1439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dirty="0"/>
              <a:t>электролиз</a:t>
            </a:r>
          </a:p>
        </p:txBody>
      </p:sp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6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</a:rPr>
              <a:t>Диоксид 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Файл:Fuel Pelle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4320480" cy="381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26456"/>
            <a:ext cx="4122889" cy="380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1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j-lt"/>
              </a:rPr>
              <a:t>Закись-окись урана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8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821" name="Прямоугольник 6"/>
          <p:cNvSpPr>
            <a:spLocks noChangeArrowheads="1"/>
          </p:cNvSpPr>
          <p:nvPr/>
        </p:nvSpPr>
        <p:spPr bwMode="auto">
          <a:xfrm>
            <a:off x="395287" y="700088"/>
            <a:ext cx="8748713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800" dirty="0">
                <a:solidFill>
                  <a:schemeClr val="accent1"/>
                </a:solidFill>
                <a:latin typeface="+mn-lt"/>
              </a:rPr>
              <a:t>Правильное название – </a:t>
            </a:r>
            <a:r>
              <a:rPr lang="ru-RU" altLang="ru-RU" sz="2800" dirty="0" err="1">
                <a:solidFill>
                  <a:schemeClr val="accent1"/>
                </a:solidFill>
                <a:latin typeface="+mn-lt"/>
              </a:rPr>
              <a:t>октаоксид</a:t>
            </a:r>
            <a:r>
              <a:rPr lang="ru-RU" altLang="ru-RU" sz="28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ru-RU" altLang="ru-RU" sz="2800" dirty="0" err="1">
                <a:solidFill>
                  <a:schemeClr val="accent1"/>
                </a:solidFill>
                <a:latin typeface="+mn-lt"/>
              </a:rPr>
              <a:t>триурана</a:t>
            </a:r>
            <a:endParaRPr lang="en-US" altLang="ru-RU" sz="2800" dirty="0">
              <a:solidFill>
                <a:schemeClr val="accent1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200" b="1" dirty="0">
                <a:solidFill>
                  <a:srgbClr val="FF0000"/>
                </a:solidFill>
                <a:latin typeface="+mn-lt"/>
              </a:rPr>
              <a:t>U</a:t>
            </a:r>
            <a:r>
              <a:rPr lang="en-US" altLang="ru-RU" sz="32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altLang="ru-RU" sz="3200" b="1" dirty="0">
                <a:solidFill>
                  <a:srgbClr val="FF0000"/>
                </a:solidFill>
                <a:latin typeface="+mn-lt"/>
              </a:rPr>
              <a:t>O</a:t>
            </a:r>
            <a:r>
              <a:rPr lang="en-US" altLang="ru-RU" sz="3200" b="1" baseline="-25000" dirty="0">
                <a:solidFill>
                  <a:srgbClr val="FF0000"/>
                </a:solidFill>
                <a:latin typeface="+mn-lt"/>
              </a:rPr>
              <a:t>8</a:t>
            </a:r>
            <a:r>
              <a:rPr lang="ru-RU" altLang="ru-RU" sz="3200" b="1" baseline="-25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> -  порошок от </a:t>
            </a:r>
            <a:r>
              <a:rPr lang="ru-RU" altLang="ru-RU" sz="2400" dirty="0" smtClean="0">
                <a:latin typeface="+mn-lt"/>
              </a:rPr>
              <a:t>темно-зеленого</a:t>
            </a:r>
            <a:r>
              <a:rPr lang="en-US" altLang="ru-RU" sz="2400" dirty="0" smtClean="0">
                <a:latin typeface="+mn-lt"/>
              </a:rPr>
              <a:t>,</a:t>
            </a:r>
            <a:r>
              <a:rPr lang="ru-RU" altLang="ru-RU" sz="2400" dirty="0" smtClean="0"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>почти черного цвета до оливкового (зависит от дисперсности состава</a:t>
            </a:r>
            <a:r>
              <a:rPr lang="en-US" altLang="ru-RU" sz="2400" dirty="0"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>и кристаллической </a:t>
            </a:r>
            <a:r>
              <a:rPr lang="ru-RU" altLang="ru-RU" sz="2400" dirty="0" smtClean="0">
                <a:latin typeface="+mn-lt"/>
              </a:rPr>
              <a:t>модификации – их 4).</a:t>
            </a:r>
            <a:endParaRPr lang="ru-RU" altLang="ru-RU" sz="2400" dirty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dirty="0">
                <a:latin typeface="+mn-lt"/>
              </a:rPr>
              <a:t>Самый устойчивый оксид на воздухе при температуре до </a:t>
            </a:r>
            <a:r>
              <a:rPr lang="ru-RU" altLang="ru-RU" sz="2400" dirty="0" smtClean="0">
                <a:latin typeface="+mn-lt"/>
              </a:rPr>
              <a:t>1000</a:t>
            </a:r>
            <a:r>
              <a:rPr lang="en-US" altLang="ru-RU" sz="2400" dirty="0" smtClean="0">
                <a:latin typeface="+mn-lt"/>
              </a:rPr>
              <a:t>°</a:t>
            </a:r>
            <a:r>
              <a:rPr lang="ru-RU" altLang="ru-RU" sz="2400" dirty="0" smtClean="0">
                <a:latin typeface="+mn-lt"/>
              </a:rPr>
              <a:t>С</a:t>
            </a:r>
            <a:r>
              <a:rPr lang="ru-RU" altLang="ru-RU" sz="2400" dirty="0">
                <a:latin typeface="+mn-lt"/>
              </a:rPr>
              <a:t>. </a:t>
            </a:r>
            <a:endParaRPr lang="ru-RU" altLang="ru-RU" sz="2400" dirty="0" smtClean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dirty="0" smtClean="0">
                <a:latin typeface="+mn-lt"/>
              </a:rPr>
              <a:t>ТД устойчива при </a:t>
            </a:r>
            <a:r>
              <a:rPr lang="ru-RU" altLang="ru-RU" sz="2400" b="1" dirty="0" smtClean="0">
                <a:latin typeface="+mn-lt"/>
              </a:rPr>
              <a:t>650-900 </a:t>
            </a:r>
            <a:r>
              <a:rPr lang="en-US" altLang="ru-RU" sz="2400" dirty="0" smtClean="0">
                <a:latin typeface="+mn-lt"/>
              </a:rPr>
              <a:t>°</a:t>
            </a:r>
            <a:r>
              <a:rPr lang="ru-RU" altLang="ru-RU" sz="2400" b="1" dirty="0" smtClean="0">
                <a:latin typeface="+mn-lt"/>
              </a:rPr>
              <a:t>С</a:t>
            </a:r>
            <a:endParaRPr lang="ru-RU" altLang="ru-RU" sz="2400" b="1" dirty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b="1" dirty="0">
                <a:latin typeface="+mn-lt"/>
              </a:rPr>
              <a:t>Плотность</a:t>
            </a:r>
            <a:r>
              <a:rPr lang="ru-RU" altLang="ru-RU" sz="2400" dirty="0">
                <a:latin typeface="+mn-lt"/>
              </a:rPr>
              <a:t> –  8,39 г/см</a:t>
            </a:r>
            <a:r>
              <a:rPr lang="ru-RU" altLang="ru-RU" sz="2400" baseline="30000" dirty="0">
                <a:latin typeface="+mn-lt"/>
              </a:rPr>
              <a:t>3</a:t>
            </a:r>
            <a:r>
              <a:rPr lang="ru-RU" altLang="ru-RU" sz="2400" dirty="0">
                <a:latin typeface="+mn-lt"/>
              </a:rPr>
              <a:t> 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b="1" dirty="0" smtClean="0">
                <a:latin typeface="+mn-lt"/>
              </a:rPr>
              <a:t>Кристаллическая </a:t>
            </a:r>
            <a:r>
              <a:rPr lang="ru-RU" altLang="ru-RU" sz="2400" b="1" dirty="0">
                <a:latin typeface="+mn-lt"/>
              </a:rPr>
              <a:t>решетка </a:t>
            </a:r>
            <a:r>
              <a:rPr lang="ru-RU" altLang="ru-RU" sz="2400" dirty="0">
                <a:latin typeface="+mn-lt"/>
              </a:rPr>
              <a:t>– ромбическая.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dirty="0">
                <a:latin typeface="+mn-lt"/>
              </a:rPr>
              <a:t>Температуры плавления и кипения нет</a:t>
            </a:r>
          </a:p>
        </p:txBody>
      </p:sp>
      <p:pic>
        <p:nvPicPr>
          <p:cNvPr id="34822" name="Picture 7" descr="Оксид урана(VI)-диурана(V): вид молекул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21088"/>
            <a:ext cx="3035548" cy="188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3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Прямоугольник 6"/>
          <p:cNvSpPr>
            <a:spLocks noChangeArrowheads="1"/>
          </p:cNvSpPr>
          <p:nvPr/>
        </p:nvSpPr>
        <p:spPr bwMode="auto">
          <a:xfrm>
            <a:off x="466725" y="749524"/>
            <a:ext cx="7921625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</a:t>
            </a:r>
            <a:r>
              <a:rPr lang="ru-RU" altLang="ru-RU" sz="2800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O</a:t>
            </a:r>
            <a:r>
              <a:rPr lang="ru-RU" altLang="ru-RU" sz="2800" baseline="-25000" dirty="0">
                <a:solidFill>
                  <a:srgbClr val="C00000"/>
                </a:solidFill>
                <a:latin typeface="+mn-lt"/>
              </a:rPr>
              <a:t>8</a:t>
            </a:r>
            <a:r>
              <a:rPr lang="ru-RU" altLang="ru-RU" sz="2800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altLang="ru-RU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altLang="ru-RU" sz="2800" dirty="0">
                <a:latin typeface="+mn-lt"/>
              </a:rPr>
              <a:t>долгое время рассматривали как </a:t>
            </a:r>
            <a:endParaRPr lang="ru-RU" altLang="ru-RU" sz="2800" dirty="0" smtClean="0">
              <a:latin typeface="+mn-lt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800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altLang="ru-RU" sz="2800" dirty="0" smtClean="0">
                <a:solidFill>
                  <a:srgbClr val="C00000"/>
                </a:solidFill>
                <a:latin typeface="+mn-lt"/>
              </a:rPr>
              <a:t>          смесь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altLang="ru-RU" sz="2800" dirty="0">
                <a:solidFill>
                  <a:srgbClr val="C00000"/>
                </a:solidFill>
                <a:latin typeface="+mn-lt"/>
              </a:rPr>
              <a:t>и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ru-RU" altLang="ru-RU" sz="2800" dirty="0">
                <a:latin typeface="+mn-lt"/>
              </a:rPr>
              <a:t> и приписывали </a:t>
            </a:r>
            <a:r>
              <a:rPr lang="ru-RU" altLang="ru-RU" sz="2800" dirty="0" smtClean="0">
                <a:latin typeface="+mn-lt"/>
              </a:rPr>
              <a:t>формулу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3200" dirty="0">
                <a:latin typeface="+mn-lt"/>
              </a:rPr>
              <a:t> </a:t>
            </a:r>
            <a:r>
              <a:rPr lang="ru-RU" altLang="ru-RU" sz="3200" dirty="0" smtClean="0">
                <a:latin typeface="+mn-lt"/>
              </a:rPr>
              <a:t>         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200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dirty="0">
                <a:solidFill>
                  <a:srgbClr val="C00000"/>
                </a:solidFill>
                <a:latin typeface="+mn-lt"/>
              </a:rPr>
              <a:t>∙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2UO</a:t>
            </a:r>
            <a:r>
              <a:rPr lang="en-US" altLang="ru-RU" sz="3200" baseline="-25000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ru-RU" altLang="ru-RU" sz="2800" baseline="-25000" dirty="0" smtClean="0">
                <a:latin typeface="+mn-lt"/>
              </a:rPr>
              <a:t>.</a:t>
            </a:r>
            <a:endParaRPr lang="en-US" altLang="ru-RU" sz="2800" baseline="-25000" dirty="0">
              <a:latin typeface="+mn-lt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800" dirty="0">
                <a:latin typeface="+mn-lt"/>
              </a:rPr>
              <a:t>Также были предложены </a:t>
            </a:r>
            <a:r>
              <a:rPr lang="ru-RU" altLang="ru-RU" sz="2800" dirty="0" smtClean="0">
                <a:latin typeface="+mn-lt"/>
              </a:rPr>
              <a:t>формулы:</a:t>
            </a:r>
            <a:endParaRPr lang="ru-RU" altLang="ru-RU" sz="2800" baseline="-25000" dirty="0">
              <a:latin typeface="+mn-lt"/>
            </a:endParaRPr>
          </a:p>
        </p:txBody>
      </p:sp>
      <p:sp>
        <p:nvSpPr>
          <p:cNvPr id="35846" name="Прямоугольник 6"/>
          <p:cNvSpPr>
            <a:spLocks noChangeArrowheads="1"/>
          </p:cNvSpPr>
          <p:nvPr/>
        </p:nvSpPr>
        <p:spPr bwMode="auto">
          <a:xfrm>
            <a:off x="540525" y="4146857"/>
            <a:ext cx="2665041" cy="7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200" b="1" dirty="0" smtClean="0">
                <a:solidFill>
                  <a:srgbClr val="C00000"/>
                </a:solidFill>
                <a:latin typeface="+mn-lt"/>
              </a:rPr>
              <a:t>UO</a:t>
            </a:r>
            <a:r>
              <a:rPr lang="ru-RU" altLang="ru-RU" sz="3200" b="1" baseline="-25000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en-US" altLang="ru-RU" sz="3200" b="1" dirty="0" smtClean="0">
                <a:solidFill>
                  <a:srgbClr val="C00000"/>
                </a:solidFill>
                <a:latin typeface="+mn-lt"/>
              </a:rPr>
              <a:t>∙U</a:t>
            </a:r>
            <a:r>
              <a:rPr lang="ru-RU" altLang="ru-RU" sz="3200" b="1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b="1" dirty="0" smtClean="0">
                <a:solidFill>
                  <a:srgbClr val="C00000"/>
                </a:solidFill>
                <a:latin typeface="+mn-lt"/>
              </a:rPr>
              <a:t>O</a:t>
            </a:r>
            <a:r>
              <a:rPr lang="ru-RU" altLang="ru-RU" sz="3200" b="1" baseline="-25000" dirty="0" smtClean="0">
                <a:solidFill>
                  <a:srgbClr val="C00000"/>
                </a:solidFill>
                <a:latin typeface="+mn-lt"/>
              </a:rPr>
              <a:t>5</a:t>
            </a:r>
            <a:endParaRPr lang="ru-RU" altLang="ru-RU" sz="3200" b="1" baseline="-25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40525" y="5205323"/>
            <a:ext cx="79216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 algn="ctr" eaLnBrk="1" hangingPunct="1">
              <a:buFont typeface="Arial" panose="020B0604020202020204" pitchFamily="34" charset="0"/>
              <a:buChar char="•"/>
            </a:pPr>
            <a:r>
              <a:rPr lang="ru-RU" altLang="ru-RU" sz="2400" b="1" i="1" dirty="0">
                <a:solidFill>
                  <a:srgbClr val="C00000"/>
                </a:solidFill>
                <a:latin typeface="+mn-lt"/>
              </a:rPr>
              <a:t>Формально</a:t>
            </a:r>
            <a:r>
              <a:rPr lang="ru-RU" altLang="ru-RU" sz="2400" i="1" dirty="0">
                <a:latin typeface="+mn-lt"/>
              </a:rPr>
              <a:t> для простоты решения химических и технологических задач будем опираться </a:t>
            </a:r>
            <a:endParaRPr lang="ru-RU" altLang="ru-RU" sz="2400" i="1" dirty="0" smtClean="0">
              <a:latin typeface="+mn-lt"/>
            </a:endParaRPr>
          </a:p>
          <a:p>
            <a:pPr algn="ctr" eaLnBrk="1" hangingPunct="1"/>
            <a:r>
              <a:rPr lang="ru-RU" altLang="ru-RU" sz="2400" i="1" dirty="0" smtClean="0">
                <a:latin typeface="+mn-lt"/>
              </a:rPr>
              <a:t>на формулу </a:t>
            </a:r>
            <a:r>
              <a:rPr lang="en-US" altLang="ru-RU" sz="3200" b="1" i="1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200" b="1" i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b="1" i="1" dirty="0">
                <a:solidFill>
                  <a:srgbClr val="C00000"/>
                </a:solidFill>
                <a:latin typeface="+mn-lt"/>
              </a:rPr>
              <a:t>∙2UO</a:t>
            </a:r>
            <a:r>
              <a:rPr lang="en-US" altLang="ru-RU" sz="3200" b="1" i="1" baseline="-25000" dirty="0">
                <a:solidFill>
                  <a:srgbClr val="C00000"/>
                </a:solidFill>
                <a:latin typeface="+mn-lt"/>
              </a:rPr>
              <a:t>3</a:t>
            </a:r>
            <a:endParaRPr lang="ru-RU" altLang="ru-RU" sz="3200" b="1" i="1" baseline="-25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9872" y="3623637"/>
            <a:ext cx="17043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dirty="0" smtClean="0">
                <a:solidFill>
                  <a:srgbClr val="002060"/>
                </a:solidFill>
              </a:rPr>
              <a:t>(</a:t>
            </a:r>
            <a:r>
              <a:rPr lang="en-US" altLang="ru-RU" sz="2800" dirty="0" smtClean="0">
                <a:solidFill>
                  <a:srgbClr val="002060"/>
                </a:solidFill>
              </a:rPr>
              <a:t>UO</a:t>
            </a:r>
            <a:r>
              <a:rPr lang="en-US" altLang="ru-RU" sz="2800" baseline="-25000" dirty="0" smtClean="0">
                <a:solidFill>
                  <a:srgbClr val="002060"/>
                </a:solidFill>
              </a:rPr>
              <a:t>2</a:t>
            </a:r>
            <a:r>
              <a:rPr lang="en-US" altLang="ru-RU" sz="2800" dirty="0" smtClean="0">
                <a:solidFill>
                  <a:srgbClr val="002060"/>
                </a:solidFill>
              </a:rPr>
              <a:t>)</a:t>
            </a:r>
            <a:r>
              <a:rPr lang="en-US" altLang="ru-RU" sz="2800" baseline="-25000" dirty="0" smtClean="0">
                <a:solidFill>
                  <a:srgbClr val="002060"/>
                </a:solidFill>
              </a:rPr>
              <a:t>2</a:t>
            </a:r>
            <a:r>
              <a:rPr lang="en-US" altLang="ru-RU" sz="2800" dirty="0" smtClean="0">
                <a:solidFill>
                  <a:srgbClr val="002060"/>
                </a:solidFill>
              </a:rPr>
              <a:t>UO</a:t>
            </a:r>
            <a:r>
              <a:rPr lang="en-US" altLang="ru-RU" sz="2800" baseline="-25000" dirty="0" smtClean="0">
                <a:solidFill>
                  <a:srgbClr val="002060"/>
                </a:solidFill>
              </a:rPr>
              <a:t>4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392163"/>
            <a:ext cx="1511952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200" dirty="0" smtClean="0">
                <a:solidFill>
                  <a:srgbClr val="002060"/>
                </a:solidFill>
              </a:rPr>
              <a:t>U(UO</a:t>
            </a:r>
            <a:r>
              <a:rPr lang="en-US" altLang="ru-RU" sz="3200" baseline="-25000" dirty="0" smtClean="0">
                <a:solidFill>
                  <a:srgbClr val="002060"/>
                </a:solidFill>
              </a:rPr>
              <a:t>4</a:t>
            </a:r>
            <a:r>
              <a:rPr lang="en-US" altLang="ru-RU" sz="3200" dirty="0" smtClean="0">
                <a:solidFill>
                  <a:srgbClr val="002060"/>
                </a:solidFill>
              </a:rPr>
              <a:t>)</a:t>
            </a:r>
            <a:r>
              <a:rPr lang="en-US" altLang="ru-RU" sz="3200" baseline="-25000" dirty="0" smtClean="0">
                <a:solidFill>
                  <a:srgbClr val="002060"/>
                </a:solidFill>
              </a:rPr>
              <a:t>2</a:t>
            </a:r>
            <a:endParaRPr lang="ru-RU" altLang="ru-RU" sz="3200" baseline="-25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21764" y="4330171"/>
            <a:ext cx="363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- </a:t>
            </a:r>
            <a:r>
              <a:rPr lang="ru-RU" sz="2800" b="1" i="1" dirty="0" smtClean="0"/>
              <a:t>истинный состав</a:t>
            </a:r>
            <a:endParaRPr lang="ru-RU" sz="2800" b="1" i="1" dirty="0"/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11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j-lt"/>
              </a:rPr>
              <a:t>Закись-окись урана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8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455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7" grpId="0"/>
      <p:bldP spid="2" grpId="0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Прямоугольник 6"/>
          <p:cNvSpPr>
            <a:spLocks noChangeArrowheads="1"/>
          </p:cNvSpPr>
          <p:nvPr/>
        </p:nvSpPr>
        <p:spPr bwMode="auto">
          <a:xfrm>
            <a:off x="415431" y="746100"/>
            <a:ext cx="79216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1. Проявляет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окислительные свойства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2800" b="1" dirty="0">
              <a:solidFill>
                <a:srgbClr val="FF0000"/>
              </a:solidFill>
              <a:latin typeface="+mn-lt"/>
            </a:endParaRPr>
          </a:p>
          <a:p>
            <a:pPr eaLnBrk="1" hangingPunct="1"/>
            <a:r>
              <a:rPr lang="en-US" altLang="ru-RU" sz="2800" dirty="0">
                <a:latin typeface="+mn-lt"/>
              </a:rPr>
              <a:t>U</a:t>
            </a:r>
            <a:r>
              <a:rPr lang="ru-RU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O</a:t>
            </a:r>
            <a:r>
              <a:rPr lang="ru-RU" altLang="ru-RU" sz="2800" baseline="-25000" dirty="0">
                <a:latin typeface="+mn-lt"/>
              </a:rPr>
              <a:t>8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 </a:t>
            </a:r>
            <a:r>
              <a:rPr lang="en-US" altLang="ru-RU" sz="2800" dirty="0" smtClean="0">
                <a:latin typeface="+mn-lt"/>
              </a:rPr>
              <a:t>   </a:t>
            </a:r>
            <a:r>
              <a:rPr lang="ru-RU" altLang="ru-RU" sz="2800" dirty="0" smtClean="0">
                <a:latin typeface="+mn-lt"/>
              </a:rPr>
              <a:t>   </a:t>
            </a:r>
            <a:r>
              <a:rPr lang="en-US" altLang="ru-RU" sz="2800" dirty="0" smtClean="0">
                <a:latin typeface="+mn-lt"/>
              </a:rPr>
              <a:t>→ </a:t>
            </a:r>
            <a:r>
              <a:rPr lang="ru-RU" altLang="ru-RU" sz="2800" dirty="0" smtClean="0">
                <a:latin typeface="+mn-lt"/>
              </a:rPr>
              <a:t>  </a:t>
            </a:r>
            <a:r>
              <a:rPr lang="en-US" altLang="ru-RU" sz="2800" dirty="0" smtClean="0">
                <a:latin typeface="+mn-lt"/>
              </a:rPr>
              <a:t>    UO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 +</a:t>
            </a:r>
            <a:r>
              <a:rPr lang="ru-RU" altLang="ru-RU" sz="2800" dirty="0" smtClean="0">
                <a:latin typeface="+mn-lt"/>
              </a:rPr>
              <a:t> </a:t>
            </a:r>
            <a:r>
              <a:rPr lang="en-US" altLang="ru-RU" sz="2800" dirty="0" smtClean="0">
                <a:latin typeface="+mn-lt"/>
              </a:rPr>
              <a:t>H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O </a:t>
            </a:r>
            <a:endParaRPr lang="ru-RU" altLang="ru-RU" sz="2800" dirty="0" smtClean="0">
              <a:latin typeface="+mn-lt"/>
            </a:endParaRPr>
          </a:p>
          <a:p>
            <a:pPr eaLnBrk="1" hangingPunct="1"/>
            <a:endParaRPr lang="ru-RU" altLang="ru-RU" sz="2800" dirty="0">
              <a:latin typeface="+mn-lt"/>
            </a:endParaRPr>
          </a:p>
          <a:p>
            <a:pPr eaLnBrk="1" hangingPunct="1"/>
            <a:r>
              <a:rPr lang="en-US" altLang="ru-RU" sz="2800" dirty="0" smtClean="0">
                <a:latin typeface="+mn-lt"/>
              </a:rPr>
              <a:t>U</a:t>
            </a:r>
            <a:r>
              <a:rPr lang="ru-RU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O</a:t>
            </a:r>
            <a:r>
              <a:rPr lang="ru-RU" altLang="ru-RU" sz="2800" baseline="-25000" dirty="0">
                <a:latin typeface="+mn-lt"/>
              </a:rPr>
              <a:t>8</a:t>
            </a:r>
            <a:r>
              <a:rPr lang="en-US" altLang="ru-RU" sz="2800" dirty="0">
                <a:latin typeface="+mn-lt"/>
              </a:rPr>
              <a:t> + CO  </a:t>
            </a:r>
            <a:r>
              <a:rPr lang="en-US" altLang="ru-RU" sz="2800" dirty="0" smtClean="0">
                <a:latin typeface="+mn-lt"/>
              </a:rPr>
              <a:t>    → </a:t>
            </a:r>
            <a:r>
              <a:rPr lang="ru-RU" altLang="ru-RU" sz="2800" dirty="0" smtClean="0">
                <a:latin typeface="+mn-lt"/>
              </a:rPr>
              <a:t>  </a:t>
            </a:r>
            <a:r>
              <a:rPr lang="en-US" altLang="ru-RU" sz="2800" dirty="0" smtClean="0">
                <a:latin typeface="+mn-lt"/>
              </a:rPr>
              <a:t>   </a:t>
            </a:r>
            <a:r>
              <a:rPr lang="ru-RU" altLang="ru-RU" sz="2800" dirty="0" smtClean="0">
                <a:latin typeface="+mn-lt"/>
              </a:rPr>
              <a:t> </a:t>
            </a:r>
            <a:r>
              <a:rPr lang="en-US" altLang="ru-RU" sz="2800" dirty="0" smtClean="0">
                <a:latin typeface="+mn-lt"/>
              </a:rPr>
              <a:t>UO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CO</a:t>
            </a:r>
            <a:r>
              <a:rPr lang="en-US" altLang="ru-RU" sz="2800" baseline="-25000" dirty="0">
                <a:latin typeface="+mn-lt"/>
              </a:rPr>
              <a:t>2</a:t>
            </a:r>
          </a:p>
          <a:p>
            <a:pPr eaLnBrk="1" hangingPunct="1">
              <a:buFont typeface="Wingdings" pitchFamily="2" charset="2"/>
              <a:buNone/>
            </a:pPr>
            <a:endParaRPr lang="en-US" altLang="ru-RU" sz="2800" dirty="0">
              <a:latin typeface="+mn-lt"/>
            </a:endParaRPr>
          </a:p>
          <a:p>
            <a:pPr eaLnBrk="1" hangingPunct="1"/>
            <a:r>
              <a:rPr lang="en-US" altLang="ru-RU" sz="2800" dirty="0">
                <a:latin typeface="+mn-lt"/>
              </a:rPr>
              <a:t>U</a:t>
            </a:r>
            <a:r>
              <a:rPr lang="ru-RU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O</a:t>
            </a:r>
            <a:r>
              <a:rPr lang="ru-RU" altLang="ru-RU" sz="2800" baseline="-25000" dirty="0">
                <a:latin typeface="+mn-lt"/>
              </a:rPr>
              <a:t>8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 smtClean="0">
                <a:latin typeface="+mn-lt"/>
              </a:rPr>
              <a:t>NH</a:t>
            </a:r>
            <a:r>
              <a:rPr lang="en-US" altLang="ru-RU" sz="2800" baseline="-25000" dirty="0" smtClean="0">
                <a:latin typeface="+mn-lt"/>
              </a:rPr>
              <a:t>3     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→ </a:t>
            </a:r>
            <a:r>
              <a:rPr lang="ru-RU" altLang="ru-RU" sz="2800" dirty="0" smtClean="0">
                <a:latin typeface="+mn-lt"/>
              </a:rPr>
              <a:t>  </a:t>
            </a:r>
            <a:r>
              <a:rPr lang="en-US" altLang="ru-RU" sz="2800" dirty="0" smtClean="0">
                <a:latin typeface="+mn-lt"/>
              </a:rPr>
              <a:t>    UO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  <a:r>
              <a:rPr lang="en-US" altLang="ru-RU" sz="2800" dirty="0" smtClean="0">
                <a:latin typeface="+mn-lt"/>
              </a:rPr>
              <a:t>+ N</a:t>
            </a:r>
            <a:r>
              <a:rPr lang="en-US" altLang="ru-RU" sz="2800" baseline="-25000" dirty="0" smtClean="0">
                <a:latin typeface="+mn-lt"/>
              </a:rPr>
              <a:t>2 </a:t>
            </a:r>
            <a:endParaRPr lang="en-US" altLang="ru-RU" sz="2800" baseline="-25000" dirty="0"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800" dirty="0">
                <a:latin typeface="+mn-lt"/>
              </a:rPr>
              <a:t>		 </a:t>
            </a:r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2258919" y="2236272"/>
            <a:ext cx="87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dirty="0" smtClean="0"/>
              <a:t>900</a:t>
            </a:r>
            <a:r>
              <a:rPr lang="en-US" altLang="ru-RU" b="1" dirty="0"/>
              <a:t> </a:t>
            </a:r>
            <a:r>
              <a:rPr lang="en-US" altLang="ru-RU" b="1" dirty="0" smtClean="0"/>
              <a:t>º</a:t>
            </a:r>
            <a:r>
              <a:rPr lang="ru-RU" altLang="ru-RU" sz="1600" dirty="0" smtClean="0"/>
              <a:t>С</a:t>
            </a:r>
            <a:endParaRPr lang="ru-RU" altLang="ru-RU" dirty="0"/>
          </a:p>
        </p:txBody>
      </p:sp>
      <p:sp>
        <p:nvSpPr>
          <p:cNvPr id="11" name="Прямоугольник 6"/>
          <p:cNvSpPr>
            <a:spLocks noChangeArrowheads="1"/>
          </p:cNvSpPr>
          <p:nvPr/>
        </p:nvSpPr>
        <p:spPr bwMode="auto">
          <a:xfrm>
            <a:off x="394791" y="4061727"/>
            <a:ext cx="7921625" cy="2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+mj-lt"/>
              </a:rPr>
              <a:t>2. Взаимодействие </a:t>
            </a:r>
            <a:r>
              <a:rPr lang="ru-RU" altLang="ru-RU" sz="2800" b="1" dirty="0">
                <a:solidFill>
                  <a:srgbClr val="002060"/>
                </a:solidFill>
                <a:latin typeface="+mj-lt"/>
              </a:rPr>
              <a:t>с галогенами</a:t>
            </a:r>
          </a:p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altLang="ru-RU" sz="2800" dirty="0" smtClean="0"/>
              <a:t>U</a:t>
            </a:r>
            <a:r>
              <a:rPr lang="ru-RU" altLang="ru-RU" sz="2800" baseline="-25000" dirty="0"/>
              <a:t>3</a:t>
            </a:r>
            <a:r>
              <a:rPr lang="en-US" altLang="ru-RU" sz="2800" dirty="0"/>
              <a:t>O</a:t>
            </a:r>
            <a:r>
              <a:rPr lang="ru-RU" altLang="ru-RU" sz="2800" baseline="-25000" dirty="0"/>
              <a:t>8</a:t>
            </a:r>
            <a:r>
              <a:rPr lang="en-US" altLang="ru-RU" sz="2800" dirty="0"/>
              <a:t> + F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 → O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 + UO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F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 </a:t>
            </a:r>
            <a:endParaRPr lang="ru-RU" alt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altLang="ru-RU" sz="2800" dirty="0"/>
          </a:p>
          <a:p>
            <a:pPr eaLnBrk="1" hangingPunct="1"/>
            <a:r>
              <a:rPr lang="en-US" altLang="ru-RU" sz="2800" dirty="0" smtClean="0"/>
              <a:t>UO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F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F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 → O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 + UF</a:t>
            </a:r>
            <a:r>
              <a:rPr lang="en-US" altLang="ru-RU" sz="2800" baseline="-25000" dirty="0"/>
              <a:t>6</a:t>
            </a:r>
            <a:r>
              <a:rPr lang="en-US" altLang="ru-RU" sz="2800" dirty="0"/>
              <a:t> </a:t>
            </a:r>
            <a:endParaRPr lang="ru-RU" altLang="ru-RU" sz="2800" dirty="0" smtClean="0"/>
          </a:p>
          <a:p>
            <a:pPr eaLnBrk="1" hangingPunct="1"/>
            <a:endParaRPr lang="en-US" altLang="ru-RU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2800" dirty="0" smtClean="0"/>
              <a:t>U</a:t>
            </a:r>
            <a:r>
              <a:rPr lang="en-US" altLang="ru-RU" sz="2800" baseline="-25000" dirty="0" smtClean="0"/>
              <a:t>3</a:t>
            </a:r>
            <a:r>
              <a:rPr lang="en-US" altLang="ru-RU" sz="2800" dirty="0" smtClean="0"/>
              <a:t>O</a:t>
            </a:r>
            <a:r>
              <a:rPr lang="en-US" altLang="ru-RU" sz="2800" baseline="-25000" dirty="0" smtClean="0"/>
              <a:t>8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Cl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(Br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) </a:t>
            </a:r>
            <a:r>
              <a:rPr lang="ru-RU" altLang="ru-RU" sz="2800" dirty="0" smtClean="0"/>
              <a:t> 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→ </a:t>
            </a:r>
            <a:r>
              <a:rPr lang="ru-RU" altLang="ru-RU" sz="2800" dirty="0" smtClean="0"/>
              <a:t>  </a:t>
            </a:r>
            <a:r>
              <a:rPr lang="en-US" altLang="ru-RU" sz="2800" dirty="0" smtClean="0"/>
              <a:t>UO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Cl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/>
              <a:t>+ </a:t>
            </a:r>
            <a:r>
              <a:rPr lang="en-US" altLang="ru-RU" sz="2800" dirty="0" smtClean="0"/>
              <a:t>O</a:t>
            </a:r>
            <a:r>
              <a:rPr lang="en-US" altLang="ru-RU" sz="2800" baseline="-25000" dirty="0" smtClean="0"/>
              <a:t>2</a:t>
            </a:r>
            <a:endParaRPr lang="en-US" altLang="ru-RU" sz="2800" baseline="-25000" dirty="0"/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2982921" y="6011996"/>
            <a:ext cx="827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 smtClean="0"/>
              <a:t>350</a:t>
            </a:r>
            <a:r>
              <a:rPr lang="en-US" altLang="ru-RU" b="1" dirty="0" smtClean="0"/>
              <a:t>º</a:t>
            </a:r>
            <a:r>
              <a:rPr lang="ru-RU" altLang="ru-RU" sz="1600" dirty="0"/>
              <a:t>С</a:t>
            </a:r>
            <a:endParaRPr lang="ru-RU" altLang="ru-RU" dirty="0"/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2258919" y="1447692"/>
            <a:ext cx="87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dirty="0" smtClean="0"/>
              <a:t>900</a:t>
            </a:r>
            <a:r>
              <a:rPr lang="en-US" altLang="ru-RU" b="1" dirty="0"/>
              <a:t> </a:t>
            </a:r>
            <a:r>
              <a:rPr lang="en-US" altLang="ru-RU" b="1" dirty="0" smtClean="0"/>
              <a:t>º</a:t>
            </a:r>
            <a:r>
              <a:rPr lang="ru-RU" altLang="ru-RU" sz="1600" dirty="0" smtClean="0"/>
              <a:t>С</a:t>
            </a:r>
            <a:endParaRPr lang="ru-RU" altLang="ru-RU" dirty="0"/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2330927" y="2996952"/>
            <a:ext cx="87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dirty="0" smtClean="0"/>
              <a:t>900</a:t>
            </a:r>
            <a:r>
              <a:rPr lang="en-US" altLang="ru-RU" b="1" dirty="0"/>
              <a:t> </a:t>
            </a:r>
            <a:r>
              <a:rPr lang="en-US" altLang="ru-RU" b="1" dirty="0" smtClean="0"/>
              <a:t>º</a:t>
            </a:r>
            <a:r>
              <a:rPr lang="ru-RU" altLang="ru-RU" sz="1600" dirty="0" smtClean="0"/>
              <a:t>С</a:t>
            </a:r>
            <a:endParaRPr lang="ru-RU" altLang="ru-RU" dirty="0"/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j-lt"/>
              </a:rPr>
              <a:t>Закись-окись урана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8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127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Прямоугольник 6"/>
          <p:cNvSpPr>
            <a:spLocks noChangeArrowheads="1"/>
          </p:cNvSpPr>
          <p:nvPr/>
        </p:nvSpPr>
        <p:spPr bwMode="auto">
          <a:xfrm>
            <a:off x="414759" y="1016224"/>
            <a:ext cx="862079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+mj-lt"/>
              </a:rPr>
              <a:t>3. Взаимодействие </a:t>
            </a:r>
            <a:r>
              <a:rPr lang="ru-RU" altLang="ru-RU" sz="2800" b="1" dirty="0">
                <a:solidFill>
                  <a:srgbClr val="002060"/>
                </a:solidFill>
                <a:latin typeface="+mj-lt"/>
              </a:rPr>
              <a:t>с </a:t>
            </a:r>
            <a:r>
              <a:rPr lang="ru-RU" altLang="ru-RU" sz="2800" b="1" dirty="0" smtClean="0">
                <a:solidFill>
                  <a:srgbClr val="002060"/>
                </a:solidFill>
                <a:latin typeface="+mj-lt"/>
              </a:rPr>
              <a:t>кислотами-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+mj-lt"/>
              </a:rPr>
              <a:t>неокислителями</a:t>
            </a:r>
            <a:endParaRPr lang="ru-RU" altLang="ru-RU" sz="2800" b="1" dirty="0">
              <a:solidFill>
                <a:srgbClr val="002060"/>
              </a:solidFill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ru-RU" sz="2800" b="1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ru-RU" sz="2800" dirty="0" smtClean="0"/>
              <a:t>U</a:t>
            </a:r>
            <a:r>
              <a:rPr lang="en-US" altLang="ru-RU" sz="2800" baseline="-25000" dirty="0" smtClean="0"/>
              <a:t>3</a:t>
            </a:r>
            <a:r>
              <a:rPr lang="en-US" altLang="ru-RU" sz="2800" dirty="0" smtClean="0"/>
              <a:t>O</a:t>
            </a:r>
            <a:r>
              <a:rPr lang="en-US" altLang="ru-RU" sz="2800" baseline="-25000" dirty="0" smtClean="0"/>
              <a:t>8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</a:t>
            </a:r>
            <a:r>
              <a:rPr lang="en-US" altLang="ru-RU" sz="2800" dirty="0" smtClean="0"/>
              <a:t>8HCl</a:t>
            </a:r>
            <a:r>
              <a:rPr lang="en-US" altLang="ru-RU" sz="2800" baseline="-25000" dirty="0" smtClean="0"/>
              <a:t>(</a:t>
            </a:r>
            <a:r>
              <a:rPr lang="ru-RU" altLang="ru-RU" sz="2800" baseline="-25000" dirty="0" err="1"/>
              <a:t>конц</a:t>
            </a:r>
            <a:r>
              <a:rPr lang="en-US" altLang="ru-RU" sz="2800" baseline="-25000" dirty="0" smtClean="0"/>
              <a:t>)</a:t>
            </a:r>
            <a:r>
              <a:rPr lang="ru-RU" altLang="ru-RU" sz="2800" baseline="-25000" dirty="0" smtClean="0"/>
              <a:t>    </a:t>
            </a:r>
            <a:r>
              <a:rPr lang="en-US" altLang="ru-RU" sz="2800" dirty="0" smtClean="0"/>
              <a:t> →</a:t>
            </a:r>
            <a:r>
              <a:rPr lang="ru-RU" altLang="ru-RU" sz="2800" dirty="0" smtClean="0"/>
              <a:t>     </a:t>
            </a:r>
            <a:r>
              <a:rPr lang="en-US" altLang="ru-RU" sz="2800" dirty="0" smtClean="0">
                <a:solidFill>
                  <a:srgbClr val="C00000"/>
                </a:solidFill>
              </a:rPr>
              <a:t>U</a:t>
            </a:r>
            <a:r>
              <a:rPr lang="en-US" altLang="ru-RU" sz="2800" dirty="0" smtClean="0"/>
              <a:t>Cl</a:t>
            </a:r>
            <a:r>
              <a:rPr lang="en-US" altLang="ru-RU" sz="2800" baseline="-25000" dirty="0" smtClean="0"/>
              <a:t>4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</a:t>
            </a:r>
            <a:r>
              <a:rPr lang="en-US" altLang="ru-RU" sz="2800" dirty="0" smtClean="0"/>
              <a:t>2</a:t>
            </a:r>
            <a:r>
              <a:rPr lang="en-US" altLang="ru-RU" sz="2800" dirty="0" smtClean="0">
                <a:solidFill>
                  <a:srgbClr val="C00000"/>
                </a:solidFill>
              </a:rPr>
              <a:t>UO</a:t>
            </a:r>
            <a:r>
              <a:rPr lang="en-US" altLang="ru-RU" sz="2800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2800" dirty="0" smtClean="0"/>
              <a:t>Cl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 </a:t>
            </a:r>
            <a:r>
              <a:rPr lang="en-US" altLang="ru-RU" sz="2800" dirty="0" smtClean="0"/>
              <a:t>4H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O </a:t>
            </a:r>
            <a:endParaRPr lang="en-US" altLang="ru-RU" sz="2800" dirty="0"/>
          </a:p>
          <a:p>
            <a:pPr eaLnBrk="1" hangingPunct="1">
              <a:buFont typeface="Wingdings" pitchFamily="2" charset="2"/>
              <a:buNone/>
            </a:pPr>
            <a:endParaRPr lang="en-US" altLang="ru-RU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2800" dirty="0" smtClean="0"/>
              <a:t>U</a:t>
            </a:r>
            <a:r>
              <a:rPr lang="en-US" altLang="ru-RU" sz="2800" baseline="-25000" dirty="0" smtClean="0"/>
              <a:t>3</a:t>
            </a:r>
            <a:r>
              <a:rPr lang="en-US" altLang="ru-RU" sz="2800" dirty="0" smtClean="0"/>
              <a:t>O</a:t>
            </a:r>
            <a:r>
              <a:rPr lang="en-US" altLang="ru-RU" sz="2800" baseline="-25000" dirty="0" smtClean="0"/>
              <a:t>8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</a:t>
            </a:r>
            <a:r>
              <a:rPr lang="en-US" altLang="ru-RU" sz="2800" dirty="0" smtClean="0"/>
              <a:t>4H</a:t>
            </a:r>
            <a:r>
              <a:rPr lang="ru-RU" altLang="ru-RU" sz="2800" baseline="-25000" dirty="0"/>
              <a:t>2</a:t>
            </a:r>
            <a:r>
              <a:rPr lang="en-US" altLang="ru-RU" sz="2800" dirty="0"/>
              <a:t>SO</a:t>
            </a:r>
            <a:r>
              <a:rPr lang="en-US" altLang="ru-RU" sz="2800" baseline="-25000" dirty="0"/>
              <a:t>4(</a:t>
            </a:r>
            <a:r>
              <a:rPr lang="ru-RU" altLang="ru-RU" sz="2800" baseline="-25000" dirty="0" err="1"/>
              <a:t>конц</a:t>
            </a:r>
            <a:r>
              <a:rPr lang="en-US" altLang="ru-RU" sz="2800" baseline="-25000" dirty="0"/>
              <a:t>)</a:t>
            </a:r>
            <a:r>
              <a:rPr lang="en-US" altLang="ru-RU" sz="2800" dirty="0"/>
              <a:t> → </a:t>
            </a:r>
            <a:r>
              <a:rPr lang="ru-RU" altLang="ru-RU" sz="2800" dirty="0" smtClean="0"/>
              <a:t>  </a:t>
            </a:r>
            <a:r>
              <a:rPr lang="en-US" altLang="ru-RU" sz="2800" dirty="0" smtClean="0">
                <a:solidFill>
                  <a:srgbClr val="C00000"/>
                </a:solidFill>
              </a:rPr>
              <a:t>U</a:t>
            </a:r>
            <a:r>
              <a:rPr lang="en-US" altLang="ru-RU" sz="2800" dirty="0" smtClean="0"/>
              <a:t>(SO</a:t>
            </a:r>
            <a:r>
              <a:rPr lang="en-US" altLang="ru-RU" sz="2800" baseline="-25000" dirty="0" smtClean="0"/>
              <a:t>4</a:t>
            </a:r>
            <a:r>
              <a:rPr lang="en-US" altLang="ru-RU" sz="2800" dirty="0" smtClean="0"/>
              <a:t>)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</a:t>
            </a:r>
            <a:r>
              <a:rPr lang="en-US" altLang="ru-RU" sz="2800" dirty="0" smtClean="0"/>
              <a:t>2</a:t>
            </a:r>
            <a:r>
              <a:rPr lang="en-US" altLang="ru-RU" sz="2800" dirty="0" smtClean="0">
                <a:solidFill>
                  <a:srgbClr val="C00000"/>
                </a:solidFill>
              </a:rPr>
              <a:t>UO</a:t>
            </a:r>
            <a:r>
              <a:rPr lang="en-US" altLang="ru-RU" sz="2800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2800" dirty="0" smtClean="0"/>
              <a:t>SO</a:t>
            </a:r>
            <a:r>
              <a:rPr lang="en-US" altLang="ru-RU" sz="2800" baseline="-25000" dirty="0" smtClean="0"/>
              <a:t>4</a:t>
            </a:r>
            <a:r>
              <a:rPr lang="en-US" altLang="ru-RU" sz="2800" dirty="0" smtClean="0"/>
              <a:t> </a:t>
            </a:r>
            <a:r>
              <a:rPr lang="en-US" altLang="ru-RU" sz="2800" dirty="0"/>
              <a:t>+ </a:t>
            </a:r>
            <a:r>
              <a:rPr lang="en-US" altLang="ru-RU" sz="2800" dirty="0" smtClean="0"/>
              <a:t>4H</a:t>
            </a:r>
            <a:r>
              <a:rPr lang="en-US" altLang="ru-RU" sz="2800" baseline="-25000" dirty="0" smtClean="0"/>
              <a:t>2</a:t>
            </a:r>
            <a:r>
              <a:rPr lang="en-US" altLang="ru-RU" sz="2800" dirty="0" smtClean="0"/>
              <a:t>O</a:t>
            </a:r>
            <a:endParaRPr lang="en-US" altLang="ru-RU" sz="2800" dirty="0"/>
          </a:p>
        </p:txBody>
      </p:sp>
      <p:sp>
        <p:nvSpPr>
          <p:cNvPr id="40967" name="TextBox 5"/>
          <p:cNvSpPr txBox="1">
            <a:spLocks noChangeArrowheads="1"/>
          </p:cNvSpPr>
          <p:nvPr/>
        </p:nvSpPr>
        <p:spPr bwMode="auto">
          <a:xfrm>
            <a:off x="3235405" y="1734406"/>
            <a:ext cx="11525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sz="2000" dirty="0" smtClean="0"/>
              <a:t>t</a:t>
            </a:r>
            <a:endParaRPr lang="ru-RU" altLang="ru-RU" sz="2000" dirty="0"/>
          </a:p>
        </p:txBody>
      </p:sp>
      <p:sp>
        <p:nvSpPr>
          <p:cNvPr id="8" name="Прямоугольник 6"/>
          <p:cNvSpPr>
            <a:spLocks noChangeArrowheads="1"/>
          </p:cNvSpPr>
          <p:nvPr/>
        </p:nvSpPr>
        <p:spPr bwMode="auto">
          <a:xfrm>
            <a:off x="427118" y="3697299"/>
            <a:ext cx="8608434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+mj-lt"/>
              </a:rPr>
              <a:t>4. Взаимодействие </a:t>
            </a:r>
            <a:r>
              <a:rPr lang="ru-RU" altLang="ru-RU" sz="2800" b="1" dirty="0">
                <a:solidFill>
                  <a:srgbClr val="002060"/>
                </a:solidFill>
                <a:latin typeface="+mj-lt"/>
              </a:rPr>
              <a:t>с азотной и азотистой кислотой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4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3200" dirty="0" smtClean="0">
                <a:latin typeface="+mn-lt"/>
              </a:rPr>
              <a:t>U</a:t>
            </a:r>
            <a:r>
              <a:rPr lang="en-US" altLang="ru-RU" sz="3200" baseline="-25000" dirty="0" smtClean="0">
                <a:latin typeface="+mn-lt"/>
              </a:rPr>
              <a:t>3</a:t>
            </a:r>
            <a:r>
              <a:rPr lang="en-US" altLang="ru-RU" sz="3200" dirty="0" smtClean="0">
                <a:latin typeface="+mn-lt"/>
              </a:rPr>
              <a:t>O</a:t>
            </a:r>
            <a:r>
              <a:rPr lang="en-US" altLang="ru-RU" sz="3200" baseline="-25000" dirty="0" smtClean="0">
                <a:latin typeface="+mn-lt"/>
              </a:rPr>
              <a:t>8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</a:t>
            </a:r>
            <a:r>
              <a:rPr lang="en-US" altLang="ru-RU" sz="3200" b="1" dirty="0">
                <a:latin typeface="+mn-lt"/>
              </a:rPr>
              <a:t>HNO</a:t>
            </a:r>
            <a:r>
              <a:rPr lang="en-US" altLang="ru-RU" sz="3200" b="1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 → </a:t>
            </a:r>
            <a:r>
              <a:rPr lang="en-US" altLang="ru-RU" sz="32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2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(NO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)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</a:t>
            </a:r>
            <a:r>
              <a:rPr lang="en-US" altLang="ru-RU" sz="3200" dirty="0" smtClean="0">
                <a:latin typeface="+mn-lt"/>
              </a:rPr>
              <a:t>NO</a:t>
            </a:r>
            <a:r>
              <a:rPr lang="ru-RU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</a:t>
            </a:r>
            <a:endParaRPr lang="ru-RU" altLang="ru-RU" sz="3200" dirty="0"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3200" dirty="0" smtClean="0">
              <a:latin typeface="+mn-lt"/>
            </a:endParaRPr>
          </a:p>
          <a:p>
            <a:pPr eaLnBrk="1" hangingPunct="1"/>
            <a:r>
              <a:rPr lang="en-US" altLang="ru-RU" sz="3200" dirty="0" smtClean="0">
                <a:latin typeface="+mn-lt"/>
              </a:rPr>
              <a:t>U</a:t>
            </a:r>
            <a:r>
              <a:rPr lang="en-US" altLang="ru-RU" sz="3200" baseline="-25000" dirty="0" smtClean="0">
                <a:latin typeface="+mn-lt"/>
              </a:rPr>
              <a:t>3</a:t>
            </a:r>
            <a:r>
              <a:rPr lang="en-US" altLang="ru-RU" sz="3200" dirty="0" smtClean="0">
                <a:latin typeface="+mn-lt"/>
              </a:rPr>
              <a:t>O</a:t>
            </a:r>
            <a:r>
              <a:rPr lang="en-US" altLang="ru-RU" sz="3200" baseline="-25000" dirty="0" smtClean="0">
                <a:latin typeface="+mn-lt"/>
              </a:rPr>
              <a:t>8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</a:t>
            </a:r>
            <a:r>
              <a:rPr lang="en-US" altLang="ru-RU" sz="3200" b="1" dirty="0">
                <a:latin typeface="+mn-lt"/>
              </a:rPr>
              <a:t>HNO</a:t>
            </a:r>
            <a:r>
              <a:rPr lang="ru-RU" altLang="ru-RU" sz="3200" b="1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→ 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200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(NO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)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</a:t>
            </a:r>
            <a:r>
              <a:rPr lang="en-US" altLang="ru-RU" sz="3200" dirty="0" smtClean="0">
                <a:latin typeface="+mn-lt"/>
              </a:rPr>
              <a:t>NO</a:t>
            </a:r>
            <a:r>
              <a:rPr lang="ru-RU" altLang="ru-RU" sz="3200" baseline="-25000" dirty="0" smtClean="0"/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en-US" altLang="ru-RU" sz="3200" dirty="0">
                <a:latin typeface="+mn-lt"/>
              </a:rPr>
              <a:t>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400" dirty="0"/>
          </a:p>
        </p:txBody>
      </p:sp>
      <p:sp>
        <p:nvSpPr>
          <p:cNvPr id="9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j-lt"/>
              </a:rPr>
              <a:t>Закись-окись урана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8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392847" y="2548935"/>
            <a:ext cx="11525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sz="2000" dirty="0" smtClean="0"/>
              <a:t>t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405254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52736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>
                <a:solidFill>
                  <a:srgbClr val="C00000"/>
                </a:solidFill>
              </a:rPr>
              <a:t>Взаимодействие с азотной и азотистой </a:t>
            </a:r>
            <a:r>
              <a:rPr lang="ru-RU" altLang="ru-RU" sz="3200" dirty="0" smtClean="0">
                <a:solidFill>
                  <a:srgbClr val="C00000"/>
                </a:solidFill>
              </a:rPr>
              <a:t>кислотой (д/з)</a:t>
            </a:r>
            <a:endParaRPr lang="ru-RU" altLang="ru-RU" sz="3200" dirty="0">
              <a:solidFill>
                <a:srgbClr val="C00000"/>
              </a:solidFill>
            </a:endParaRPr>
          </a:p>
          <a:p>
            <a:endParaRPr lang="ru-RU" altLang="ru-RU" sz="3200" dirty="0"/>
          </a:p>
          <a:p>
            <a:r>
              <a:rPr lang="ru-RU" altLang="ru-RU" sz="3200" dirty="0" smtClean="0">
                <a:solidFill>
                  <a:srgbClr val="C00000"/>
                </a:solidFill>
              </a:rPr>
              <a:t>3</a:t>
            </a:r>
            <a:r>
              <a:rPr lang="en-US" altLang="ru-RU" sz="3200" dirty="0" smtClean="0"/>
              <a:t>U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O</a:t>
            </a:r>
            <a:r>
              <a:rPr lang="en-US" altLang="ru-RU" sz="3200" baseline="-25000" dirty="0" smtClean="0"/>
              <a:t>8</a:t>
            </a:r>
            <a:r>
              <a:rPr lang="en-US" altLang="ru-RU" sz="3200" dirty="0" smtClean="0"/>
              <a:t> +</a:t>
            </a:r>
            <a:r>
              <a:rPr lang="ru-RU" altLang="ru-RU" sz="3200" dirty="0" smtClean="0"/>
              <a:t> </a:t>
            </a:r>
            <a:r>
              <a:rPr lang="ru-RU" altLang="ru-RU" sz="3200" dirty="0" smtClean="0">
                <a:solidFill>
                  <a:srgbClr val="C00000"/>
                </a:solidFill>
              </a:rPr>
              <a:t>20</a:t>
            </a:r>
            <a:r>
              <a:rPr lang="en-US" altLang="ru-RU" sz="3200" dirty="0" smtClean="0"/>
              <a:t>HNO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→ </a:t>
            </a:r>
            <a:r>
              <a:rPr lang="ru-RU" altLang="ru-RU" sz="3200" dirty="0" smtClean="0">
                <a:solidFill>
                  <a:srgbClr val="C00000"/>
                </a:solidFill>
              </a:rPr>
              <a:t>9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(NO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)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2</a:t>
            </a:r>
            <a:r>
              <a:rPr lang="en-US" altLang="ru-RU" sz="3200" dirty="0" smtClean="0"/>
              <a:t>NO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10</a:t>
            </a:r>
            <a:r>
              <a:rPr lang="en-US" altLang="ru-RU" sz="3200" dirty="0" smtClean="0"/>
              <a:t>H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O</a:t>
            </a:r>
            <a:endParaRPr lang="ru-RU" altLang="ru-RU" sz="3200" dirty="0"/>
          </a:p>
          <a:p>
            <a:endParaRPr lang="ru-RU" altLang="ru-RU" sz="3200" dirty="0"/>
          </a:p>
          <a:p>
            <a:r>
              <a:rPr lang="en-US" altLang="ru-RU" sz="3200" dirty="0"/>
              <a:t>U</a:t>
            </a:r>
            <a:r>
              <a:rPr lang="en-US" altLang="ru-RU" sz="3200" baseline="-25000" dirty="0"/>
              <a:t>3</a:t>
            </a:r>
            <a:r>
              <a:rPr lang="en-US" altLang="ru-RU" sz="3200" dirty="0"/>
              <a:t>O</a:t>
            </a:r>
            <a:r>
              <a:rPr lang="en-US" altLang="ru-RU" sz="3200" baseline="-25000" dirty="0"/>
              <a:t>8</a:t>
            </a:r>
            <a:r>
              <a:rPr lang="en-US" altLang="ru-RU" sz="3200" dirty="0"/>
              <a:t> + </a:t>
            </a:r>
            <a:r>
              <a:rPr lang="ru-RU" altLang="ru-RU" sz="3200" dirty="0" smtClean="0">
                <a:solidFill>
                  <a:srgbClr val="C00000"/>
                </a:solidFill>
              </a:rPr>
              <a:t>8</a:t>
            </a:r>
            <a:r>
              <a:rPr lang="en-US" altLang="ru-RU" sz="3200" dirty="0" smtClean="0"/>
              <a:t>HNO</a:t>
            </a:r>
            <a:r>
              <a:rPr lang="ru-RU" altLang="ru-RU" sz="3200" baseline="-25000" dirty="0"/>
              <a:t>2</a:t>
            </a:r>
            <a:r>
              <a:rPr lang="en-US" altLang="ru-RU" sz="3200" dirty="0"/>
              <a:t> → </a:t>
            </a:r>
            <a:r>
              <a:rPr lang="ru-RU" altLang="ru-RU" sz="3200" dirty="0" smtClean="0">
                <a:solidFill>
                  <a:srgbClr val="C00000"/>
                </a:solidFill>
              </a:rPr>
              <a:t>3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(NO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)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2</a:t>
            </a:r>
            <a:r>
              <a:rPr lang="en-US" altLang="ru-RU" sz="3200" dirty="0" smtClean="0"/>
              <a:t>NO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4</a:t>
            </a:r>
            <a:r>
              <a:rPr lang="en-US" altLang="ru-RU" sz="3200" dirty="0" smtClean="0"/>
              <a:t>H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O </a:t>
            </a:r>
            <a:endParaRPr lang="en-US" altLang="ru-RU" sz="3200" dirty="0"/>
          </a:p>
          <a:p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410442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Прямоугольник 6"/>
          <p:cNvSpPr>
            <a:spLocks noChangeArrowheads="1"/>
          </p:cNvSpPr>
          <p:nvPr/>
        </p:nvSpPr>
        <p:spPr bwMode="auto">
          <a:xfrm>
            <a:off x="382821" y="776532"/>
            <a:ext cx="79216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srgbClr val="002060"/>
                </a:solidFill>
              </a:rPr>
              <a:t>5. Взаимодействие </a:t>
            </a:r>
            <a:r>
              <a:rPr lang="ru-RU" altLang="ru-RU" sz="2400" b="1" dirty="0">
                <a:solidFill>
                  <a:srgbClr val="002060"/>
                </a:solidFill>
              </a:rPr>
              <a:t>с кислотами в присутствии окислителей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8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H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MnO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 →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Mn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8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H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 →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8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H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Fe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(SO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4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)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US" altLang="ru-RU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→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Fe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sz="2800" dirty="0" smtClean="0">
                <a:latin typeface="+mn-lt"/>
              </a:rPr>
              <a:t>U</a:t>
            </a:r>
            <a:r>
              <a:rPr lang="en-US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O</a:t>
            </a:r>
            <a:r>
              <a:rPr lang="en-US" altLang="ru-RU" sz="2800" baseline="-25000" dirty="0" smtClean="0">
                <a:latin typeface="+mn-lt"/>
              </a:rPr>
              <a:t>8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H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 smtClean="0">
                <a:solidFill>
                  <a:srgbClr val="C00000"/>
                </a:solidFill>
                <a:latin typeface="+mn-lt"/>
              </a:rPr>
              <a:t>HNO</a:t>
            </a:r>
            <a:r>
              <a:rPr lang="ru-RU" altLang="ru-RU" sz="2800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→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NO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</a:t>
            </a:r>
            <a:endParaRPr lang="ru-RU" altLang="ru-RU" sz="2800" dirty="0">
              <a:latin typeface="+mn-lt"/>
            </a:endParaRPr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417210" y="4301654"/>
            <a:ext cx="847527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400" b="1" dirty="0" smtClean="0">
                <a:solidFill>
                  <a:srgbClr val="002060"/>
                </a:solidFill>
              </a:rPr>
              <a:t>6. Взаимодействие </a:t>
            </a:r>
            <a:r>
              <a:rPr lang="ru-RU" altLang="ru-RU" sz="2400" b="1" dirty="0">
                <a:solidFill>
                  <a:srgbClr val="002060"/>
                </a:solidFill>
              </a:rPr>
              <a:t>с карбонатами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400" dirty="0"/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dirty="0">
                <a:latin typeface="+mn-lt"/>
              </a:rPr>
              <a:t>U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O</a:t>
            </a:r>
            <a:r>
              <a:rPr lang="en-US" altLang="ru-RU" sz="2800" baseline="-25000" dirty="0">
                <a:latin typeface="+mn-lt"/>
              </a:rPr>
              <a:t>8</a:t>
            </a:r>
            <a:r>
              <a:rPr lang="en-US" altLang="ru-RU" sz="2800" dirty="0">
                <a:latin typeface="+mn-lt"/>
              </a:rPr>
              <a:t> + Na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CO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  <a:r>
              <a:rPr lang="en-US" altLang="ru-RU" sz="2800" dirty="0" smtClean="0">
                <a:latin typeface="+mn-lt"/>
              </a:rPr>
              <a:t>→ </a:t>
            </a:r>
            <a:r>
              <a:rPr lang="en-US" altLang="ru-RU" sz="2800" dirty="0">
                <a:latin typeface="+mn-lt"/>
              </a:rPr>
              <a:t>Na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[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(CO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)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]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 </a:t>
            </a:r>
            <a:r>
              <a:rPr lang="en-US" altLang="ru-RU" sz="2800" dirty="0" smtClean="0">
                <a:latin typeface="+mn-lt"/>
              </a:rPr>
              <a:t>+</a:t>
            </a:r>
            <a:r>
              <a:rPr lang="ru-RU" altLang="ru-RU" sz="2800" dirty="0" smtClean="0">
                <a:latin typeface="+mn-lt"/>
              </a:rPr>
              <a:t> </a:t>
            </a:r>
            <a:r>
              <a:rPr lang="en-US" altLang="ru-RU" sz="2800" dirty="0" smtClean="0">
                <a:latin typeface="+mn-lt"/>
              </a:rPr>
              <a:t>Na</a:t>
            </a:r>
            <a:r>
              <a:rPr lang="ru-RU" altLang="ru-RU" sz="2800" dirty="0" smtClean="0">
                <a:latin typeface="+mn-lt"/>
              </a:rPr>
              <a:t>О</a:t>
            </a:r>
            <a:r>
              <a:rPr lang="en-US" altLang="ru-RU" sz="2800" dirty="0" smtClean="0">
                <a:latin typeface="+mn-lt"/>
              </a:rPr>
              <a:t>H</a:t>
            </a:r>
            <a:endParaRPr lang="en-US" altLang="ru-RU" sz="2800" dirty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dirty="0">
                <a:latin typeface="+mn-lt"/>
              </a:rPr>
              <a:t>U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O</a:t>
            </a:r>
            <a:r>
              <a:rPr lang="en-US" altLang="ru-RU" sz="2800" baseline="-25000" dirty="0">
                <a:latin typeface="+mn-lt"/>
              </a:rPr>
              <a:t>8</a:t>
            </a:r>
            <a:r>
              <a:rPr lang="en-US" altLang="ru-RU" sz="2800" dirty="0">
                <a:latin typeface="+mn-lt"/>
              </a:rPr>
              <a:t> + Na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CO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dirty="0">
                <a:solidFill>
                  <a:srgbClr val="C00000"/>
                </a:solidFill>
                <a:latin typeface="+mn-lt"/>
              </a:rPr>
              <a:t>O</a:t>
            </a:r>
            <a:r>
              <a:rPr lang="en-US" altLang="ru-RU" sz="2800" baseline="-25000" dirty="0">
                <a:solidFill>
                  <a:srgbClr val="C00000"/>
                </a:solidFill>
                <a:latin typeface="+mn-lt"/>
              </a:rPr>
              <a:t>2 </a:t>
            </a:r>
            <a:r>
              <a:rPr lang="en-US" altLang="ru-RU" sz="2800" dirty="0">
                <a:latin typeface="+mn-lt"/>
              </a:rPr>
              <a:t>→ Na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[UO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(CO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)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] + </a:t>
            </a:r>
            <a:r>
              <a:rPr lang="en-US" altLang="ru-RU" sz="2800" dirty="0">
                <a:latin typeface="+mn-lt"/>
              </a:rPr>
              <a:t>Na</a:t>
            </a:r>
            <a:r>
              <a:rPr lang="ru-RU" altLang="ru-RU" sz="2800" dirty="0">
                <a:latin typeface="+mn-lt"/>
              </a:rPr>
              <a:t>О</a:t>
            </a:r>
            <a:r>
              <a:rPr lang="en-US" altLang="ru-RU" sz="2800" dirty="0">
                <a:latin typeface="+mn-lt"/>
              </a:rPr>
              <a:t>H</a:t>
            </a:r>
            <a:endParaRPr lang="en-US" altLang="ru-RU" sz="2800" dirty="0">
              <a:latin typeface="+mn-lt"/>
            </a:endParaRPr>
          </a:p>
        </p:txBody>
      </p: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  <a:latin typeface="+mj-lt"/>
              </a:rPr>
              <a:t>Закись-окись урана 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altLang="ru-RU" sz="3200" dirty="0">
                <a:solidFill>
                  <a:srgbClr val="FF0000"/>
                </a:solidFill>
                <a:latin typeface="+mj-lt"/>
              </a:rPr>
              <a:t>O</a:t>
            </a:r>
            <a:r>
              <a:rPr lang="en-US" altLang="ru-RU" sz="3200" baseline="-25000" dirty="0">
                <a:solidFill>
                  <a:srgbClr val="FF0000"/>
                </a:solidFill>
                <a:latin typeface="+mj-lt"/>
              </a:rPr>
              <a:t>8</a:t>
            </a:r>
            <a:endParaRPr lang="ru-RU" altLang="ru-RU" sz="3200" baseline="-25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470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Прямоугольник 5"/>
          <p:cNvSpPr>
            <a:spLocks noChangeArrowheads="1"/>
          </p:cNvSpPr>
          <p:nvPr/>
        </p:nvSpPr>
        <p:spPr bwMode="auto">
          <a:xfrm>
            <a:off x="388703" y="21021"/>
            <a:ext cx="8496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rgbClr val="FF0000"/>
                </a:solidFill>
              </a:rPr>
              <a:t>Получение </a:t>
            </a:r>
            <a:r>
              <a:rPr lang="en-US" altLang="ru-RU" sz="2800" dirty="0">
                <a:solidFill>
                  <a:srgbClr val="FF0000"/>
                </a:solidFill>
              </a:rPr>
              <a:t>U</a:t>
            </a:r>
            <a:r>
              <a:rPr lang="en-US" altLang="ru-RU" sz="2800" baseline="-25000" dirty="0">
                <a:solidFill>
                  <a:srgbClr val="FF0000"/>
                </a:solidFill>
              </a:rPr>
              <a:t>3</a:t>
            </a:r>
            <a:r>
              <a:rPr lang="en-US" altLang="ru-RU" sz="2800" dirty="0">
                <a:solidFill>
                  <a:srgbClr val="FF0000"/>
                </a:solidFill>
              </a:rPr>
              <a:t>O</a:t>
            </a:r>
            <a:r>
              <a:rPr lang="en-US" altLang="ru-RU" sz="2800" baseline="-25000" dirty="0">
                <a:solidFill>
                  <a:srgbClr val="FF0000"/>
                </a:solidFill>
              </a:rPr>
              <a:t>8</a:t>
            </a:r>
            <a:endParaRPr lang="ru-RU" altLang="ru-RU" sz="2800" baseline="-25000" dirty="0">
              <a:solidFill>
                <a:srgbClr val="FF0000"/>
              </a:solidFill>
            </a:endParaRPr>
          </a:p>
        </p:txBody>
      </p:sp>
      <p:sp>
        <p:nvSpPr>
          <p:cNvPr id="45061" name="Прямоугольник 6"/>
          <p:cNvSpPr>
            <a:spLocks noChangeArrowheads="1"/>
          </p:cNvSpPr>
          <p:nvPr/>
        </p:nvSpPr>
        <p:spPr bwMode="auto">
          <a:xfrm>
            <a:off x="695079" y="1379860"/>
            <a:ext cx="74580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ru-RU" sz="2800" b="1" dirty="0">
                <a:latin typeface="+mn-lt"/>
              </a:rPr>
              <a:t>UO</a:t>
            </a:r>
            <a:r>
              <a:rPr lang="en-US" altLang="ru-RU" sz="2800" b="1" baseline="-25000" dirty="0">
                <a:latin typeface="+mn-lt"/>
              </a:rPr>
              <a:t>3</a:t>
            </a:r>
            <a:r>
              <a:rPr lang="en-US" altLang="ru-RU" sz="2800" b="1" dirty="0">
                <a:latin typeface="+mn-lt"/>
              </a:rPr>
              <a:t> </a:t>
            </a:r>
            <a:r>
              <a:rPr lang="ru-RU" altLang="ru-RU" sz="2800" b="1" dirty="0" smtClean="0">
                <a:latin typeface="+mn-lt"/>
              </a:rPr>
              <a:t>     </a:t>
            </a:r>
            <a:r>
              <a:rPr lang="en-US" altLang="ru-RU" sz="2800" b="1" dirty="0" smtClean="0">
                <a:latin typeface="+mn-lt"/>
              </a:rPr>
              <a:t>→</a:t>
            </a:r>
            <a:r>
              <a:rPr lang="ru-RU" altLang="ru-RU" sz="2800" b="1" dirty="0" smtClean="0">
                <a:latin typeface="+mn-lt"/>
              </a:rPr>
              <a:t>      </a:t>
            </a:r>
            <a:r>
              <a:rPr lang="en-US" altLang="ru-RU" sz="2800" b="1" dirty="0" smtClean="0">
                <a:latin typeface="+mn-lt"/>
              </a:rPr>
              <a:t> </a:t>
            </a:r>
            <a:r>
              <a:rPr lang="en-US" altLang="ru-RU" sz="2800" b="1" dirty="0">
                <a:latin typeface="+mn-lt"/>
              </a:rPr>
              <a:t>U</a:t>
            </a:r>
            <a:r>
              <a:rPr lang="en-US" altLang="ru-RU" sz="2800" b="1" baseline="-25000" dirty="0">
                <a:latin typeface="+mn-lt"/>
              </a:rPr>
              <a:t>3</a:t>
            </a:r>
            <a:r>
              <a:rPr lang="en-US" altLang="ru-RU" sz="2800" b="1" dirty="0">
                <a:latin typeface="+mn-lt"/>
              </a:rPr>
              <a:t>O</a:t>
            </a:r>
            <a:r>
              <a:rPr lang="en-US" altLang="ru-RU" sz="2800" b="1" baseline="-25000" dirty="0">
                <a:latin typeface="+mn-lt"/>
              </a:rPr>
              <a:t>8</a:t>
            </a:r>
            <a:r>
              <a:rPr lang="en-US" altLang="ru-RU" sz="2800" b="1" dirty="0">
                <a:latin typeface="+mn-lt"/>
              </a:rPr>
              <a:t> + </a:t>
            </a:r>
            <a:r>
              <a:rPr lang="en-US" altLang="ru-RU" sz="2800" b="1" dirty="0" smtClean="0">
                <a:latin typeface="+mn-lt"/>
              </a:rPr>
              <a:t>O</a:t>
            </a:r>
            <a:r>
              <a:rPr lang="en-US" altLang="ru-RU" sz="2800" b="1" baseline="-25000" dirty="0" smtClean="0">
                <a:latin typeface="+mn-lt"/>
              </a:rPr>
              <a:t>2</a:t>
            </a:r>
            <a:r>
              <a:rPr lang="ru-RU" altLang="ru-RU" sz="2800" b="1" baseline="-25000" dirty="0" smtClean="0">
                <a:latin typeface="+mn-lt"/>
              </a:rPr>
              <a:t>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800" baseline="-25000" dirty="0">
                <a:latin typeface="+mn-lt"/>
              </a:rPr>
              <a:t>	</a:t>
            </a:r>
            <a:r>
              <a:rPr lang="ru-RU" altLang="ru-RU" sz="2800" baseline="-25000" dirty="0" smtClean="0">
                <a:latin typeface="+mn-lt"/>
              </a:rPr>
              <a:t>			       </a:t>
            </a:r>
            <a:r>
              <a:rPr lang="en-US" altLang="ru-RU" sz="2800" b="1" dirty="0" smtClean="0">
                <a:latin typeface="+mn-lt"/>
              </a:rPr>
              <a:t>UO</a:t>
            </a:r>
            <a:r>
              <a:rPr lang="en-US" altLang="ru-RU" sz="2800" b="1" baseline="-25000" dirty="0" smtClean="0">
                <a:latin typeface="+mn-lt"/>
              </a:rPr>
              <a:t>2</a:t>
            </a:r>
            <a:r>
              <a:rPr lang="en-US" altLang="ru-RU" sz="2800" b="1" dirty="0" smtClean="0">
                <a:latin typeface="+mn-lt"/>
              </a:rPr>
              <a:t>  </a:t>
            </a:r>
            <a:r>
              <a:rPr lang="en-US" altLang="ru-RU" sz="2800" b="1" dirty="0">
                <a:latin typeface="+mn-lt"/>
              </a:rPr>
              <a:t>+ </a:t>
            </a:r>
            <a:r>
              <a:rPr lang="en-US" altLang="ru-RU" sz="2800" b="1" dirty="0" smtClean="0">
                <a:latin typeface="+mn-lt"/>
              </a:rPr>
              <a:t>O</a:t>
            </a:r>
            <a:r>
              <a:rPr lang="en-US" altLang="ru-RU" sz="2800" b="1" baseline="-25000" dirty="0" smtClean="0">
                <a:latin typeface="+mn-lt"/>
              </a:rPr>
              <a:t>2</a:t>
            </a:r>
            <a:r>
              <a:rPr lang="ru-RU" altLang="ru-RU" sz="2800" b="1" baseline="-25000" dirty="0" smtClean="0">
                <a:latin typeface="+mn-lt"/>
              </a:rPr>
              <a:t>     </a:t>
            </a:r>
            <a:r>
              <a:rPr lang="en-US" altLang="ru-RU" sz="2800" b="1" dirty="0" smtClean="0">
                <a:latin typeface="+mn-lt"/>
              </a:rPr>
              <a:t>→ </a:t>
            </a:r>
            <a:r>
              <a:rPr lang="ru-RU" altLang="ru-RU" sz="2800" b="1" dirty="0" smtClean="0">
                <a:latin typeface="+mn-lt"/>
              </a:rPr>
              <a:t>     </a:t>
            </a:r>
            <a:r>
              <a:rPr lang="en-US" altLang="ru-RU" sz="2800" b="1" dirty="0" smtClean="0">
                <a:latin typeface="+mn-lt"/>
              </a:rPr>
              <a:t>U</a:t>
            </a:r>
            <a:r>
              <a:rPr lang="en-US" altLang="ru-RU" sz="2800" b="1" baseline="-25000" dirty="0" smtClean="0">
                <a:latin typeface="+mn-lt"/>
              </a:rPr>
              <a:t>3</a:t>
            </a:r>
            <a:r>
              <a:rPr lang="en-US" altLang="ru-RU" sz="2800" b="1" dirty="0" smtClean="0">
                <a:latin typeface="+mn-lt"/>
              </a:rPr>
              <a:t>O</a:t>
            </a:r>
            <a:r>
              <a:rPr lang="en-US" altLang="ru-RU" sz="2800" b="1" baseline="-25000" dirty="0" smtClean="0">
                <a:latin typeface="+mn-lt"/>
              </a:rPr>
              <a:t>8</a:t>
            </a:r>
            <a:endParaRPr lang="ru-RU" altLang="ru-RU" sz="2800" b="1" dirty="0">
              <a:latin typeface="+mn-lt"/>
            </a:endParaRPr>
          </a:p>
        </p:txBody>
      </p:sp>
      <p:sp>
        <p:nvSpPr>
          <p:cNvPr id="45062" name="TextBox 11"/>
          <p:cNvSpPr txBox="1">
            <a:spLocks noChangeArrowheads="1"/>
          </p:cNvSpPr>
          <p:nvPr/>
        </p:nvSpPr>
        <p:spPr bwMode="auto">
          <a:xfrm>
            <a:off x="1485469" y="1195194"/>
            <a:ext cx="13548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 smtClean="0"/>
              <a:t>600-800</a:t>
            </a:r>
            <a:r>
              <a:rPr lang="ru-RU" altLang="ru-RU" dirty="0" smtClean="0"/>
              <a:t> °С</a:t>
            </a:r>
            <a:endParaRPr lang="ru-RU" altLang="ru-RU" dirty="0"/>
          </a:p>
        </p:txBody>
      </p:sp>
      <p:sp>
        <p:nvSpPr>
          <p:cNvPr id="45063" name="TextBox 11"/>
          <p:cNvSpPr txBox="1">
            <a:spLocks noChangeArrowheads="1"/>
          </p:cNvSpPr>
          <p:nvPr/>
        </p:nvSpPr>
        <p:spPr bwMode="auto">
          <a:xfrm>
            <a:off x="6228184" y="1557604"/>
            <a:ext cx="10278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dirty="0"/>
              <a:t>&gt;</a:t>
            </a:r>
            <a:r>
              <a:rPr lang="en-US" altLang="ru-RU" dirty="0" smtClean="0"/>
              <a:t>185</a:t>
            </a:r>
            <a:r>
              <a:rPr lang="ru-RU" altLang="ru-RU" dirty="0" smtClean="0"/>
              <a:t> °С</a:t>
            </a:r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39450" y="544241"/>
            <a:ext cx="7613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ru-RU" altLang="ru-RU" sz="2800" b="1" dirty="0" smtClean="0">
                <a:solidFill>
                  <a:srgbClr val="002060"/>
                </a:solidFill>
              </a:rPr>
              <a:t>Прокаливание оксидов урана 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6260" y="2570456"/>
            <a:ext cx="6586051" cy="33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2963" y="6170613"/>
            <a:ext cx="87126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ru-RU" sz="2800" b="1" i="1" dirty="0">
                <a:solidFill>
                  <a:srgbClr val="002060"/>
                </a:solidFill>
                <a:cs typeface="Times New Roman" pitchFamily="18" charset="0"/>
              </a:rPr>
              <a:t>Схема взаимных превращений оксидов урана</a:t>
            </a:r>
            <a:endParaRPr lang="ru-RU" sz="28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12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>
            <a:spLocks noChangeArrowheads="1"/>
          </p:cNvSpPr>
          <p:nvPr/>
        </p:nvSpPr>
        <p:spPr bwMode="auto">
          <a:xfrm>
            <a:off x="179512" y="980728"/>
            <a:ext cx="8964488" cy="57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2.  Прокаливание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нестойких солей</a:t>
            </a:r>
            <a:r>
              <a:rPr lang="en-US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воздушной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атмосфере (800-900 С)</a:t>
            </a:r>
            <a:endParaRPr lang="ru-RU" altLang="ru-RU" sz="2800" b="1" dirty="0">
              <a:solidFill>
                <a:srgbClr val="002060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None/>
            </a:pPr>
            <a:endParaRPr lang="ru-RU" altLang="ru-RU" sz="24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ru-RU" sz="3200" dirty="0">
                <a:latin typeface="+mn-lt"/>
              </a:rPr>
              <a:t>(NH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)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[UO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(CO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)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] </a:t>
            </a:r>
            <a:r>
              <a:rPr lang="ru-RU" altLang="ru-RU" sz="3200" dirty="0" smtClean="0">
                <a:latin typeface="+mn-lt"/>
              </a:rPr>
              <a:t>  </a:t>
            </a:r>
            <a:r>
              <a:rPr lang="en-US" altLang="ru-RU" sz="3200" dirty="0" smtClean="0">
                <a:latin typeface="+mn-lt"/>
              </a:rPr>
              <a:t>→ </a:t>
            </a:r>
            <a:r>
              <a:rPr lang="ru-RU" altLang="ru-RU" sz="3200" dirty="0" smtClean="0">
                <a:latin typeface="+mn-lt"/>
              </a:rPr>
              <a:t>   </a:t>
            </a:r>
            <a:r>
              <a:rPr lang="en-US" altLang="ru-RU" sz="3200" dirty="0" smtClean="0">
                <a:latin typeface="+mn-lt"/>
              </a:rPr>
              <a:t>U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8</a:t>
            </a:r>
            <a:r>
              <a:rPr lang="en-US" altLang="ru-RU" sz="3200" dirty="0">
                <a:latin typeface="+mn-lt"/>
              </a:rPr>
              <a:t> + CO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+ N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NH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ru-RU" altLang="ru-RU" sz="3200" dirty="0">
                <a:latin typeface="+mn-lt"/>
              </a:rPr>
              <a:t>                       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ru-RU" sz="3200" dirty="0">
                <a:latin typeface="+mn-lt"/>
              </a:rPr>
              <a:t>(NH</a:t>
            </a:r>
            <a:r>
              <a:rPr lang="en-US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)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U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7</a:t>
            </a:r>
            <a:r>
              <a:rPr lang="en-US" altLang="ru-RU" sz="3200" dirty="0">
                <a:latin typeface="+mn-lt"/>
              </a:rPr>
              <a:t> </a:t>
            </a:r>
            <a:r>
              <a:rPr lang="ru-RU" altLang="ru-RU" sz="3200" dirty="0" smtClean="0">
                <a:latin typeface="+mn-lt"/>
              </a:rPr>
              <a:t>  </a:t>
            </a:r>
            <a:r>
              <a:rPr lang="en-US" altLang="ru-RU" sz="3200" dirty="0" smtClean="0">
                <a:latin typeface="+mn-lt"/>
              </a:rPr>
              <a:t>→ </a:t>
            </a:r>
            <a:r>
              <a:rPr lang="ru-RU" altLang="ru-RU" sz="3200" dirty="0" smtClean="0">
                <a:latin typeface="+mn-lt"/>
              </a:rPr>
              <a:t>    </a:t>
            </a:r>
            <a:r>
              <a:rPr lang="en-US" altLang="ru-RU" sz="3200" dirty="0" smtClean="0">
                <a:latin typeface="+mn-lt"/>
              </a:rPr>
              <a:t>U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8</a:t>
            </a:r>
            <a:r>
              <a:rPr lang="en-US" altLang="ru-RU" sz="3200" dirty="0">
                <a:latin typeface="+mn-lt"/>
              </a:rPr>
              <a:t> + 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+ N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NH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ru-RU" altLang="ru-RU" sz="3200" dirty="0">
                <a:latin typeface="+mn-lt"/>
              </a:rPr>
              <a:t>                       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ru-RU" sz="3200" dirty="0">
                <a:latin typeface="+mn-lt"/>
              </a:rPr>
              <a:t>U(C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)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</a:t>
            </a:r>
            <a:r>
              <a:rPr lang="ru-RU" altLang="ru-RU" sz="3200" dirty="0" smtClean="0">
                <a:latin typeface="+mn-lt"/>
              </a:rPr>
              <a:t>      </a:t>
            </a:r>
            <a:r>
              <a:rPr lang="en-US" altLang="ru-RU" sz="3200" dirty="0" smtClean="0">
                <a:latin typeface="+mn-lt"/>
              </a:rPr>
              <a:t>→ </a:t>
            </a:r>
            <a:r>
              <a:rPr lang="ru-RU" altLang="ru-RU" sz="3200" dirty="0" smtClean="0">
                <a:latin typeface="+mn-lt"/>
              </a:rPr>
              <a:t>    </a:t>
            </a:r>
            <a:r>
              <a:rPr lang="en-US" altLang="ru-RU" sz="3200" dirty="0" smtClean="0">
                <a:latin typeface="+mn-lt"/>
              </a:rPr>
              <a:t>U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8</a:t>
            </a:r>
            <a:r>
              <a:rPr lang="en-US" altLang="ru-RU" sz="3200" dirty="0">
                <a:latin typeface="+mn-lt"/>
              </a:rPr>
              <a:t> + CO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CO</a:t>
            </a:r>
            <a:r>
              <a:rPr lang="ru-RU" altLang="ru-RU" sz="3200" dirty="0">
                <a:latin typeface="+mn-lt"/>
              </a:rPr>
              <a:t>                       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ru-RU" sz="3200" dirty="0">
                <a:latin typeface="+mn-lt"/>
              </a:rPr>
              <a:t>UO</a:t>
            </a:r>
            <a:r>
              <a:rPr lang="ru-RU" altLang="ru-RU" sz="3200" baseline="-25000" dirty="0">
                <a:latin typeface="+mn-lt"/>
              </a:rPr>
              <a:t>4</a:t>
            </a:r>
            <a:r>
              <a:rPr lang="en-US" altLang="ru-RU" sz="3200" dirty="0">
                <a:latin typeface="+mn-lt"/>
              </a:rPr>
              <a:t>∙</a:t>
            </a:r>
            <a:r>
              <a:rPr lang="ru-RU" altLang="ru-RU" sz="32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</a:t>
            </a:r>
            <a:r>
              <a:rPr lang="ru-RU" altLang="ru-RU" sz="3200" dirty="0" smtClean="0">
                <a:latin typeface="+mn-lt"/>
              </a:rPr>
              <a:t>    </a:t>
            </a:r>
            <a:r>
              <a:rPr lang="en-US" altLang="ru-RU" sz="3200" dirty="0" smtClean="0">
                <a:latin typeface="+mn-lt"/>
              </a:rPr>
              <a:t>→ </a:t>
            </a:r>
            <a:r>
              <a:rPr lang="ru-RU" altLang="ru-RU" sz="3200" dirty="0" smtClean="0">
                <a:latin typeface="+mn-lt"/>
              </a:rPr>
              <a:t>    </a:t>
            </a:r>
            <a:r>
              <a:rPr lang="en-US" altLang="ru-RU" sz="3200" dirty="0" smtClean="0">
                <a:latin typeface="+mn-lt"/>
              </a:rPr>
              <a:t>U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8 </a:t>
            </a:r>
            <a:r>
              <a:rPr lang="en-US" altLang="ru-RU" sz="3200" dirty="0">
                <a:latin typeface="+mn-lt"/>
              </a:rPr>
              <a:t> + H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O + O</a:t>
            </a:r>
            <a:r>
              <a:rPr lang="en-US" altLang="ru-RU" sz="3200" baseline="-25000" dirty="0">
                <a:latin typeface="+mn-lt"/>
              </a:rPr>
              <a:t>2</a:t>
            </a:r>
            <a:endParaRPr lang="ru-RU" altLang="ru-RU" sz="3200" dirty="0">
              <a:latin typeface="+mn-lt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ru-RU" sz="3200" dirty="0">
                <a:latin typeface="+mn-lt"/>
              </a:rPr>
              <a:t>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(NO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)</a:t>
            </a:r>
            <a:r>
              <a:rPr lang="ru-RU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</a:t>
            </a:r>
            <a:r>
              <a:rPr lang="ru-RU" altLang="ru-RU" sz="3200" dirty="0" smtClean="0">
                <a:latin typeface="+mn-lt"/>
              </a:rPr>
              <a:t>   </a:t>
            </a:r>
            <a:r>
              <a:rPr lang="en-US" altLang="ru-RU" sz="3200" dirty="0" smtClean="0">
                <a:latin typeface="+mn-lt"/>
              </a:rPr>
              <a:t>→ </a:t>
            </a:r>
            <a:r>
              <a:rPr lang="ru-RU" altLang="ru-RU" sz="3200" dirty="0" smtClean="0">
                <a:latin typeface="+mn-lt"/>
              </a:rPr>
              <a:t>     </a:t>
            </a:r>
            <a:r>
              <a:rPr lang="en-US" altLang="ru-RU" sz="3200" dirty="0" smtClean="0">
                <a:latin typeface="+mn-lt"/>
              </a:rPr>
              <a:t>U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8</a:t>
            </a:r>
            <a:r>
              <a:rPr lang="en-US" altLang="ru-RU" sz="3200" dirty="0">
                <a:latin typeface="+mn-lt"/>
              </a:rPr>
              <a:t> + NO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O</a:t>
            </a:r>
            <a:r>
              <a:rPr lang="en-US" altLang="ru-RU" sz="3200" baseline="-25000" dirty="0">
                <a:latin typeface="+mn-lt"/>
              </a:rPr>
              <a:t>2</a:t>
            </a:r>
            <a:endParaRPr lang="ru-RU" altLang="ru-RU" sz="3200" dirty="0">
              <a:latin typeface="+mn-lt"/>
            </a:endParaRP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322640" y="116632"/>
            <a:ext cx="8496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solidFill>
                  <a:srgbClr val="FF0000"/>
                </a:solidFill>
                <a:latin typeface="+mj-lt"/>
              </a:rPr>
              <a:t>Получение </a:t>
            </a:r>
            <a:r>
              <a:rPr lang="en-US" altLang="ru-RU" sz="3600" dirty="0">
                <a:solidFill>
                  <a:srgbClr val="FF0000"/>
                </a:solidFill>
                <a:latin typeface="+mj-lt"/>
              </a:rPr>
              <a:t>U</a:t>
            </a:r>
            <a:r>
              <a:rPr lang="en-US" altLang="ru-RU" sz="36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altLang="ru-RU" sz="3600" dirty="0">
                <a:solidFill>
                  <a:srgbClr val="FF0000"/>
                </a:solidFill>
                <a:latin typeface="+mj-lt"/>
              </a:rPr>
              <a:t>O</a:t>
            </a:r>
            <a:r>
              <a:rPr lang="en-US" altLang="ru-RU" sz="3600" baseline="-25000" dirty="0">
                <a:solidFill>
                  <a:srgbClr val="FF0000"/>
                </a:solidFill>
                <a:latin typeface="+mj-lt"/>
              </a:rPr>
              <a:t>8</a:t>
            </a:r>
            <a:endParaRPr lang="ru-RU" altLang="ru-RU" sz="3600" baseline="-25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9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>
                <a:solidFill>
                  <a:srgbClr val="FF0000"/>
                </a:solidFill>
              </a:rPr>
              <a:t>Триоксид</a:t>
            </a:r>
            <a:r>
              <a:rPr lang="ru-RU" altLang="ru-RU" sz="3200" dirty="0">
                <a:solidFill>
                  <a:srgbClr val="FF0000"/>
                </a:solidFill>
              </a:rPr>
              <a:t> </a:t>
            </a:r>
            <a:r>
              <a:rPr lang="ru-RU" altLang="ru-RU" sz="3200" dirty="0" smtClean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47109" name="Прямоугольник 6"/>
          <p:cNvSpPr>
            <a:spLocks noChangeArrowheads="1"/>
          </p:cNvSpPr>
          <p:nvPr/>
        </p:nvSpPr>
        <p:spPr bwMode="auto">
          <a:xfrm>
            <a:off x="611188" y="911225"/>
            <a:ext cx="7921625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ru-RU" sz="2800" b="1" dirty="0">
                <a:solidFill>
                  <a:srgbClr val="FF0000"/>
                </a:solidFill>
              </a:rPr>
              <a:t>UO</a:t>
            </a:r>
            <a:r>
              <a:rPr lang="ru-RU" altLang="ru-RU" sz="2800" b="1" baseline="-25000" dirty="0">
                <a:solidFill>
                  <a:srgbClr val="FF0000"/>
                </a:solidFill>
              </a:rPr>
              <a:t>3 </a:t>
            </a:r>
            <a:r>
              <a:rPr lang="ru-RU" altLang="ru-RU" sz="2800" dirty="0"/>
              <a:t> </a:t>
            </a:r>
            <a:r>
              <a:rPr lang="ru-RU" altLang="ru-RU" sz="2400" dirty="0"/>
              <a:t>-  порошок от желтого до красного (зависит от дисперсности состава</a:t>
            </a:r>
            <a:r>
              <a:rPr lang="en-US" altLang="ru-RU" sz="2400" dirty="0"/>
              <a:t> </a:t>
            </a:r>
            <a:r>
              <a:rPr lang="ru-RU" altLang="ru-RU" sz="2400" dirty="0"/>
              <a:t>и кристаллической </a:t>
            </a:r>
            <a:r>
              <a:rPr lang="ru-RU" altLang="ru-RU" sz="2400" dirty="0" smtClean="0"/>
              <a:t>модификации).</a:t>
            </a:r>
            <a:endParaRPr lang="ru-RU" altLang="ru-RU" sz="2400" dirty="0"/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b="1" dirty="0"/>
              <a:t>Плотность</a:t>
            </a:r>
            <a:r>
              <a:rPr lang="ru-RU" altLang="ru-RU" sz="2400" dirty="0"/>
              <a:t> –  </a:t>
            </a:r>
            <a:r>
              <a:rPr lang="ru-RU" altLang="ru-RU" sz="2400" dirty="0" smtClean="0"/>
              <a:t>6,8…8,54  </a:t>
            </a:r>
            <a:r>
              <a:rPr lang="ru-RU" altLang="ru-RU" sz="2400" dirty="0"/>
              <a:t>г/см</a:t>
            </a:r>
            <a:r>
              <a:rPr lang="ru-RU" altLang="ru-RU" sz="2400" baseline="30000" dirty="0"/>
              <a:t>3</a:t>
            </a:r>
            <a:r>
              <a:rPr lang="ru-RU" altLang="ru-RU" sz="2400" dirty="0"/>
              <a:t> 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b="1" dirty="0"/>
              <a:t>Кристаллическая решетка</a:t>
            </a:r>
            <a:r>
              <a:rPr lang="ru-RU" altLang="ru-RU" sz="2400" dirty="0"/>
              <a:t> – ромбическая, гексагональная, кубическая, триклинная, моноклинная и аморфная.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b="1" dirty="0"/>
              <a:t>Температуры</a:t>
            </a:r>
            <a:r>
              <a:rPr lang="ru-RU" altLang="ru-RU" sz="2400" dirty="0"/>
              <a:t> плавления и кипения </a:t>
            </a:r>
            <a:r>
              <a:rPr lang="ru-RU" altLang="ru-RU" sz="2400" dirty="0" smtClean="0"/>
              <a:t>нет. </a:t>
            </a:r>
            <a:endParaRPr lang="ru-RU" altLang="ru-RU" sz="2400" dirty="0"/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400" b="1" dirty="0"/>
              <a:t>Устойчив</a:t>
            </a:r>
            <a:r>
              <a:rPr lang="ru-RU" altLang="ru-RU" sz="2400" dirty="0"/>
              <a:t> в окислительной атмосфере до </a:t>
            </a:r>
            <a:r>
              <a:rPr lang="ru-RU" altLang="ru-RU" sz="2400" dirty="0">
                <a:solidFill>
                  <a:srgbClr val="C00000"/>
                </a:solidFill>
              </a:rPr>
              <a:t>600 </a:t>
            </a:r>
            <a:r>
              <a:rPr lang="en-US" altLang="ru-RU" sz="2400" dirty="0">
                <a:solidFill>
                  <a:srgbClr val="C00000"/>
                </a:solidFill>
              </a:rPr>
              <a:t>º</a:t>
            </a:r>
            <a:r>
              <a:rPr lang="ru-RU" altLang="ru-RU" sz="2400" dirty="0">
                <a:solidFill>
                  <a:srgbClr val="C00000"/>
                </a:solidFill>
              </a:rPr>
              <a:t>С</a:t>
            </a: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129507"/>
              </p:ext>
            </p:extLst>
          </p:nvPr>
        </p:nvGraphicFramePr>
        <p:xfrm>
          <a:off x="219224" y="1052736"/>
          <a:ext cx="8748712" cy="5192713"/>
        </p:xfrm>
        <a:graphic>
          <a:graphicData uri="http://schemas.openxmlformats.org/drawingml/2006/table">
            <a:tbl>
              <a:tblPr/>
              <a:tblGrid>
                <a:gridCol w="1081087"/>
                <a:gridCol w="1295400"/>
                <a:gridCol w="1330325"/>
                <a:gridCol w="1368425"/>
                <a:gridCol w="1079500"/>
                <a:gridCol w="1296988"/>
                <a:gridCol w="1296987"/>
              </a:tblGrid>
              <a:tr h="2000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Оксид</a:t>
                      </a: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Цвет</a:t>
                      </a: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Кристал-лическая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структура</a:t>
                      </a: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Плотность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 /см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Условия получения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1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Р, атм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Исходное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соед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-е.</a:t>
                      </a: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(А)</a:t>
                      </a: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оранже-вый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рентгено-аморфен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бежевый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гексаго-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нальная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7,09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500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(А)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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-UO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оранжево-красный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моноклин-ная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8,25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550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-UO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0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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желтый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ромби-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ческая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(А);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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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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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-UO</a:t>
                      </a:r>
                      <a:r>
                        <a:rPr kumimoji="0" lang="ru-RU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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темно-красный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кубичес-кая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6,99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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красный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неизвестна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8,54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ή-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UO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коричне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          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неизвестна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130" marR="1113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251520" y="10454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b="1" dirty="0" err="1">
                <a:solidFill>
                  <a:srgbClr val="FF0000"/>
                </a:solidFill>
              </a:rPr>
              <a:t>Триоксид</a:t>
            </a:r>
            <a:r>
              <a:rPr lang="ru-RU" altLang="ru-RU" sz="3200" b="1" dirty="0">
                <a:solidFill>
                  <a:srgbClr val="FF0000"/>
                </a:solidFill>
              </a:rPr>
              <a:t> </a:t>
            </a:r>
            <a:r>
              <a:rPr lang="en-US" altLang="ru-RU" sz="3200" b="1" dirty="0">
                <a:solidFill>
                  <a:srgbClr val="FF0000"/>
                </a:solidFill>
              </a:rPr>
              <a:t>UO</a:t>
            </a:r>
            <a:r>
              <a:rPr lang="ru-RU" altLang="ru-RU" sz="3200" b="1" baseline="-25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8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Прямоугольник 6"/>
          <p:cNvSpPr>
            <a:spLocks noChangeArrowheads="1"/>
          </p:cNvSpPr>
          <p:nvPr/>
        </p:nvSpPr>
        <p:spPr bwMode="auto">
          <a:xfrm>
            <a:off x="395287" y="907634"/>
            <a:ext cx="8280401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1. Проявляет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окислительные свойства,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из него можно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получить диоксид или 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закись-окись: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ru-RU" altLang="ru-RU" sz="3200" baseline="-25000" dirty="0" smtClean="0">
                <a:latin typeface="+mn-lt"/>
              </a:rPr>
              <a:t>3</a:t>
            </a:r>
            <a:r>
              <a:rPr lang="en-US" altLang="ru-RU" sz="3200" dirty="0" smtClean="0">
                <a:latin typeface="+mn-lt"/>
              </a:rPr>
              <a:t> + H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ru-RU" altLang="ru-RU" sz="3200" baseline="-25000" dirty="0" smtClean="0">
                <a:latin typeface="+mn-lt"/>
              </a:rPr>
              <a:t>    </a:t>
            </a:r>
            <a:r>
              <a:rPr lang="en-US" altLang="ru-RU" sz="3200" dirty="0" smtClean="0">
                <a:latin typeface="+mn-lt"/>
              </a:rPr>
              <a:t> → H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O + 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 + CO  → U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O</a:t>
            </a:r>
            <a:r>
              <a:rPr lang="ru-RU" altLang="ru-RU" sz="3200" baseline="-25000" dirty="0">
                <a:latin typeface="+mn-lt"/>
              </a:rPr>
              <a:t>8</a:t>
            </a:r>
            <a:r>
              <a:rPr lang="en-US" altLang="ru-RU" sz="3200" dirty="0">
                <a:latin typeface="+mn-lt"/>
              </a:rPr>
              <a:t> + CO</a:t>
            </a:r>
            <a:r>
              <a:rPr lang="en-US" altLang="ru-RU" sz="3200" baseline="-25000" dirty="0">
                <a:latin typeface="+mn-lt"/>
              </a:rPr>
              <a:t>2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ru-RU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 + NH</a:t>
            </a:r>
            <a:r>
              <a:rPr lang="en-US" altLang="ru-RU" sz="3200" baseline="-25000" dirty="0">
                <a:latin typeface="+mn-lt"/>
              </a:rPr>
              <a:t>3</a:t>
            </a:r>
            <a:r>
              <a:rPr lang="en-US" altLang="ru-RU" sz="3200" dirty="0">
                <a:latin typeface="+mn-lt"/>
              </a:rPr>
              <a:t> → UO</a:t>
            </a:r>
            <a:r>
              <a:rPr lang="en-US" altLang="ru-RU" sz="3200" baseline="-25000" dirty="0">
                <a:latin typeface="+mn-lt"/>
              </a:rPr>
              <a:t>2</a:t>
            </a:r>
            <a:r>
              <a:rPr lang="en-US" altLang="ru-RU" sz="3200" dirty="0">
                <a:latin typeface="+mn-lt"/>
              </a:rPr>
              <a:t> + </a:t>
            </a:r>
            <a:r>
              <a:rPr lang="en-US" altLang="ru-RU" sz="3200" dirty="0" smtClean="0">
                <a:latin typeface="+mn-lt"/>
              </a:rPr>
              <a:t>N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ru-RU" altLang="ru-RU" sz="3200" dirty="0" smtClean="0">
                <a:latin typeface="+mn-lt"/>
              </a:rPr>
              <a:t> </a:t>
            </a:r>
          </a:p>
          <a:p>
            <a:pPr eaLnBrk="1" hangingPunct="1"/>
            <a:endParaRPr lang="ru-RU" altLang="ru-RU" sz="2800" b="1" dirty="0" smtClean="0">
              <a:solidFill>
                <a:srgbClr val="FF0000"/>
              </a:solidFill>
              <a:latin typeface="+mn-lt"/>
            </a:endParaRPr>
          </a:p>
          <a:p>
            <a:pPr eaLnBrk="1" hangingPunct="1"/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2. Взаимодействие с галогенами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ru-RU" altLang="ru-RU" sz="3200" baseline="-25000" dirty="0" smtClean="0">
                <a:latin typeface="+mn-lt"/>
              </a:rPr>
              <a:t>3</a:t>
            </a:r>
            <a:r>
              <a:rPr lang="en-US" altLang="ru-RU" sz="3200" dirty="0" smtClean="0">
                <a:latin typeface="+mn-lt"/>
              </a:rPr>
              <a:t> + Cl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(Br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)  → </a:t>
            </a:r>
            <a:r>
              <a:rPr lang="ru-RU" altLang="ru-RU" sz="3200" dirty="0" smtClean="0">
                <a:latin typeface="+mn-lt"/>
              </a:rPr>
              <a:t>   </a:t>
            </a:r>
            <a:r>
              <a:rPr lang="en-US" altLang="ru-RU" sz="3200" dirty="0" smtClean="0">
                <a:latin typeface="+mn-lt"/>
              </a:rPr>
              <a:t>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Cl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+ O</a:t>
            </a:r>
            <a:r>
              <a:rPr lang="en-US" altLang="ru-RU" sz="3200" baseline="-25000" dirty="0" smtClean="0">
                <a:latin typeface="+mn-lt"/>
              </a:rPr>
              <a:t>2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ru-RU" sz="3200" dirty="0" smtClean="0">
                <a:latin typeface="+mn-lt"/>
              </a:rPr>
              <a:t>UO</a:t>
            </a:r>
            <a:r>
              <a:rPr lang="ru-RU" altLang="ru-RU" sz="3200" baseline="-25000" dirty="0" smtClean="0">
                <a:latin typeface="+mn-lt"/>
              </a:rPr>
              <a:t>3</a:t>
            </a:r>
            <a:r>
              <a:rPr lang="en-US" altLang="ru-RU" sz="3200" dirty="0" smtClean="0">
                <a:latin typeface="+mn-lt"/>
              </a:rPr>
              <a:t> + F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r>
              <a:rPr lang="ru-RU" altLang="ru-RU" sz="3200" dirty="0" smtClean="0">
                <a:latin typeface="+mn-lt"/>
              </a:rPr>
              <a:t>  </a:t>
            </a:r>
            <a:r>
              <a:rPr lang="en-US" altLang="ru-RU" sz="3200" dirty="0" smtClean="0">
                <a:latin typeface="+mn-lt"/>
              </a:rPr>
              <a:t>→ </a:t>
            </a:r>
            <a:r>
              <a:rPr lang="ru-RU" altLang="ru-RU" sz="3200" dirty="0" smtClean="0">
                <a:latin typeface="+mn-lt"/>
              </a:rPr>
              <a:t>  </a:t>
            </a:r>
            <a:r>
              <a:rPr lang="en-US" altLang="ru-RU" sz="3200" dirty="0" smtClean="0">
                <a:latin typeface="+mn-lt"/>
              </a:rPr>
              <a:t>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F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+</a:t>
            </a:r>
            <a:r>
              <a:rPr lang="ru-RU" altLang="ru-RU" sz="3200" dirty="0" smtClean="0">
                <a:latin typeface="+mn-lt"/>
              </a:rPr>
              <a:t> </a:t>
            </a:r>
            <a:r>
              <a:rPr lang="en-US" altLang="ru-RU" sz="3200" dirty="0" smtClean="0">
                <a:latin typeface="+mn-lt"/>
              </a:rPr>
              <a:t>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</a:t>
            </a:r>
            <a:endParaRPr lang="ru-RU" altLang="ru-RU" sz="3200" dirty="0" smtClean="0">
              <a:latin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3200" dirty="0">
                <a:latin typeface="+mn-lt"/>
              </a:rPr>
              <a:t> </a:t>
            </a:r>
            <a:r>
              <a:rPr lang="ru-RU" altLang="ru-RU" sz="3200" dirty="0" smtClean="0">
                <a:latin typeface="+mn-lt"/>
              </a:rPr>
              <a:t>   </a:t>
            </a:r>
            <a:r>
              <a:rPr lang="en-US" altLang="ru-RU" sz="3200" dirty="0" smtClean="0">
                <a:latin typeface="+mn-lt"/>
              </a:rPr>
              <a:t>UO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F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+ F</a:t>
            </a:r>
            <a:r>
              <a:rPr lang="en-US" altLang="ru-RU" sz="3200" baseline="-25000" dirty="0" smtClean="0">
                <a:latin typeface="+mn-lt"/>
              </a:rPr>
              <a:t>2</a:t>
            </a:r>
            <a:r>
              <a:rPr lang="en-US" altLang="ru-RU" sz="3200" dirty="0" smtClean="0">
                <a:latin typeface="+mn-lt"/>
              </a:rPr>
              <a:t> → UF</a:t>
            </a:r>
            <a:r>
              <a:rPr lang="en-US" altLang="ru-RU" sz="3200" baseline="-25000" dirty="0" smtClean="0">
                <a:latin typeface="+mn-lt"/>
              </a:rPr>
              <a:t>6</a:t>
            </a:r>
            <a:r>
              <a:rPr lang="ru-RU" altLang="ru-RU" sz="3200" baseline="-25000" dirty="0" smtClean="0">
                <a:latin typeface="+mn-lt"/>
              </a:rPr>
              <a:t> </a:t>
            </a:r>
            <a:r>
              <a:rPr lang="en-US" altLang="ru-RU" sz="3200" dirty="0" smtClean="0">
                <a:latin typeface="+mn-lt"/>
              </a:rPr>
              <a:t>+</a:t>
            </a:r>
            <a:r>
              <a:rPr lang="ru-RU" altLang="ru-RU" sz="3200" dirty="0" smtClean="0">
                <a:latin typeface="+mn-lt"/>
              </a:rPr>
              <a:t> </a:t>
            </a:r>
            <a:r>
              <a:rPr lang="en-US" altLang="ru-RU" sz="3200" dirty="0" smtClean="0">
                <a:latin typeface="+mn-lt"/>
              </a:rPr>
              <a:t>O</a:t>
            </a:r>
            <a:r>
              <a:rPr lang="en-US" altLang="ru-RU" sz="3200" baseline="-25000" dirty="0" smtClean="0">
                <a:latin typeface="+mn-lt"/>
              </a:rPr>
              <a:t>2</a:t>
            </a:r>
            <a:endParaRPr lang="en-US" altLang="ru-RU" sz="3200" dirty="0" smtClean="0">
              <a:latin typeface="+mn-lt"/>
            </a:endParaRPr>
          </a:p>
          <a:p>
            <a:pPr eaLnBrk="1" hangingPunct="1"/>
            <a:endParaRPr lang="ru-RU" altLang="ru-RU" sz="2800" dirty="0">
              <a:latin typeface="+mn-lt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96000" y="4273932"/>
            <a:ext cx="15841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dirty="0" smtClean="0">
                <a:latin typeface="+mj-lt"/>
              </a:rPr>
              <a:t>( </a:t>
            </a:r>
            <a:r>
              <a:rPr lang="en-US" altLang="ru-RU" sz="2800" dirty="0" smtClean="0">
                <a:latin typeface="+mj-lt"/>
              </a:rPr>
              <a:t>350°</a:t>
            </a:r>
            <a:r>
              <a:rPr lang="ru-RU" altLang="ru-RU" sz="2800" dirty="0" smtClean="0">
                <a:latin typeface="+mj-lt"/>
              </a:rPr>
              <a:t>С)</a:t>
            </a:r>
            <a:endParaRPr lang="ru-RU" altLang="ru-RU" sz="2800" dirty="0">
              <a:latin typeface="+mj-lt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>
                <a:solidFill>
                  <a:srgbClr val="FF0000"/>
                </a:solidFill>
              </a:rPr>
              <a:t>Триоксид</a:t>
            </a:r>
            <a:r>
              <a:rPr lang="ru-RU" altLang="ru-RU" sz="3200" dirty="0">
                <a:solidFill>
                  <a:srgbClr val="FF0000"/>
                </a:solidFill>
              </a:rPr>
              <a:t> </a:t>
            </a:r>
            <a:r>
              <a:rPr lang="ru-RU" altLang="ru-RU" sz="3200" dirty="0" smtClean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80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Прямоугольник 6"/>
          <p:cNvSpPr>
            <a:spLocks noChangeArrowheads="1"/>
          </p:cNvSpPr>
          <p:nvPr/>
        </p:nvSpPr>
        <p:spPr bwMode="auto">
          <a:xfrm>
            <a:off x="242753" y="999892"/>
            <a:ext cx="87928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3. Взаимодействие 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с </a:t>
            </a:r>
            <a:r>
              <a:rPr lang="ru-RU" altLang="ru-RU" sz="2800" b="1" dirty="0">
                <a:solidFill>
                  <a:srgbClr val="C00000"/>
                </a:solidFill>
                <a:latin typeface="+mn-lt"/>
              </a:rPr>
              <a:t>кислотами </a:t>
            </a:r>
            <a:r>
              <a:rPr lang="ru-RU" altLang="ru-RU" sz="2800" dirty="0">
                <a:solidFill>
                  <a:srgbClr val="002060"/>
                </a:solidFill>
                <a:latin typeface="+mn-lt"/>
              </a:rPr>
              <a:t>→ 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соли </a:t>
            </a:r>
            <a:r>
              <a:rPr lang="ru-RU" altLang="ru-RU" sz="2800" b="1" dirty="0" err="1" smtClean="0">
                <a:solidFill>
                  <a:srgbClr val="C00000"/>
                </a:solidFill>
                <a:latin typeface="+mn-lt"/>
              </a:rPr>
              <a:t>уранила</a:t>
            </a:r>
            <a:endParaRPr lang="en-US" altLang="ru-RU" sz="2800" b="1" dirty="0">
              <a:solidFill>
                <a:srgbClr val="C00000"/>
              </a:solidFill>
              <a:latin typeface="+mn-lt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ru-RU" sz="2800" dirty="0">
                <a:latin typeface="+mn-lt"/>
              </a:rPr>
              <a:t>UO</a:t>
            </a:r>
            <a:r>
              <a:rPr lang="ru-RU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 + </a:t>
            </a:r>
            <a:r>
              <a:rPr lang="en-US" altLang="ru-RU" sz="2800" dirty="0" err="1">
                <a:latin typeface="+mn-lt"/>
              </a:rPr>
              <a:t>HCl</a:t>
            </a:r>
            <a:r>
              <a:rPr lang="en-US" altLang="ru-RU" sz="2800" dirty="0">
                <a:latin typeface="+mn-lt"/>
              </a:rPr>
              <a:t> → </a:t>
            </a:r>
            <a:r>
              <a:rPr lang="en-US" altLang="ru-RU" sz="2800" b="1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b="1" dirty="0">
                <a:latin typeface="+mn-lt"/>
              </a:rPr>
              <a:t>Cl</a:t>
            </a:r>
            <a:r>
              <a:rPr lang="en-US" altLang="ru-RU" sz="2800" b="1" baseline="-25000" dirty="0">
                <a:latin typeface="+mn-lt"/>
              </a:rPr>
              <a:t>2</a:t>
            </a:r>
            <a:r>
              <a:rPr lang="en-US" altLang="ru-RU" sz="2800" b="1" dirty="0">
                <a:latin typeface="+mn-lt"/>
              </a:rPr>
              <a:t> </a:t>
            </a:r>
            <a:r>
              <a:rPr lang="en-US" altLang="ru-RU" sz="2800" dirty="0">
                <a:latin typeface="+mn-lt"/>
              </a:rPr>
              <a:t> + 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  <a:endParaRPr lang="ru-RU" altLang="ru-RU" sz="2800" dirty="0" smtClean="0">
              <a:latin typeface="+mn-lt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latin typeface="+mn-lt"/>
              </a:rPr>
              <a:t>UO</a:t>
            </a:r>
            <a:r>
              <a:rPr lang="ru-RU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 + H</a:t>
            </a:r>
            <a:r>
              <a:rPr lang="ru-RU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SO</a:t>
            </a:r>
            <a:r>
              <a:rPr lang="en-US" altLang="ru-RU" sz="2800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→ </a:t>
            </a:r>
            <a:r>
              <a:rPr lang="en-US" altLang="ru-RU" sz="2800" b="1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b="1" dirty="0">
                <a:latin typeface="+mn-lt"/>
              </a:rPr>
              <a:t>SO</a:t>
            </a:r>
            <a:r>
              <a:rPr lang="en-US" altLang="ru-RU" sz="2800" b="1" baseline="-25000" dirty="0">
                <a:latin typeface="+mn-lt"/>
              </a:rPr>
              <a:t>4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  <a:endParaRPr lang="ru-RU" altLang="ru-RU" sz="2800" dirty="0">
              <a:latin typeface="+mn-lt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latin typeface="+mn-lt"/>
              </a:rPr>
              <a:t>UO</a:t>
            </a:r>
            <a:r>
              <a:rPr lang="ru-RU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 + HNO</a:t>
            </a:r>
            <a:r>
              <a:rPr lang="en-US" altLang="ru-RU" sz="2800" baseline="-25000" dirty="0">
                <a:latin typeface="+mn-lt"/>
              </a:rPr>
              <a:t>3</a:t>
            </a:r>
            <a:r>
              <a:rPr lang="en-US" altLang="ru-RU" sz="2800" dirty="0">
                <a:latin typeface="+mn-lt"/>
              </a:rPr>
              <a:t> → </a:t>
            </a:r>
            <a:r>
              <a:rPr lang="en-US" altLang="ru-RU" sz="2800" b="1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28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b="1" dirty="0">
                <a:latin typeface="+mn-lt"/>
              </a:rPr>
              <a:t>(NO</a:t>
            </a:r>
            <a:r>
              <a:rPr lang="en-US" altLang="ru-RU" sz="2800" b="1" baseline="-25000" dirty="0">
                <a:latin typeface="+mn-lt"/>
              </a:rPr>
              <a:t>3</a:t>
            </a:r>
            <a:r>
              <a:rPr lang="en-US" altLang="ru-RU" sz="2800" b="1" dirty="0">
                <a:latin typeface="+mn-lt"/>
              </a:rPr>
              <a:t>)</a:t>
            </a:r>
            <a:r>
              <a:rPr lang="en-US" altLang="ru-RU" sz="2800" b="1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 + H</a:t>
            </a:r>
            <a:r>
              <a:rPr lang="en-US" altLang="ru-RU" sz="2800" baseline="-25000" dirty="0">
                <a:latin typeface="+mn-lt"/>
              </a:rPr>
              <a:t>2</a:t>
            </a:r>
            <a:r>
              <a:rPr lang="en-US" altLang="ru-RU" sz="2800" dirty="0">
                <a:latin typeface="+mn-lt"/>
              </a:rPr>
              <a:t>O </a:t>
            </a:r>
            <a:endParaRPr lang="ru-RU" altLang="ru-RU" sz="2800" dirty="0" smtClean="0">
              <a:latin typeface="+mn-lt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4. Взаимодействие 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с растворами щелочей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→ </a:t>
            </a:r>
            <a:r>
              <a:rPr lang="ru-RU" altLang="ru-RU" sz="2800" b="1" dirty="0" err="1" smtClean="0">
                <a:solidFill>
                  <a:srgbClr val="C00000"/>
                </a:solidFill>
                <a:latin typeface="+mn-lt"/>
              </a:rPr>
              <a:t>уранаты</a:t>
            </a:r>
            <a:endParaRPr lang="ru-RU" altLang="ru-RU" sz="2800" b="1" dirty="0" smtClean="0">
              <a:solidFill>
                <a:srgbClr val="C0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ru-RU" sz="2800" dirty="0" smtClean="0">
                <a:latin typeface="+mn-lt"/>
              </a:rPr>
              <a:t>UO</a:t>
            </a:r>
            <a:r>
              <a:rPr lang="ru-RU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 + NH</a:t>
            </a:r>
            <a:r>
              <a:rPr lang="en-US" altLang="ru-RU" sz="2800" baseline="-25000" dirty="0" smtClean="0">
                <a:latin typeface="+mn-lt"/>
              </a:rPr>
              <a:t>4</a:t>
            </a:r>
            <a:r>
              <a:rPr lang="en-US" altLang="ru-RU" sz="2800" dirty="0" smtClean="0">
                <a:latin typeface="+mn-lt"/>
              </a:rPr>
              <a:t>OH </a:t>
            </a:r>
            <a:r>
              <a:rPr lang="en-US" altLang="ru-RU" sz="2800" b="1" dirty="0" smtClean="0">
                <a:latin typeface="+mn-lt"/>
              </a:rPr>
              <a:t>→ (NH</a:t>
            </a:r>
            <a:r>
              <a:rPr lang="en-US" altLang="ru-RU" sz="2800" b="1" baseline="-25000" dirty="0" smtClean="0">
                <a:latin typeface="+mn-lt"/>
              </a:rPr>
              <a:t>4</a:t>
            </a:r>
            <a:r>
              <a:rPr lang="en-US" altLang="ru-RU" sz="2800" b="1" dirty="0" smtClean="0">
                <a:latin typeface="+mn-lt"/>
              </a:rPr>
              <a:t>)</a:t>
            </a:r>
            <a:r>
              <a:rPr lang="en-US" altLang="ru-RU" sz="2800" b="1" baseline="-25000" dirty="0" smtClean="0">
                <a:latin typeface="+mn-lt"/>
              </a:rPr>
              <a:t>2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U</a:t>
            </a:r>
            <a:r>
              <a:rPr lang="en-US" altLang="ru-RU" sz="2800" b="1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O</a:t>
            </a:r>
            <a:r>
              <a:rPr lang="en-US" altLang="ru-RU" sz="2800" b="1" baseline="-25000" dirty="0" smtClean="0">
                <a:solidFill>
                  <a:srgbClr val="C00000"/>
                </a:solidFill>
                <a:latin typeface="+mn-lt"/>
              </a:rPr>
              <a:t>7</a:t>
            </a:r>
            <a:r>
              <a:rPr lang="en-US" altLang="ru-RU" sz="2800" b="1" dirty="0" smtClean="0">
                <a:latin typeface="+mn-lt"/>
              </a:rPr>
              <a:t>  </a:t>
            </a:r>
            <a:r>
              <a:rPr lang="en-US" altLang="ru-RU" sz="2800" dirty="0" smtClean="0">
                <a:latin typeface="+mn-lt"/>
              </a:rPr>
              <a:t>+  H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O 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r>
              <a:rPr lang="ru-RU" alt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5. 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С карбонатными р-рами </a:t>
            </a:r>
            <a:r>
              <a:rPr lang="ru-RU" altLang="ru-RU" sz="2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→ карбонатные комплексы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ru-RU" sz="2800" dirty="0" smtClean="0">
                <a:latin typeface="+mn-lt"/>
              </a:rPr>
              <a:t>UO</a:t>
            </a:r>
            <a:r>
              <a:rPr lang="ru-RU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 + Na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CO</a:t>
            </a:r>
            <a:r>
              <a:rPr lang="en-US" altLang="ru-RU" sz="2800" baseline="-25000" dirty="0" smtClean="0">
                <a:latin typeface="+mn-lt"/>
              </a:rPr>
              <a:t>3</a:t>
            </a:r>
            <a:r>
              <a:rPr lang="en-US" altLang="ru-RU" sz="2800" dirty="0" smtClean="0">
                <a:latin typeface="+mn-lt"/>
              </a:rPr>
              <a:t>+H</a:t>
            </a:r>
            <a:r>
              <a:rPr lang="en-US" altLang="ru-RU" sz="2800" baseline="-25000" dirty="0" smtClean="0">
                <a:latin typeface="+mn-lt"/>
              </a:rPr>
              <a:t>2</a:t>
            </a:r>
            <a:r>
              <a:rPr lang="en-US" altLang="ru-RU" sz="2800" dirty="0" smtClean="0">
                <a:latin typeface="+mn-lt"/>
              </a:rPr>
              <a:t>O → </a:t>
            </a:r>
            <a:r>
              <a:rPr lang="en-US" altLang="ru-RU" sz="2800" b="1" dirty="0" smtClean="0">
                <a:latin typeface="+mn-lt"/>
              </a:rPr>
              <a:t>Na</a:t>
            </a:r>
            <a:r>
              <a:rPr lang="en-US" altLang="ru-RU" sz="2800" b="1" baseline="-25000" dirty="0" smtClean="0">
                <a:latin typeface="+mn-lt"/>
              </a:rPr>
              <a:t>4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[UO</a:t>
            </a:r>
            <a:r>
              <a:rPr lang="en-US" altLang="ru-RU" sz="2800" b="1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(CO</a:t>
            </a:r>
            <a:r>
              <a:rPr lang="en-US" altLang="ru-RU" sz="2800" b="1" baseline="-25000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)</a:t>
            </a:r>
            <a:r>
              <a:rPr lang="en-US" altLang="ru-RU" sz="2800" b="1" baseline="-25000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]  </a:t>
            </a:r>
            <a:r>
              <a:rPr lang="en-US" altLang="ru-RU" sz="2800" dirty="0" smtClean="0">
                <a:latin typeface="+mn-lt"/>
              </a:rPr>
              <a:t>+  2NaOH</a:t>
            </a:r>
            <a:endParaRPr lang="ru-RU" altLang="ru-RU" sz="2800" dirty="0" smtClean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476672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Амфотерен!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179388" y="26496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>
                <a:solidFill>
                  <a:srgbClr val="FF0000"/>
                </a:solidFill>
              </a:rPr>
              <a:t>Триоксид</a:t>
            </a:r>
            <a:r>
              <a:rPr lang="ru-RU" altLang="ru-RU" sz="3200" dirty="0">
                <a:solidFill>
                  <a:srgbClr val="FF0000"/>
                </a:solidFill>
              </a:rPr>
              <a:t> </a:t>
            </a:r>
            <a:r>
              <a:rPr lang="ru-RU" altLang="ru-RU" sz="3200" dirty="0" smtClean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7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Прямоугольник 5"/>
          <p:cNvSpPr>
            <a:spLocks noChangeArrowheads="1"/>
          </p:cNvSpPr>
          <p:nvPr/>
        </p:nvSpPr>
        <p:spPr bwMode="auto">
          <a:xfrm>
            <a:off x="2526108" y="116632"/>
            <a:ext cx="37620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+mj-lt"/>
              </a:rPr>
              <a:t>Получение </a:t>
            </a:r>
            <a:r>
              <a:rPr lang="en-US" altLang="ru-RU" sz="3200" b="1" dirty="0">
                <a:solidFill>
                  <a:srgbClr val="FF0000"/>
                </a:solidFill>
                <a:latin typeface="+mj-lt"/>
              </a:rPr>
              <a:t>UO</a:t>
            </a:r>
            <a:r>
              <a:rPr lang="ru-RU" altLang="ru-RU" sz="3200" b="1" baseline="-25000" dirty="0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51205" name="Прямоугольник 6"/>
          <p:cNvSpPr>
            <a:spLocks noChangeArrowheads="1"/>
          </p:cNvSpPr>
          <p:nvPr/>
        </p:nvSpPr>
        <p:spPr bwMode="auto">
          <a:xfrm>
            <a:off x="835843" y="1919863"/>
            <a:ext cx="640045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200" dirty="0"/>
              <a:t>U</a:t>
            </a:r>
            <a:r>
              <a:rPr lang="en-US" altLang="ru-RU" sz="3200" baseline="-25000" dirty="0"/>
              <a:t>3</a:t>
            </a:r>
            <a:r>
              <a:rPr lang="en-US" altLang="ru-RU" sz="3200" dirty="0"/>
              <a:t>O</a:t>
            </a:r>
            <a:r>
              <a:rPr lang="en-US" altLang="ru-RU" sz="3200" baseline="-25000" dirty="0"/>
              <a:t>8</a:t>
            </a:r>
            <a:r>
              <a:rPr lang="en-US" altLang="ru-RU" sz="3200" dirty="0"/>
              <a:t> + 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</a:t>
            </a:r>
            <a:r>
              <a:rPr lang="ru-RU" altLang="ru-RU" sz="3200" dirty="0" smtClean="0"/>
              <a:t>  </a:t>
            </a:r>
            <a:r>
              <a:rPr lang="en-US" altLang="ru-RU" sz="3200" dirty="0" smtClean="0"/>
              <a:t>→</a:t>
            </a:r>
            <a:r>
              <a:rPr lang="ru-RU" altLang="ru-RU" sz="3200" dirty="0" smtClean="0"/>
              <a:t>  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3</a:t>
            </a:r>
            <a:endParaRPr lang="ru-RU" altLang="ru-RU" sz="3200" dirty="0"/>
          </a:p>
          <a:p>
            <a:pPr eaLnBrk="1" hangingPunct="1">
              <a:lnSpc>
                <a:spcPct val="150000"/>
              </a:lnSpc>
            </a:pPr>
            <a:r>
              <a:rPr lang="en-US" altLang="ru-RU" sz="3200" dirty="0"/>
              <a:t>UO</a:t>
            </a:r>
            <a:r>
              <a:rPr lang="en-US" altLang="ru-RU" sz="3200" baseline="-25000" dirty="0"/>
              <a:t>2</a:t>
            </a:r>
            <a:r>
              <a:rPr lang="en-US" altLang="ru-RU" sz="3200" dirty="0"/>
              <a:t>  + </a:t>
            </a:r>
            <a:r>
              <a:rPr lang="en-US" altLang="ru-RU" sz="3200" dirty="0" smtClean="0"/>
              <a:t>O</a:t>
            </a:r>
            <a:r>
              <a:rPr lang="en-US" altLang="ru-RU" sz="3200" baseline="-25000" dirty="0" smtClean="0"/>
              <a:t>2</a:t>
            </a:r>
            <a:r>
              <a:rPr lang="ru-RU" altLang="ru-RU" sz="3200" baseline="-25000" dirty="0" smtClean="0"/>
              <a:t>     </a:t>
            </a:r>
            <a:r>
              <a:rPr lang="en-US" altLang="ru-RU" sz="3200" dirty="0"/>
              <a:t>→ </a:t>
            </a:r>
            <a:r>
              <a:rPr lang="ru-RU" altLang="ru-RU" sz="3200" dirty="0" smtClean="0"/>
              <a:t>  </a:t>
            </a:r>
            <a:r>
              <a:rPr lang="en-US" altLang="ru-RU" sz="3200" dirty="0" smtClean="0"/>
              <a:t>UO</a:t>
            </a:r>
            <a:r>
              <a:rPr lang="ru-RU" altLang="ru-RU" sz="3200" baseline="-25000" dirty="0"/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047225"/>
            <a:ext cx="7054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1. Прокаливание  оксидов  урана при 600°С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4419" y="5176922"/>
            <a:ext cx="8006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smtClean="0"/>
              <a:t>Технологическое значение UО</a:t>
            </a:r>
            <a:r>
              <a:rPr lang="ru-RU" sz="2400" i="1" baseline="-25000" dirty="0" smtClean="0"/>
              <a:t>3</a:t>
            </a:r>
            <a:r>
              <a:rPr lang="ru-RU" sz="2400" i="1" dirty="0" smtClean="0"/>
              <a:t> несколько меньше, чем у низших окислов.</a:t>
            </a:r>
            <a:endParaRPr lang="ru-RU" sz="2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6217" y="3642368"/>
            <a:ext cx="76843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 smtClean="0">
                <a:solidFill>
                  <a:srgbClr val="002060"/>
                </a:solidFill>
              </a:rPr>
              <a:t>2.  </a:t>
            </a:r>
            <a:r>
              <a:rPr lang="ru-RU" altLang="ru-RU" sz="2800" b="1" dirty="0">
                <a:solidFill>
                  <a:srgbClr val="002060"/>
                </a:solidFill>
              </a:rPr>
              <a:t>Прокаливание нестойких солей</a:t>
            </a:r>
            <a:r>
              <a:rPr lang="en-US" altLang="ru-RU" sz="2800" b="1" dirty="0">
                <a:solidFill>
                  <a:srgbClr val="002060"/>
                </a:solidFill>
              </a:rPr>
              <a:t> </a:t>
            </a:r>
            <a:r>
              <a:rPr lang="ru-RU" altLang="ru-RU" sz="2800" b="1" dirty="0">
                <a:solidFill>
                  <a:srgbClr val="002060"/>
                </a:solidFill>
              </a:rPr>
              <a:t>до 600 </a:t>
            </a:r>
            <a:r>
              <a:rPr lang="ru-RU" sz="2800" b="1" dirty="0">
                <a:solidFill>
                  <a:srgbClr val="002060"/>
                </a:solidFill>
              </a:rPr>
              <a:t>°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С </a:t>
            </a:r>
            <a:r>
              <a:rPr lang="ru-RU" altLang="ru-RU" sz="2800" b="1" dirty="0">
                <a:solidFill>
                  <a:srgbClr val="002060"/>
                </a:solidFill>
              </a:rPr>
              <a:t>в атмосфере кислорода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04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</a:rPr>
              <a:t>Гидраты </a:t>
            </a:r>
            <a:r>
              <a:rPr lang="ru-RU" altLang="ru-RU" sz="3200" dirty="0" err="1" smtClean="0">
                <a:solidFill>
                  <a:srgbClr val="FF0000"/>
                </a:solidFill>
              </a:rPr>
              <a:t>триоксида</a:t>
            </a:r>
            <a:r>
              <a:rPr lang="ru-RU" altLang="ru-RU" sz="3200" dirty="0" smtClean="0">
                <a:solidFill>
                  <a:srgbClr val="FF0000"/>
                </a:solidFill>
              </a:rPr>
              <a:t> </a:t>
            </a:r>
            <a:r>
              <a:rPr lang="ru-RU" altLang="ru-RU" sz="3200" dirty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56325" name="Прямоугольник 6"/>
          <p:cNvSpPr>
            <a:spLocks noChangeArrowheads="1"/>
          </p:cNvSpPr>
          <p:nvPr/>
        </p:nvSpPr>
        <p:spPr bwMode="auto">
          <a:xfrm>
            <a:off x="417012" y="980728"/>
            <a:ext cx="807451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ru-RU" sz="2400" b="1" dirty="0">
                <a:solidFill>
                  <a:srgbClr val="C00000"/>
                </a:solidFill>
              </a:rPr>
              <a:t>H</a:t>
            </a:r>
            <a:r>
              <a:rPr lang="en-US" altLang="ru-RU" sz="2400" b="1" baseline="-25000" dirty="0">
                <a:solidFill>
                  <a:srgbClr val="C00000"/>
                </a:solidFill>
              </a:rPr>
              <a:t>4</a:t>
            </a:r>
            <a:r>
              <a:rPr lang="en-US" altLang="ru-RU" sz="2400" b="1" dirty="0">
                <a:solidFill>
                  <a:srgbClr val="C00000"/>
                </a:solidFill>
              </a:rPr>
              <a:t>UO</a:t>
            </a:r>
            <a:r>
              <a:rPr lang="en-US" altLang="ru-RU" sz="2400" b="1" baseline="-25000" dirty="0">
                <a:solidFill>
                  <a:srgbClr val="C00000"/>
                </a:solidFill>
              </a:rPr>
              <a:t>5</a:t>
            </a:r>
            <a:r>
              <a:rPr lang="ru-RU" altLang="ru-RU" sz="2400" b="1" baseline="-25000" dirty="0">
                <a:solidFill>
                  <a:srgbClr val="FF0000"/>
                </a:solidFill>
              </a:rPr>
              <a:t> </a:t>
            </a:r>
            <a:r>
              <a:rPr lang="ru-RU" altLang="ru-RU" sz="2400" dirty="0"/>
              <a:t>–  </a:t>
            </a:r>
            <a:r>
              <a:rPr lang="ru-RU" altLang="ru-RU" sz="2400" dirty="0" smtClean="0"/>
              <a:t>  </a:t>
            </a:r>
            <a:r>
              <a:rPr lang="en-US" altLang="ru-RU" sz="2400" dirty="0" smtClean="0">
                <a:solidFill>
                  <a:srgbClr val="C00000"/>
                </a:solidFill>
              </a:rPr>
              <a:t>UO</a:t>
            </a:r>
            <a:r>
              <a:rPr lang="en-US" altLang="ru-RU" sz="2400" baseline="-25000" dirty="0" smtClean="0">
                <a:solidFill>
                  <a:srgbClr val="C00000"/>
                </a:solidFill>
              </a:rPr>
              <a:t>3</a:t>
            </a:r>
            <a:r>
              <a:rPr lang="en-US" altLang="ru-RU" sz="2400" dirty="0">
                <a:solidFill>
                  <a:srgbClr val="C00000"/>
                </a:solidFill>
              </a:rPr>
              <a:t>∙2H</a:t>
            </a:r>
            <a:r>
              <a:rPr lang="en-US" altLang="ru-RU" sz="2400" baseline="-25000" dirty="0">
                <a:solidFill>
                  <a:srgbClr val="C00000"/>
                </a:solidFill>
              </a:rPr>
              <a:t>2</a:t>
            </a:r>
            <a:r>
              <a:rPr lang="en-US" altLang="ru-RU" sz="2400" dirty="0">
                <a:solidFill>
                  <a:srgbClr val="C00000"/>
                </a:solidFill>
              </a:rPr>
              <a:t>O </a:t>
            </a:r>
            <a:r>
              <a:rPr lang="en-US" altLang="ru-RU" sz="2400" dirty="0"/>
              <a:t>– </a:t>
            </a:r>
            <a:r>
              <a:rPr lang="ru-RU" altLang="ru-RU" sz="2400" dirty="0" err="1"/>
              <a:t>дигидрат</a:t>
            </a:r>
            <a:r>
              <a:rPr lang="ru-RU" altLang="ru-RU" sz="2400" dirty="0"/>
              <a:t> (урановая кислота</a:t>
            </a:r>
            <a:r>
              <a:rPr lang="ru-RU" altLang="ru-RU" sz="24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                             желто-зеленого цвета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ru-RU" sz="2400" b="1" dirty="0" smtClean="0">
                <a:solidFill>
                  <a:srgbClr val="C00000"/>
                </a:solidFill>
              </a:rPr>
              <a:t>H</a:t>
            </a:r>
            <a:r>
              <a:rPr lang="en-US" altLang="ru-RU" sz="24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2400" b="1" dirty="0" smtClean="0">
                <a:solidFill>
                  <a:srgbClr val="C00000"/>
                </a:solidFill>
              </a:rPr>
              <a:t>UO</a:t>
            </a:r>
            <a:r>
              <a:rPr lang="en-US" altLang="ru-RU" sz="2400" b="1" baseline="-25000" dirty="0" smtClean="0">
                <a:solidFill>
                  <a:srgbClr val="C00000"/>
                </a:solidFill>
              </a:rPr>
              <a:t>4</a:t>
            </a:r>
            <a:r>
              <a:rPr lang="ru-RU" altLang="ru-RU" sz="2400" b="1" baseline="-250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–   </a:t>
            </a:r>
            <a:r>
              <a:rPr lang="ru-RU" altLang="ru-RU" sz="2400" dirty="0" smtClean="0"/>
              <a:t> </a:t>
            </a:r>
            <a:r>
              <a:rPr lang="en-US" altLang="ru-RU" sz="2400" dirty="0" smtClean="0">
                <a:solidFill>
                  <a:srgbClr val="C00000"/>
                </a:solidFill>
              </a:rPr>
              <a:t>UO</a:t>
            </a:r>
            <a:r>
              <a:rPr lang="en-US" altLang="ru-RU" sz="2400" baseline="-25000" dirty="0" smtClean="0">
                <a:solidFill>
                  <a:srgbClr val="C00000"/>
                </a:solidFill>
              </a:rPr>
              <a:t>3</a:t>
            </a:r>
            <a:r>
              <a:rPr lang="en-US" altLang="ru-RU" sz="2400" dirty="0">
                <a:solidFill>
                  <a:srgbClr val="C00000"/>
                </a:solidFill>
              </a:rPr>
              <a:t>∙H</a:t>
            </a:r>
            <a:r>
              <a:rPr lang="en-US" altLang="ru-RU" sz="2400" baseline="-25000" dirty="0">
                <a:solidFill>
                  <a:srgbClr val="C00000"/>
                </a:solidFill>
              </a:rPr>
              <a:t>2</a:t>
            </a:r>
            <a:r>
              <a:rPr lang="en-US" altLang="ru-RU" sz="2400" dirty="0">
                <a:solidFill>
                  <a:srgbClr val="C00000"/>
                </a:solidFill>
              </a:rPr>
              <a:t>O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 smtClean="0">
                <a:solidFill>
                  <a:srgbClr val="C00000"/>
                </a:solidFill>
              </a:rPr>
              <a:t>  </a:t>
            </a:r>
            <a:r>
              <a:rPr lang="ru-RU" altLang="ru-RU" sz="2400" dirty="0" smtClean="0"/>
              <a:t>– </a:t>
            </a:r>
            <a:r>
              <a:rPr lang="ru-RU" altLang="ru-RU" sz="2400" dirty="0"/>
              <a:t>моногидрат (</a:t>
            </a:r>
            <a:r>
              <a:rPr lang="ru-RU" altLang="ru-RU" sz="2400" dirty="0" err="1"/>
              <a:t>моноурановая</a:t>
            </a:r>
            <a:r>
              <a:rPr lang="ru-RU" altLang="ru-RU" sz="2400" dirty="0"/>
              <a:t> </a:t>
            </a:r>
            <a:endParaRPr lang="ru-RU" altLang="ru-RU" sz="24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                             кислота</a:t>
            </a:r>
            <a:r>
              <a:rPr lang="ru-RU" altLang="ru-RU" sz="2400" dirty="0"/>
              <a:t>) желтого </a:t>
            </a:r>
            <a:r>
              <a:rPr lang="ru-RU" altLang="ru-RU" sz="2400" dirty="0" smtClean="0"/>
              <a:t>цвета</a:t>
            </a:r>
            <a:endParaRPr lang="ru-RU" altLang="ru-RU" sz="24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ru-RU" sz="2400" b="1" dirty="0" smtClean="0">
                <a:solidFill>
                  <a:srgbClr val="C00000"/>
                </a:solidFill>
              </a:rPr>
              <a:t>H</a:t>
            </a:r>
            <a:r>
              <a:rPr lang="en-US" altLang="ru-RU" sz="24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2400" b="1" dirty="0" smtClean="0">
                <a:solidFill>
                  <a:srgbClr val="C00000"/>
                </a:solidFill>
              </a:rPr>
              <a:t>U</a:t>
            </a:r>
            <a:r>
              <a:rPr lang="en-US" altLang="ru-RU" sz="24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2400" b="1" dirty="0" smtClean="0">
                <a:solidFill>
                  <a:srgbClr val="C00000"/>
                </a:solidFill>
              </a:rPr>
              <a:t>O</a:t>
            </a:r>
            <a:r>
              <a:rPr lang="en-US" altLang="ru-RU" sz="2400" b="1" baseline="-25000" dirty="0" smtClean="0">
                <a:solidFill>
                  <a:srgbClr val="C00000"/>
                </a:solidFill>
              </a:rPr>
              <a:t>7</a:t>
            </a:r>
            <a:r>
              <a:rPr lang="ru-RU" altLang="ru-RU" sz="2400" b="1" baseline="-25000" dirty="0" smtClean="0">
                <a:solidFill>
                  <a:srgbClr val="FF0000"/>
                </a:solidFill>
              </a:rPr>
              <a:t> </a:t>
            </a:r>
            <a:r>
              <a:rPr lang="ru-RU" altLang="ru-RU" sz="2400" dirty="0" smtClean="0"/>
              <a:t>– </a:t>
            </a:r>
            <a:r>
              <a:rPr lang="en-US" altLang="ru-RU" sz="2400" dirty="0">
                <a:solidFill>
                  <a:srgbClr val="C00000"/>
                </a:solidFill>
              </a:rPr>
              <a:t>UO</a:t>
            </a:r>
            <a:r>
              <a:rPr lang="en-US" altLang="ru-RU" sz="2400" baseline="-25000" dirty="0">
                <a:solidFill>
                  <a:srgbClr val="C00000"/>
                </a:solidFill>
              </a:rPr>
              <a:t>3</a:t>
            </a:r>
            <a:r>
              <a:rPr lang="en-US" altLang="ru-RU" sz="2400" dirty="0">
                <a:solidFill>
                  <a:srgbClr val="C00000"/>
                </a:solidFill>
              </a:rPr>
              <a:t>∙0,5H</a:t>
            </a:r>
            <a:r>
              <a:rPr lang="en-US" altLang="ru-RU" sz="2400" baseline="-25000" dirty="0">
                <a:solidFill>
                  <a:srgbClr val="C00000"/>
                </a:solidFill>
              </a:rPr>
              <a:t>2</a:t>
            </a:r>
            <a:r>
              <a:rPr lang="en-US" altLang="ru-RU" sz="2400" dirty="0">
                <a:solidFill>
                  <a:srgbClr val="C00000"/>
                </a:solidFill>
              </a:rPr>
              <a:t>O</a:t>
            </a:r>
            <a:r>
              <a:rPr lang="ru-RU" altLang="ru-RU" sz="24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– полугидрат (</a:t>
            </a:r>
            <a:r>
              <a:rPr lang="ru-RU" altLang="ru-RU" sz="2400" dirty="0" err="1"/>
              <a:t>диурановая</a:t>
            </a:r>
            <a:r>
              <a:rPr lang="ru-RU" altLang="ru-RU" sz="2400" dirty="0"/>
              <a:t> </a:t>
            </a:r>
            <a:endParaRPr lang="ru-RU" altLang="ru-RU" sz="24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altLang="ru-RU" sz="2400" dirty="0"/>
              <a:t> </a:t>
            </a:r>
            <a:r>
              <a:rPr lang="ru-RU" altLang="ru-RU" sz="2400" dirty="0" smtClean="0"/>
              <a:t>                                     кислота</a:t>
            </a:r>
            <a:r>
              <a:rPr lang="ru-RU" altLang="ru-RU" sz="2400" dirty="0"/>
              <a:t>) оранжевого </a:t>
            </a:r>
            <a:r>
              <a:rPr lang="ru-RU" altLang="ru-RU" sz="2400" dirty="0" smtClean="0"/>
              <a:t>цвета</a:t>
            </a:r>
          </a:p>
          <a:p>
            <a:pPr eaLnBrk="1" hangingPunct="1"/>
            <a:r>
              <a:rPr lang="ru-RU" altLang="ru-RU" sz="2400" dirty="0"/>
              <a:t>Общий гомологический ряд – </a:t>
            </a:r>
            <a:r>
              <a:rPr lang="ru-RU" altLang="ru-RU" sz="2400" dirty="0" smtClean="0"/>
              <a:t> </a:t>
            </a:r>
            <a:r>
              <a:rPr lang="ru-RU" altLang="ru-RU" sz="3200" b="1" dirty="0" smtClean="0">
                <a:solidFill>
                  <a:srgbClr val="C00000"/>
                </a:solidFill>
              </a:rPr>
              <a:t>Н</a:t>
            </a:r>
            <a:r>
              <a:rPr lang="ru-RU" altLang="ru-RU" sz="32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3200" b="1" dirty="0">
                <a:solidFill>
                  <a:srgbClr val="C00000"/>
                </a:solidFill>
              </a:rPr>
              <a:t>U</a:t>
            </a:r>
            <a:r>
              <a:rPr lang="en-US" altLang="ru-RU" sz="3200" b="1" baseline="-25000" dirty="0">
                <a:solidFill>
                  <a:srgbClr val="C00000"/>
                </a:solidFill>
              </a:rPr>
              <a:t>n</a:t>
            </a:r>
            <a:r>
              <a:rPr lang="ru-RU" altLang="ru-RU" sz="3200" b="1" dirty="0">
                <a:solidFill>
                  <a:srgbClr val="C00000"/>
                </a:solidFill>
              </a:rPr>
              <a:t>О</a:t>
            </a:r>
            <a:r>
              <a:rPr lang="ru-RU" altLang="ru-RU" sz="3200" b="1" baseline="-25000" dirty="0">
                <a:solidFill>
                  <a:srgbClr val="C00000"/>
                </a:solidFill>
              </a:rPr>
              <a:t>3</a:t>
            </a:r>
            <a:r>
              <a:rPr lang="en-US" altLang="ru-RU" sz="3200" b="1" baseline="-25000" dirty="0">
                <a:solidFill>
                  <a:srgbClr val="C00000"/>
                </a:solidFill>
              </a:rPr>
              <a:t>n+1</a:t>
            </a:r>
            <a:endParaRPr lang="ru-RU" altLang="ru-RU" sz="3200" b="1" dirty="0">
              <a:solidFill>
                <a:srgbClr val="C0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ru-RU" sz="2400" dirty="0"/>
          </a:p>
        </p:txBody>
      </p:sp>
      <p:sp>
        <p:nvSpPr>
          <p:cNvPr id="56326" name="TextBox 5"/>
          <p:cNvSpPr txBox="1">
            <a:spLocks noChangeArrowheads="1"/>
          </p:cNvSpPr>
          <p:nvPr/>
        </p:nvSpPr>
        <p:spPr bwMode="auto">
          <a:xfrm>
            <a:off x="500054" y="4005063"/>
            <a:ext cx="7991475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b="1" dirty="0" err="1">
                <a:solidFill>
                  <a:srgbClr val="C00000"/>
                </a:solidFill>
                <a:latin typeface="+mn-lt"/>
              </a:rPr>
              <a:t>Уранаты</a:t>
            </a:r>
            <a:r>
              <a:rPr lang="ru-RU" altLang="ru-RU" sz="2800" dirty="0">
                <a:latin typeface="+mn-lt"/>
              </a:rPr>
              <a:t> – соединения оксидов урана с более </a:t>
            </a:r>
            <a:r>
              <a:rPr lang="ru-RU" altLang="ru-RU" sz="2800" dirty="0" err="1" smtClean="0">
                <a:latin typeface="+mn-lt"/>
              </a:rPr>
              <a:t>осн</a:t>
            </a:r>
            <a:r>
              <a:rPr lang="el-GR" altLang="ru-RU" sz="2800" dirty="0" smtClean="0">
                <a:latin typeface="+mn-lt"/>
              </a:rPr>
              <a:t>ό</a:t>
            </a:r>
            <a:r>
              <a:rPr lang="ru-RU" altLang="ru-RU" sz="2800" dirty="0" err="1" smtClean="0">
                <a:latin typeface="+mn-lt"/>
              </a:rPr>
              <a:t>вными</a:t>
            </a:r>
            <a:r>
              <a:rPr lang="ru-RU" altLang="ru-RU" sz="2800" dirty="0" smtClean="0">
                <a:latin typeface="+mn-lt"/>
              </a:rPr>
              <a:t> </a:t>
            </a:r>
            <a:r>
              <a:rPr lang="ru-RU" altLang="ru-RU" sz="2800" dirty="0">
                <a:latin typeface="+mn-lt"/>
              </a:rPr>
              <a:t>оксидами других </a:t>
            </a:r>
            <a:r>
              <a:rPr lang="ru-RU" altLang="ru-RU" sz="2800" dirty="0" smtClean="0">
                <a:latin typeface="+mn-lt"/>
              </a:rPr>
              <a:t>элементов.</a:t>
            </a:r>
          </a:p>
          <a:p>
            <a:pPr eaLnBrk="1" hangingPunct="1">
              <a:spcBef>
                <a:spcPts val="1200"/>
              </a:spcBef>
            </a:pPr>
            <a:r>
              <a:rPr lang="ru-RU" altLang="ru-RU" sz="2800" dirty="0" smtClean="0">
                <a:latin typeface="+mn-lt"/>
              </a:rPr>
              <a:t>Цвет </a:t>
            </a:r>
            <a:r>
              <a:rPr lang="ru-RU" altLang="ru-RU" sz="2800" dirty="0">
                <a:latin typeface="+mn-lt"/>
              </a:rPr>
              <a:t>– желтый; оранжевый </a:t>
            </a:r>
            <a:endParaRPr lang="ru-RU" altLang="ru-RU" sz="2800" dirty="0" smtClean="0">
              <a:latin typeface="+mn-lt"/>
            </a:endParaRPr>
          </a:p>
          <a:p>
            <a:pPr eaLnBrk="1" hangingPunct="1"/>
            <a:endParaRPr lang="ru-RU" altLang="ru-RU" sz="2800" dirty="0" smtClean="0">
              <a:solidFill>
                <a:srgbClr val="FF0000"/>
              </a:solidFill>
              <a:latin typeface="+mn-lt"/>
            </a:endParaRPr>
          </a:p>
          <a:p>
            <a:pPr eaLnBrk="1" hangingPunct="1"/>
            <a:r>
              <a:rPr lang="ru-RU" altLang="ru-RU" sz="2800" b="1" dirty="0" err="1" smtClean="0">
                <a:solidFill>
                  <a:srgbClr val="C00000"/>
                </a:solidFill>
                <a:latin typeface="+mn-lt"/>
              </a:rPr>
              <a:t>Уранаты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  <a:latin typeface="+mn-lt"/>
              </a:rPr>
              <a:t>и их соли </a:t>
            </a:r>
            <a:r>
              <a:rPr lang="ru-RU" altLang="ru-RU" sz="2800" b="1" u="sng" dirty="0">
                <a:solidFill>
                  <a:srgbClr val="C00000"/>
                </a:solidFill>
                <a:latin typeface="+mn-lt"/>
              </a:rPr>
              <a:t>не растворимы в </a:t>
            </a:r>
            <a:r>
              <a:rPr lang="ru-RU" altLang="ru-RU" sz="2800" b="1" u="sng" dirty="0" smtClean="0">
                <a:solidFill>
                  <a:srgbClr val="C00000"/>
                </a:solidFill>
                <a:latin typeface="+mn-lt"/>
              </a:rPr>
              <a:t>воде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! </a:t>
            </a:r>
          </a:p>
        </p:txBody>
      </p:sp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6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Прямоугольник 6"/>
          <p:cNvSpPr>
            <a:spLocks noChangeArrowheads="1"/>
          </p:cNvSpPr>
          <p:nvPr/>
        </p:nvSpPr>
        <p:spPr bwMode="auto">
          <a:xfrm>
            <a:off x="581130" y="1458748"/>
            <a:ext cx="8194303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b="1" dirty="0">
                <a:solidFill>
                  <a:srgbClr val="C00000"/>
                </a:solidFill>
              </a:rPr>
              <a:t>H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4</a:t>
            </a:r>
            <a:r>
              <a:rPr lang="en-US" altLang="ru-RU" sz="2800" b="1" dirty="0">
                <a:solidFill>
                  <a:srgbClr val="C00000"/>
                </a:solidFill>
              </a:rPr>
              <a:t>UO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5</a:t>
            </a:r>
            <a:r>
              <a:rPr lang="ru-RU" altLang="ru-RU" sz="2800" b="1" baseline="-25000" dirty="0">
                <a:solidFill>
                  <a:srgbClr val="C00000"/>
                </a:solidFill>
              </a:rPr>
              <a:t> </a:t>
            </a:r>
            <a:r>
              <a:rPr lang="ru-RU" altLang="ru-RU" sz="2800" dirty="0">
                <a:solidFill>
                  <a:srgbClr val="C00000"/>
                </a:solidFill>
              </a:rPr>
              <a:t>; </a:t>
            </a:r>
            <a:r>
              <a:rPr lang="en-US" altLang="ru-RU" sz="2800" b="1" dirty="0">
                <a:solidFill>
                  <a:srgbClr val="C00000"/>
                </a:solidFill>
              </a:rPr>
              <a:t>H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2</a:t>
            </a:r>
            <a:r>
              <a:rPr lang="en-US" altLang="ru-RU" sz="2800" b="1" dirty="0">
                <a:solidFill>
                  <a:srgbClr val="C00000"/>
                </a:solidFill>
              </a:rPr>
              <a:t>UO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4</a:t>
            </a:r>
            <a:r>
              <a:rPr lang="ru-RU" altLang="ru-RU" sz="2800" b="1" baseline="-25000" dirty="0">
                <a:solidFill>
                  <a:srgbClr val="C00000"/>
                </a:solidFill>
              </a:rPr>
              <a:t> </a:t>
            </a:r>
            <a:r>
              <a:rPr lang="ru-RU" altLang="ru-RU" sz="2800" dirty="0">
                <a:solidFill>
                  <a:srgbClr val="C00000"/>
                </a:solidFill>
              </a:rPr>
              <a:t>; </a:t>
            </a:r>
            <a:r>
              <a:rPr lang="en-US" altLang="ru-RU" sz="2800" b="1" dirty="0">
                <a:solidFill>
                  <a:srgbClr val="C00000"/>
                </a:solidFill>
              </a:rPr>
              <a:t>H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2</a:t>
            </a:r>
            <a:r>
              <a:rPr lang="en-US" altLang="ru-RU" sz="2800" b="1" dirty="0">
                <a:solidFill>
                  <a:srgbClr val="C00000"/>
                </a:solidFill>
              </a:rPr>
              <a:t>U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2</a:t>
            </a:r>
            <a:r>
              <a:rPr lang="en-US" altLang="ru-RU" sz="2800" b="1" dirty="0">
                <a:solidFill>
                  <a:srgbClr val="C00000"/>
                </a:solidFill>
              </a:rPr>
              <a:t>O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7</a:t>
            </a:r>
            <a:r>
              <a:rPr lang="ru-RU" altLang="ru-RU" sz="2800" b="1" baseline="-25000" dirty="0">
                <a:solidFill>
                  <a:srgbClr val="C00000"/>
                </a:solidFill>
              </a:rPr>
              <a:t> </a:t>
            </a:r>
            <a:r>
              <a:rPr lang="ru-RU" altLang="ru-RU" sz="2800" dirty="0">
                <a:solidFill>
                  <a:srgbClr val="C00000"/>
                </a:solidFill>
              </a:rPr>
              <a:t> </a:t>
            </a:r>
            <a:r>
              <a:rPr lang="ru-RU" altLang="ru-RU" sz="2400" dirty="0"/>
              <a:t>-  </a:t>
            </a:r>
            <a:r>
              <a:rPr lang="ru-RU" altLang="ru-RU" sz="2400" dirty="0">
                <a:latin typeface="+mn-lt"/>
              </a:rPr>
              <a:t>получают </a:t>
            </a:r>
            <a:r>
              <a:rPr lang="ru-RU" altLang="ru-RU" sz="2400" dirty="0" smtClean="0">
                <a:latin typeface="+mn-lt"/>
              </a:rPr>
              <a:t>действием паров воды на  </a:t>
            </a:r>
            <a:r>
              <a:rPr lang="en-US" altLang="ru-RU" sz="2400" dirty="0"/>
              <a:t>UO</a:t>
            </a:r>
            <a:r>
              <a:rPr lang="ru-RU" altLang="ru-RU" sz="2400" baseline="-25000" dirty="0" smtClean="0"/>
              <a:t>3</a:t>
            </a:r>
            <a:r>
              <a:rPr lang="en-US" altLang="ru-RU" sz="2400" baseline="-25000" dirty="0" smtClean="0"/>
              <a:t>  </a:t>
            </a:r>
            <a:r>
              <a:rPr lang="ru-RU" altLang="ru-RU" sz="2400" dirty="0" smtClean="0">
                <a:latin typeface="+mn-lt"/>
              </a:rPr>
              <a:t>в разных условиях (</a:t>
            </a:r>
            <a:r>
              <a:rPr lang="en-US" altLang="ru-RU" sz="2400" dirty="0" smtClean="0">
                <a:latin typeface="+mn-lt"/>
              </a:rPr>
              <a:t>P, t, </a:t>
            </a:r>
            <a:r>
              <a:rPr lang="el-GR" altLang="ru-RU" sz="2400" dirty="0" smtClean="0">
                <a:latin typeface="+mn-lt"/>
              </a:rPr>
              <a:t>τ</a:t>
            </a:r>
            <a:r>
              <a:rPr lang="en-US" altLang="ru-RU" sz="2400" dirty="0" smtClean="0">
                <a:latin typeface="+mn-lt"/>
              </a:rPr>
              <a:t>) </a:t>
            </a:r>
            <a:endParaRPr lang="ru-RU" altLang="ru-RU" sz="2400" dirty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400" dirty="0"/>
              <a:t>			</a:t>
            </a:r>
            <a:r>
              <a:rPr lang="en-US" altLang="ru-RU" sz="2400" b="1" dirty="0">
                <a:solidFill>
                  <a:srgbClr val="FF0000"/>
                </a:solidFill>
              </a:rPr>
              <a:t>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    </a:t>
            </a:r>
            <a:r>
              <a:rPr lang="en-US" altLang="ru-RU" sz="2800" b="1" dirty="0" smtClean="0">
                <a:solidFill>
                  <a:srgbClr val="C00000"/>
                </a:solidFill>
              </a:rPr>
              <a:t>H</a:t>
            </a:r>
            <a:r>
              <a:rPr lang="en-US" altLang="ru-RU" sz="2800" b="1" baseline="-25000" dirty="0" smtClean="0">
                <a:solidFill>
                  <a:srgbClr val="C00000"/>
                </a:solidFill>
              </a:rPr>
              <a:t>4</a:t>
            </a:r>
            <a:r>
              <a:rPr lang="en-US" altLang="ru-RU" sz="2800" b="1" dirty="0" smtClean="0">
                <a:solidFill>
                  <a:srgbClr val="C00000"/>
                </a:solidFill>
              </a:rPr>
              <a:t>UO</a:t>
            </a:r>
            <a:r>
              <a:rPr lang="en-US" altLang="ru-RU" sz="2800" b="1" baseline="-25000" dirty="0" smtClean="0">
                <a:solidFill>
                  <a:srgbClr val="C00000"/>
                </a:solidFill>
              </a:rPr>
              <a:t>5</a:t>
            </a:r>
            <a:endParaRPr lang="ru-RU" altLang="ru-RU" sz="2800" dirty="0">
              <a:solidFill>
                <a:srgbClr val="C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800" dirty="0"/>
              <a:t>UO</a:t>
            </a:r>
            <a:r>
              <a:rPr lang="en-US" altLang="ru-RU" sz="2800" baseline="-25000" dirty="0"/>
              <a:t>3</a:t>
            </a:r>
            <a:r>
              <a:rPr lang="en-US" altLang="ru-RU" sz="2800" dirty="0"/>
              <a:t> + xH</a:t>
            </a:r>
            <a:r>
              <a:rPr lang="en-US" altLang="ru-RU" sz="2800" baseline="-25000" dirty="0"/>
              <a:t>2</a:t>
            </a:r>
            <a:r>
              <a:rPr lang="en-US" altLang="ru-RU" sz="2800" dirty="0"/>
              <a:t>O	</a:t>
            </a:r>
            <a:r>
              <a:rPr lang="ru-RU" altLang="ru-RU" sz="2800" dirty="0" smtClean="0"/>
              <a:t>    </a:t>
            </a:r>
            <a:r>
              <a:rPr lang="en-US" altLang="ru-RU" sz="2800" b="1" dirty="0" smtClean="0">
                <a:solidFill>
                  <a:srgbClr val="C00000"/>
                </a:solidFill>
              </a:rPr>
              <a:t>H</a:t>
            </a:r>
            <a:r>
              <a:rPr lang="en-US" altLang="ru-RU" sz="28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ru-RU" sz="2800" b="1" dirty="0" smtClean="0">
                <a:solidFill>
                  <a:srgbClr val="C00000"/>
                </a:solidFill>
              </a:rPr>
              <a:t>UO</a:t>
            </a:r>
            <a:r>
              <a:rPr lang="en-US" altLang="ru-RU" sz="2800" b="1" baseline="-25000" dirty="0" smtClean="0">
                <a:solidFill>
                  <a:srgbClr val="C00000"/>
                </a:solidFill>
              </a:rPr>
              <a:t>4</a:t>
            </a:r>
            <a:endParaRPr lang="en-US" altLang="ru-RU" sz="2800" b="1" baseline="-25000" dirty="0">
              <a:solidFill>
                <a:srgbClr val="C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2400" b="1" baseline="-25000" dirty="0">
                <a:solidFill>
                  <a:srgbClr val="FF0000"/>
                </a:solidFill>
              </a:rPr>
              <a:t>			</a:t>
            </a:r>
            <a:r>
              <a:rPr lang="ru-RU" altLang="ru-RU" sz="2400" b="1" baseline="-25000" dirty="0" smtClean="0">
                <a:solidFill>
                  <a:srgbClr val="FF0000"/>
                </a:solidFill>
              </a:rPr>
              <a:t>     </a:t>
            </a:r>
            <a:r>
              <a:rPr lang="en-US" altLang="ru-RU" sz="2400" b="1" dirty="0" smtClean="0">
                <a:solidFill>
                  <a:srgbClr val="FF0000"/>
                </a:solidFill>
              </a:rPr>
              <a:t> </a:t>
            </a:r>
            <a:r>
              <a:rPr lang="en-US" altLang="ru-RU" sz="2800" b="1" dirty="0">
                <a:solidFill>
                  <a:srgbClr val="C00000"/>
                </a:solidFill>
              </a:rPr>
              <a:t>H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2</a:t>
            </a:r>
            <a:r>
              <a:rPr lang="en-US" altLang="ru-RU" sz="2800" b="1" dirty="0">
                <a:solidFill>
                  <a:srgbClr val="C00000"/>
                </a:solidFill>
              </a:rPr>
              <a:t>U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2</a:t>
            </a:r>
            <a:r>
              <a:rPr lang="en-US" altLang="ru-RU" sz="2800" b="1" dirty="0">
                <a:solidFill>
                  <a:srgbClr val="C00000"/>
                </a:solidFill>
              </a:rPr>
              <a:t>O</a:t>
            </a:r>
            <a:r>
              <a:rPr lang="en-US" altLang="ru-RU" sz="2800" b="1" baseline="-25000" dirty="0">
                <a:solidFill>
                  <a:srgbClr val="C00000"/>
                </a:solidFill>
              </a:rPr>
              <a:t>7</a:t>
            </a:r>
            <a:endParaRPr lang="ru-RU" altLang="ru-RU" sz="2800" dirty="0">
              <a:solidFill>
                <a:srgbClr val="C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altLang="ru-RU" sz="2400" dirty="0" smtClean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2699792" y="3099955"/>
            <a:ext cx="935037" cy="5032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699842" y="3645024"/>
            <a:ext cx="100806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699842" y="3645024"/>
            <a:ext cx="1008062" cy="5762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293321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</a:rPr>
              <a:t>Гидраты </a:t>
            </a:r>
            <a:r>
              <a:rPr lang="ru-RU" altLang="ru-RU" sz="3200" dirty="0" err="1" smtClean="0">
                <a:solidFill>
                  <a:srgbClr val="FF0000"/>
                </a:solidFill>
              </a:rPr>
              <a:t>триоксида</a:t>
            </a:r>
            <a:r>
              <a:rPr lang="ru-RU" altLang="ru-RU" sz="3200" dirty="0" smtClean="0">
                <a:solidFill>
                  <a:srgbClr val="FF0000"/>
                </a:solidFill>
              </a:rPr>
              <a:t> </a:t>
            </a:r>
            <a:r>
              <a:rPr lang="ru-RU" altLang="ru-RU" sz="3200" dirty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12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8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r="6250"/>
          <a:stretch/>
        </p:blipFill>
        <p:spPr bwMode="auto">
          <a:xfrm>
            <a:off x="386118" y="765772"/>
            <a:ext cx="8289865" cy="40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37010"/>
            <a:ext cx="8527505" cy="58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6119" y="5676955"/>
            <a:ext cx="8146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Порошок </a:t>
            </a:r>
            <a:r>
              <a:rPr lang="ru-RU" sz="2400" i="1" dirty="0" err="1" smtClean="0">
                <a:solidFill>
                  <a:srgbClr val="C00000"/>
                </a:solidFill>
              </a:rPr>
              <a:t>триоксида</a:t>
            </a:r>
            <a:r>
              <a:rPr lang="ru-RU" sz="2400" i="1" dirty="0" smtClean="0">
                <a:solidFill>
                  <a:srgbClr val="C00000"/>
                </a:solidFill>
              </a:rPr>
              <a:t> урана необходимо </a:t>
            </a:r>
            <a:r>
              <a:rPr lang="ru-RU" sz="2400" i="1" dirty="0">
                <a:solidFill>
                  <a:srgbClr val="C00000"/>
                </a:solidFill>
              </a:rPr>
              <a:t>хранить </a:t>
            </a:r>
            <a:r>
              <a:rPr lang="ru-RU" sz="2400" i="1" dirty="0" smtClean="0">
                <a:solidFill>
                  <a:srgbClr val="C00000"/>
                </a:solidFill>
              </a:rPr>
              <a:t>и транспортировать в герметичной </a:t>
            </a:r>
            <a:r>
              <a:rPr lang="en-US" sz="2400" i="1" dirty="0">
                <a:solidFill>
                  <a:srgbClr val="C00000"/>
                </a:solidFill>
              </a:rPr>
              <a:t>rape, </a:t>
            </a:r>
            <a:r>
              <a:rPr lang="ru-RU" sz="2400" i="1" dirty="0">
                <a:solidFill>
                  <a:srgbClr val="C00000"/>
                </a:solidFill>
              </a:rPr>
              <a:t>исключающей контакт с </a:t>
            </a:r>
            <a:r>
              <a:rPr lang="ru-RU" sz="2400" i="1" dirty="0" smtClean="0">
                <a:solidFill>
                  <a:srgbClr val="C00000"/>
                </a:solidFill>
              </a:rPr>
              <a:t> парами влаги </a:t>
            </a:r>
            <a:r>
              <a:rPr lang="ru-RU" sz="2400" i="1" dirty="0">
                <a:solidFill>
                  <a:srgbClr val="C00000"/>
                </a:solidFill>
              </a:rPr>
              <a:t>воздуха.</a:t>
            </a:r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293321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</a:rPr>
              <a:t>Гидраты </a:t>
            </a:r>
            <a:r>
              <a:rPr lang="ru-RU" altLang="ru-RU" sz="3200" dirty="0" err="1" smtClean="0">
                <a:solidFill>
                  <a:srgbClr val="FF0000"/>
                </a:solidFill>
              </a:rPr>
              <a:t>триоксида</a:t>
            </a:r>
            <a:r>
              <a:rPr lang="ru-RU" altLang="ru-RU" sz="3200" dirty="0" smtClean="0">
                <a:solidFill>
                  <a:srgbClr val="FF0000"/>
                </a:solidFill>
              </a:rPr>
              <a:t> </a:t>
            </a:r>
            <a:r>
              <a:rPr lang="ru-RU" altLang="ru-RU" sz="3200" dirty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63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z="1600" smtClean="0">
                <a:solidFill>
                  <a:schemeClr val="tx1"/>
                </a:solidFill>
              </a:rPr>
              <a:pPr/>
              <a:t>37</a:t>
            </a:fld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4991" y="1484784"/>
            <a:ext cx="7776864" cy="5068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altLang="ru-RU" sz="3200" b="1" i="1" dirty="0" smtClean="0">
                <a:solidFill>
                  <a:srgbClr val="002060"/>
                </a:solidFill>
              </a:rPr>
              <a:t>Сплавление</a:t>
            </a:r>
            <a:r>
              <a:rPr lang="ru-RU" altLang="ru-RU" sz="3200" i="1" dirty="0" smtClean="0">
                <a:solidFill>
                  <a:srgbClr val="00206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altLang="ru-RU" sz="3200" i="1" dirty="0">
                <a:solidFill>
                  <a:srgbClr val="002060"/>
                </a:solidFill>
              </a:rPr>
              <a:t> </a:t>
            </a:r>
            <a:r>
              <a:rPr lang="ru-RU" altLang="ru-RU" sz="3200" i="1" dirty="0" smtClean="0">
                <a:solidFill>
                  <a:srgbClr val="002060"/>
                </a:solidFill>
              </a:rPr>
              <a:t>             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(NO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)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en-US" altLang="ru-RU" sz="3200" dirty="0" err="1"/>
              <a:t>NaOH</a:t>
            </a:r>
            <a:r>
              <a:rPr lang="en-US" altLang="ru-RU" sz="3200" dirty="0"/>
              <a:t> → Na</a:t>
            </a:r>
            <a:r>
              <a:rPr lang="en-US" altLang="ru-RU" sz="3200" baseline="-25000" dirty="0"/>
              <a:t>2</a:t>
            </a:r>
            <a:r>
              <a:rPr lang="en-US" altLang="ru-RU" sz="3200" dirty="0">
                <a:solidFill>
                  <a:srgbClr val="C00000"/>
                </a:solidFill>
              </a:rPr>
              <a:t>UO</a:t>
            </a:r>
            <a:r>
              <a:rPr lang="en-US" altLang="ru-RU" sz="3200" baseline="-25000" dirty="0">
                <a:solidFill>
                  <a:srgbClr val="C00000"/>
                </a:solidFill>
              </a:rPr>
              <a:t>4</a:t>
            </a:r>
            <a:endParaRPr lang="ru-RU" altLang="ru-RU" sz="3200" baseline="-250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altLang="ru-RU" sz="3200" b="1" i="1" dirty="0">
                <a:solidFill>
                  <a:srgbClr val="002060"/>
                </a:solidFill>
              </a:rPr>
              <a:t>2. Термическое разложение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3200" dirty="0"/>
              <a:t>    </a:t>
            </a:r>
            <a:r>
              <a:rPr lang="ru-RU" sz="3200" dirty="0" err="1" smtClean="0"/>
              <a:t>Ва</a:t>
            </a:r>
            <a:r>
              <a:rPr lang="en-US" sz="3200" dirty="0"/>
              <a:t>[UO</a:t>
            </a:r>
            <a:r>
              <a:rPr lang="en-US" sz="3200" baseline="-25000" dirty="0"/>
              <a:t>2</a:t>
            </a:r>
            <a:r>
              <a:rPr lang="en-US" sz="3200" dirty="0"/>
              <a:t>(</a:t>
            </a:r>
            <a:r>
              <a:rPr lang="ru-RU" sz="3200" dirty="0"/>
              <a:t>С</a:t>
            </a:r>
            <a:r>
              <a:rPr lang="en-US" sz="3200" baseline="-25000" dirty="0"/>
              <a:t>2</a:t>
            </a:r>
            <a:r>
              <a:rPr lang="ru-RU" sz="3200" dirty="0"/>
              <a:t>О</a:t>
            </a:r>
            <a:r>
              <a:rPr lang="en-US" sz="3200" baseline="-25000" dirty="0"/>
              <a:t>4</a:t>
            </a:r>
            <a:r>
              <a:rPr lang="en-US" sz="3200" dirty="0"/>
              <a:t>)</a:t>
            </a:r>
            <a:r>
              <a:rPr lang="en-US" sz="3200" baseline="-25000" dirty="0"/>
              <a:t>2</a:t>
            </a:r>
            <a:r>
              <a:rPr lang="en-US" sz="3200" dirty="0"/>
              <a:t>]</a:t>
            </a:r>
            <a:r>
              <a:rPr lang="ru-RU" sz="3200" baseline="-25000" dirty="0"/>
              <a:t>   </a:t>
            </a:r>
            <a:r>
              <a:rPr lang="ru-RU" sz="3200" dirty="0">
                <a:cs typeface="Times New Roman"/>
              </a:rPr>
              <a:t>→ </a:t>
            </a:r>
            <a:r>
              <a:rPr lang="ru-RU" sz="3200" dirty="0" err="1"/>
              <a:t>Ва</a:t>
            </a:r>
            <a:r>
              <a:rPr lang="en-US" sz="3200" dirty="0">
                <a:solidFill>
                  <a:srgbClr val="C00000"/>
                </a:solidFill>
              </a:rPr>
              <a:t>UO</a:t>
            </a:r>
            <a:r>
              <a:rPr lang="en-US" sz="3200" baseline="-25000" dirty="0">
                <a:solidFill>
                  <a:srgbClr val="C00000"/>
                </a:solidFill>
              </a:rPr>
              <a:t>4</a:t>
            </a:r>
            <a:r>
              <a:rPr lang="en-US" sz="3200" dirty="0"/>
              <a:t>+2CO</a:t>
            </a:r>
            <a:r>
              <a:rPr lang="en-US" sz="3200" dirty="0">
                <a:sym typeface="Symbol"/>
              </a:rPr>
              <a:t></a:t>
            </a:r>
            <a:r>
              <a:rPr lang="en-US" sz="3200" dirty="0"/>
              <a:t> +2CO</a:t>
            </a:r>
            <a:r>
              <a:rPr lang="en-US" sz="3200" baseline="-25000" dirty="0"/>
              <a:t>2</a:t>
            </a:r>
            <a:r>
              <a:rPr lang="en-US" sz="3200" dirty="0">
                <a:sym typeface="Symbol"/>
              </a:rPr>
              <a:t></a:t>
            </a:r>
            <a:r>
              <a:rPr lang="en-US" sz="3200" baseline="-25000" dirty="0"/>
              <a:t> </a:t>
            </a:r>
            <a:r>
              <a:rPr lang="en-US" sz="3200" baseline="30000" dirty="0"/>
              <a:t> </a:t>
            </a:r>
            <a:endParaRPr lang="ru-RU" sz="3200" baseline="30000" dirty="0" smtClean="0"/>
          </a:p>
          <a:p>
            <a:endParaRPr lang="ru-RU" sz="3200" baseline="30000" dirty="0"/>
          </a:p>
          <a:p>
            <a:pPr lvl="0"/>
            <a:r>
              <a:rPr lang="ru-RU" altLang="ru-RU" sz="3200" b="1" i="1" dirty="0">
                <a:solidFill>
                  <a:srgbClr val="C00000"/>
                </a:solidFill>
              </a:rPr>
              <a:t>3. </a:t>
            </a:r>
            <a:r>
              <a:rPr lang="ru-RU" altLang="ru-RU" sz="3200" b="1" i="1" dirty="0" smtClean="0">
                <a:solidFill>
                  <a:srgbClr val="C00000"/>
                </a:solidFill>
              </a:rPr>
              <a:t>В растворе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</a:pPr>
            <a:r>
              <a:rPr lang="ru-RU" altLang="ru-RU" sz="3200" dirty="0" smtClean="0">
                <a:solidFill>
                  <a:prstClr val="black"/>
                </a:solidFill>
              </a:rPr>
              <a:t> </a:t>
            </a:r>
            <a:r>
              <a:rPr lang="en-US" altLang="ru-RU" sz="3200" dirty="0">
                <a:solidFill>
                  <a:prstClr val="black"/>
                </a:solidFill>
              </a:rPr>
              <a:t>UO</a:t>
            </a:r>
            <a:r>
              <a:rPr lang="en-US" altLang="ru-RU" sz="3200" baseline="-25000" dirty="0">
                <a:solidFill>
                  <a:prstClr val="black"/>
                </a:solidFill>
              </a:rPr>
              <a:t>2</a:t>
            </a:r>
            <a:r>
              <a:rPr lang="en-US" altLang="ru-RU" sz="3200" dirty="0">
                <a:solidFill>
                  <a:prstClr val="black"/>
                </a:solidFill>
              </a:rPr>
              <a:t>(NO</a:t>
            </a:r>
            <a:r>
              <a:rPr lang="en-US" altLang="ru-RU" sz="3200" baseline="-25000" dirty="0">
                <a:solidFill>
                  <a:prstClr val="black"/>
                </a:solidFill>
              </a:rPr>
              <a:t>3</a:t>
            </a:r>
            <a:r>
              <a:rPr lang="en-US" altLang="ru-RU" sz="3200" dirty="0">
                <a:solidFill>
                  <a:prstClr val="black"/>
                </a:solidFill>
              </a:rPr>
              <a:t>)</a:t>
            </a:r>
            <a:r>
              <a:rPr lang="en-US" altLang="ru-RU" sz="3200" baseline="-25000" dirty="0">
                <a:solidFill>
                  <a:prstClr val="black"/>
                </a:solidFill>
              </a:rPr>
              <a:t>2</a:t>
            </a:r>
            <a:r>
              <a:rPr lang="en-US" altLang="ru-RU" sz="3200" dirty="0">
                <a:solidFill>
                  <a:prstClr val="black"/>
                </a:solidFill>
              </a:rPr>
              <a:t> + NH</a:t>
            </a:r>
            <a:r>
              <a:rPr lang="en-US" altLang="ru-RU" sz="3200" baseline="-25000" dirty="0">
                <a:solidFill>
                  <a:prstClr val="black"/>
                </a:solidFill>
              </a:rPr>
              <a:t>4</a:t>
            </a:r>
            <a:r>
              <a:rPr lang="en-US" altLang="ru-RU" sz="3200" dirty="0">
                <a:solidFill>
                  <a:prstClr val="black"/>
                </a:solidFill>
              </a:rPr>
              <a:t>OH → (NH</a:t>
            </a:r>
            <a:r>
              <a:rPr lang="en-US" altLang="ru-RU" sz="3200" baseline="-25000" dirty="0">
                <a:solidFill>
                  <a:prstClr val="black"/>
                </a:solidFill>
              </a:rPr>
              <a:t>4</a:t>
            </a:r>
            <a:r>
              <a:rPr lang="en-US" altLang="ru-RU" sz="3200" dirty="0">
                <a:solidFill>
                  <a:prstClr val="black"/>
                </a:solidFill>
              </a:rPr>
              <a:t>)</a:t>
            </a:r>
            <a:r>
              <a:rPr lang="en-US" altLang="ru-RU" sz="3200" baseline="-25000" dirty="0">
                <a:solidFill>
                  <a:prstClr val="black"/>
                </a:solidFill>
              </a:rPr>
              <a:t>2</a:t>
            </a:r>
            <a:r>
              <a:rPr lang="en-US" altLang="ru-RU" sz="3200" dirty="0">
                <a:solidFill>
                  <a:srgbClr val="C00000"/>
                </a:solidFill>
              </a:rPr>
              <a:t>U</a:t>
            </a:r>
            <a:r>
              <a:rPr lang="en-US" altLang="ru-RU" sz="3200" baseline="-25000" dirty="0">
                <a:solidFill>
                  <a:srgbClr val="C00000"/>
                </a:solidFill>
              </a:rPr>
              <a:t>2</a:t>
            </a:r>
            <a:r>
              <a:rPr lang="en-US" altLang="ru-RU" sz="3200" dirty="0">
                <a:solidFill>
                  <a:srgbClr val="C00000"/>
                </a:solidFill>
              </a:rPr>
              <a:t>O</a:t>
            </a:r>
            <a:r>
              <a:rPr lang="en-US" altLang="ru-RU" sz="3200" baseline="-25000" dirty="0">
                <a:solidFill>
                  <a:srgbClr val="C00000"/>
                </a:solidFill>
              </a:rPr>
              <a:t>7</a:t>
            </a:r>
            <a:endParaRPr lang="ru-RU" altLang="ru-RU" sz="3200" baseline="-25000" dirty="0">
              <a:solidFill>
                <a:srgbClr val="C00000"/>
              </a:solidFill>
            </a:endParaRPr>
          </a:p>
          <a:p>
            <a:endParaRPr lang="ru-RU" sz="3200" dirty="0"/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272361" y="70083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 smtClean="0">
                <a:solidFill>
                  <a:srgbClr val="FF0000"/>
                </a:solidFill>
              </a:rPr>
              <a:t>Уранаты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93321" y="11663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solidFill>
                  <a:srgbClr val="FF0000"/>
                </a:solidFill>
              </a:rPr>
              <a:t>Гидраты </a:t>
            </a:r>
            <a:r>
              <a:rPr lang="ru-RU" altLang="ru-RU" sz="3200" dirty="0" err="1" smtClean="0">
                <a:solidFill>
                  <a:srgbClr val="FF0000"/>
                </a:solidFill>
              </a:rPr>
              <a:t>триоксида</a:t>
            </a:r>
            <a:r>
              <a:rPr lang="ru-RU" altLang="ru-RU" sz="3200" dirty="0" smtClean="0">
                <a:solidFill>
                  <a:srgbClr val="FF0000"/>
                </a:solidFill>
              </a:rPr>
              <a:t> </a:t>
            </a:r>
            <a:r>
              <a:rPr lang="ru-RU" altLang="ru-RU" sz="3200" dirty="0">
                <a:solidFill>
                  <a:srgbClr val="FF0000"/>
                </a:solidFill>
              </a:rPr>
              <a:t>урана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82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83760" y="6469335"/>
            <a:ext cx="2133600" cy="365125"/>
          </a:xfrm>
        </p:spPr>
        <p:txBody>
          <a:bodyPr/>
          <a:lstStyle/>
          <a:p>
            <a:fld id="{14BB776A-40B5-4B2C-803E-46C5B4DA9300}" type="slidenum">
              <a:rPr lang="ru-RU" sz="1600" smtClean="0">
                <a:solidFill>
                  <a:schemeClr val="tx1"/>
                </a:solidFill>
              </a:rPr>
              <a:pPr/>
              <a:t>38</a:t>
            </a:fld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4516" y="1052736"/>
            <a:ext cx="81106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3200" b="1" dirty="0">
                <a:solidFill>
                  <a:schemeClr val="tx2"/>
                </a:solidFill>
              </a:rPr>
              <a:t>U</a:t>
            </a:r>
            <a:r>
              <a:rPr lang="ru-RU" sz="3200" b="1" dirty="0">
                <a:solidFill>
                  <a:schemeClr val="tx2"/>
                </a:solidFill>
              </a:rPr>
              <a:t>О</a:t>
            </a:r>
            <a:r>
              <a:rPr lang="ru-RU" sz="3200" b="1" baseline="-25000" dirty="0">
                <a:solidFill>
                  <a:schemeClr val="tx2"/>
                </a:solidFill>
              </a:rPr>
              <a:t>3</a:t>
            </a:r>
            <a:r>
              <a:rPr lang="ru-RU" sz="3200" b="1" dirty="0">
                <a:solidFill>
                  <a:schemeClr val="tx2"/>
                </a:solidFill>
              </a:rPr>
              <a:t> </a:t>
            </a:r>
            <a:r>
              <a:rPr lang="ru-RU" sz="3200" dirty="0"/>
              <a:t>при высоких </a:t>
            </a:r>
            <a:r>
              <a:rPr lang="en-US" sz="3200" dirty="0" smtClean="0"/>
              <a:t>t</a:t>
            </a:r>
            <a:r>
              <a:rPr lang="ru-RU" sz="3200" dirty="0" smtClean="0"/>
              <a:t>  взаимодействует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>
                <a:solidFill>
                  <a:schemeClr val="tx2"/>
                </a:solidFill>
              </a:rPr>
              <a:t>с </a:t>
            </a:r>
            <a:r>
              <a:rPr lang="ru-RU" sz="3200" b="1" dirty="0" smtClean="0">
                <a:solidFill>
                  <a:schemeClr val="tx2"/>
                </a:solidFill>
              </a:rPr>
              <a:t>оксидами металлов </a:t>
            </a:r>
            <a:r>
              <a:rPr lang="ru-RU" sz="3200" dirty="0" smtClean="0"/>
              <a:t>(</a:t>
            </a:r>
            <a:r>
              <a:rPr lang="en-US" sz="3200" dirty="0" smtClean="0"/>
              <a:t>Li</a:t>
            </a:r>
            <a:r>
              <a:rPr lang="ru-RU" sz="3200" dirty="0"/>
              <a:t>, </a:t>
            </a:r>
            <a:r>
              <a:rPr lang="en-US" sz="3200" dirty="0"/>
              <a:t>Ag</a:t>
            </a:r>
            <a:r>
              <a:rPr lang="ru-RU" sz="3200" dirty="0"/>
              <a:t>, </a:t>
            </a:r>
            <a:r>
              <a:rPr lang="en-US" sz="3200" dirty="0"/>
              <a:t>Ca</a:t>
            </a:r>
            <a:r>
              <a:rPr lang="ru-RU" sz="3200" dirty="0"/>
              <a:t>, </a:t>
            </a:r>
            <a:r>
              <a:rPr lang="en-US" sz="3200" dirty="0"/>
              <a:t>Ba</a:t>
            </a:r>
            <a:r>
              <a:rPr lang="ru-RU" sz="3200" dirty="0"/>
              <a:t>, </a:t>
            </a:r>
            <a:r>
              <a:rPr lang="en-US" sz="3200" dirty="0" err="1"/>
              <a:t>Sr</a:t>
            </a:r>
            <a:r>
              <a:rPr lang="ru-RU" sz="3200" dirty="0"/>
              <a:t>, </a:t>
            </a:r>
            <a:r>
              <a:rPr lang="en-US" sz="3200" dirty="0"/>
              <a:t>Mg</a:t>
            </a:r>
            <a:r>
              <a:rPr lang="ru-RU" sz="3200" dirty="0"/>
              <a:t>, </a:t>
            </a:r>
            <a:r>
              <a:rPr lang="en-US" sz="3200" dirty="0"/>
              <a:t>Zn</a:t>
            </a:r>
            <a:r>
              <a:rPr lang="ru-RU" sz="3200" dirty="0"/>
              <a:t>, </a:t>
            </a:r>
            <a:r>
              <a:rPr lang="en-US" sz="3200" dirty="0"/>
              <a:t>Cd</a:t>
            </a:r>
            <a:r>
              <a:rPr lang="ru-RU" sz="3200" dirty="0"/>
              <a:t>, </a:t>
            </a:r>
            <a:r>
              <a:rPr lang="en-US" sz="3200" dirty="0"/>
              <a:t>Hg</a:t>
            </a:r>
            <a:r>
              <a:rPr lang="ru-RU" sz="3200" dirty="0"/>
              <a:t>, </a:t>
            </a:r>
            <a:r>
              <a:rPr lang="en-US" sz="3200" dirty="0"/>
              <a:t>Cu</a:t>
            </a:r>
            <a:r>
              <a:rPr lang="ru-RU" sz="3200" dirty="0"/>
              <a:t>, </a:t>
            </a:r>
            <a:r>
              <a:rPr lang="en-US" sz="3200" dirty="0" err="1"/>
              <a:t>Pb</a:t>
            </a:r>
            <a:r>
              <a:rPr lang="ru-RU" sz="3200" dirty="0"/>
              <a:t>, </a:t>
            </a:r>
            <a:r>
              <a:rPr lang="en-US" sz="3200" dirty="0"/>
              <a:t>Co</a:t>
            </a:r>
            <a:r>
              <a:rPr lang="ru-RU" sz="3200" dirty="0"/>
              <a:t>, </a:t>
            </a:r>
            <a:r>
              <a:rPr lang="en-US" sz="3200" dirty="0"/>
              <a:t>Ni</a:t>
            </a:r>
            <a:r>
              <a:rPr lang="ru-RU" sz="3200" dirty="0"/>
              <a:t>, </a:t>
            </a:r>
            <a:r>
              <a:rPr lang="en-US" sz="3200" dirty="0" err="1"/>
              <a:t>Mn</a:t>
            </a:r>
            <a:r>
              <a:rPr lang="ru-RU" sz="3200" dirty="0"/>
              <a:t>,</a:t>
            </a:r>
            <a:r>
              <a:rPr lang="ru-RU" sz="3200" i="1" dirty="0"/>
              <a:t> </a:t>
            </a:r>
            <a:r>
              <a:rPr lang="en-US" sz="3200" dirty="0"/>
              <a:t>Cr</a:t>
            </a:r>
            <a:r>
              <a:rPr lang="ru-RU" sz="3200" dirty="0"/>
              <a:t>, </a:t>
            </a:r>
            <a:r>
              <a:rPr lang="en-US" sz="3200" dirty="0"/>
              <a:t>Fe</a:t>
            </a:r>
            <a:r>
              <a:rPr lang="ru-RU" sz="3200" dirty="0"/>
              <a:t>, </a:t>
            </a:r>
            <a:r>
              <a:rPr lang="en-US" sz="3200" dirty="0"/>
              <a:t>Al</a:t>
            </a:r>
            <a:r>
              <a:rPr lang="ru-RU" sz="3200" dirty="0"/>
              <a:t>, </a:t>
            </a:r>
            <a:r>
              <a:rPr lang="en-US" sz="3200" dirty="0" smtClean="0"/>
              <a:t>V</a:t>
            </a:r>
            <a:r>
              <a:rPr lang="ru-RU" sz="3200" dirty="0" smtClean="0"/>
              <a:t>) </a:t>
            </a:r>
            <a:r>
              <a:rPr lang="ru-RU" sz="3200" b="1" dirty="0" smtClean="0"/>
              <a:t>→</a:t>
            </a:r>
            <a:r>
              <a:rPr lang="ru-RU" sz="3200" dirty="0" smtClean="0"/>
              <a:t> </a:t>
            </a:r>
            <a:r>
              <a:rPr lang="ru-RU" sz="3200" b="1" dirty="0" err="1" smtClean="0">
                <a:solidFill>
                  <a:schemeClr val="tx2"/>
                </a:solidFill>
              </a:rPr>
              <a:t>уранаты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301705" y="116632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 smtClean="0">
                <a:solidFill>
                  <a:srgbClr val="FF0000"/>
                </a:solidFill>
              </a:rPr>
              <a:t>Уранаты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065" y="3717032"/>
            <a:ext cx="884229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Растворяются в кислотах</a:t>
            </a:r>
            <a:endParaRPr lang="ru-RU" sz="3200" dirty="0"/>
          </a:p>
          <a:p>
            <a:pPr algn="ctr">
              <a:spcBef>
                <a:spcPts val="1200"/>
              </a:spcBef>
            </a:pPr>
            <a:r>
              <a:rPr lang="ru-RU" sz="4000" dirty="0" smtClean="0"/>
              <a:t>K</a:t>
            </a:r>
            <a:r>
              <a:rPr lang="ru-RU" sz="4000" baseline="-25000" dirty="0" smtClean="0"/>
              <a:t>2</a:t>
            </a:r>
            <a:r>
              <a:rPr lang="ru-RU" sz="4000" dirty="0" smtClean="0">
                <a:solidFill>
                  <a:srgbClr val="C00000"/>
                </a:solidFill>
              </a:rPr>
              <a:t>UО</a:t>
            </a:r>
            <a:r>
              <a:rPr lang="ru-RU" sz="4000" baseline="-25000" dirty="0" smtClean="0">
                <a:solidFill>
                  <a:srgbClr val="C00000"/>
                </a:solidFill>
              </a:rPr>
              <a:t>4</a:t>
            </a:r>
            <a:r>
              <a:rPr lang="ru-RU" sz="4000" dirty="0" smtClean="0"/>
              <a:t> </a:t>
            </a:r>
            <a:r>
              <a:rPr lang="ru-RU" sz="4000" dirty="0"/>
              <a:t>+ 4</a:t>
            </a:r>
            <a:r>
              <a:rPr lang="ru-RU" sz="4000" dirty="0">
                <a:solidFill>
                  <a:srgbClr val="C00000"/>
                </a:solidFill>
              </a:rPr>
              <a:t>HCl </a:t>
            </a:r>
            <a:r>
              <a:rPr lang="ru-RU" sz="4000" dirty="0">
                <a:sym typeface="Symbol"/>
              </a:rPr>
              <a:t></a:t>
            </a:r>
            <a:r>
              <a:rPr lang="ru-RU" sz="4000" dirty="0"/>
              <a:t> </a:t>
            </a:r>
            <a:r>
              <a:rPr lang="ru-RU" sz="4000" dirty="0">
                <a:solidFill>
                  <a:srgbClr val="C00000"/>
                </a:solidFill>
              </a:rPr>
              <a:t>UО</a:t>
            </a:r>
            <a:r>
              <a:rPr lang="ru-RU" sz="4000" baseline="-25000" dirty="0">
                <a:solidFill>
                  <a:srgbClr val="C00000"/>
                </a:solidFill>
              </a:rPr>
              <a:t>2</a:t>
            </a:r>
            <a:r>
              <a:rPr lang="ru-RU" sz="4000" dirty="0"/>
              <a:t>Cl</a:t>
            </a:r>
            <a:r>
              <a:rPr lang="ru-RU" sz="4000" baseline="-25000" dirty="0"/>
              <a:t>2</a:t>
            </a:r>
            <a:r>
              <a:rPr lang="ru-RU" sz="4000" dirty="0"/>
              <a:t> + 2KCl + </a:t>
            </a:r>
            <a:r>
              <a:rPr lang="ru-RU" sz="4000" dirty="0" smtClean="0"/>
              <a:t>2H</a:t>
            </a:r>
            <a:r>
              <a:rPr lang="ru-RU" sz="4000" baseline="-25000" dirty="0" smtClean="0"/>
              <a:t>2</a:t>
            </a:r>
            <a:r>
              <a:rPr lang="ru-RU" sz="4000" dirty="0" smtClean="0"/>
              <a:t>O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5645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52736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>
                <a:solidFill>
                  <a:srgbClr val="C00000"/>
                </a:solidFill>
              </a:rPr>
              <a:t>Взаимодействие с азотной и азотистой </a:t>
            </a:r>
            <a:r>
              <a:rPr lang="ru-RU" altLang="ru-RU" sz="3200" dirty="0" smtClean="0">
                <a:solidFill>
                  <a:srgbClr val="C00000"/>
                </a:solidFill>
              </a:rPr>
              <a:t>кислотой (д/з)</a:t>
            </a:r>
            <a:endParaRPr lang="ru-RU" altLang="ru-RU" sz="3200" dirty="0">
              <a:solidFill>
                <a:srgbClr val="C00000"/>
              </a:solidFill>
            </a:endParaRPr>
          </a:p>
          <a:p>
            <a:endParaRPr lang="ru-RU" altLang="ru-RU" sz="3200" dirty="0"/>
          </a:p>
          <a:p>
            <a:r>
              <a:rPr lang="ru-RU" altLang="ru-RU" sz="3200" dirty="0" smtClean="0">
                <a:solidFill>
                  <a:srgbClr val="C00000"/>
                </a:solidFill>
              </a:rPr>
              <a:t>3</a:t>
            </a:r>
            <a:r>
              <a:rPr lang="en-US" altLang="ru-RU" sz="3200" dirty="0" smtClean="0"/>
              <a:t>U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O</a:t>
            </a:r>
            <a:r>
              <a:rPr lang="en-US" altLang="ru-RU" sz="3200" baseline="-25000" dirty="0" smtClean="0"/>
              <a:t>8</a:t>
            </a:r>
            <a:r>
              <a:rPr lang="en-US" altLang="ru-RU" sz="3200" dirty="0" smtClean="0"/>
              <a:t> +</a:t>
            </a:r>
            <a:r>
              <a:rPr lang="ru-RU" altLang="ru-RU" sz="3200" dirty="0" smtClean="0"/>
              <a:t> </a:t>
            </a:r>
            <a:r>
              <a:rPr lang="ru-RU" altLang="ru-RU" sz="3200" dirty="0" smtClean="0">
                <a:solidFill>
                  <a:srgbClr val="C00000"/>
                </a:solidFill>
              </a:rPr>
              <a:t>20</a:t>
            </a:r>
            <a:r>
              <a:rPr lang="en-US" altLang="ru-RU" sz="3200" dirty="0" smtClean="0"/>
              <a:t>HNO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→ </a:t>
            </a:r>
            <a:r>
              <a:rPr lang="ru-RU" altLang="ru-RU" sz="3200" dirty="0" smtClean="0">
                <a:solidFill>
                  <a:srgbClr val="C00000"/>
                </a:solidFill>
              </a:rPr>
              <a:t>9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(NO</a:t>
            </a:r>
            <a:r>
              <a:rPr lang="en-US" altLang="ru-RU" sz="3200" baseline="-25000" dirty="0" smtClean="0"/>
              <a:t>3</a:t>
            </a:r>
            <a:r>
              <a:rPr lang="en-US" altLang="ru-RU" sz="3200" dirty="0" smtClean="0"/>
              <a:t>)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2</a:t>
            </a:r>
            <a:r>
              <a:rPr lang="en-US" altLang="ru-RU" sz="3200" dirty="0" smtClean="0"/>
              <a:t>NO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10</a:t>
            </a:r>
            <a:r>
              <a:rPr lang="en-US" altLang="ru-RU" sz="3200" dirty="0" smtClean="0"/>
              <a:t>H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O</a:t>
            </a:r>
            <a:endParaRPr lang="ru-RU" altLang="ru-RU" sz="3200" dirty="0"/>
          </a:p>
          <a:p>
            <a:endParaRPr lang="ru-RU" altLang="ru-RU" sz="3200" dirty="0"/>
          </a:p>
          <a:p>
            <a:r>
              <a:rPr lang="en-US" altLang="ru-RU" sz="3200" dirty="0"/>
              <a:t>U</a:t>
            </a:r>
            <a:r>
              <a:rPr lang="en-US" altLang="ru-RU" sz="3200" baseline="-25000" dirty="0"/>
              <a:t>3</a:t>
            </a:r>
            <a:r>
              <a:rPr lang="en-US" altLang="ru-RU" sz="3200" dirty="0"/>
              <a:t>O</a:t>
            </a:r>
            <a:r>
              <a:rPr lang="en-US" altLang="ru-RU" sz="3200" baseline="-25000" dirty="0"/>
              <a:t>8</a:t>
            </a:r>
            <a:r>
              <a:rPr lang="en-US" altLang="ru-RU" sz="3200" dirty="0"/>
              <a:t> + </a:t>
            </a:r>
            <a:r>
              <a:rPr lang="ru-RU" altLang="ru-RU" sz="3200" dirty="0" smtClean="0">
                <a:solidFill>
                  <a:srgbClr val="C00000"/>
                </a:solidFill>
              </a:rPr>
              <a:t>8</a:t>
            </a:r>
            <a:r>
              <a:rPr lang="en-US" altLang="ru-RU" sz="3200" dirty="0" smtClean="0"/>
              <a:t>HNO</a:t>
            </a:r>
            <a:r>
              <a:rPr lang="ru-RU" altLang="ru-RU" sz="3200" baseline="-25000" dirty="0"/>
              <a:t>2</a:t>
            </a:r>
            <a:r>
              <a:rPr lang="en-US" altLang="ru-RU" sz="3200" dirty="0"/>
              <a:t> → </a:t>
            </a:r>
            <a:r>
              <a:rPr lang="ru-RU" altLang="ru-RU" sz="3200" dirty="0" smtClean="0">
                <a:solidFill>
                  <a:srgbClr val="C00000"/>
                </a:solidFill>
              </a:rPr>
              <a:t>3</a:t>
            </a:r>
            <a:r>
              <a:rPr lang="en-US" altLang="ru-RU" sz="3200" dirty="0" smtClean="0"/>
              <a:t>UO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(NO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)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2</a:t>
            </a:r>
            <a:r>
              <a:rPr lang="en-US" altLang="ru-RU" sz="3200" dirty="0" smtClean="0"/>
              <a:t>NO </a:t>
            </a:r>
            <a:r>
              <a:rPr lang="en-US" altLang="ru-RU" sz="3200" dirty="0"/>
              <a:t>+ </a:t>
            </a:r>
            <a:r>
              <a:rPr lang="ru-RU" altLang="ru-RU" sz="3200" dirty="0" smtClean="0">
                <a:solidFill>
                  <a:srgbClr val="C00000"/>
                </a:solidFill>
              </a:rPr>
              <a:t>4</a:t>
            </a:r>
            <a:r>
              <a:rPr lang="en-US" altLang="ru-RU" sz="3200" dirty="0" smtClean="0"/>
              <a:t>H</a:t>
            </a:r>
            <a:r>
              <a:rPr lang="en-US" altLang="ru-RU" sz="3200" baseline="-25000" dirty="0" smtClean="0"/>
              <a:t>2</a:t>
            </a:r>
            <a:r>
              <a:rPr lang="en-US" altLang="ru-RU" sz="3200" dirty="0" smtClean="0"/>
              <a:t>O </a:t>
            </a:r>
            <a:endParaRPr lang="en-US" altLang="ru-RU" sz="3200" dirty="0"/>
          </a:p>
          <a:p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221665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Прямоугольник 5"/>
          <p:cNvSpPr>
            <a:spLocks noChangeArrowheads="1"/>
          </p:cNvSpPr>
          <p:nvPr/>
        </p:nvSpPr>
        <p:spPr bwMode="auto">
          <a:xfrm>
            <a:off x="323850" y="332656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dirty="0" err="1" smtClean="0">
                <a:solidFill>
                  <a:srgbClr val="FF0000"/>
                </a:solidFill>
              </a:rPr>
              <a:t>Перуранаты</a:t>
            </a:r>
            <a:endParaRPr lang="ru-RU" altLang="ru-RU" sz="3200" baseline="-25000" dirty="0">
              <a:solidFill>
                <a:srgbClr val="FF0000"/>
              </a:solidFill>
            </a:endParaRPr>
          </a:p>
        </p:txBody>
      </p:sp>
      <p:sp>
        <p:nvSpPr>
          <p:cNvPr id="59397" name="Прямоугольник 6"/>
          <p:cNvSpPr>
            <a:spLocks noChangeArrowheads="1"/>
          </p:cNvSpPr>
          <p:nvPr/>
        </p:nvSpPr>
        <p:spPr bwMode="auto">
          <a:xfrm>
            <a:off x="636092" y="1484784"/>
            <a:ext cx="79216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3200" i="1" dirty="0">
                <a:latin typeface="+mn-lt"/>
              </a:rPr>
              <a:t>Взаимодействие </a:t>
            </a:r>
            <a:r>
              <a:rPr lang="ru-RU" altLang="ru-RU" sz="3200" i="1" dirty="0" err="1">
                <a:latin typeface="+mn-lt"/>
              </a:rPr>
              <a:t>уранатов</a:t>
            </a:r>
            <a:r>
              <a:rPr lang="ru-RU" altLang="ru-RU" sz="3200" i="1" dirty="0">
                <a:latin typeface="+mn-lt"/>
              </a:rPr>
              <a:t> щелочных металлов </a:t>
            </a:r>
            <a:r>
              <a:rPr lang="ru-RU" altLang="ru-RU" sz="3200" i="1" dirty="0" smtClean="0">
                <a:latin typeface="+mn-lt"/>
              </a:rPr>
              <a:t> в </a:t>
            </a:r>
            <a:r>
              <a:rPr lang="ru-RU" altLang="ru-RU" sz="3200" i="1" dirty="0">
                <a:latin typeface="+mn-lt"/>
              </a:rPr>
              <a:t>щелочных или карбонатных </a:t>
            </a:r>
            <a:r>
              <a:rPr lang="ru-RU" altLang="ru-RU" sz="3200" i="1" dirty="0" smtClean="0">
                <a:latin typeface="+mn-lt"/>
              </a:rPr>
              <a:t>растворах с </a:t>
            </a:r>
            <a:r>
              <a:rPr lang="ru-RU" altLang="ru-RU" sz="3200" i="1" dirty="0" err="1">
                <a:latin typeface="+mn-lt"/>
              </a:rPr>
              <a:t>переки</a:t>
            </a:r>
            <a:r>
              <a:rPr lang="en-US" altLang="ru-RU" sz="3200" i="1" dirty="0">
                <a:latin typeface="+mn-lt"/>
              </a:rPr>
              <a:t>c</a:t>
            </a:r>
            <a:r>
              <a:rPr lang="ru-RU" altLang="ru-RU" sz="3200" i="1" dirty="0" err="1" smtClean="0">
                <a:latin typeface="+mn-lt"/>
              </a:rPr>
              <a:t>ью</a:t>
            </a:r>
            <a:r>
              <a:rPr lang="ru-RU" altLang="ru-RU" sz="3200" i="1" dirty="0" smtClean="0">
                <a:latin typeface="+mn-lt"/>
              </a:rPr>
              <a:t> водорода </a:t>
            </a:r>
            <a:r>
              <a:rPr lang="ru-RU" sz="3200" b="1" dirty="0"/>
              <a:t>→ </a:t>
            </a:r>
            <a:r>
              <a:rPr lang="ru-RU" altLang="ru-RU" sz="3200" i="1" dirty="0" smtClean="0">
                <a:latin typeface="+mn-lt"/>
              </a:rPr>
              <a:t>растворимые </a:t>
            </a:r>
            <a:r>
              <a:rPr lang="ru-RU" altLang="ru-RU" sz="3200" i="1" dirty="0" err="1" smtClean="0">
                <a:latin typeface="+mn-lt"/>
              </a:rPr>
              <a:t>перуранаты</a:t>
            </a:r>
            <a:r>
              <a:rPr lang="ru-RU" altLang="ru-RU" sz="3200" i="1" dirty="0" smtClean="0">
                <a:latin typeface="+mn-lt"/>
              </a:rPr>
              <a:t> </a:t>
            </a:r>
            <a:r>
              <a:rPr lang="ru-RU" altLang="ru-RU" sz="3200" i="1" dirty="0">
                <a:solidFill>
                  <a:srgbClr val="C00000"/>
                </a:solidFill>
                <a:latin typeface="+mn-lt"/>
              </a:rPr>
              <a:t>(</a:t>
            </a:r>
            <a:r>
              <a:rPr lang="en-US" altLang="ru-RU" sz="3600" i="1" dirty="0">
                <a:solidFill>
                  <a:srgbClr val="C00000"/>
                </a:solidFill>
                <a:latin typeface="+mn-lt"/>
              </a:rPr>
              <a:t>Na</a:t>
            </a:r>
            <a:r>
              <a:rPr lang="en-US" altLang="ru-RU" sz="3600" i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600" i="1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600" i="1" baseline="-25000" dirty="0">
                <a:solidFill>
                  <a:srgbClr val="C00000"/>
                </a:solidFill>
                <a:latin typeface="+mn-lt"/>
              </a:rPr>
              <a:t>5</a:t>
            </a:r>
            <a:r>
              <a:rPr lang="en-US" altLang="ru-RU" sz="3200" i="1" dirty="0">
                <a:solidFill>
                  <a:srgbClr val="C00000"/>
                </a:solidFill>
                <a:latin typeface="+mn-lt"/>
              </a:rPr>
              <a:t>)</a:t>
            </a:r>
            <a:endParaRPr lang="ru-RU" altLang="ru-RU" sz="3200" i="1" baseline="-25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3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475656" y="2111375"/>
            <a:ext cx="6318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4800" dirty="0">
                <a:solidFill>
                  <a:srgbClr val="C00000"/>
                </a:solidFill>
                <a:latin typeface="+mj-lt"/>
              </a:rPr>
              <a:t>Пероксид урана</a:t>
            </a:r>
          </a:p>
        </p:txBody>
      </p:sp>
    </p:spTree>
    <p:extLst>
      <p:ext uri="{BB962C8B-B14F-4D97-AF65-F5344CB8AC3E}">
        <p14:creationId xmlns:p14="http://schemas.microsoft.com/office/powerpoint/2010/main" val="336056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solidFill>
                  <a:srgbClr val="FF0000"/>
                </a:solidFill>
                <a:latin typeface="+mj-lt"/>
              </a:rPr>
              <a:t>Пероксид урана</a:t>
            </a:r>
          </a:p>
        </p:txBody>
      </p:sp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466725" y="1124744"/>
            <a:ext cx="820896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ru-RU" sz="3200" b="1" dirty="0">
                <a:solidFill>
                  <a:srgbClr val="C00000"/>
                </a:solidFill>
                <a:latin typeface="+mn-lt"/>
              </a:rPr>
              <a:t>UO</a:t>
            </a:r>
            <a:r>
              <a:rPr lang="ru-RU" altLang="ru-RU" sz="3200" b="1" baseline="-25000" dirty="0" smtClean="0">
                <a:solidFill>
                  <a:srgbClr val="C00000"/>
                </a:solidFill>
                <a:latin typeface="+mn-lt"/>
              </a:rPr>
              <a:t>4</a:t>
            </a:r>
            <a:r>
              <a:rPr lang="ru-RU" altLang="ru-RU" sz="3200" b="1" dirty="0" smtClean="0">
                <a:solidFill>
                  <a:srgbClr val="C00000"/>
                </a:solidFill>
                <a:latin typeface="+mn-lt"/>
              </a:rPr>
              <a:t>∙</a:t>
            </a:r>
            <a:r>
              <a:rPr lang="en-US" altLang="ru-RU" sz="3200" b="1" dirty="0">
                <a:solidFill>
                  <a:srgbClr val="C00000"/>
                </a:solidFill>
                <a:latin typeface="+mn-lt"/>
              </a:rPr>
              <a:t>xH</a:t>
            </a:r>
            <a:r>
              <a:rPr lang="en-US" altLang="ru-RU" sz="32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b="1" dirty="0">
                <a:solidFill>
                  <a:srgbClr val="C00000"/>
                </a:solidFill>
                <a:latin typeface="+mn-lt"/>
              </a:rPr>
              <a:t>O </a:t>
            </a:r>
            <a:r>
              <a:rPr lang="ru-RU" altLang="ru-RU" sz="2400" dirty="0">
                <a:solidFill>
                  <a:prstClr val="black"/>
                </a:solidFill>
                <a:latin typeface="+mn-lt"/>
              </a:rPr>
              <a:t>– пероксид урана, кристаллизуется только в гидратной форме с </a:t>
            </a:r>
            <a:r>
              <a:rPr lang="ru-RU" altLang="ru-RU" sz="2400" dirty="0" smtClean="0">
                <a:solidFill>
                  <a:prstClr val="black"/>
                </a:solidFill>
                <a:latin typeface="+mn-lt"/>
              </a:rPr>
              <a:t>2…5 </a:t>
            </a:r>
            <a:r>
              <a:rPr lang="ru-RU" altLang="ru-RU" sz="2400" dirty="0">
                <a:solidFill>
                  <a:prstClr val="black"/>
                </a:solidFill>
                <a:latin typeface="+mn-lt"/>
              </a:rPr>
              <a:t>молекулами </a:t>
            </a:r>
            <a:r>
              <a:rPr lang="ru-RU" altLang="ru-RU" sz="2400" dirty="0" smtClean="0">
                <a:solidFill>
                  <a:prstClr val="black"/>
                </a:solidFill>
                <a:latin typeface="+mn-lt"/>
              </a:rPr>
              <a:t>воды.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altLang="ru-RU" sz="2400" dirty="0" smtClean="0">
                <a:solidFill>
                  <a:prstClr val="black"/>
                </a:solidFill>
                <a:latin typeface="+mn-lt"/>
              </a:rPr>
              <a:t>Труднорастворимое </a:t>
            </a:r>
            <a:r>
              <a:rPr lang="ru-RU" altLang="ru-RU" sz="2400" dirty="0">
                <a:solidFill>
                  <a:prstClr val="black"/>
                </a:solidFill>
                <a:latin typeface="+mn-lt"/>
              </a:rPr>
              <a:t>соединение с яркой светло-желтой окраской</a:t>
            </a:r>
            <a:r>
              <a:rPr lang="ru-RU" altLang="ru-RU" sz="2400" dirty="0" smtClean="0">
                <a:solidFill>
                  <a:prstClr val="black"/>
                </a:solidFill>
                <a:latin typeface="+mn-lt"/>
              </a:rPr>
              <a:t>.</a:t>
            </a:r>
            <a:endParaRPr lang="ru-RU" altLang="ru-RU" sz="24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9222" name="Picture 7" descr="http://www.moluch.ru/archive/34/3804/images/62876c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62877"/>
            <a:ext cx="4360862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38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акой многоцветный уран... лига химиков, химия, уран, радиация, на ночь, длиннопост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0096" y="1340768"/>
            <a:ext cx="3024336" cy="263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4509120"/>
            <a:ext cx="9324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solidFill>
                  <a:prstClr val="black"/>
                </a:solidFill>
                <a:cs typeface="Times New Roman" pitchFamily="18" charset="0"/>
              </a:rPr>
              <a:t>Сильный окислитель.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solidFill>
                  <a:prstClr val="black"/>
                </a:solidFill>
                <a:cs typeface="Times New Roman" pitchFamily="18" charset="0"/>
              </a:rPr>
              <a:t> Встречается в виде </a:t>
            </a:r>
            <a:r>
              <a:rPr lang="ru-RU" sz="2800" b="1" dirty="0" smtClean="0">
                <a:solidFill>
                  <a:prstClr val="black"/>
                </a:solidFill>
                <a:cs typeface="Times New Roman" pitchFamily="18" charset="0"/>
              </a:rPr>
              <a:t>минерала</a:t>
            </a:r>
            <a:r>
              <a:rPr lang="ru-RU" sz="2800" dirty="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cs typeface="Times New Roman" pitchFamily="18" charset="0"/>
              </a:rPr>
              <a:t>студтит</a:t>
            </a:r>
            <a:endParaRPr lang="ru-RU" sz="28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316416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prstClr val="black"/>
                </a:solidFill>
                <a:latin typeface="+mn-lt"/>
              </a:rPr>
              <a:t> </a:t>
            </a:r>
            <a:fld id="{BC6F81BF-BDB1-4AF3-AC45-AE1E602DF1C7}" type="slidenum">
              <a:rPr lang="ru-RU" altLang="ru-RU" sz="1600">
                <a:solidFill>
                  <a:prstClr val="black"/>
                </a:solidFill>
                <a:latin typeface="+mn-lt"/>
                <a:cs typeface="Arial" charset="0"/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ru-RU" altLang="ru-RU" sz="16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14114" y="198736"/>
            <a:ext cx="8496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solidFill>
                  <a:srgbClr val="FF0000"/>
                </a:solidFill>
                <a:latin typeface="+mj-lt"/>
              </a:rPr>
              <a:t>Пероксид урана</a:t>
            </a:r>
          </a:p>
        </p:txBody>
      </p:sp>
    </p:spTree>
    <p:extLst>
      <p:ext uri="{BB962C8B-B14F-4D97-AF65-F5344CB8AC3E}">
        <p14:creationId xmlns:p14="http://schemas.microsoft.com/office/powerpoint/2010/main" val="409410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Номер слайда 3"/>
          <p:cNvSpPr txBox="1">
            <a:spLocks noGrp="1"/>
          </p:cNvSpPr>
          <p:nvPr/>
        </p:nvSpPr>
        <p:spPr bwMode="auto">
          <a:xfrm>
            <a:off x="8166101" y="6381328"/>
            <a:ext cx="719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>
                <a:solidFill>
                  <a:prstClr val="black"/>
                </a:solidFill>
                <a:latin typeface="+mn-lt"/>
              </a:rPr>
              <a:t> </a:t>
            </a:r>
            <a:fld id="{811E3FF2-1A6B-40FA-95C4-B6A06C1CBCA3}" type="slidenum">
              <a:rPr lang="ru-RU" altLang="ru-RU" sz="1600">
                <a:solidFill>
                  <a:prstClr val="black"/>
                </a:solidFill>
                <a:latin typeface="+mn-lt"/>
              </a:rPr>
              <a:pPr algn="ctr" eaLnBrk="1" hangingPunct="1"/>
              <a:t>44</a:t>
            </a:fld>
            <a:endParaRPr lang="ru-RU" altLang="ru-RU" sz="160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1268" name="Прямоугольник 5"/>
          <p:cNvSpPr>
            <a:spLocks noChangeArrowheads="1"/>
          </p:cNvSpPr>
          <p:nvPr/>
        </p:nvSpPr>
        <p:spPr bwMode="auto">
          <a:xfrm>
            <a:off x="179388" y="115888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+mj-lt"/>
              </a:rPr>
              <a:t>Получение пероксида урана</a:t>
            </a:r>
          </a:p>
        </p:txBody>
      </p:sp>
      <p:sp>
        <p:nvSpPr>
          <p:cNvPr id="11269" name="Прямоугольник 6"/>
          <p:cNvSpPr>
            <a:spLocks noChangeArrowheads="1"/>
          </p:cNvSpPr>
          <p:nvPr/>
        </p:nvSpPr>
        <p:spPr bwMode="auto">
          <a:xfrm>
            <a:off x="323528" y="700088"/>
            <a:ext cx="8724071" cy="582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1. Воздействие </a:t>
            </a:r>
            <a:r>
              <a:rPr lang="ru-RU" altLang="ru-RU" sz="2800" b="1" dirty="0">
                <a:solidFill>
                  <a:srgbClr val="C00000"/>
                </a:solidFill>
                <a:latin typeface="+mn-lt"/>
              </a:rPr>
              <a:t>пероксида водорода на соли 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уранила при 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pH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 от 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0.5</a:t>
            </a:r>
            <a:r>
              <a:rPr lang="ru-RU" altLang="ru-RU" sz="2800" b="1" dirty="0" smtClean="0">
                <a:solidFill>
                  <a:srgbClr val="C00000"/>
                </a:solidFill>
                <a:latin typeface="+mn-lt"/>
              </a:rPr>
              <a:t>  до </a:t>
            </a:r>
            <a:r>
              <a:rPr lang="en-US" altLang="ru-RU" sz="2800" b="1" dirty="0" smtClean="0">
                <a:solidFill>
                  <a:srgbClr val="C00000"/>
                </a:solidFill>
                <a:latin typeface="+mn-lt"/>
              </a:rPr>
              <a:t>3.5</a:t>
            </a:r>
            <a:endParaRPr lang="ru-RU" altLang="ru-RU" sz="2800" b="1" dirty="0" smtClean="0">
              <a:solidFill>
                <a:srgbClr val="C00000"/>
              </a:solidFill>
              <a:latin typeface="+mn-lt"/>
            </a:endParaRPr>
          </a:p>
          <a:p>
            <a:pPr algn="ctr"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UO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SO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4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 </a:t>
            </a:r>
            <a:r>
              <a:rPr lang="en-US" altLang="ru-RU" sz="3200" dirty="0">
                <a:solidFill>
                  <a:prstClr val="black"/>
                </a:solidFill>
                <a:latin typeface="+mn-lt"/>
              </a:rPr>
              <a:t>+ H</a:t>
            </a:r>
            <a:r>
              <a:rPr lang="en-US" altLang="ru-RU" sz="3200" baseline="-25000" dirty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>
                <a:solidFill>
                  <a:prstClr val="black"/>
                </a:solidFill>
                <a:latin typeface="+mn-lt"/>
              </a:rPr>
              <a:t>O</a:t>
            </a:r>
            <a:r>
              <a:rPr lang="en-US" altLang="ru-RU" sz="3200" baseline="-25000" dirty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>
                <a:solidFill>
                  <a:prstClr val="black"/>
                </a:solidFill>
                <a:latin typeface="+mn-lt"/>
              </a:rPr>
              <a:t> + xH</a:t>
            </a:r>
            <a:r>
              <a:rPr lang="en-US" altLang="ru-RU" sz="3200" baseline="-25000" dirty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>
                <a:solidFill>
                  <a:prstClr val="black"/>
                </a:solidFill>
                <a:latin typeface="+mn-lt"/>
              </a:rPr>
              <a:t>O → </a:t>
            </a:r>
            <a:r>
              <a:rPr lang="en-US" altLang="ru-RU" sz="3200" dirty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200" baseline="-25000" dirty="0">
                <a:solidFill>
                  <a:srgbClr val="C00000"/>
                </a:solidFill>
                <a:latin typeface="+mn-lt"/>
              </a:rPr>
              <a:t>4</a:t>
            </a:r>
            <a:r>
              <a:rPr lang="en-US" altLang="ru-RU" sz="3200" dirty="0">
                <a:solidFill>
                  <a:srgbClr val="C00000"/>
                </a:solidFill>
                <a:latin typeface="+mn-lt"/>
              </a:rPr>
              <a:t>∙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yH</a:t>
            </a:r>
            <a:r>
              <a:rPr lang="en-US" altLang="ru-RU" sz="3200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O↓ </a:t>
            </a:r>
            <a:r>
              <a:rPr lang="en-US" altLang="ru-RU" sz="3200" dirty="0">
                <a:solidFill>
                  <a:prstClr val="black"/>
                </a:solidFill>
                <a:latin typeface="+mn-lt"/>
              </a:rPr>
              <a:t>+ 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H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SO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4</a:t>
            </a:r>
            <a:endParaRPr lang="ru-RU" altLang="ru-RU" sz="3200" baseline="-25000" dirty="0" smtClean="0">
              <a:solidFill>
                <a:prstClr val="black"/>
              </a:solidFill>
              <a:latin typeface="+mn-lt"/>
            </a:endParaRPr>
          </a:p>
          <a:p>
            <a:pPr algn="ctr" eaLnBrk="1" hangingPunct="1">
              <a:lnSpc>
                <a:spcPct val="114000"/>
              </a:lnSpc>
            </a:pP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UO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(NO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3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)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 + H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 + xH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O → 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UO</a:t>
            </a:r>
            <a:r>
              <a:rPr lang="en-US" altLang="ru-RU" sz="3200" baseline="-25000" dirty="0" smtClean="0">
                <a:solidFill>
                  <a:srgbClr val="C00000"/>
                </a:solidFill>
                <a:latin typeface="+mn-lt"/>
              </a:rPr>
              <a:t>4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∙yH</a:t>
            </a:r>
            <a:r>
              <a:rPr lang="en-US" altLang="ru-RU" sz="3200" baseline="-25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srgbClr val="C00000"/>
                </a:solidFill>
                <a:latin typeface="+mn-lt"/>
              </a:rPr>
              <a:t>O↓ 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+ 2 H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2</a:t>
            </a:r>
            <a:r>
              <a:rPr lang="en-US" altLang="ru-RU" sz="3200" dirty="0" smtClean="0">
                <a:solidFill>
                  <a:prstClr val="black"/>
                </a:solidFill>
                <a:latin typeface="+mn-lt"/>
              </a:rPr>
              <a:t>NO</a:t>
            </a:r>
            <a:r>
              <a:rPr lang="en-US" altLang="ru-RU" sz="3200" baseline="-25000" dirty="0" smtClean="0">
                <a:solidFill>
                  <a:prstClr val="black"/>
                </a:solidFill>
                <a:latin typeface="+mn-lt"/>
              </a:rPr>
              <a:t>3</a:t>
            </a:r>
            <a:endParaRPr lang="ru-RU" altLang="ru-RU" sz="3200" baseline="-25000" dirty="0" smtClean="0">
              <a:solidFill>
                <a:prstClr val="black"/>
              </a:solidFill>
              <a:latin typeface="+mn-lt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endParaRPr lang="ru-RU" altLang="ru-RU" sz="2800" dirty="0" smtClean="0">
              <a:solidFill>
                <a:prstClr val="black"/>
              </a:solidFill>
              <a:latin typeface="+mn-lt"/>
            </a:endParaRPr>
          </a:p>
          <a:p>
            <a:pPr eaLnBrk="1" hangingPunct="1">
              <a:lnSpc>
                <a:spcPct val="114000"/>
              </a:lnSpc>
            </a:pPr>
            <a:r>
              <a:rPr lang="ru-RU" altLang="ru-RU" sz="2800" b="1" i="1" dirty="0" smtClean="0">
                <a:solidFill>
                  <a:schemeClr val="tx2"/>
                </a:solidFill>
                <a:latin typeface="+mn-lt"/>
              </a:rPr>
              <a:t>Количество </a:t>
            </a:r>
            <a:r>
              <a:rPr lang="ru-RU" altLang="ru-RU" sz="2800" b="1" i="1" dirty="0">
                <a:solidFill>
                  <a:schemeClr val="tx2"/>
                </a:solidFill>
                <a:latin typeface="+mn-lt"/>
              </a:rPr>
              <a:t>кристаллизационной воды</a:t>
            </a:r>
            <a:r>
              <a:rPr lang="en-US" altLang="ru-RU" sz="2800" b="1" i="1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altLang="ru-RU" sz="2800" b="1" i="1" dirty="0">
                <a:solidFill>
                  <a:schemeClr val="tx2"/>
                </a:solidFill>
                <a:latin typeface="+mn-lt"/>
              </a:rPr>
              <a:t>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+mn-lt"/>
              </a:rPr>
              <a:t>размер частиц </a:t>
            </a:r>
            <a:r>
              <a:rPr lang="ru-RU" altLang="ru-RU" sz="2800" b="1" i="1" dirty="0">
                <a:solidFill>
                  <a:schemeClr val="tx2"/>
                </a:solidFill>
                <a:latin typeface="+mn-lt"/>
              </a:rPr>
              <a:t>зависит от условий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+mn-lt"/>
              </a:rPr>
              <a:t>осаждения:</a:t>
            </a:r>
            <a:endParaRPr lang="en-US" altLang="ru-RU" sz="2800" b="1" i="1" dirty="0" smtClean="0">
              <a:solidFill>
                <a:schemeClr val="tx2"/>
              </a:solidFill>
              <a:latin typeface="+mn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температура</a:t>
            </a:r>
            <a:r>
              <a:rPr lang="ru-RU" altLang="ru-RU" sz="2800" dirty="0">
                <a:solidFill>
                  <a:prstClr val="black"/>
                </a:solidFill>
                <a:latin typeface="+mn-lt"/>
              </a:rPr>
              <a:t>, </a:t>
            </a:r>
            <a:endParaRPr lang="ru-RU" altLang="ru-RU" sz="2800" dirty="0" smtClean="0">
              <a:solidFill>
                <a:prstClr val="black"/>
              </a:solidFill>
              <a:latin typeface="+mn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скорость </a:t>
            </a:r>
            <a:r>
              <a:rPr lang="ru-RU" altLang="ru-RU" sz="2800" dirty="0">
                <a:solidFill>
                  <a:prstClr val="black"/>
                </a:solidFill>
                <a:latin typeface="+mn-lt"/>
              </a:rPr>
              <a:t>осаждения</a:t>
            </a: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ru-RU" sz="2800" dirty="0" smtClean="0">
                <a:solidFill>
                  <a:prstClr val="black"/>
                </a:solidFill>
                <a:latin typeface="+mn-lt"/>
              </a:rPr>
              <a:t>pH</a:t>
            </a: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 </a:t>
            </a:r>
            <a:r>
              <a:rPr lang="ru-RU" altLang="ru-RU" sz="2800" dirty="0">
                <a:solidFill>
                  <a:prstClr val="black"/>
                </a:solidFill>
                <a:latin typeface="+mn-lt"/>
              </a:rPr>
              <a:t>раствора, </a:t>
            </a:r>
            <a:endParaRPr lang="ru-RU" altLang="ru-RU" sz="2800" dirty="0" smtClean="0">
              <a:solidFill>
                <a:prstClr val="black"/>
              </a:solidFill>
              <a:latin typeface="+mn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концентрации </a:t>
            </a:r>
            <a:r>
              <a:rPr lang="ru-RU" altLang="ru-RU" sz="2800" dirty="0" err="1">
                <a:solidFill>
                  <a:prstClr val="black"/>
                </a:solidFill>
                <a:latin typeface="+mn-lt"/>
              </a:rPr>
              <a:t>осадителя</a:t>
            </a:r>
            <a:r>
              <a:rPr lang="ru-RU" altLang="ru-RU" sz="2800" dirty="0">
                <a:solidFill>
                  <a:prstClr val="black"/>
                </a:solidFill>
                <a:latin typeface="+mn-lt"/>
              </a:rPr>
              <a:t> и урана</a:t>
            </a: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 содержание примесей </a:t>
            </a:r>
            <a:r>
              <a:rPr lang="ru-RU" altLang="ru-RU" sz="2800" dirty="0">
                <a:solidFill>
                  <a:prstClr val="black"/>
                </a:solidFill>
                <a:latin typeface="+mn-lt"/>
              </a:rPr>
              <a:t>в </a:t>
            </a:r>
            <a:r>
              <a:rPr lang="ru-RU" altLang="ru-RU" sz="2800" dirty="0" smtClean="0">
                <a:solidFill>
                  <a:prstClr val="black"/>
                </a:solidFill>
                <a:latin typeface="+mn-lt"/>
              </a:rPr>
              <a:t>растворе.</a:t>
            </a:r>
            <a:endParaRPr lang="ru-RU" altLang="ru-RU" sz="28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724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690063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3600" i="1" dirty="0">
                <a:solidFill>
                  <a:prstClr val="black"/>
                </a:solidFill>
                <a:latin typeface="Calibri"/>
              </a:rPr>
              <a:t>При </a:t>
            </a:r>
            <a:r>
              <a:rPr lang="ru-RU" sz="3600" b="1" i="1" dirty="0">
                <a:solidFill>
                  <a:srgbClr val="FF0000"/>
                </a:solidFill>
                <a:latin typeface="Calibri"/>
              </a:rPr>
              <a:t>рН</a:t>
            </a:r>
            <a:r>
              <a:rPr lang="ru-RU" sz="3600" i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&gt; 3,5 </a:t>
            </a:r>
            <a:r>
              <a:rPr lang="ru-RU" sz="3600" i="1" dirty="0">
                <a:solidFill>
                  <a:prstClr val="black"/>
                </a:solidFill>
                <a:latin typeface="Calibri"/>
              </a:rPr>
              <a:t>- растворимый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3600" i="1" dirty="0" err="1">
                <a:solidFill>
                  <a:prstClr val="black"/>
                </a:solidFill>
                <a:latin typeface="Calibri"/>
              </a:rPr>
              <a:t>уранил</a:t>
            </a:r>
            <a:r>
              <a:rPr lang="ru-RU" sz="3600" i="1" dirty="0">
                <a:solidFill>
                  <a:prstClr val="black"/>
                </a:solidFill>
                <a:latin typeface="Calibri"/>
              </a:rPr>
              <a:t>-</a:t>
            </a:r>
            <a:r>
              <a:rPr lang="ru-RU" sz="3600" i="1" dirty="0" err="1">
                <a:solidFill>
                  <a:prstClr val="black"/>
                </a:solidFill>
                <a:latin typeface="Calibri"/>
              </a:rPr>
              <a:t>гидропероксид</a:t>
            </a:r>
            <a:r>
              <a:rPr lang="ru-RU" sz="3600" i="1" dirty="0">
                <a:solidFill>
                  <a:prstClr val="black"/>
                </a:solidFill>
                <a:latin typeface="Calibri"/>
              </a:rPr>
              <a:t>-ион </a:t>
            </a:r>
            <a:r>
              <a:rPr lang="ru-RU" sz="3600" b="1" i="1" dirty="0">
                <a:solidFill>
                  <a:srgbClr val="FF0000"/>
                </a:solidFill>
                <a:latin typeface="Calibri"/>
              </a:rPr>
              <a:t>(UO</a:t>
            </a:r>
            <a:r>
              <a:rPr lang="ru-RU" sz="3600" b="1" i="1" baseline="-25000" dirty="0">
                <a:solidFill>
                  <a:srgbClr val="FF0000"/>
                </a:solidFill>
                <a:latin typeface="Calibri"/>
              </a:rPr>
              <a:t>2</a:t>
            </a:r>
            <a:r>
              <a:rPr lang="ru-RU" sz="3600" b="1" i="1" dirty="0">
                <a:solidFill>
                  <a:srgbClr val="FF0000"/>
                </a:solidFill>
                <a:latin typeface="Calibri"/>
              </a:rPr>
              <a:t>ООН)</a:t>
            </a:r>
            <a:r>
              <a:rPr lang="ru-RU" sz="3600" b="1" i="1" baseline="30000" dirty="0">
                <a:solidFill>
                  <a:srgbClr val="FF0000"/>
                </a:solidFill>
                <a:latin typeface="Calibri"/>
              </a:rPr>
              <a:t>+</a:t>
            </a:r>
            <a:r>
              <a:rPr lang="ru-RU" sz="3600" i="1" dirty="0">
                <a:solidFill>
                  <a:prstClr val="black"/>
                </a:solidFill>
                <a:latin typeface="Calibri"/>
              </a:rPr>
              <a:t>. </a:t>
            </a:r>
            <a:endParaRPr lang="ru-RU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Прямоугольник 5"/>
          <p:cNvSpPr>
            <a:spLocks noChangeArrowheads="1"/>
          </p:cNvSpPr>
          <p:nvPr/>
        </p:nvSpPr>
        <p:spPr bwMode="auto">
          <a:xfrm>
            <a:off x="323850" y="159153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+mj-lt"/>
              </a:rPr>
              <a:t>Пероксид урана</a:t>
            </a:r>
          </a:p>
        </p:txBody>
      </p:sp>
    </p:spTree>
    <p:extLst>
      <p:ext uri="{BB962C8B-B14F-4D97-AF65-F5344CB8AC3E}">
        <p14:creationId xmlns:p14="http://schemas.microsoft.com/office/powerpoint/2010/main" val="158464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B776A-40B5-4B2C-803E-46C5B4DA9300}" type="slidenum">
              <a:rPr lang="ru-RU" sz="1600" smtClean="0">
                <a:solidFill>
                  <a:schemeClr val="tx1"/>
                </a:solidFill>
              </a:rPr>
              <a:pPr/>
              <a:t>46</a:t>
            </a:fld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82340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UO</a:t>
            </a:r>
            <a:r>
              <a:rPr lang="ru-RU" sz="3600" baseline="-25000" dirty="0"/>
              <a:t>4</a:t>
            </a:r>
            <a:r>
              <a:rPr lang="ru-RU" sz="3600" dirty="0"/>
              <a:t>‧2Н</a:t>
            </a:r>
            <a:r>
              <a:rPr lang="ru-RU" sz="3600" baseline="-25000" dirty="0"/>
              <a:t>2</a:t>
            </a:r>
            <a:r>
              <a:rPr lang="ru-RU" sz="3600" dirty="0"/>
              <a:t>О + </a:t>
            </a:r>
            <a:r>
              <a:rPr lang="en-US" sz="3600" dirty="0">
                <a:solidFill>
                  <a:srgbClr val="C00000"/>
                </a:solidFill>
              </a:rPr>
              <a:t>H</a:t>
            </a:r>
            <a:r>
              <a:rPr lang="ru-RU" sz="3600" baseline="-25000" dirty="0">
                <a:solidFill>
                  <a:srgbClr val="C00000"/>
                </a:solidFill>
              </a:rPr>
              <a:t>2</a:t>
            </a:r>
            <a:r>
              <a:rPr lang="en-US" sz="3600" dirty="0">
                <a:solidFill>
                  <a:srgbClr val="C00000"/>
                </a:solidFill>
              </a:rPr>
              <a:t>SO</a:t>
            </a:r>
            <a:r>
              <a:rPr lang="ru-RU" sz="3600" baseline="-25000" dirty="0">
                <a:solidFill>
                  <a:srgbClr val="C00000"/>
                </a:solidFill>
              </a:rPr>
              <a:t>4</a:t>
            </a:r>
            <a:r>
              <a:rPr lang="ru-RU" sz="3600" dirty="0">
                <a:solidFill>
                  <a:srgbClr val="C00000"/>
                </a:solidFill>
              </a:rPr>
              <a:t> </a:t>
            </a:r>
            <a:r>
              <a:rPr lang="ru-RU" sz="3600" dirty="0">
                <a:sym typeface="Symbol"/>
              </a:rPr>
              <a:t></a:t>
            </a:r>
            <a:r>
              <a:rPr lang="ru-RU" sz="3600" dirty="0"/>
              <a:t> 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sym typeface="Symbol"/>
              </a:rPr>
              <a:t>       </a:t>
            </a:r>
            <a:r>
              <a:rPr lang="ru-RU" sz="3600" dirty="0" smtClean="0">
                <a:sym typeface="Symbol"/>
              </a:rPr>
              <a:t>               </a:t>
            </a:r>
            <a:r>
              <a:rPr lang="ru-RU" sz="3600" dirty="0">
                <a:sym typeface="Symbol"/>
              </a:rPr>
              <a:t></a:t>
            </a:r>
            <a:r>
              <a:rPr lang="ru-RU" sz="3600" dirty="0"/>
              <a:t> </a:t>
            </a:r>
            <a:r>
              <a:rPr lang="en-US" sz="3600" b="1" dirty="0">
                <a:solidFill>
                  <a:srgbClr val="C00000"/>
                </a:solidFill>
              </a:rPr>
              <a:t>UO</a:t>
            </a:r>
            <a:r>
              <a:rPr lang="ru-RU" sz="3600" b="1" baseline="-25000" dirty="0" smtClean="0">
                <a:solidFill>
                  <a:srgbClr val="C00000"/>
                </a:solidFill>
              </a:rPr>
              <a:t>2</a:t>
            </a:r>
            <a:r>
              <a:rPr lang="en-US" sz="3600" b="1" dirty="0" smtClean="0">
                <a:solidFill>
                  <a:srgbClr val="C00000"/>
                </a:solidFill>
              </a:rPr>
              <a:t>SO</a:t>
            </a:r>
            <a:r>
              <a:rPr lang="ru-RU" sz="3600" b="1" baseline="-25000" dirty="0">
                <a:solidFill>
                  <a:srgbClr val="C00000"/>
                </a:solidFill>
              </a:rPr>
              <a:t>4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dirty="0"/>
              <a:t>+ 3Н</a:t>
            </a:r>
            <a:r>
              <a:rPr lang="ru-RU" sz="3600" baseline="-25000" dirty="0"/>
              <a:t>2</a:t>
            </a:r>
            <a:r>
              <a:rPr lang="ru-RU" sz="3600" dirty="0"/>
              <a:t>О</a:t>
            </a:r>
            <a:r>
              <a:rPr lang="en-US" sz="3600" dirty="0"/>
              <a:t> </a:t>
            </a:r>
            <a:r>
              <a:rPr lang="ru-RU" sz="3600" dirty="0"/>
              <a:t>+</a:t>
            </a:r>
            <a:r>
              <a:rPr lang="en-US" sz="3600" dirty="0"/>
              <a:t> </a:t>
            </a:r>
            <a:r>
              <a:rPr lang="ru-RU" sz="3600" dirty="0"/>
              <a:t>1/2 </a:t>
            </a:r>
            <a:r>
              <a:rPr lang="en-US" sz="3600" dirty="0"/>
              <a:t>O</a:t>
            </a:r>
            <a:r>
              <a:rPr lang="ru-RU" sz="3600" baseline="-25000" dirty="0"/>
              <a:t>2</a:t>
            </a:r>
            <a:r>
              <a:rPr lang="ru-RU" sz="3600" dirty="0"/>
              <a:t>↑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58112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2</a:t>
            </a:r>
            <a:r>
              <a:rPr lang="en-US" sz="3600" dirty="0"/>
              <a:t>UO</a:t>
            </a:r>
            <a:r>
              <a:rPr lang="ru-RU" sz="3600" baseline="-25000" dirty="0"/>
              <a:t>4</a:t>
            </a:r>
            <a:r>
              <a:rPr lang="ru-RU" sz="3600" dirty="0"/>
              <a:t>‧2Н</a:t>
            </a:r>
            <a:r>
              <a:rPr lang="ru-RU" sz="3600" baseline="-25000" dirty="0"/>
              <a:t>2</a:t>
            </a:r>
            <a:r>
              <a:rPr lang="ru-RU" sz="3600" dirty="0"/>
              <a:t>О + 2</a:t>
            </a:r>
            <a:r>
              <a:rPr lang="en-US" sz="3600" dirty="0" err="1">
                <a:solidFill>
                  <a:srgbClr val="C00000"/>
                </a:solidFill>
              </a:rPr>
              <a:t>NaOH</a:t>
            </a:r>
            <a:r>
              <a:rPr lang="en-US" sz="3600" dirty="0"/>
              <a:t> </a:t>
            </a:r>
            <a:r>
              <a:rPr lang="ru-RU" sz="3600" dirty="0">
                <a:sym typeface="Symbol"/>
              </a:rPr>
              <a:t></a:t>
            </a:r>
          </a:p>
          <a:p>
            <a:pPr>
              <a:lnSpc>
                <a:spcPct val="50000"/>
              </a:lnSpc>
            </a:pPr>
            <a:r>
              <a:rPr lang="ru-RU" sz="3600" i="1" dirty="0">
                <a:sym typeface="Symbol"/>
              </a:rPr>
              <a:t>			</a:t>
            </a:r>
            <a:endParaRPr lang="ru-RU" sz="3600" i="1" dirty="0" smtClean="0">
              <a:sym typeface="Symbol"/>
            </a:endParaRPr>
          </a:p>
          <a:p>
            <a:pPr>
              <a:lnSpc>
                <a:spcPct val="50000"/>
              </a:lnSpc>
            </a:pPr>
            <a:r>
              <a:rPr lang="ru-RU" sz="3600" dirty="0" smtClean="0">
                <a:sym typeface="Symbol"/>
              </a:rPr>
              <a:t>                       </a:t>
            </a:r>
            <a:r>
              <a:rPr lang="ru-RU" sz="3600" dirty="0" smtClean="0"/>
              <a:t> </a:t>
            </a:r>
            <a:r>
              <a:rPr lang="en-US" sz="3600" b="1" dirty="0">
                <a:solidFill>
                  <a:srgbClr val="C00000"/>
                </a:solidFill>
              </a:rPr>
              <a:t>Na</a:t>
            </a:r>
            <a:r>
              <a:rPr lang="ru-RU" sz="3600" b="1" baseline="-25000" dirty="0">
                <a:solidFill>
                  <a:srgbClr val="C00000"/>
                </a:solidFill>
              </a:rPr>
              <a:t>2</a:t>
            </a:r>
            <a:r>
              <a:rPr lang="en-US" sz="3600" b="1" dirty="0">
                <a:solidFill>
                  <a:srgbClr val="C00000"/>
                </a:solidFill>
              </a:rPr>
              <a:t>U</a:t>
            </a:r>
            <a:r>
              <a:rPr lang="ru-RU" sz="3600" b="1" baseline="-25000" dirty="0">
                <a:solidFill>
                  <a:srgbClr val="C00000"/>
                </a:solidFill>
              </a:rPr>
              <a:t>2</a:t>
            </a:r>
            <a:r>
              <a:rPr lang="en-US" sz="3600" b="1" dirty="0">
                <a:solidFill>
                  <a:srgbClr val="C00000"/>
                </a:solidFill>
              </a:rPr>
              <a:t>O</a:t>
            </a:r>
            <a:r>
              <a:rPr lang="ru-RU" sz="3600" b="1" baseline="-25000" dirty="0">
                <a:solidFill>
                  <a:srgbClr val="C00000"/>
                </a:solidFill>
              </a:rPr>
              <a:t>7</a:t>
            </a:r>
            <a:r>
              <a:rPr lang="ru-RU" sz="3600" b="1" dirty="0">
                <a:solidFill>
                  <a:srgbClr val="C00000"/>
                </a:solidFill>
              </a:rPr>
              <a:t>↓</a:t>
            </a:r>
            <a:r>
              <a:rPr lang="ru-RU" sz="3600" dirty="0"/>
              <a:t> + 5Н</a:t>
            </a:r>
            <a:r>
              <a:rPr lang="ru-RU" sz="3600" baseline="-25000" dirty="0"/>
              <a:t>2</a:t>
            </a:r>
            <a:r>
              <a:rPr lang="ru-RU" sz="3600" dirty="0"/>
              <a:t>О</a:t>
            </a:r>
            <a:r>
              <a:rPr lang="en-US" sz="3600" dirty="0"/>
              <a:t> </a:t>
            </a:r>
            <a:r>
              <a:rPr lang="ru-RU" sz="3600" dirty="0"/>
              <a:t>+</a:t>
            </a:r>
            <a:r>
              <a:rPr lang="en-US" sz="3600" dirty="0"/>
              <a:t> O</a:t>
            </a:r>
            <a:r>
              <a:rPr lang="ru-RU" sz="3600" baseline="-25000" dirty="0"/>
              <a:t>2</a:t>
            </a:r>
            <a:r>
              <a:rPr lang="ru-RU" sz="3600" dirty="0"/>
              <a:t>↑</a:t>
            </a: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323850" y="159153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+mj-lt"/>
              </a:rPr>
              <a:t>Пероксид урана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864" y="806460"/>
            <a:ext cx="8216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Взаимодействие с растворами кислот и щелочей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96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5507</TotalTime>
  <Words>2123</Words>
  <Application>Microsoft Office PowerPoint</Application>
  <PresentationFormat>Экран (4:3)</PresentationFormat>
  <Paragraphs>498</Paragraphs>
  <Slides>46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  Химическая технология  ядерного топлива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реальных веществ. Основные этапы анализа</dc:title>
  <dc:creator>Tatyana M. Gindullina</dc:creator>
  <cp:lastModifiedBy>Амелина Галина Николаевна</cp:lastModifiedBy>
  <cp:revision>205</cp:revision>
  <dcterms:created xsi:type="dcterms:W3CDTF">2011-11-17T08:49:50Z</dcterms:created>
  <dcterms:modified xsi:type="dcterms:W3CDTF">2025-11-21T09:56:40Z</dcterms:modified>
</cp:coreProperties>
</file>