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299" r:id="rId2"/>
    <p:sldId id="336" r:id="rId3"/>
    <p:sldId id="337" r:id="rId4"/>
    <p:sldId id="263" r:id="rId5"/>
    <p:sldId id="338" r:id="rId6"/>
    <p:sldId id="349" r:id="rId7"/>
    <p:sldId id="350" r:id="rId8"/>
    <p:sldId id="339" r:id="rId9"/>
    <p:sldId id="351" r:id="rId10"/>
    <p:sldId id="300" r:id="rId11"/>
    <p:sldId id="352" r:id="rId12"/>
    <p:sldId id="301" r:id="rId13"/>
    <p:sldId id="302" r:id="rId14"/>
    <p:sldId id="304" r:id="rId15"/>
    <p:sldId id="341" r:id="rId16"/>
    <p:sldId id="305" r:id="rId17"/>
    <p:sldId id="342" r:id="rId18"/>
    <p:sldId id="306" r:id="rId19"/>
    <p:sldId id="343" r:id="rId20"/>
    <p:sldId id="344" r:id="rId21"/>
    <p:sldId id="345" r:id="rId22"/>
    <p:sldId id="346" r:id="rId23"/>
    <p:sldId id="347" r:id="rId24"/>
    <p:sldId id="348" r:id="rId25"/>
    <p:sldId id="257" r:id="rId26"/>
  </p:sldIdLst>
  <p:sldSz cx="12192000" cy="6858000"/>
  <p:notesSz cx="10234613" cy="7099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B83C"/>
    <a:srgbClr val="25C1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6395" autoAdjust="0"/>
  </p:normalViewPr>
  <p:slideViewPr>
    <p:cSldViewPr snapToGrid="0">
      <p:cViewPr varScale="1">
        <p:scale>
          <a:sx n="103" d="100"/>
          <a:sy n="103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619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797246" y="0"/>
            <a:ext cx="4434999" cy="35619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3822C60-5E5E-4B1E-AF8E-C7576370BD67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743103"/>
            <a:ext cx="4434999" cy="35619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797246" y="6743103"/>
            <a:ext cx="4434999" cy="35619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CD86424-A1CB-49E8-AE9B-EC140BE8D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375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619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9" cy="35619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AAAD8D9-866B-4106-82FA-4BD55FB47369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87675" y="887413"/>
            <a:ext cx="4259263" cy="23955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23462" y="3416538"/>
            <a:ext cx="8187690" cy="2795350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743103"/>
            <a:ext cx="4434999" cy="35619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797246" y="6743103"/>
            <a:ext cx="4434999" cy="35619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CF913CD-2D90-477E-AA0F-CFF40C4F04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553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42F1-A81E-4513-BE43-51C911424688}" type="datetime1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6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07548-EABF-40A7-BCA9-FE1EFC7C4264}" type="datetime1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03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155C6-95D5-4D9A-AA05-BE7AF120590D}" type="datetime1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97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4822-E4C1-4C30-A5EA-1898F4357FA2}" type="datetime1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529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4BBD6-40A2-4ADB-B495-A6919334A1B0}" type="datetime1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99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BA62-EE06-4BF2-B537-742766B970B3}" type="datetime1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72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DB9FC-E6D1-41A9-B73A-7B7644439DE6}" type="datetime1">
              <a:rPr lang="ru-RU" smtClean="0"/>
              <a:t>26.10.2021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90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6EA8-EFD1-41F9-A84D-9C3C4C9EB2BC}" type="datetime1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490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1E3F-9417-4E63-AF64-2D2EFE3637C2}" type="datetime1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693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B751-E7AF-4ADB-B415-79894403551B}" type="datetime1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992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C353F-48B0-4959-9403-2380FE2C8306}" type="datetime1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336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DA743-3EC5-4078-928F-42BF86A389BF}" type="datetime1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1D3D4-535D-4AF4-9AF1-3F70BA425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40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way.php?to=https://www.instagram.com/oopt.tpu&amp;cc_key=" TargetMode="External"/><Relationship Id="rId2" Type="http://schemas.openxmlformats.org/officeDocument/2006/relationships/hyperlink" Target="https://vk.com/away.php?to=http://t.me/scwtpu&amp;cc_key=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cecd_tpu?w=wall-24890431_2644" TargetMode="External"/><Relationship Id="rId5" Type="http://schemas.openxmlformats.org/officeDocument/2006/relationships/hyperlink" Target="https://vk.com/away.php?to=https://oopt.tpu.ru/vacancy&amp;cc_key=" TargetMode="External"/><Relationship Id="rId4" Type="http://schemas.openxmlformats.org/officeDocument/2006/relationships/hyperlink" Target="https://vk.com/away.php?to=https://facultetus.ru/tpu&amp;cc_key=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opit.tpu.ru/html/samples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79893" y="1652309"/>
            <a:ext cx="1042071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+mj-lt"/>
                <a:cs typeface="Arial" panose="020B0604020202020204" pitchFamily="34" charset="0"/>
              </a:rPr>
              <a:t>Практика по получению профессиональных умений и опыта профессиональной деятельности</a:t>
            </a:r>
            <a:endParaRPr lang="en-US" sz="4800" dirty="0">
              <a:latin typeface="+mj-lt"/>
              <a:cs typeface="Arial" panose="020B0604020202020204" pitchFamily="34" charset="0"/>
            </a:endParaRPr>
          </a:p>
          <a:p>
            <a:pPr algn="ctr"/>
            <a:endParaRPr lang="ru-RU" dirty="0"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4000" dirty="0">
                <a:latin typeface="+mj-lt"/>
                <a:cs typeface="Arial" panose="020B0604020202020204" pitchFamily="34" charset="0"/>
              </a:rPr>
              <a:t>(производственная)</a:t>
            </a:r>
            <a:r>
              <a:rPr lang="en-US" sz="4000" dirty="0">
                <a:latin typeface="+mj-lt"/>
                <a:cs typeface="Arial" panose="020B0604020202020204" pitchFamily="34" charset="0"/>
              </a:rPr>
              <a:t>        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30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0883" y="816279"/>
            <a:ext cx="1050697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+mj-lt"/>
              </a:rPr>
              <a:t>Сроки практики в </a:t>
            </a:r>
            <a:r>
              <a:rPr lang="ru-RU" sz="3200" b="1" dirty="0" smtClean="0">
                <a:latin typeface="+mj-lt"/>
              </a:rPr>
              <a:t>202</a:t>
            </a:r>
            <a:r>
              <a:rPr lang="en-US" sz="3200" b="1" dirty="0" smtClean="0">
                <a:latin typeface="+mj-lt"/>
              </a:rPr>
              <a:t>1</a:t>
            </a:r>
            <a:r>
              <a:rPr lang="ru-RU" sz="3200" b="1" dirty="0" smtClean="0">
                <a:latin typeface="+mj-lt"/>
              </a:rPr>
              <a:t>-2</a:t>
            </a:r>
            <a:r>
              <a:rPr lang="en-US" sz="3200" b="1" dirty="0" smtClean="0">
                <a:latin typeface="+mj-lt"/>
              </a:rPr>
              <a:t>2</a:t>
            </a:r>
            <a:r>
              <a:rPr lang="ru-RU" sz="3200" b="1" dirty="0" smtClean="0">
                <a:latin typeface="+mj-lt"/>
              </a:rPr>
              <a:t> </a:t>
            </a:r>
            <a:r>
              <a:rPr lang="ru-RU" sz="3200" b="1" dirty="0">
                <a:latin typeface="+mj-lt"/>
              </a:rPr>
              <a:t>уч. году</a:t>
            </a:r>
          </a:p>
          <a:p>
            <a:pPr algn="just"/>
            <a:endParaRPr lang="ru-RU" sz="2000" dirty="0">
              <a:latin typeface="+mj-lt"/>
            </a:endParaRPr>
          </a:p>
          <a:p>
            <a:pPr algn="ctr"/>
            <a:r>
              <a:rPr lang="ru-RU" sz="3200" u="sng" dirty="0">
                <a:solidFill>
                  <a:srgbClr val="0070C0"/>
                </a:solidFill>
                <a:latin typeface="+mj-lt"/>
              </a:rPr>
              <a:t>с </a:t>
            </a:r>
            <a:r>
              <a:rPr lang="ru-RU" sz="3200" u="sng" dirty="0" smtClean="0">
                <a:solidFill>
                  <a:srgbClr val="0070C0"/>
                </a:solidFill>
                <a:latin typeface="+mj-lt"/>
              </a:rPr>
              <a:t>2</a:t>
            </a:r>
            <a:r>
              <a:rPr lang="en-US" sz="3200" u="sng" dirty="0" smtClean="0">
                <a:solidFill>
                  <a:srgbClr val="0070C0"/>
                </a:solidFill>
                <a:latin typeface="+mj-lt"/>
              </a:rPr>
              <a:t>7</a:t>
            </a:r>
            <a:r>
              <a:rPr lang="ru-RU" sz="3200" u="sng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ru-RU" sz="3200" u="sng" dirty="0">
                <a:solidFill>
                  <a:srgbClr val="0070C0"/>
                </a:solidFill>
                <a:latin typeface="+mj-lt"/>
              </a:rPr>
              <a:t>июня </a:t>
            </a:r>
            <a:r>
              <a:rPr lang="ru-RU" sz="3200" u="sng" dirty="0" smtClean="0">
                <a:solidFill>
                  <a:srgbClr val="0070C0"/>
                </a:solidFill>
                <a:latin typeface="+mj-lt"/>
              </a:rPr>
              <a:t>202</a:t>
            </a:r>
            <a:r>
              <a:rPr lang="en-US" sz="3200" u="sng" dirty="0" smtClean="0">
                <a:solidFill>
                  <a:srgbClr val="0070C0"/>
                </a:solidFill>
                <a:latin typeface="+mj-lt"/>
              </a:rPr>
              <a:t>2</a:t>
            </a:r>
            <a:r>
              <a:rPr lang="ru-RU" sz="3200" u="sng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ru-RU" sz="3200" u="sng" dirty="0">
                <a:solidFill>
                  <a:srgbClr val="0070C0"/>
                </a:solidFill>
                <a:latin typeface="+mj-lt"/>
              </a:rPr>
              <a:t>г. по </a:t>
            </a:r>
            <a:r>
              <a:rPr lang="ru-RU" sz="3200" u="sng" dirty="0" smtClean="0">
                <a:solidFill>
                  <a:srgbClr val="0070C0"/>
                </a:solidFill>
                <a:latin typeface="+mj-lt"/>
              </a:rPr>
              <a:t>2</a:t>
            </a:r>
            <a:r>
              <a:rPr lang="en-US" sz="3200" u="sng" dirty="0" smtClean="0">
                <a:solidFill>
                  <a:srgbClr val="0070C0"/>
                </a:solidFill>
                <a:latin typeface="+mj-lt"/>
              </a:rPr>
              <a:t>4</a:t>
            </a:r>
            <a:r>
              <a:rPr lang="ru-RU" sz="3200" u="sng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ru-RU" sz="3200" u="sng" dirty="0">
                <a:solidFill>
                  <a:srgbClr val="0070C0"/>
                </a:solidFill>
                <a:latin typeface="+mj-lt"/>
              </a:rPr>
              <a:t>июля </a:t>
            </a:r>
            <a:r>
              <a:rPr lang="ru-RU" sz="3200" u="sng" dirty="0" smtClean="0">
                <a:solidFill>
                  <a:srgbClr val="0070C0"/>
                </a:solidFill>
                <a:latin typeface="+mj-lt"/>
              </a:rPr>
              <a:t>202</a:t>
            </a:r>
            <a:r>
              <a:rPr lang="en-US" sz="3200" u="sng" dirty="0" smtClean="0">
                <a:solidFill>
                  <a:srgbClr val="0070C0"/>
                </a:solidFill>
                <a:latin typeface="+mj-lt"/>
              </a:rPr>
              <a:t>2</a:t>
            </a:r>
            <a:r>
              <a:rPr lang="ru-RU" sz="3200" u="sng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ru-RU" sz="3200" u="sng" dirty="0">
                <a:solidFill>
                  <a:srgbClr val="0070C0"/>
                </a:solidFill>
                <a:latin typeface="+mj-lt"/>
              </a:rPr>
              <a:t>г.</a:t>
            </a:r>
          </a:p>
          <a:p>
            <a:pPr algn="ctr"/>
            <a:r>
              <a:rPr lang="ru-RU" sz="2400" dirty="0">
                <a:solidFill>
                  <a:srgbClr val="0070C0"/>
                </a:solidFill>
                <a:latin typeface="+mj-lt"/>
              </a:rPr>
              <a:t>(4 недели)</a:t>
            </a:r>
          </a:p>
          <a:p>
            <a:pPr algn="just"/>
            <a:endParaRPr lang="ru-RU" sz="2000" dirty="0">
              <a:latin typeface="+mj-lt"/>
            </a:endParaRPr>
          </a:p>
          <a:p>
            <a:pPr algn="just"/>
            <a:endParaRPr lang="ru-RU" sz="2000" dirty="0">
              <a:latin typeface="+mj-lt"/>
            </a:endParaRPr>
          </a:p>
          <a:p>
            <a:pPr algn="just"/>
            <a:r>
              <a:rPr lang="ru-RU" sz="3200" dirty="0">
                <a:latin typeface="+mj-lt"/>
              </a:rPr>
              <a:t>Практика проводится на профильных предприятиях, в отделах АСУ, </a:t>
            </a:r>
            <a:r>
              <a:rPr lang="ru-RU" sz="3200" dirty="0" err="1">
                <a:latin typeface="+mj-lt"/>
              </a:rPr>
              <a:t>КИПиА</a:t>
            </a:r>
            <a:r>
              <a:rPr lang="ru-RU" sz="3200" dirty="0">
                <a:latin typeface="+mj-lt"/>
              </a:rPr>
              <a:t> и т.п.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3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0883" y="816279"/>
            <a:ext cx="1050697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u="sng" dirty="0">
                <a:latin typeface="+mj-lt"/>
              </a:rPr>
              <a:t>Целью практики</a:t>
            </a:r>
            <a:r>
              <a:rPr lang="ru-RU" sz="3200" dirty="0">
                <a:latin typeface="+mj-lt"/>
              </a:rPr>
              <a:t> является формирование компетенций для подготовки к профессиональной деятельности.</a:t>
            </a:r>
          </a:p>
          <a:p>
            <a:pPr algn="just"/>
            <a:endParaRPr lang="ru-RU" sz="1600" dirty="0">
              <a:latin typeface="+mj-lt"/>
            </a:endParaRPr>
          </a:p>
          <a:p>
            <a:pPr algn="just"/>
            <a:r>
              <a:rPr lang="ru-RU" sz="3200" b="1" u="sng" dirty="0">
                <a:latin typeface="+mj-lt"/>
              </a:rPr>
              <a:t>Задачи</a:t>
            </a:r>
            <a:r>
              <a:rPr lang="ru-RU" sz="3200" dirty="0">
                <a:latin typeface="+mj-lt"/>
              </a:rPr>
              <a:t>: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приобретение опыта использования современных информационных технологий, техники, прикладных программных средств при решении задач  автоматизации технологических процессов;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приобретение опыта разработки проектно-технической документации, связанной с  автоматизацией технологических процессов (объектов);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изучение структуры и функции автоматизированных систем управления производства, режимов работы, технико-экономических критериев качества функционирования и целей управления 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изучение правил оформления конструкторской документации;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приобретение навыков работы на контрольно-измерительном и испытательном оборудовании;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ru-RU" sz="2000" dirty="0">
              <a:latin typeface="+mj-lt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42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0883" y="816279"/>
            <a:ext cx="105069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овладение способностью разрабатывать локальные поверочные схемы и выполнять выбор, проверку, отладку и ремонт систем и средств АТП, контроля, диагностики, испытаний, управления процессами, жизненным циклом продукции и ее качеством;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участие в разработке проектной и рабочей технической документации в области АТПП;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изучение особенностей технологических процессов, контроля, диагностики, испытаний, управления процессами, жизненного цикла продукции;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изучение методологии работы с научно-технической информацией;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изучение отечественного и зарубежного опыта исследований в области АТПП;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составление структурных схем производств, их математических моделей как объектов управления;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j-lt"/>
              </a:rPr>
              <a:t>оценивание точности и достоверности результатов моделирования.</a:t>
            </a:r>
          </a:p>
          <a:p>
            <a:pPr algn="just"/>
            <a:endParaRPr lang="ru-RU" sz="2000" dirty="0">
              <a:latin typeface="+mj-lt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94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0883" y="816279"/>
            <a:ext cx="1050697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+mj-lt"/>
              </a:rPr>
              <a:t>По окончании практики, обучающиеся предоставляют </a:t>
            </a:r>
            <a:r>
              <a:rPr lang="ru-RU" sz="2400" b="1" u="sng" dirty="0">
                <a:latin typeface="+mj-lt"/>
              </a:rPr>
              <a:t>пакет документов</a:t>
            </a:r>
            <a:r>
              <a:rPr lang="ru-RU" sz="2400" dirty="0">
                <a:latin typeface="+mj-lt"/>
              </a:rPr>
              <a:t>, который включает в себя:</a:t>
            </a:r>
          </a:p>
          <a:p>
            <a:pPr algn="just"/>
            <a:endParaRPr lang="ru-RU" dirty="0">
              <a:latin typeface="+mj-lt"/>
            </a:endParaRP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+mj-lt"/>
              </a:rPr>
              <a:t>дневник обучающегося по практике;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+mj-lt"/>
              </a:rPr>
              <a:t>отчет о практике;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+mj-lt"/>
              </a:rPr>
              <a:t>финансовый отчет (</a:t>
            </a:r>
            <a:r>
              <a:rPr lang="ru-RU" sz="2400" dirty="0">
                <a:solidFill>
                  <a:srgbClr val="FF0000"/>
                </a:solidFill>
                <a:latin typeface="+mj-lt"/>
              </a:rPr>
              <a:t>при выделении средств ТПУ</a:t>
            </a:r>
            <a:r>
              <a:rPr lang="ru-RU" sz="2400" dirty="0">
                <a:latin typeface="+mj-lt"/>
              </a:rPr>
              <a:t>).</a:t>
            </a:r>
          </a:p>
          <a:p>
            <a:pPr algn="just"/>
            <a:endParaRPr lang="ru-RU" sz="2000" dirty="0">
              <a:latin typeface="+mj-lt"/>
            </a:endParaRPr>
          </a:p>
          <a:p>
            <a:pPr algn="just"/>
            <a:r>
              <a:rPr lang="ru-RU" sz="2400" b="1" u="sng" dirty="0">
                <a:latin typeface="+mj-lt"/>
              </a:rPr>
              <a:t>Промежуточная аттестация</a:t>
            </a:r>
            <a:r>
              <a:rPr lang="ru-RU" sz="2400" dirty="0">
                <a:latin typeface="+mj-lt"/>
              </a:rPr>
              <a:t> в форме </a:t>
            </a:r>
            <a:r>
              <a:rPr lang="ru-RU" sz="2400" u="sng" dirty="0">
                <a:latin typeface="+mj-lt"/>
              </a:rPr>
              <a:t>дифференцированного зачета</a:t>
            </a:r>
            <a:r>
              <a:rPr lang="ru-RU" sz="2400" dirty="0">
                <a:latin typeface="+mj-lt"/>
              </a:rPr>
              <a:t> проводится в виде защиты отчета по практике</a:t>
            </a:r>
            <a:r>
              <a:rPr lang="ru-RU" sz="2400" dirty="0" smtClean="0">
                <a:latin typeface="+mj-lt"/>
              </a:rPr>
              <a:t>.</a:t>
            </a:r>
            <a:endParaRPr lang="en-US" sz="2400" dirty="0" smtClean="0">
              <a:latin typeface="+mj-lt"/>
            </a:endParaRPr>
          </a:p>
          <a:p>
            <a:pPr algn="just"/>
            <a:endParaRPr lang="en-US" sz="2400" dirty="0">
              <a:latin typeface="+mj-lt"/>
            </a:endParaRPr>
          </a:p>
          <a:p>
            <a:pPr algn="just"/>
            <a:r>
              <a:rPr lang="ru-RU" sz="2400" b="1" dirty="0" smtClean="0">
                <a:latin typeface="+mj-lt"/>
              </a:rPr>
              <a:t>Срок сдачи финансового отчета</a:t>
            </a:r>
            <a:r>
              <a:rPr lang="ru-RU" sz="2400" dirty="0" smtClean="0">
                <a:latin typeface="+mj-lt"/>
              </a:rPr>
              <a:t>: </a:t>
            </a:r>
            <a:r>
              <a:rPr lang="ru-RU" sz="2400" u="sng" dirty="0" smtClean="0">
                <a:latin typeface="+mj-lt"/>
              </a:rPr>
              <a:t>1 неделя осеннего семестра</a:t>
            </a:r>
            <a:endParaRPr lang="ru-RU" sz="2400" u="sng" dirty="0">
              <a:latin typeface="+mj-lt"/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+mj-lt"/>
              </a:rPr>
              <a:t>Без финансового отчета студент не допускается до защиты!</a:t>
            </a:r>
          </a:p>
          <a:p>
            <a:pPr algn="just"/>
            <a:endParaRPr lang="ru-RU" sz="2400" dirty="0" smtClean="0">
              <a:latin typeface="+mj-lt"/>
            </a:endParaRPr>
          </a:p>
          <a:p>
            <a:pPr algn="just"/>
            <a:r>
              <a:rPr lang="ru-RU" sz="2400" b="1" dirty="0" smtClean="0">
                <a:latin typeface="+mj-lt"/>
              </a:rPr>
              <a:t>Срок </a:t>
            </a:r>
            <a:r>
              <a:rPr lang="ru-RU" sz="2400" b="1" dirty="0">
                <a:latin typeface="+mj-lt"/>
              </a:rPr>
              <a:t>промежуточной аттестации</a:t>
            </a:r>
            <a:r>
              <a:rPr lang="ru-RU" sz="2400" dirty="0">
                <a:latin typeface="+mj-lt"/>
              </a:rPr>
              <a:t>: </a:t>
            </a:r>
            <a:r>
              <a:rPr lang="en-US" sz="2400" u="sng" dirty="0" smtClean="0">
                <a:latin typeface="+mj-lt"/>
              </a:rPr>
              <a:t>2</a:t>
            </a:r>
            <a:r>
              <a:rPr lang="ru-RU" sz="2400" u="sng" dirty="0" smtClean="0">
                <a:latin typeface="+mj-lt"/>
              </a:rPr>
              <a:t>-</a:t>
            </a:r>
            <a:r>
              <a:rPr lang="en-US" sz="2400" u="sng" dirty="0" smtClean="0">
                <a:latin typeface="+mj-lt"/>
              </a:rPr>
              <a:t>3</a:t>
            </a:r>
            <a:r>
              <a:rPr lang="ru-RU" sz="2400" u="sng" dirty="0" smtClean="0">
                <a:latin typeface="+mj-lt"/>
              </a:rPr>
              <a:t> </a:t>
            </a:r>
            <a:r>
              <a:rPr lang="ru-RU" sz="2400" u="sng" dirty="0">
                <a:latin typeface="+mj-lt"/>
              </a:rPr>
              <a:t>неделя осеннего семестра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75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0883" y="816279"/>
            <a:ext cx="1050697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+mj-lt"/>
              </a:rPr>
              <a:t>При прохождении практики за пределами г. Томск, ТПУ выделяет средства на финансирование</a:t>
            </a:r>
          </a:p>
          <a:p>
            <a:pPr algn="just"/>
            <a:endParaRPr lang="ru-RU" sz="1000" dirty="0">
              <a:latin typeface="+mj-lt"/>
            </a:endParaRPr>
          </a:p>
          <a:p>
            <a:pPr marL="895350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+mj-lt"/>
              </a:rPr>
              <a:t>проезда к месту </a:t>
            </a:r>
            <a:r>
              <a:rPr lang="ru-RU" sz="2400" dirty="0" smtClean="0">
                <a:latin typeface="+mj-lt"/>
              </a:rPr>
              <a:t>практики </a:t>
            </a:r>
            <a:r>
              <a:rPr lang="ru-RU" sz="2400" dirty="0">
                <a:latin typeface="+mj-lt"/>
              </a:rPr>
              <a:t>и обратно в Томск;</a:t>
            </a:r>
          </a:p>
          <a:p>
            <a:pPr marL="895350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+mj-lt"/>
              </a:rPr>
              <a:t>оплаты жилья;</a:t>
            </a:r>
          </a:p>
          <a:p>
            <a:pPr marL="895350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+mj-lt"/>
              </a:rPr>
              <a:t>суточных.</a:t>
            </a:r>
          </a:p>
          <a:p>
            <a:pPr algn="just"/>
            <a:endParaRPr lang="ru-RU" sz="2400" u="sng" dirty="0">
              <a:latin typeface="+mj-lt"/>
            </a:endParaRPr>
          </a:p>
          <a:p>
            <a:pPr algn="just"/>
            <a:r>
              <a:rPr lang="ru-RU" sz="2400" dirty="0">
                <a:latin typeface="+mj-lt"/>
              </a:rPr>
              <a:t>Оплата проезда рассчитывается, исходя из стоимости билетов ЖД транспорта (плацкартный вагон) из Томска к месту практики.</a:t>
            </a:r>
          </a:p>
          <a:p>
            <a:pPr algn="just"/>
            <a:endParaRPr lang="ru-RU" sz="1400" dirty="0">
              <a:latin typeface="+mj-lt"/>
            </a:endParaRPr>
          </a:p>
          <a:p>
            <a:pPr algn="just"/>
            <a:r>
              <a:rPr lang="ru-RU" sz="2400" dirty="0">
                <a:latin typeface="+mj-lt"/>
              </a:rPr>
              <a:t>Средства на оплату жилья выплачиваются в том случае, если Предприятие не предоставляет жилье за свой счет. Максимальная сумма рассчитывается, исходя из норматива 550 руб. / сутки.</a:t>
            </a:r>
          </a:p>
          <a:p>
            <a:pPr algn="just"/>
            <a:endParaRPr lang="ru-RU" sz="1400" dirty="0">
              <a:latin typeface="+mj-lt"/>
            </a:endParaRPr>
          </a:p>
          <a:p>
            <a:pPr algn="just"/>
            <a:r>
              <a:rPr lang="ru-RU" sz="2400" dirty="0">
                <a:latin typeface="+mj-lt"/>
              </a:rPr>
              <a:t>Суточные составляют 50 руб. / сутки.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85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0883" y="816279"/>
            <a:ext cx="1050697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+mj-lt"/>
              </a:rPr>
              <a:t>Все расходы должны быть подтверждены официальными документами: </a:t>
            </a:r>
          </a:p>
          <a:p>
            <a:pPr marL="714375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+mj-lt"/>
              </a:rPr>
              <a:t>билетами (с указанием их стоимости), </a:t>
            </a:r>
          </a:p>
          <a:p>
            <a:pPr marL="714375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+mj-lt"/>
              </a:rPr>
              <a:t>договором о найме жилья / предоставлении места в общежитии, </a:t>
            </a:r>
          </a:p>
          <a:p>
            <a:pPr marL="714375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+mj-lt"/>
              </a:rPr>
              <a:t>квитанциями об оплате жилья. 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ru-RU" sz="2400" dirty="0">
                <a:latin typeface="+mj-lt"/>
              </a:rPr>
              <a:t>По завершении практики студенту необходимо составить финансовый отчет, в котором подтвердить фактические расходы.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ru-RU" sz="2400" dirty="0">
                <a:latin typeface="+mj-lt"/>
              </a:rPr>
              <a:t>Если выплаченная студенту сумма будет больше подтверждённых расходов, ТПУ истребует излишек. 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ru-RU" sz="2400" dirty="0">
                <a:latin typeface="+mj-lt"/>
              </a:rPr>
              <a:t>С другой стороны, если ваши расходы будут больше выплаченной суммы, ТПУ может их компенсировать (при наличии средств в бюджете).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+mj-lt"/>
              </a:rPr>
              <a:t>Суточные сверх 1400 руб. и оплата жилья сверх 15400 не компенсируется!</a:t>
            </a:r>
          </a:p>
          <a:p>
            <a:pPr algn="just"/>
            <a:endParaRPr lang="ru-RU" sz="2400" dirty="0">
              <a:latin typeface="+mj-lt"/>
            </a:endParaRPr>
          </a:p>
          <a:p>
            <a:pPr algn="just"/>
            <a:r>
              <a:rPr lang="ru-RU" sz="2400" b="1" u="sng" dirty="0">
                <a:latin typeface="+mj-lt"/>
              </a:rPr>
              <a:t>Не теряйте билеты и другие документы!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15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0883" y="816279"/>
            <a:ext cx="10506973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u="sng" dirty="0">
                <a:latin typeface="+mj-lt"/>
              </a:rPr>
              <a:t>Примерный</a:t>
            </a:r>
            <a:r>
              <a:rPr lang="ru-RU" sz="2400" dirty="0">
                <a:latin typeface="+mj-lt"/>
              </a:rPr>
              <a:t> список профильных организаций:</a:t>
            </a:r>
          </a:p>
          <a:p>
            <a:pPr algn="just"/>
            <a:endParaRPr lang="ru-RU" sz="1000" dirty="0">
              <a:latin typeface="+mj-lt"/>
            </a:endParaRP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ООО «</a:t>
            </a:r>
            <a:r>
              <a:rPr lang="ru-RU" sz="2000" dirty="0" err="1">
                <a:latin typeface="+mj-lt"/>
              </a:rPr>
              <a:t>Томскнефтепроект</a:t>
            </a:r>
            <a:r>
              <a:rPr lang="ru-RU" sz="2000" dirty="0">
                <a:latin typeface="+mj-lt"/>
              </a:rPr>
              <a:t>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+mj-lt"/>
              </a:rPr>
              <a:t>ООО </a:t>
            </a:r>
            <a:r>
              <a:rPr lang="ru-RU" sz="2000" dirty="0">
                <a:latin typeface="+mj-lt"/>
              </a:rPr>
              <a:t>«Лукойл-Западная Сибирь»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ООО «РН-</a:t>
            </a:r>
            <a:r>
              <a:rPr lang="ru-RU" sz="2000" dirty="0" err="1">
                <a:latin typeface="+mj-lt"/>
              </a:rPr>
              <a:t>Ванкор</a:t>
            </a:r>
            <a:r>
              <a:rPr lang="ru-RU" sz="2000" dirty="0">
                <a:latin typeface="+mj-lt"/>
              </a:rPr>
              <a:t>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АО «Сибирский химический комбинат»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ООО «Газпром газораспределение Томск»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ООО «</a:t>
            </a:r>
            <a:r>
              <a:rPr lang="ru-RU" sz="2000" dirty="0" err="1">
                <a:latin typeface="+mj-lt"/>
              </a:rPr>
              <a:t>Славнефть-Красноярскнефтегаз</a:t>
            </a:r>
            <a:r>
              <a:rPr lang="ru-RU" sz="2000" dirty="0">
                <a:latin typeface="+mj-lt"/>
              </a:rPr>
              <a:t>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ООО «</a:t>
            </a:r>
            <a:r>
              <a:rPr lang="ru-RU" sz="2000" dirty="0" err="1">
                <a:latin typeface="+mj-lt"/>
              </a:rPr>
              <a:t>ТомскНИПИнефть</a:t>
            </a:r>
            <a:r>
              <a:rPr lang="ru-RU" sz="2000" dirty="0">
                <a:latin typeface="+mj-lt"/>
              </a:rPr>
              <a:t>»	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ООО «НК «Роснефть» - НТЦ»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ООО «</a:t>
            </a:r>
            <a:r>
              <a:rPr lang="ru-RU" sz="2000" dirty="0" err="1">
                <a:latin typeface="+mj-lt"/>
              </a:rPr>
              <a:t>СибПромАвтоматика</a:t>
            </a:r>
            <a:r>
              <a:rPr lang="ru-RU" sz="2000" dirty="0">
                <a:latin typeface="+mj-lt"/>
              </a:rPr>
              <a:t>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ОАО «Томский электромеханический завод им. В. В. ВАХРУШЕВА» (ТЭМЗ)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АО «Шнейдер Электрик»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en-GB" sz="2000" dirty="0">
                <a:latin typeface="+mj-lt"/>
              </a:rPr>
              <a:t>OOO «</a:t>
            </a:r>
            <a:r>
              <a:rPr lang="ru-RU" sz="2000" dirty="0" err="1">
                <a:latin typeface="+mj-lt"/>
              </a:rPr>
              <a:t>СПбЭК-Майнинг</a:t>
            </a:r>
            <a:r>
              <a:rPr lang="ru-RU" sz="2000" dirty="0" smtClean="0">
                <a:latin typeface="+mj-lt"/>
              </a:rPr>
              <a:t>»</a:t>
            </a:r>
            <a:endParaRPr lang="ru-RU" sz="2000" dirty="0">
              <a:latin typeface="+mj-lt"/>
            </a:endParaRP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 ООО «</a:t>
            </a:r>
            <a:r>
              <a:rPr lang="ru-RU" sz="2000" dirty="0" err="1">
                <a:latin typeface="+mj-lt"/>
              </a:rPr>
              <a:t>НоябрьскНефтеГазАвтоматика</a:t>
            </a:r>
            <a:r>
              <a:rPr lang="ru-RU" sz="2000" dirty="0" smtClean="0">
                <a:latin typeface="+mj-lt"/>
              </a:rPr>
              <a:t>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+mj-lt"/>
              </a:rPr>
              <a:t>ООО «</a:t>
            </a:r>
            <a:r>
              <a:rPr lang="ru-RU" sz="2000" dirty="0" err="1" smtClean="0">
                <a:latin typeface="+mj-lt"/>
              </a:rPr>
              <a:t>Элком</a:t>
            </a:r>
            <a:r>
              <a:rPr lang="ru-RU" sz="2000" dirty="0" smtClean="0">
                <a:latin typeface="+mj-lt"/>
              </a:rPr>
              <a:t>+»</a:t>
            </a:r>
            <a:endParaRPr lang="ru-RU" sz="2000" dirty="0">
              <a:latin typeface="+mj-lt"/>
            </a:endParaRP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АО «</a:t>
            </a:r>
            <a:r>
              <a:rPr lang="ru-RU" sz="2000" dirty="0" err="1">
                <a:latin typeface="+mj-lt"/>
              </a:rPr>
              <a:t>ЭлеСи</a:t>
            </a:r>
            <a:r>
              <a:rPr lang="ru-RU" sz="2000" dirty="0">
                <a:latin typeface="+mj-lt"/>
              </a:rPr>
              <a:t>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ООО «</a:t>
            </a:r>
            <a:r>
              <a:rPr lang="ru-RU" sz="2000" dirty="0" err="1">
                <a:latin typeface="+mj-lt"/>
              </a:rPr>
              <a:t>ЭлеСи</a:t>
            </a:r>
            <a:r>
              <a:rPr lang="ru-RU" sz="2000" dirty="0">
                <a:latin typeface="+mj-lt"/>
              </a:rPr>
              <a:t>-Про</a:t>
            </a:r>
            <a:r>
              <a:rPr lang="ru-RU" sz="2000" dirty="0" smtClean="0">
                <a:latin typeface="+mj-lt"/>
              </a:rPr>
              <a:t>»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+mj-lt"/>
              </a:rPr>
              <a:t>ОАО «</a:t>
            </a:r>
            <a:r>
              <a:rPr lang="ru-RU" sz="2000" dirty="0" err="1" smtClean="0">
                <a:latin typeface="+mj-lt"/>
              </a:rPr>
              <a:t>Манотомь</a:t>
            </a:r>
            <a:r>
              <a:rPr lang="ru-RU" sz="2000" dirty="0" smtClean="0">
                <a:latin typeface="+mj-lt"/>
              </a:rPr>
              <a:t>»</a:t>
            </a:r>
            <a:endParaRPr lang="ru-RU" sz="2000" dirty="0">
              <a:latin typeface="+mj-lt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07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49" y="431745"/>
            <a:ext cx="10058400" cy="6011768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384" y="1716832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398" y="290296"/>
            <a:ext cx="9791701" cy="6294665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3676650" y="2190750"/>
            <a:ext cx="2867025" cy="704850"/>
          </a:xfrm>
          <a:prstGeom prst="roundRect">
            <a:avLst/>
          </a:prstGeom>
          <a:solidFill>
            <a:srgbClr val="FF00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45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051" y="562890"/>
            <a:ext cx="10976396" cy="45338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279" y="3337929"/>
            <a:ext cx="2995127" cy="2995127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22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03853" y="1406252"/>
            <a:ext cx="111874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>✅Подписывайся на актуальные события и вакансии в </a:t>
            </a:r>
            <a:r>
              <a:rPr lang="ru-RU" sz="2400" dirty="0" smtClean="0">
                <a:solidFill>
                  <a:srgbClr val="212121"/>
                </a:solidFill>
                <a:latin typeface="Calibri" panose="020F0502020204030204" pitchFamily="34" charset="0"/>
              </a:rPr>
              <a:t>Телеграм</a:t>
            </a:r>
            <a:endParaRPr lang="en-US" sz="2400" dirty="0" smtClean="0">
              <a:solidFill>
                <a:srgbClr val="212121"/>
              </a:solidFill>
              <a:latin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212121"/>
                </a:solidFill>
                <a:latin typeface="Calibri" panose="020F0502020204030204" pitchFamily="34" charset="0"/>
              </a:rPr>
              <a:t>                                                       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> </a:t>
            </a:r>
            <a:r>
              <a:rPr lang="ru-RU" sz="2400" dirty="0">
                <a:solidFill>
                  <a:srgbClr val="212121"/>
                </a:solidFill>
                <a:latin typeface="Segoe UI Symbol" panose="020B0502040204020203" pitchFamily="34" charset="0"/>
              </a:rPr>
              <a:t>👉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>🏻https://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  <a:hlinkClick r:id="rId2"/>
              </a:rPr>
              <a:t>t.me/scwtpu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/>
            </a:r>
            <a:b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</a:br>
            <a:endParaRPr lang="en-US" sz="2400" dirty="0" smtClean="0">
              <a:solidFill>
                <a:srgbClr val="212121"/>
              </a:solidFill>
              <a:latin typeface="Calibri" panose="020F0502020204030204" pitchFamily="34" charset="0"/>
            </a:endParaRPr>
          </a:p>
          <a:p>
            <a:r>
              <a:rPr lang="ru-RU" sz="2400" dirty="0" smtClean="0">
                <a:solidFill>
                  <a:srgbClr val="212121"/>
                </a:solidFill>
                <a:latin typeface="Calibri" panose="020F0502020204030204" pitchFamily="34" charset="0"/>
              </a:rPr>
              <a:t>✅Следи 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>за событиями в </a:t>
            </a:r>
            <a:r>
              <a:rPr lang="ru-RU" sz="2400" dirty="0" err="1">
                <a:solidFill>
                  <a:srgbClr val="212121"/>
                </a:solidFill>
                <a:latin typeface="Calibri" panose="020F0502020204030204" pitchFamily="34" charset="0"/>
              </a:rPr>
              <a:t>Инстаграм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> </a:t>
            </a:r>
            <a:r>
              <a:rPr lang="ru-RU" sz="2400" dirty="0">
                <a:solidFill>
                  <a:srgbClr val="212121"/>
                </a:solidFill>
                <a:latin typeface="Segoe UI Symbol" panose="020B0502040204020203" pitchFamily="34" charset="0"/>
              </a:rPr>
              <a:t>👉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>🏻 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  <a:hlinkClick r:id="rId3"/>
              </a:rPr>
              <a:t>https://www.instagram.com/oopt.tpu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/>
            </a:r>
            <a:b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</a:br>
            <a:endParaRPr lang="en-US" sz="2400" dirty="0" smtClean="0">
              <a:solidFill>
                <a:srgbClr val="212121"/>
              </a:solidFill>
              <a:latin typeface="Calibri" panose="020F0502020204030204" pitchFamily="34" charset="0"/>
            </a:endParaRPr>
          </a:p>
          <a:p>
            <a:r>
              <a:rPr lang="ru-RU" sz="2400" dirty="0" smtClean="0">
                <a:solidFill>
                  <a:srgbClr val="212121"/>
                </a:solidFill>
                <a:latin typeface="Calibri" panose="020F0502020204030204" pitchFamily="34" charset="0"/>
              </a:rPr>
              <a:t>✅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>Включайся в цифровую карьерную среду 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  <a:hlinkClick r:id="rId4"/>
              </a:rPr>
              <a:t>https://facultetus.ru/tpu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/>
            </a:r>
            <a:b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</a:br>
            <a:endParaRPr lang="en-US" sz="2400" dirty="0" smtClean="0">
              <a:solidFill>
                <a:srgbClr val="212121"/>
              </a:solidFill>
              <a:latin typeface="Calibri" panose="020F0502020204030204" pitchFamily="34" charset="0"/>
            </a:endParaRPr>
          </a:p>
          <a:p>
            <a:r>
              <a:rPr lang="ru-RU" sz="2400" dirty="0" smtClean="0">
                <a:solidFill>
                  <a:srgbClr val="212121"/>
                </a:solidFill>
                <a:latin typeface="Calibri" panose="020F0502020204030204" pitchFamily="34" charset="0"/>
              </a:rPr>
              <a:t>🌐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>Следи за вакансиями на сайте </a:t>
            </a:r>
            <a:r>
              <a:rPr lang="ru-RU" sz="2400" dirty="0" err="1">
                <a:solidFill>
                  <a:srgbClr val="212121"/>
                </a:solidFill>
                <a:latin typeface="Calibri" panose="020F0502020204030204" pitchFamily="34" charset="0"/>
              </a:rPr>
              <a:t>ОПиТ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> ТПУ 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  <a:hlinkClick r:id="rId5"/>
              </a:rPr>
              <a:t>https://oopt.tpu.ru/vacancy</a:t>
            </a:r>
            <a:endParaRPr lang="ru-RU" sz="2400" dirty="0">
              <a:solidFill>
                <a:srgbClr val="212121"/>
              </a:solidFill>
              <a:latin typeface="Times New Roman" panose="02020603050405020304" pitchFamily="18" charset="0"/>
            </a:endParaRPr>
          </a:p>
          <a:p>
            <a:endParaRPr lang="en-US" sz="2400" dirty="0" smtClean="0">
              <a:solidFill>
                <a:srgbClr val="212121"/>
              </a:solidFill>
              <a:latin typeface="Calibri" panose="020F0502020204030204" pitchFamily="34" charset="0"/>
            </a:endParaRPr>
          </a:p>
          <a:p>
            <a:r>
              <a:rPr lang="ru-RU" sz="2400" dirty="0" smtClean="0">
                <a:solidFill>
                  <a:srgbClr val="212121"/>
                </a:solidFill>
                <a:latin typeface="Calibri" panose="020F0502020204030204" pitchFamily="34" charset="0"/>
              </a:rPr>
              <a:t>Контактируйте 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>с </a:t>
            </a:r>
            <a:r>
              <a:rPr lang="ru-RU" sz="2400" dirty="0" smtClean="0">
                <a:solidFill>
                  <a:srgbClr val="212121"/>
                </a:solidFill>
                <a:latin typeface="Calibri" panose="020F0502020204030204" pitchFamily="34" charset="0"/>
              </a:rPr>
              <a:t>нами</a:t>
            </a:r>
            <a:r>
              <a:rPr lang="en-US" sz="2400" dirty="0" smtClean="0">
                <a:solidFill>
                  <a:srgbClr val="212121"/>
                </a:solidFill>
                <a:latin typeface="Calibri" panose="020F0502020204030204" pitchFamily="34" charset="0"/>
              </a:rPr>
              <a:t>  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</a:rPr>
              <a:t> </a:t>
            </a:r>
            <a:r>
              <a:rPr lang="ru-RU" sz="2400" dirty="0">
                <a:solidFill>
                  <a:srgbClr val="212121"/>
                </a:solidFill>
                <a:latin typeface="Calibri" panose="020F0502020204030204" pitchFamily="34" charset="0"/>
                <a:hlinkClick r:id="rId6"/>
              </a:rPr>
              <a:t>https://vk.com/cecd_tpu</a:t>
            </a:r>
            <a:endParaRPr lang="ru-RU" sz="2400" b="0" i="0" dirty="0">
              <a:solidFill>
                <a:srgbClr val="21212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7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699" y="323276"/>
            <a:ext cx="8801100" cy="622870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1952625" y="2295525"/>
            <a:ext cx="26384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689699" y="6248400"/>
            <a:ext cx="26384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4070949" y="5743575"/>
            <a:ext cx="643926" cy="247650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57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8680" y="228806"/>
            <a:ext cx="9343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Порядок заключения Договора о практике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690017" y="1257300"/>
            <a:ext cx="1457325" cy="461665"/>
            <a:chOff x="2019300" y="1905000"/>
            <a:chExt cx="1457325" cy="461665"/>
          </a:xfrm>
        </p:grpSpPr>
        <p:sp>
          <p:nvSpPr>
            <p:cNvPr id="4" name="TextBox 3"/>
            <p:cNvSpPr txBox="1"/>
            <p:nvPr/>
          </p:nvSpPr>
          <p:spPr>
            <a:xfrm>
              <a:off x="2171700" y="1905000"/>
              <a:ext cx="12073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latin typeface="+mj-lt"/>
                </a:rPr>
                <a:t>Студент</a:t>
              </a: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019300" y="1905000"/>
              <a:ext cx="1457325" cy="461665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42417" y="1872471"/>
            <a:ext cx="105494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связывается с предприятием;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договаривается о возможности пройти практику (</a:t>
            </a:r>
            <a:r>
              <a:rPr lang="ru-RU" sz="2400" b="1" i="1" dirty="0">
                <a:solidFill>
                  <a:srgbClr val="FF0000"/>
                </a:solidFill>
              </a:rPr>
              <a:t>очно</a:t>
            </a:r>
            <a:r>
              <a:rPr lang="ru-RU" sz="2400" b="1" i="1" dirty="0"/>
              <a:t> </a:t>
            </a:r>
            <a:r>
              <a:rPr lang="ru-RU" sz="2400" dirty="0"/>
              <a:t>или</a:t>
            </a:r>
            <a:r>
              <a:rPr lang="ru-RU" sz="2400" b="1" i="1" dirty="0"/>
              <a:t> </a:t>
            </a:r>
            <a:r>
              <a:rPr lang="ru-RU" sz="2400" b="1" i="1" dirty="0">
                <a:solidFill>
                  <a:srgbClr val="FF0000"/>
                </a:solidFill>
              </a:rPr>
              <a:t>дистанционно</a:t>
            </a:r>
            <a:r>
              <a:rPr lang="ru-RU" sz="2400" dirty="0"/>
              <a:t>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узнает о дополнительных условиях:</a:t>
            </a:r>
          </a:p>
          <a:p>
            <a:pPr marL="895350" indent="-342900">
              <a:buFont typeface="Courier New" panose="02070309020205020404" pitchFamily="49" charset="0"/>
              <a:buChar char="o"/>
            </a:pPr>
            <a:r>
              <a:rPr lang="ru-RU" sz="2400" dirty="0"/>
              <a:t>требования к практикантам;</a:t>
            </a:r>
          </a:p>
          <a:p>
            <a:pPr marL="895350" indent="-342900">
              <a:buFont typeface="Courier New" panose="02070309020205020404" pitchFamily="49" charset="0"/>
              <a:buChar char="o"/>
            </a:pPr>
            <a:r>
              <a:rPr lang="ru-RU" sz="2400" dirty="0"/>
              <a:t>проезд к месту практики;</a:t>
            </a:r>
          </a:p>
          <a:p>
            <a:pPr marL="895350" indent="-342900">
              <a:buFont typeface="Courier New" panose="02070309020205020404" pitchFamily="49" charset="0"/>
              <a:buChar char="o"/>
            </a:pPr>
            <a:r>
              <a:rPr lang="ru-RU" sz="2400" dirty="0"/>
              <a:t>обеспечение жильем на время практики:</a:t>
            </a:r>
          </a:p>
          <a:p>
            <a:pPr marL="1524000" indent="-342900">
              <a:buFont typeface="Wingdings" panose="05000000000000000000" pitchFamily="2" charset="2"/>
              <a:buChar char="v"/>
            </a:pPr>
            <a:r>
              <a:rPr lang="ru-RU" sz="2400" dirty="0"/>
              <a:t>общежитие/съемное;</a:t>
            </a:r>
          </a:p>
          <a:p>
            <a:pPr marL="1524000" indent="-342900">
              <a:buFont typeface="Wingdings" panose="05000000000000000000" pitchFamily="2" charset="2"/>
              <a:buChar char="v"/>
            </a:pPr>
            <a:r>
              <a:rPr lang="ru-RU" sz="2400" dirty="0"/>
              <a:t>за счет предприятия/самостоятельно;</a:t>
            </a:r>
          </a:p>
          <a:p>
            <a:pPr marL="895350" indent="-342900">
              <a:buFont typeface="Courier New" panose="02070309020205020404" pitchFamily="49" charset="0"/>
              <a:buChar char="o"/>
            </a:pPr>
            <a:r>
              <a:rPr lang="ru-RU" sz="2400" dirty="0"/>
              <a:t>оплата;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заполняет шаблон договора;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передает заполненный договор на проверку (</a:t>
            </a:r>
            <a:r>
              <a:rPr lang="ru-RU" sz="2400" b="1" dirty="0">
                <a:solidFill>
                  <a:srgbClr val="FF0000"/>
                </a:solidFill>
              </a:rPr>
              <a:t>2 экземпляра</a:t>
            </a:r>
            <a:r>
              <a:rPr lang="ru-RU" sz="2400" dirty="0"/>
              <a:t> + файл).</a:t>
            </a:r>
          </a:p>
        </p:txBody>
      </p:sp>
    </p:spTree>
    <p:extLst>
      <p:ext uri="{BB962C8B-B14F-4D97-AF65-F5344CB8AC3E}">
        <p14:creationId xmlns:p14="http://schemas.microsoft.com/office/powerpoint/2010/main" val="139998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8680" y="228806"/>
            <a:ext cx="9343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Порядок заключения Договора о практике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42417" y="1257300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</a:rPr>
              <a:t>Ответственный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42417" y="1257300"/>
            <a:ext cx="2186533" cy="461665"/>
          </a:xfrm>
          <a:prstGeom prst="roundRect">
            <a:avLst/>
          </a:prstGeom>
          <a:solidFill>
            <a:schemeClr val="accent6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42417" y="1872471"/>
            <a:ext cx="1054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проверяет правильность оформления договора;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передает договор на регистрацию в </a:t>
            </a:r>
            <a:r>
              <a:rPr lang="ru-RU" sz="2400" dirty="0" err="1"/>
              <a:t>ОПиТ</a:t>
            </a:r>
            <a:r>
              <a:rPr lang="ru-RU" sz="2400" dirty="0"/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передает оригиналы договора (</a:t>
            </a:r>
            <a:r>
              <a:rPr lang="ru-RU" sz="2400" u="sng" dirty="0"/>
              <a:t>2 экземпляра</a:t>
            </a:r>
            <a:r>
              <a:rPr lang="ru-RU" sz="2400" dirty="0"/>
              <a:t>) студенту.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86750" y="2009775"/>
            <a:ext cx="33314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договору присваивается номер,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на экземплярах договора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ставится печать ТПУ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690017" y="3238500"/>
            <a:ext cx="1457325" cy="461665"/>
            <a:chOff x="2019300" y="1905000"/>
            <a:chExt cx="1457325" cy="461665"/>
          </a:xfrm>
        </p:grpSpPr>
        <p:sp>
          <p:nvSpPr>
            <p:cNvPr id="10" name="TextBox 9"/>
            <p:cNvSpPr txBox="1"/>
            <p:nvPr/>
          </p:nvSpPr>
          <p:spPr>
            <a:xfrm>
              <a:off x="2171700" y="1905000"/>
              <a:ext cx="12073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latin typeface="+mj-lt"/>
                </a:rPr>
                <a:t>Студент</a:t>
              </a: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2019300" y="1905000"/>
              <a:ext cx="1457325" cy="461665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42417" y="3853671"/>
            <a:ext cx="10549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передает оригиналы договора на предприятие;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передает </a:t>
            </a:r>
            <a:r>
              <a:rPr lang="ru-RU" sz="2400" u="sng" dirty="0"/>
              <a:t>1 экземпляр</a:t>
            </a:r>
            <a:r>
              <a:rPr lang="ru-RU" sz="2400" dirty="0"/>
              <a:t> договора Ответственному.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3227" y="3745121"/>
            <a:ext cx="3078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на экземплярах договора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ставится печать Предприятия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6975868" y="2487642"/>
            <a:ext cx="1558532" cy="0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3" idx="1"/>
          </p:cNvCxnSpPr>
          <p:nvPr/>
        </p:nvCxnSpPr>
        <p:spPr>
          <a:xfrm flipH="1">
            <a:off x="7530103" y="4068287"/>
            <a:ext cx="883124" cy="24020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690017" y="4832764"/>
            <a:ext cx="2186533" cy="461665"/>
          </a:xfrm>
          <a:prstGeom prst="roundRect">
            <a:avLst/>
          </a:prstGeom>
          <a:solidFill>
            <a:schemeClr val="accent6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90017" y="5447935"/>
            <a:ext cx="10549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оформляет приказ на практику (для группы).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3537" y="4828800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</a:rPr>
              <a:t>Ответственный</a:t>
            </a:r>
          </a:p>
        </p:txBody>
      </p:sp>
    </p:spTree>
    <p:extLst>
      <p:ext uri="{BB962C8B-B14F-4D97-AF65-F5344CB8AC3E}">
        <p14:creationId xmlns:p14="http://schemas.microsoft.com/office/powerpoint/2010/main" val="53981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0883" y="1143002"/>
            <a:ext cx="105069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>
                <a:latin typeface="+mj-lt"/>
              </a:rPr>
              <a:t>Для договоров о практике на Предприятиях, находящихся за пределами Томска, </a:t>
            </a:r>
            <a:r>
              <a:rPr lang="ru-RU" sz="3200" b="1" u="sng" dirty="0">
                <a:latin typeface="+mj-lt"/>
              </a:rPr>
              <a:t>предпочтительно</a:t>
            </a:r>
            <a:r>
              <a:rPr lang="ru-RU" sz="3200" dirty="0">
                <a:latin typeface="+mj-lt"/>
              </a:rPr>
              <a:t>, чтобы </a:t>
            </a:r>
            <a:r>
              <a:rPr lang="ru-RU" sz="3200" b="1" u="sng" dirty="0" smtClean="0">
                <a:latin typeface="+mj-lt"/>
              </a:rPr>
              <a:t>Предприятие</a:t>
            </a:r>
            <a:r>
              <a:rPr lang="ru-RU" sz="3200" dirty="0">
                <a:latin typeface="+mj-lt"/>
              </a:rPr>
              <a:t>, а не ТПУ</a:t>
            </a:r>
            <a:r>
              <a:rPr lang="ru-RU" sz="3200" dirty="0">
                <a:latin typeface="+mj-lt"/>
              </a:rPr>
              <a:t>, </a:t>
            </a:r>
            <a:r>
              <a:rPr lang="ru-RU" sz="3200" b="1" u="sng" dirty="0">
                <a:latin typeface="+mj-lt"/>
              </a:rPr>
              <a:t>в первую очередь </a:t>
            </a:r>
            <a:r>
              <a:rPr lang="ru-RU" sz="3200" b="1" u="sng" dirty="0">
                <a:latin typeface="+mj-lt"/>
              </a:rPr>
              <a:t>поставило печать на </a:t>
            </a:r>
            <a:r>
              <a:rPr lang="ru-RU" sz="3200" b="1" u="sng" dirty="0" smtClean="0">
                <a:latin typeface="+mj-lt"/>
              </a:rPr>
              <a:t>договоре</a:t>
            </a:r>
            <a:r>
              <a:rPr lang="ru-RU" sz="3200" dirty="0" smtClean="0">
                <a:latin typeface="+mj-lt"/>
              </a:rPr>
              <a:t>.</a:t>
            </a:r>
            <a:endParaRPr lang="ru-RU" sz="3200" dirty="0">
              <a:latin typeface="+mj-lt"/>
            </a:endParaRPr>
          </a:p>
          <a:p>
            <a:pPr algn="just"/>
            <a:endParaRPr lang="ru-RU" sz="3200" dirty="0">
              <a:latin typeface="+mj-lt"/>
            </a:endParaRPr>
          </a:p>
          <a:p>
            <a:pPr algn="just"/>
            <a:r>
              <a:rPr lang="ru-RU" sz="3200" dirty="0">
                <a:latin typeface="+mj-lt"/>
              </a:rPr>
              <a:t>Это ускоряет пересылку оригиналов Договора.</a:t>
            </a:r>
          </a:p>
          <a:p>
            <a:pPr algn="just"/>
            <a:endParaRPr lang="ru-RU" sz="3200" dirty="0">
              <a:latin typeface="+mj-lt"/>
            </a:endParaRPr>
          </a:p>
          <a:p>
            <a:pPr algn="just"/>
            <a:r>
              <a:rPr lang="ru-RU" sz="3200" dirty="0">
                <a:latin typeface="+mj-lt"/>
              </a:rPr>
              <a:t>Однако, не все предприятия готовы первыми ставить печать.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35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0883" y="1143002"/>
            <a:ext cx="1050697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>
                <a:latin typeface="+mj-lt"/>
              </a:rPr>
              <a:t>К концу мая</a:t>
            </a:r>
            <a:r>
              <a:rPr lang="ru-RU" sz="3200" b="1" dirty="0">
                <a:latin typeface="+mj-lt"/>
              </a:rPr>
              <a:t> регистрация договоров должна быть </a:t>
            </a:r>
            <a:r>
              <a:rPr lang="ru-RU" sz="4000" b="1" dirty="0">
                <a:solidFill>
                  <a:srgbClr val="FF0000"/>
                </a:solidFill>
                <a:latin typeface="+mj-lt"/>
              </a:rPr>
              <a:t>завершена</a:t>
            </a:r>
            <a:r>
              <a:rPr lang="ru-RU" sz="3200" b="1" dirty="0">
                <a:solidFill>
                  <a:srgbClr val="FF0000"/>
                </a:solidFill>
                <a:latin typeface="+mj-lt"/>
              </a:rPr>
              <a:t>!</a:t>
            </a:r>
          </a:p>
          <a:p>
            <a:pPr algn="just"/>
            <a:endParaRPr lang="ru-RU" sz="2000" dirty="0">
              <a:latin typeface="+mj-lt"/>
            </a:endParaRPr>
          </a:p>
          <a:p>
            <a:pPr algn="just"/>
            <a:endParaRPr lang="ru-RU" sz="2000" dirty="0">
              <a:latin typeface="+mj-lt"/>
            </a:endParaRPr>
          </a:p>
          <a:p>
            <a:pPr algn="ctr"/>
            <a:r>
              <a:rPr lang="ru-RU" sz="3200" u="sng" dirty="0">
                <a:latin typeface="+mj-lt"/>
              </a:rPr>
              <a:t>Приказ на практику</a:t>
            </a:r>
            <a:r>
              <a:rPr lang="ru-RU" sz="3200" dirty="0">
                <a:latin typeface="+mj-lt"/>
              </a:rPr>
              <a:t> по каждой группе оформляется отдельно </a:t>
            </a:r>
            <a:r>
              <a:rPr lang="ru-RU" sz="3200" u="sng" dirty="0">
                <a:latin typeface="+mj-lt"/>
              </a:rPr>
              <a:t>в первую декаду июня</a:t>
            </a:r>
            <a:r>
              <a:rPr lang="ru-RU" sz="3200" dirty="0">
                <a:latin typeface="+mj-lt"/>
              </a:rPr>
              <a:t>.</a:t>
            </a:r>
          </a:p>
          <a:p>
            <a:pPr algn="just"/>
            <a:endParaRPr lang="ru-RU" sz="3200" dirty="0">
              <a:latin typeface="+mj-lt"/>
            </a:endParaRPr>
          </a:p>
          <a:p>
            <a:pPr algn="just"/>
            <a:endParaRPr lang="ru-RU" sz="3200" dirty="0">
              <a:latin typeface="+mj-lt"/>
            </a:endParaRPr>
          </a:p>
          <a:p>
            <a:pPr algn="ctr"/>
            <a:r>
              <a:rPr lang="ru-RU" sz="3200" b="1" u="sng" dirty="0">
                <a:latin typeface="+mj-lt"/>
              </a:rPr>
              <a:t>Финансирование</a:t>
            </a:r>
            <a:r>
              <a:rPr lang="ru-RU" sz="3200" dirty="0">
                <a:latin typeface="+mj-lt"/>
              </a:rPr>
              <a:t> расходов происходит </a:t>
            </a:r>
          </a:p>
          <a:p>
            <a:pPr algn="ctr"/>
            <a:r>
              <a:rPr lang="ru-RU" sz="3200" b="1" u="sng" dirty="0">
                <a:latin typeface="+mj-lt"/>
              </a:rPr>
              <a:t>только после выхода приказа</a:t>
            </a:r>
            <a:r>
              <a:rPr lang="ru-RU" sz="3200" dirty="0">
                <a:latin typeface="+mj-lt"/>
              </a:rPr>
              <a:t> на практику!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52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0883" y="1428752"/>
            <a:ext cx="1050697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>
                <a:latin typeface="+mj-lt"/>
              </a:rPr>
              <a:t>В случае, если индивидуальный Договор на практику заключать не нужно, т.к. есть </a:t>
            </a:r>
            <a:r>
              <a:rPr lang="ru-RU" sz="3200" b="1" u="sng" dirty="0">
                <a:latin typeface="+mj-lt"/>
              </a:rPr>
              <a:t>действующий долгосрочный договор</a:t>
            </a:r>
            <a:r>
              <a:rPr lang="ru-RU" sz="3200" dirty="0">
                <a:latin typeface="+mj-lt"/>
              </a:rPr>
              <a:t>, необходимо:</a:t>
            </a:r>
          </a:p>
          <a:p>
            <a:pPr algn="just"/>
            <a:endParaRPr lang="ru-RU" sz="1600" dirty="0">
              <a:latin typeface="+mj-lt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+mj-lt"/>
              </a:rPr>
              <a:t>направить на предприятие </a:t>
            </a:r>
            <a:r>
              <a:rPr lang="ru-RU" sz="3200" b="1" u="sng" dirty="0">
                <a:latin typeface="+mj-lt"/>
              </a:rPr>
              <a:t>официальное письмо-запрос</a:t>
            </a:r>
            <a:r>
              <a:rPr lang="ru-RU" sz="3200" dirty="0">
                <a:latin typeface="+mj-lt"/>
              </a:rPr>
              <a:t>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+mj-lt"/>
              </a:rPr>
              <a:t>получить от предприятия официальный ответ (</a:t>
            </a:r>
            <a:r>
              <a:rPr lang="ru-RU" sz="3200" b="1" u="sng" dirty="0">
                <a:latin typeface="+mj-lt"/>
              </a:rPr>
              <a:t>гарантийное письмо</a:t>
            </a:r>
            <a:r>
              <a:rPr lang="ru-RU" sz="3200" dirty="0">
                <a:latin typeface="+mj-lt"/>
              </a:rPr>
              <a:t>), подтверждающий готовность принять студентов на практику в указанные сроки.</a:t>
            </a:r>
          </a:p>
          <a:p>
            <a:pPr algn="just"/>
            <a:endParaRPr lang="ru-RU" sz="3200" dirty="0">
              <a:latin typeface="+mj-lt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73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508" y="361950"/>
            <a:ext cx="7275929" cy="59197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05900" y="962025"/>
            <a:ext cx="2507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заполняет ТПУ !!!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5613999" y="676275"/>
            <a:ext cx="3387126" cy="516582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7945242" y="1192857"/>
            <a:ext cx="1055883" cy="438150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929382" y="1962150"/>
            <a:ext cx="7015859" cy="476250"/>
          </a:xfrm>
          <a:prstGeom prst="roundRect">
            <a:avLst/>
          </a:prstGeom>
          <a:solidFill>
            <a:srgbClr val="3CB83C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10150" y="2438400"/>
            <a:ext cx="2935091" cy="247650"/>
          </a:xfrm>
          <a:prstGeom prst="roundRect">
            <a:avLst/>
          </a:prstGeom>
          <a:solidFill>
            <a:srgbClr val="FF00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29382" y="2637925"/>
            <a:ext cx="3318768" cy="229100"/>
          </a:xfrm>
          <a:prstGeom prst="roundRect">
            <a:avLst/>
          </a:prstGeom>
          <a:solidFill>
            <a:srgbClr val="FF00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48149" y="2647050"/>
            <a:ext cx="3697091" cy="229100"/>
          </a:xfrm>
          <a:prstGeom prst="roundRect">
            <a:avLst/>
          </a:prstGeom>
          <a:solidFill>
            <a:srgbClr val="00B0F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29382" y="2867025"/>
            <a:ext cx="985143" cy="199525"/>
          </a:xfrm>
          <a:prstGeom prst="roundRect">
            <a:avLst/>
          </a:prstGeom>
          <a:solidFill>
            <a:srgbClr val="00B0F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8679164" y="3692263"/>
            <a:ext cx="3193888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Если указанное лицо является 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руководителем предприятия, 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то «на основании Устава».</a:t>
            </a:r>
          </a:p>
          <a:p>
            <a:pPr algn="ctr"/>
            <a:endParaRPr lang="ru-RU" sz="1000" dirty="0">
              <a:solidFill>
                <a:srgbClr val="FF0000"/>
              </a:solidFill>
            </a:endParaRPr>
          </a:p>
          <a:p>
            <a:pPr algn="ctr"/>
            <a:r>
              <a:rPr lang="ru-RU" dirty="0">
                <a:solidFill>
                  <a:srgbClr val="FF0000"/>
                </a:solidFill>
              </a:rPr>
              <a:t>Если нет, то см. выше.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3995834" y="3868486"/>
            <a:ext cx="4565665" cy="396332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915400" y="5635406"/>
            <a:ext cx="2417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Страница 1</a:t>
            </a:r>
          </a:p>
        </p:txBody>
      </p:sp>
    </p:spTree>
    <p:extLst>
      <p:ext uri="{BB962C8B-B14F-4D97-AF65-F5344CB8AC3E}">
        <p14:creationId xmlns:p14="http://schemas.microsoft.com/office/powerpoint/2010/main" val="123590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433388"/>
            <a:ext cx="7629525" cy="4657088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7630918" y="2761932"/>
            <a:ext cx="1294726" cy="219075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793464" y="2023268"/>
            <a:ext cx="2934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Предприятие указывает названия документов</a:t>
            </a:r>
          </a:p>
          <a:p>
            <a:pPr algn="ctr"/>
            <a:r>
              <a:rPr lang="ru-RU" b="1" dirty="0"/>
              <a:t>ИЛИ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Удалить подчеркнутое поле и поставить точку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0" y="5635406"/>
            <a:ext cx="2417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Страница 2</a:t>
            </a:r>
          </a:p>
        </p:txBody>
      </p:sp>
    </p:spTree>
    <p:extLst>
      <p:ext uri="{BB962C8B-B14F-4D97-AF65-F5344CB8AC3E}">
        <p14:creationId xmlns:p14="http://schemas.microsoft.com/office/powerpoint/2010/main" val="50012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931" y="775659"/>
            <a:ext cx="6757987" cy="5306046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6657975" y="1412299"/>
            <a:ext cx="2267669" cy="796324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745839" y="985043"/>
            <a:ext cx="2934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По аналогии с данными Университета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45839" y="4699793"/>
            <a:ext cx="2934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Не забываем ДОЛЖНОСТЬ</a:t>
            </a:r>
          </a:p>
        </p:txBody>
      </p:sp>
      <p:cxnSp>
        <p:nvCxnSpPr>
          <p:cNvPr id="10" name="Прямая со стрелкой 9"/>
          <p:cNvCxnSpPr>
            <a:stCxn id="9" idx="1"/>
          </p:cNvCxnSpPr>
          <p:nvPr/>
        </p:nvCxnSpPr>
        <p:spPr>
          <a:xfrm flipH="1">
            <a:off x="6753226" y="4884459"/>
            <a:ext cx="1992613" cy="184666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915400" y="5635406"/>
            <a:ext cx="2417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Страница 4</a:t>
            </a:r>
          </a:p>
        </p:txBody>
      </p:sp>
    </p:spTree>
    <p:extLst>
      <p:ext uri="{BB962C8B-B14F-4D97-AF65-F5344CB8AC3E}">
        <p14:creationId xmlns:p14="http://schemas.microsoft.com/office/powerpoint/2010/main" val="400586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67" y="354608"/>
            <a:ext cx="5692510" cy="6160492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533525" y="723940"/>
            <a:ext cx="485776" cy="1551358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0669" y="354608"/>
            <a:ext cx="1636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Полностью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1714" y="3821668"/>
            <a:ext cx="1741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По аналогии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5593095" y="4191000"/>
            <a:ext cx="996306" cy="337206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915400" y="5635406"/>
            <a:ext cx="2417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Страница 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5577" y="2484381"/>
            <a:ext cx="1617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очно или дистанционно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3305177" y="2459964"/>
            <a:ext cx="3369005" cy="347582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89401" y="4912902"/>
            <a:ext cx="232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Как на странице 4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5960782" y="5353050"/>
            <a:ext cx="996306" cy="337206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25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" y="285750"/>
            <a:ext cx="7191375" cy="62865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1076325" y="1971511"/>
            <a:ext cx="541425" cy="1383472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6189" y="3354983"/>
            <a:ext cx="1636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Полностью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263647" y="1931990"/>
            <a:ext cx="614897" cy="1420408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915400" y="5635406"/>
            <a:ext cx="2417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Страница 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19650" y="1863153"/>
            <a:ext cx="32091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00B0F0"/>
                </a:solidFill>
              </a:rPr>
              <a:t>При проведении практической подготовки </a:t>
            </a:r>
            <a:r>
              <a:rPr lang="ru-RU" sz="1200" b="1" u="sng" dirty="0">
                <a:solidFill>
                  <a:srgbClr val="00B0F0"/>
                </a:solidFill>
              </a:rPr>
              <a:t>в дистанционном формате</a:t>
            </a:r>
            <a:r>
              <a:rPr lang="ru-RU" sz="1200" dirty="0">
                <a:solidFill>
                  <a:srgbClr val="00B0F0"/>
                </a:solidFill>
              </a:rPr>
              <a:t> приложение № 2 к договору оформляется следующим образом: в столбце "</a:t>
            </a:r>
            <a:r>
              <a:rPr lang="ru-RU" sz="1200" b="1" dirty="0">
                <a:solidFill>
                  <a:srgbClr val="00B0F0"/>
                </a:solidFill>
              </a:rPr>
              <a:t>Помещение, адрес</a:t>
            </a:r>
            <a:r>
              <a:rPr lang="ru-RU" sz="1200" dirty="0">
                <a:solidFill>
                  <a:srgbClr val="00B0F0"/>
                </a:solidFill>
              </a:rPr>
              <a:t>" указывается, что практика проводится </a:t>
            </a:r>
            <a:r>
              <a:rPr lang="ru-RU" sz="1200" b="1" dirty="0">
                <a:solidFill>
                  <a:srgbClr val="00B0F0"/>
                </a:solidFill>
              </a:rPr>
              <a:t>дистанционно</a:t>
            </a:r>
            <a:r>
              <a:rPr lang="ru-RU" sz="1200" dirty="0">
                <a:solidFill>
                  <a:srgbClr val="00B0F0"/>
                </a:solidFill>
              </a:rPr>
              <a:t>, в столбце "</a:t>
            </a:r>
            <a:r>
              <a:rPr lang="ru-RU" sz="1200" b="1" dirty="0">
                <a:solidFill>
                  <a:srgbClr val="00B0F0"/>
                </a:solidFill>
              </a:rPr>
              <a:t>Класс условий труда</a:t>
            </a:r>
            <a:r>
              <a:rPr lang="ru-RU" sz="1200" dirty="0">
                <a:solidFill>
                  <a:srgbClr val="00B0F0"/>
                </a:solidFill>
              </a:rPr>
              <a:t>" ставится </a:t>
            </a:r>
            <a:r>
              <a:rPr lang="ru-RU" sz="1200" b="1" dirty="0">
                <a:solidFill>
                  <a:srgbClr val="00B0F0"/>
                </a:solidFill>
              </a:rPr>
              <a:t>прочерк</a:t>
            </a:r>
            <a:r>
              <a:rPr lang="ru-RU" sz="1200" dirty="0">
                <a:solidFill>
                  <a:srgbClr val="00B0F0"/>
                </a:solidFill>
              </a:rPr>
              <a:t>.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6519952" y="1931990"/>
            <a:ext cx="572355" cy="1420406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476270" y="4789077"/>
            <a:ext cx="232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Как на странице 4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7272112" y="5228304"/>
            <a:ext cx="996306" cy="337206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2828925" y="1828800"/>
            <a:ext cx="609600" cy="1453702"/>
          </a:xfrm>
          <a:prstGeom prst="straightConnector1">
            <a:avLst/>
          </a:prstGeom>
          <a:ln w="9842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41157" y="3352397"/>
            <a:ext cx="68770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FF0000"/>
                </a:solidFill>
              </a:rPr>
              <a:t>Наименования должностей работников организации в "Перечне рабочих мест", аттестованных по условиям труда, указываются в соответствии с Общероссийским классификатором профессий рабочих, должностей служащих и тарифных разрядов, </a:t>
            </a:r>
            <a:r>
              <a:rPr lang="ru-RU" sz="1200" b="1" dirty="0">
                <a:solidFill>
                  <a:srgbClr val="FF0000"/>
                </a:solidFill>
              </a:rPr>
              <a:t>например</a:t>
            </a:r>
            <a:r>
              <a:rPr lang="ru-RU" sz="1200" dirty="0">
                <a:solidFill>
                  <a:srgbClr val="FF0000"/>
                </a:solidFill>
              </a:rPr>
              <a:t>, программист, инженер-проектировщик, лаборант химического анализа и т. п. Для обучающихся, проходящих практику без оформления трудового договора, допускается формулировка "Практикант, рабочее место в &lt;наименование подразделения&gt;". Помещение/объект - это лаборатория &lt;наименование&gt;, цех &lt;наименование&gt;, офис &lt;№&gt;, кабинет &lt;№&gt;, полигон и т. п. Полный фактический адрес указывается в обязательном порядке.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 flipH="1" flipV="1">
            <a:off x="5819775" y="1971511"/>
            <a:ext cx="2351722" cy="974378"/>
          </a:xfrm>
          <a:prstGeom prst="straightConnector1">
            <a:avLst/>
          </a:prstGeom>
          <a:ln w="98425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 flipV="1">
            <a:off x="7309147" y="1925322"/>
            <a:ext cx="958553" cy="420335"/>
          </a:xfrm>
          <a:prstGeom prst="straightConnector1">
            <a:avLst/>
          </a:prstGeom>
          <a:ln w="98425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02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810883" y="1143002"/>
            <a:ext cx="1050697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+mj-lt"/>
              </a:rPr>
              <a:t>Будьте внимательны!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+mj-lt"/>
              </a:rPr>
              <a:t>Шаблон договора часто меняется!</a:t>
            </a:r>
          </a:p>
          <a:p>
            <a:pPr algn="ctr"/>
            <a:endParaRPr lang="ru-RU" sz="3200" dirty="0">
              <a:latin typeface="+mj-lt"/>
            </a:endParaRPr>
          </a:p>
          <a:p>
            <a:pPr algn="ctr"/>
            <a:r>
              <a:rPr lang="ru-RU" sz="3200" dirty="0">
                <a:latin typeface="+mj-lt"/>
              </a:rPr>
              <a:t>Актуальный шаблон можно скачать </a:t>
            </a:r>
            <a:r>
              <a:rPr lang="ru-RU" sz="3200" b="1" dirty="0">
                <a:latin typeface="+mj-lt"/>
              </a:rPr>
              <a:t>на сайте </a:t>
            </a:r>
            <a:r>
              <a:rPr lang="ru-RU" sz="3200" b="1" dirty="0" err="1">
                <a:latin typeface="+mj-lt"/>
              </a:rPr>
              <a:t>ОПиТ</a:t>
            </a:r>
            <a:r>
              <a:rPr lang="ru-RU" sz="3200" b="1" dirty="0">
                <a:latin typeface="+mj-lt"/>
              </a:rPr>
              <a:t> </a:t>
            </a:r>
          </a:p>
          <a:p>
            <a:pPr algn="ctr"/>
            <a:r>
              <a:rPr lang="ru-RU" sz="3200" dirty="0">
                <a:latin typeface="+mj-lt"/>
              </a:rPr>
              <a:t>в разделе </a:t>
            </a:r>
            <a:r>
              <a:rPr lang="ru-RU" sz="3200" b="1" dirty="0">
                <a:solidFill>
                  <a:srgbClr val="00B0F0"/>
                </a:solidFill>
                <a:latin typeface="+mj-lt"/>
                <a:hlinkClick r:id="rId2"/>
              </a:rPr>
              <a:t>Подразделениям ТПУ / Образцы документов</a:t>
            </a:r>
            <a:endParaRPr lang="ru-RU" sz="3200" b="1" dirty="0">
              <a:solidFill>
                <a:srgbClr val="00B0F0"/>
              </a:solidFill>
              <a:latin typeface="+mj-lt"/>
            </a:endParaRPr>
          </a:p>
          <a:p>
            <a:pPr algn="ctr"/>
            <a:endParaRPr lang="ru-RU" sz="3200" dirty="0">
              <a:latin typeface="+mj-lt"/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+mj-lt"/>
              </a:rPr>
              <a:t>Проверяйте дату документа!</a:t>
            </a:r>
          </a:p>
        </p:txBody>
      </p:sp>
    </p:spTree>
    <p:extLst>
      <p:ext uri="{BB962C8B-B14F-4D97-AF65-F5344CB8AC3E}">
        <p14:creationId xmlns:p14="http://schemas.microsoft.com/office/powerpoint/2010/main" val="34218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794" y="2639683"/>
            <a:ext cx="3870772" cy="38707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3246" y="1114426"/>
            <a:ext cx="74945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u="sng" dirty="0">
                <a:latin typeface="+mj-lt"/>
                <a:cs typeface="Arial" panose="020B0604020202020204" pitchFamily="34" charset="0"/>
              </a:rPr>
              <a:t>Контактная информация</a:t>
            </a:r>
            <a:endParaRPr lang="en-US" sz="4000" b="1" u="sng" dirty="0">
              <a:latin typeface="+mj-lt"/>
              <a:cs typeface="Arial" panose="020B0604020202020204" pitchFamily="34" charset="0"/>
            </a:endParaRPr>
          </a:p>
          <a:p>
            <a:endParaRPr lang="en-US" sz="2000" dirty="0">
              <a:latin typeface="+mj-lt"/>
              <a:cs typeface="Arial" panose="020B0604020202020204" pitchFamily="34" charset="0"/>
            </a:endParaRPr>
          </a:p>
          <a:p>
            <a:r>
              <a:rPr lang="en-US" sz="2800" b="1" dirty="0">
                <a:latin typeface="+mj-lt"/>
                <a:cs typeface="Arial" panose="020B0604020202020204" pitchFamily="34" charset="0"/>
              </a:rPr>
              <a:t>      </a:t>
            </a:r>
            <a:r>
              <a:rPr lang="ru-RU" sz="2800" b="1" dirty="0">
                <a:latin typeface="+mj-lt"/>
                <a:cs typeface="Arial" panose="020B0604020202020204" pitchFamily="34" charset="0"/>
              </a:rPr>
              <a:t>ЕФРЕМОВ Александр Александрович</a:t>
            </a:r>
            <a:endParaRPr lang="en-US" sz="2800" b="1" dirty="0">
              <a:latin typeface="+mj-lt"/>
              <a:cs typeface="Arial" panose="020B0604020202020204" pitchFamily="34" charset="0"/>
            </a:endParaRPr>
          </a:p>
          <a:p>
            <a:endParaRPr lang="en-US" sz="2800" dirty="0">
              <a:latin typeface="+mj-lt"/>
              <a:cs typeface="Arial" panose="020B0604020202020204" pitchFamily="34" charset="0"/>
            </a:endParaRPr>
          </a:p>
          <a:p>
            <a:r>
              <a:rPr lang="en-US" sz="2800" dirty="0">
                <a:latin typeface="+mj-lt"/>
                <a:cs typeface="Arial" panose="020B0604020202020204" pitchFamily="34" charset="0"/>
              </a:rPr>
              <a:t>      </a:t>
            </a:r>
            <a:r>
              <a:rPr lang="ru-RU" sz="2800" b="1" dirty="0">
                <a:latin typeface="+mj-lt"/>
                <a:cs typeface="Arial" panose="020B0604020202020204" pitchFamily="34" charset="0"/>
              </a:rPr>
              <a:t>Старший преподаватель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,</a:t>
            </a:r>
          </a:p>
          <a:p>
            <a:r>
              <a:rPr lang="en-US" sz="2800" dirty="0">
                <a:latin typeface="+mj-lt"/>
                <a:cs typeface="Arial" panose="020B0604020202020204" pitchFamily="34" charset="0"/>
              </a:rPr>
              <a:t>      </a:t>
            </a:r>
            <a:r>
              <a:rPr lang="ru-RU" sz="2800" dirty="0">
                <a:latin typeface="+mj-lt"/>
                <a:cs typeface="Arial" panose="020B0604020202020204" pitchFamily="34" charset="0"/>
              </a:rPr>
              <a:t>Отделение автоматизации и робототехники,</a:t>
            </a:r>
          </a:p>
          <a:p>
            <a:r>
              <a:rPr lang="ru-RU" sz="2800" dirty="0">
                <a:latin typeface="+mj-lt"/>
                <a:cs typeface="Arial" panose="020B0604020202020204" pitchFamily="34" charset="0"/>
              </a:rPr>
              <a:t>      ИШИТР</a:t>
            </a:r>
            <a:endParaRPr lang="en-US" sz="2800" dirty="0">
              <a:latin typeface="+mj-lt"/>
              <a:cs typeface="Arial" panose="020B0604020202020204" pitchFamily="34" charset="0"/>
            </a:endParaRPr>
          </a:p>
          <a:p>
            <a:r>
              <a:rPr lang="en-US" sz="2800" dirty="0">
                <a:latin typeface="+mj-lt"/>
                <a:cs typeface="Arial" panose="020B0604020202020204" pitchFamily="34" charset="0"/>
              </a:rPr>
              <a:t>      </a:t>
            </a:r>
          </a:p>
          <a:p>
            <a:endParaRPr lang="en-US" sz="2800" dirty="0">
              <a:latin typeface="+mj-lt"/>
              <a:cs typeface="Arial" panose="020B0604020202020204" pitchFamily="34" charset="0"/>
            </a:endParaRPr>
          </a:p>
          <a:p>
            <a:r>
              <a:rPr lang="en-US" sz="2800" dirty="0">
                <a:latin typeface="+mj-lt"/>
                <a:cs typeface="Arial" panose="020B0604020202020204" pitchFamily="34" charset="0"/>
              </a:rPr>
              <a:t>      </a:t>
            </a:r>
            <a:r>
              <a:rPr lang="ru-RU" sz="2800" dirty="0">
                <a:latin typeface="+mj-lt"/>
                <a:cs typeface="Arial" panose="020B0604020202020204" pitchFamily="34" charset="0"/>
              </a:rPr>
              <a:t>Ауд.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115a, 10</a:t>
            </a:r>
            <a:r>
              <a:rPr lang="ru-RU" sz="2800" dirty="0">
                <a:latin typeface="+mj-lt"/>
                <a:cs typeface="Arial" panose="020B0604020202020204" pitchFamily="34" charset="0"/>
              </a:rPr>
              <a:t>к.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</a:p>
          <a:p>
            <a:r>
              <a:rPr lang="en-US" sz="2800" i="1" dirty="0">
                <a:latin typeface="+mj-lt"/>
                <a:cs typeface="Arial" panose="020B0604020202020204" pitchFamily="34" charset="0"/>
              </a:rPr>
              <a:t>      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email:</a:t>
            </a:r>
            <a:r>
              <a:rPr lang="en-US" sz="28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i="1" dirty="0">
                <a:latin typeface="+mj-lt"/>
                <a:cs typeface="Arial" panose="020B0604020202020204" pitchFamily="34" charset="0"/>
              </a:rPr>
              <a:t>alexyefremov@tpu.ru</a:t>
            </a:r>
            <a:endParaRPr lang="ru-RU" sz="2800" b="1" i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9781" y="198410"/>
            <a:ext cx="11800936" cy="6478439"/>
          </a:xfrm>
          <a:prstGeom prst="roundRect">
            <a:avLst/>
          </a:prstGeom>
          <a:noFill/>
          <a:ln w="76200">
            <a:solidFill>
              <a:srgbClr val="25C14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5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12516</TotalTime>
  <Words>1172</Words>
  <Application>Microsoft Office PowerPoint</Application>
  <PresentationFormat>Широкоэкранный</PresentationFormat>
  <Paragraphs>174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Courier New</vt:lpstr>
      <vt:lpstr>Segoe UI 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Alexander Yefremov</dc:creator>
  <cp:lastModifiedBy>Ефремов Александр Александрович</cp:lastModifiedBy>
  <cp:revision>236</cp:revision>
  <cp:lastPrinted>2021-02-27T09:25:30Z</cp:lastPrinted>
  <dcterms:created xsi:type="dcterms:W3CDTF">2020-02-05T04:14:10Z</dcterms:created>
  <dcterms:modified xsi:type="dcterms:W3CDTF">2021-10-26T09:37:22Z</dcterms:modified>
</cp:coreProperties>
</file>