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301" r:id="rId3"/>
    <p:sldId id="257" r:id="rId4"/>
    <p:sldId id="258" r:id="rId5"/>
    <p:sldId id="259" r:id="rId6"/>
    <p:sldId id="263" r:id="rId7"/>
    <p:sldId id="265" r:id="rId8"/>
    <p:sldId id="266" r:id="rId9"/>
    <p:sldId id="267" r:id="rId10"/>
    <p:sldId id="268" r:id="rId11"/>
    <p:sldId id="269" r:id="rId12"/>
    <p:sldId id="261" r:id="rId13"/>
    <p:sldId id="310" r:id="rId14"/>
    <p:sldId id="262" r:id="rId15"/>
    <p:sldId id="274" r:id="rId16"/>
    <p:sldId id="273" r:id="rId17"/>
    <p:sldId id="302" r:id="rId18"/>
    <p:sldId id="275" r:id="rId19"/>
    <p:sldId id="303" r:id="rId20"/>
    <p:sldId id="277" r:id="rId21"/>
    <p:sldId id="278" r:id="rId22"/>
    <p:sldId id="279" r:id="rId23"/>
    <p:sldId id="305" r:id="rId24"/>
    <p:sldId id="306" r:id="rId25"/>
    <p:sldId id="284" r:id="rId26"/>
    <p:sldId id="285" r:id="rId27"/>
    <p:sldId id="287" r:id="rId28"/>
    <p:sldId id="304" r:id="rId29"/>
    <p:sldId id="288" r:id="rId30"/>
    <p:sldId id="289" r:id="rId31"/>
    <p:sldId id="291" r:id="rId32"/>
    <p:sldId id="292" r:id="rId33"/>
    <p:sldId id="307" r:id="rId34"/>
    <p:sldId id="308" r:id="rId35"/>
    <p:sldId id="296" r:id="rId36"/>
    <p:sldId id="309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19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6C332-9BB7-4A2E-AFD1-9B2672BE7B4F}" type="datetimeFigureOut">
              <a:rPr lang="ru-RU" smtClean="0"/>
              <a:pPr/>
              <a:t>16.05.2022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FE9EFD-1151-4149-93B1-15492E8EBF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70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E9EFD-1151-4149-93B1-15492E8EBF84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579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24EA-5E56-40B7-92AB-6CC92ABFF4E1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2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67726-5279-48E3-8781-014D9C469E3D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278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2651-9974-45D1-B683-08A9B7CEE795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82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D5BF-1D54-4CFC-A1FF-AD2BBA1CE8E7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2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D6E86-98C4-44D9-8CA4-4F986B26B739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30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FA7-B30D-4D57-978B-902E4B3DB84E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149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FD17-4E4D-41F3-AE26-5DB9D9C99EC8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504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28700-155E-4999-9DAA-B981722B3CB8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952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02F65-62FF-4FF8-A7DC-A72E57B55241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06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772B0-D7A5-408D-8570-E54696EFF29E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041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5C97-BBED-4C9F-AEB4-1D87481D0E8C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97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F786C-BDC9-4700-803E-B46C995BA497}" type="datetime1">
              <a:rPr lang="ru-RU" smtClean="0"/>
              <a:pPr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3BB68-317C-4335-8DD4-6274F6A65F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532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7772400" cy="1470025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Практическое занятие </a:t>
            </a:r>
            <a:r>
              <a:rPr lang="en-US" sz="3200" dirty="0"/>
              <a:t>5</a:t>
            </a:r>
            <a:r>
              <a:rPr lang="ru-RU" sz="3200" dirty="0" smtClean="0"/>
              <a:t>.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Сплавы. Диаграммы состояния разных видов сплавов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204864"/>
            <a:ext cx="7160840" cy="4176464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Строение </a:t>
            </a:r>
            <a:r>
              <a:rPr lang="ru-RU" dirty="0" smtClean="0">
                <a:solidFill>
                  <a:schemeClr val="tx1"/>
                </a:solidFill>
              </a:rPr>
              <a:t>сплавов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1.1. Механические смеси компонентов.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1.2. Твёрдые растворы компонентов.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1.3. Химические соединения компонентов.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2. Диаграммы состояния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3. Закономерности изменения свойств сплавов в зависимости от вида диаграммы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3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1. Виды сплавов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dirty="0" smtClean="0"/>
              <a:t>	Строение сплава, структура и окончательные свойства зависят от вида взаимодействия компонентов сплава при его кристаллизации.</a:t>
            </a:r>
          </a:p>
          <a:p>
            <a:pPr marL="0" indent="0" algn="just">
              <a:buNone/>
            </a:pPr>
            <a:endParaRPr lang="ru-RU" sz="2800" dirty="0" smtClean="0"/>
          </a:p>
          <a:p>
            <a:pPr marL="0" indent="901700" algn="just">
              <a:buNone/>
            </a:pPr>
            <a:r>
              <a:rPr lang="ru-RU" sz="2800" dirty="0" smtClean="0"/>
              <a:t>В твёрдом состоянии компоненты сплавов могут образовывать:</a:t>
            </a:r>
          </a:p>
          <a:p>
            <a:pPr>
              <a:buFontTx/>
              <a:buChar char="-"/>
            </a:pPr>
            <a:r>
              <a:rPr lang="ru-RU" sz="2800" dirty="0" smtClean="0"/>
              <a:t>механические смеси,</a:t>
            </a:r>
          </a:p>
          <a:p>
            <a:pPr>
              <a:buFontTx/>
              <a:buChar char="-"/>
            </a:pPr>
            <a:r>
              <a:rPr lang="ru-RU" sz="2800" dirty="0" smtClean="0"/>
              <a:t>твёрдые растворы,</a:t>
            </a:r>
          </a:p>
          <a:p>
            <a:pPr>
              <a:buFontTx/>
              <a:buChar char="-"/>
            </a:pPr>
            <a:r>
              <a:rPr lang="ru-RU" sz="2800" dirty="0" smtClean="0"/>
              <a:t>химические соединения.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1.1. Схема образования сплава – механической смеси компонентов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3"/>
            <a:ext cx="511256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39552" y="5805264"/>
            <a:ext cx="684076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Рис. 1. Сплав состоит из двух типов зёрен, имеющих собственную кристаллическую решётку.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96136" y="1844824"/>
            <a:ext cx="3168352" cy="34778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Компоненты сплава образуют </a:t>
            </a:r>
            <a:r>
              <a:rPr lang="ru-RU" sz="2000" b="1" i="1" dirty="0" smtClean="0"/>
              <a:t>механические смеси </a:t>
            </a:r>
            <a:r>
              <a:rPr lang="ru-RU" sz="2000" i="1" dirty="0" smtClean="0"/>
              <a:t>в том случае, если они не вступают в химические реакции друг с другом и не растворяются друг в друге (хотя на практике всегда имеется некоторая взаимная растворимость).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3246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1.2. Варианты микроструктуры сплавов, компоненты которых образуют твёрдые растворы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612068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339752" y="594928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 2. Твердые сплавы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300192" y="1556792"/>
            <a:ext cx="259228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 – атомы компонента В полностью растворены в кристаллической решетке компонента А.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2996952"/>
            <a:ext cx="284380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2 - механическая смесь двух твердых растворов: раствора В </a:t>
            </a:r>
            <a:r>
              <a:rPr lang="ru-RU" dirty="0" err="1" smtClean="0"/>
              <a:t>в</a:t>
            </a:r>
            <a:r>
              <a:rPr lang="ru-RU" dirty="0" smtClean="0"/>
              <a:t> А и раствора А в В.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72200" y="4437112"/>
            <a:ext cx="252028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3 - зёрна твердого раствора А в 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00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1.3. Образование сплава – химического соединения элементов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365835"/>
            <a:ext cx="5328592" cy="44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03648" y="6126163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 3. Сплавы, образующие химическое соединение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4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2. Диаграммы состояния сплавов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800" dirty="0" smtClean="0"/>
              <a:t>	Для </a:t>
            </a:r>
            <a:r>
              <a:rPr lang="ru-RU" sz="2800" dirty="0"/>
              <a:t>сплава из двух и более компонентов, меняя соотношение компонентов, можно получить бесчисленное множество вариантов сплава, и каждый вариант будет иметь свою структуру и свойства, температуру плавления и затвердевания и т.д. </a:t>
            </a:r>
          </a:p>
          <a:p>
            <a:pPr marL="0" indent="0" algn="just">
              <a:buNone/>
            </a:pPr>
            <a:r>
              <a:rPr lang="ru-RU" sz="2800" dirty="0" smtClean="0"/>
              <a:t>	Таким </a:t>
            </a:r>
            <a:r>
              <a:rPr lang="ru-RU" sz="2800" dirty="0"/>
              <a:t>образом, в зависимости от температуры, концентрации и видов взаимодействия компонентов сплавы имеют различное состояние и структуру. </a:t>
            </a:r>
            <a:endParaRPr lang="ru-RU" sz="2800" dirty="0" smtClean="0"/>
          </a:p>
          <a:p>
            <a:pPr marL="0" indent="0" algn="just">
              <a:buNone/>
            </a:pP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 smtClean="0"/>
              <a:t>	Информация </a:t>
            </a:r>
            <a:r>
              <a:rPr lang="ru-RU" sz="2800" dirty="0"/>
              <a:t>о состоянии и структуре сплавов просто и сжато может быть представлена в виде </a:t>
            </a:r>
            <a:r>
              <a:rPr lang="ru-RU" sz="2800" b="1" dirty="0"/>
              <a:t>диаграммы состояния</a:t>
            </a:r>
            <a:r>
              <a:rPr lang="ru-RU" sz="2800" dirty="0"/>
              <a:t> – графического изображения состояния сплавов в зависимости от температуры и концентрации компонентов.</a:t>
            </a:r>
          </a:p>
          <a:p>
            <a:pPr marL="0" indent="0" algn="just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464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2. Диаграммы </a:t>
            </a:r>
            <a:r>
              <a:rPr lang="ru-RU" sz="3200" b="1" dirty="0"/>
              <a:t>состояния сплавов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/>
              <a:t>	Диаграммы состояния </a:t>
            </a:r>
            <a:r>
              <a:rPr lang="ru-RU" sz="2800" dirty="0"/>
              <a:t>называются структурными с добавлением слова «равновесные», что указывает на образование </a:t>
            </a:r>
            <a:r>
              <a:rPr lang="ru-RU" sz="2800" b="1" dirty="0"/>
              <a:t>таких фаз и структур, которые соответствуют наименьшему значению свободной энергии системы. </a:t>
            </a:r>
            <a:endParaRPr lang="ru-RU" sz="2800" b="1" dirty="0" smtClean="0"/>
          </a:p>
          <a:p>
            <a:pPr marL="0" indent="0" algn="just">
              <a:buNone/>
            </a:pPr>
            <a:r>
              <a:rPr lang="ru-RU" sz="2800" dirty="0"/>
              <a:t>	</a:t>
            </a:r>
            <a:r>
              <a:rPr lang="ru-RU" sz="2800" dirty="0" smtClean="0"/>
              <a:t>Однако </a:t>
            </a:r>
            <a:r>
              <a:rPr lang="ru-RU" sz="2800" dirty="0"/>
              <a:t>эти диаграммы не содержат сведений о времени достижения равновесия. </a:t>
            </a: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/>
              <a:t>	</a:t>
            </a:r>
            <a:r>
              <a:rPr lang="ru-RU" sz="2800" dirty="0" smtClean="0"/>
              <a:t>Оно </a:t>
            </a:r>
            <a:r>
              <a:rPr lang="ru-RU" sz="2800" dirty="0"/>
              <a:t>зависит от скорости диффузии атомов, разности свободных энергий фаз, межфазной поверхностной энергии и т.д.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0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2. Диаграммы </a:t>
            </a:r>
            <a:r>
              <a:rPr lang="ru-RU" sz="3200" b="1" dirty="0"/>
              <a:t>состояния сплавов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800" dirty="0" smtClean="0"/>
              <a:t>В </a:t>
            </a:r>
            <a:r>
              <a:rPr lang="ru-RU" sz="2800" dirty="0"/>
              <a:t>металлических </a:t>
            </a:r>
            <a:r>
              <a:rPr lang="ru-RU" sz="2800" dirty="0" smtClean="0"/>
              <a:t>системах:</a:t>
            </a:r>
          </a:p>
          <a:p>
            <a:pPr marL="0" indent="0" algn="just">
              <a:buNone/>
            </a:pPr>
            <a:r>
              <a:rPr lang="ru-RU" sz="2800" dirty="0" smtClean="0"/>
              <a:t>● </a:t>
            </a:r>
            <a:r>
              <a:rPr lang="ru-RU" sz="2800" dirty="0">
                <a:solidFill>
                  <a:srgbClr val="FF0000"/>
                </a:solidFill>
              </a:rPr>
              <a:t>равновесное состояние </a:t>
            </a:r>
            <a:r>
              <a:rPr lang="ru-RU" sz="2800" dirty="0"/>
              <a:t>достигается достаточно легко при медленном охлаждении</a:t>
            </a:r>
            <a:r>
              <a:rPr lang="ru-RU" sz="2800" dirty="0" smtClean="0"/>
              <a:t>,</a:t>
            </a:r>
          </a:p>
          <a:p>
            <a:pPr marL="0" indent="0" algn="just">
              <a:buNone/>
            </a:pPr>
            <a:r>
              <a:rPr lang="ru-RU" sz="2800" dirty="0" smtClean="0"/>
              <a:t> ● </a:t>
            </a:r>
            <a:r>
              <a:rPr lang="ru-RU" sz="2800" dirty="0" smtClean="0">
                <a:solidFill>
                  <a:srgbClr val="FF0000"/>
                </a:solidFill>
              </a:rPr>
              <a:t>неравновесное состояние</a:t>
            </a:r>
            <a:r>
              <a:rPr lang="ru-RU" sz="2800" dirty="0" smtClean="0"/>
              <a:t> можно </a:t>
            </a:r>
            <a:r>
              <a:rPr lang="ru-RU" sz="2800" dirty="0"/>
              <a:t>получить специальной термической </a:t>
            </a:r>
            <a:r>
              <a:rPr lang="ru-RU" sz="2800" dirty="0" smtClean="0"/>
              <a:t>обработкой, причём оно может сохраняться </a:t>
            </a:r>
            <a:r>
              <a:rPr lang="ru-RU" sz="2800" dirty="0"/>
              <a:t>практически неограниченное </a:t>
            </a:r>
            <a:r>
              <a:rPr lang="ru-RU" sz="2800" dirty="0" smtClean="0"/>
              <a:t>время (</a:t>
            </a:r>
            <a:r>
              <a:rPr lang="ru-RU" sz="2800" i="1" dirty="0" smtClean="0"/>
              <a:t>в подобном состоянии сплавы могут обладать специфическими функциональными свойствами, которые представляют большой практический интерес</a:t>
            </a:r>
            <a:r>
              <a:rPr lang="ru-RU" sz="2800" dirty="0" smtClean="0"/>
              <a:t>).</a:t>
            </a:r>
            <a:endParaRPr lang="ru-RU" sz="2800" dirty="0"/>
          </a:p>
          <a:p>
            <a:pPr marL="0" indent="0" algn="just">
              <a:buNone/>
            </a:pPr>
            <a:r>
              <a:rPr lang="ru-RU" sz="2800" dirty="0" smtClean="0"/>
              <a:t>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3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2. Диаграммы </a:t>
            </a:r>
            <a:r>
              <a:rPr lang="ru-RU" sz="3200" b="1" dirty="0"/>
              <a:t>состояния сплавов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Строятся </a:t>
            </a:r>
            <a:r>
              <a:rPr lang="ru-RU" dirty="0"/>
              <a:t>диаграммы состояния различными методами: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по </a:t>
            </a:r>
            <a:r>
              <a:rPr lang="ru-RU" dirty="0"/>
              <a:t>кривым охлаждения сплавов</a:t>
            </a:r>
            <a:r>
              <a:rPr lang="ru-RU" dirty="0" smtClean="0"/>
              <a:t>,</a:t>
            </a:r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измерением удлинения образца при охлаждении,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наблюдением </a:t>
            </a:r>
            <a:r>
              <a:rPr lang="ru-RU" dirty="0"/>
              <a:t>микроструктуры, </a:t>
            </a:r>
            <a:r>
              <a:rPr lang="ru-RU" dirty="0" smtClean="0"/>
              <a:t>и </a:t>
            </a:r>
            <a:r>
              <a:rPr lang="ru-RU" dirty="0"/>
              <a:t>др.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95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2. Диаграммы </a:t>
            </a:r>
            <a:r>
              <a:rPr lang="ru-RU" sz="3200" b="1" dirty="0"/>
              <a:t>состояния сплавов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036496" cy="252028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600" dirty="0" smtClean="0"/>
              <a:t>Если</a:t>
            </a:r>
            <a:r>
              <a:rPr lang="ru-RU" sz="2600" dirty="0"/>
              <a:t>, например, для двухкомпонентного сплава диаграмму строят по кривым охлаждения, то готовят серию образцов, в которых за 100% принимается всё вещество образца, а соотношение компонентов изменяется от 100% компонента А и 0% Б до 0% А и 100% Б. </a:t>
            </a:r>
          </a:p>
          <a:p>
            <a:pPr marL="0" indent="0" algn="just">
              <a:buNone/>
            </a:pPr>
            <a:r>
              <a:rPr lang="ru-RU" sz="2600" dirty="0" smtClean="0"/>
              <a:t>	Далее </a:t>
            </a:r>
            <a:r>
              <a:rPr lang="ru-RU" sz="2600" dirty="0"/>
              <a:t>для каждого сплава строят кривую охлаждения (во времени) от жидкого состояния (ж) до твёрдого состояния (т), при этом фиксируют температуру, при которой меняется состояние сплава.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072451"/>
            <a:ext cx="7344816" cy="3092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859360" y="616530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 4. Кривые охлаждения </a:t>
            </a:r>
            <a:r>
              <a:rPr lang="en-US" dirty="0" smtClean="0"/>
              <a:t>Cu-Ni</a:t>
            </a:r>
            <a:r>
              <a:rPr lang="ru-RU" dirty="0" smtClean="0"/>
              <a:t> сплавов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16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2. Диаграммы </a:t>
            </a:r>
            <a:r>
              <a:rPr lang="ru-RU" sz="3200" b="1" dirty="0"/>
              <a:t>состояния сплавов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/>
              <a:t>	После </a:t>
            </a:r>
            <a:r>
              <a:rPr lang="ru-RU" sz="2800" dirty="0"/>
              <a:t>охлаждения сплавов проводится металлографический, рентгеноструктурный и другие виды анализа для выяснения структуры и фаз сплава в твёрдом состоянии. </a:t>
            </a: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/>
              <a:t>	</a:t>
            </a:r>
            <a:r>
              <a:rPr lang="ru-RU" sz="2800" dirty="0" smtClean="0"/>
              <a:t>Затем </a:t>
            </a:r>
            <a:r>
              <a:rPr lang="ru-RU" sz="2800" dirty="0"/>
              <a:t>результаты сводятся в одну графическую зависимость – </a:t>
            </a:r>
            <a:r>
              <a:rPr lang="ru-RU" sz="2800" b="1" dirty="0"/>
              <a:t>диаграмму состояния в координатах температура – концентрация компонентов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90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2. Линии ликвидуса и </a:t>
            </a:r>
            <a:r>
              <a:rPr lang="ru-RU" sz="3200" b="1" dirty="0" err="1" smtClean="0"/>
              <a:t>солидуса</a:t>
            </a:r>
            <a:r>
              <a:rPr lang="ru-RU" sz="3200" b="1" dirty="0" smtClean="0"/>
              <a:t> на диаграммах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5112567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99592" y="5085184"/>
            <a:ext cx="3744416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Рис. 5. Пример: диаграмма состояния медь - никель</a:t>
            </a:r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1340768"/>
            <a:ext cx="3168352" cy="16312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sz="2000" dirty="0" smtClean="0"/>
              <a:t>Линия на диаграмме, выше которой сплавы находятся только в жидком состоянии, называются линией «</a:t>
            </a:r>
            <a:r>
              <a:rPr lang="ru-RU" sz="2000" b="1" dirty="0" smtClean="0"/>
              <a:t>ликвидус»</a:t>
            </a:r>
            <a:r>
              <a:rPr lang="ru-RU" sz="2000" dirty="0" smtClean="0"/>
              <a:t> .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652120" y="3284984"/>
            <a:ext cx="3096344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</a:t>
            </a:r>
            <a:r>
              <a:rPr lang="ru-RU" sz="2000" dirty="0" smtClean="0"/>
              <a:t>Линия на диаграмме, ниже которой сплавы находятся только в твёрдом состоянии, называются линией «</a:t>
            </a:r>
            <a:r>
              <a:rPr lang="ru-RU" sz="2000" b="1" dirty="0" err="1" smtClean="0"/>
              <a:t>солидус</a:t>
            </a:r>
            <a:r>
              <a:rPr lang="ru-RU" sz="2000" b="1" dirty="0" smtClean="0"/>
              <a:t>»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2280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2. Диаграммы </a:t>
            </a:r>
            <a:r>
              <a:rPr lang="ru-RU" sz="3200" b="1" dirty="0"/>
              <a:t>состояния сплавов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1259632"/>
            <a:ext cx="84352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2.1. Диаграмма состояния сплавов </a:t>
            </a:r>
            <a:r>
              <a:rPr lang="ru-RU" b="1" u="sng" dirty="0"/>
              <a:t>с полной нерастворимостью </a:t>
            </a:r>
            <a:r>
              <a:rPr lang="ru-RU" b="1" dirty="0"/>
              <a:t>компонентов в твёрдом состоянии (механическая смесь</a:t>
            </a:r>
            <a:r>
              <a:rPr lang="ru-RU" b="1" dirty="0" smtClean="0"/>
              <a:t>)</a:t>
            </a:r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ru-RU" b="1" dirty="0"/>
              <a:t>2.2. Диаграмма состояния сплавов компоненты, которых </a:t>
            </a:r>
            <a:r>
              <a:rPr lang="ru-RU" b="1" u="sng" dirty="0"/>
              <a:t>полностью растворимы </a:t>
            </a:r>
            <a:r>
              <a:rPr lang="ru-RU" b="1" dirty="0"/>
              <a:t>в жидком и твёрдом </a:t>
            </a:r>
            <a:r>
              <a:rPr lang="ru-RU" b="1" dirty="0" smtClean="0"/>
              <a:t>состояниях</a:t>
            </a:r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ru-RU" b="1" dirty="0"/>
              <a:t>2.3. Диаграмма состояния сплавов, компоненты которых имеют </a:t>
            </a:r>
            <a:r>
              <a:rPr lang="ru-RU" b="1" u="sng" dirty="0"/>
              <a:t>ограниченную растворимость</a:t>
            </a:r>
            <a:r>
              <a:rPr lang="ru-RU" b="1" dirty="0"/>
              <a:t> в твердом состоянии и образуют </a:t>
            </a:r>
            <a:r>
              <a:rPr lang="ru-RU" b="1" dirty="0" smtClean="0"/>
              <a:t>эвтектику</a:t>
            </a:r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ru-RU" b="1" dirty="0"/>
              <a:t>2.4. Диаграмма состояния для сплавов с устойчивым </a:t>
            </a:r>
            <a:r>
              <a:rPr lang="ru-RU" b="1" u="sng" dirty="0"/>
              <a:t>химическим </a:t>
            </a:r>
            <a:r>
              <a:rPr lang="ru-RU" b="1" u="sng" dirty="0" smtClean="0"/>
              <a:t>соединением</a:t>
            </a:r>
            <a:endParaRPr lang="en-US" b="1" u="sng" dirty="0" smtClean="0"/>
          </a:p>
          <a:p>
            <a:pPr algn="just"/>
            <a:endParaRPr lang="en-US" b="1" u="sng" dirty="0"/>
          </a:p>
          <a:p>
            <a:pPr algn="just"/>
            <a:r>
              <a:rPr lang="ru-RU" b="1" dirty="0"/>
              <a:t>2.5. Диаграммы состояния для сплавов </a:t>
            </a:r>
            <a:r>
              <a:rPr lang="ru-RU" b="1" u="sng" dirty="0"/>
              <a:t>с полиморфным превращением компонентов 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379304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2.1. Диаграмма состояния сплавов с полной нерастворимостью компонентов в твёрдом состоянии (механическая смесь)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374441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414908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 6.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4581128"/>
            <a:ext cx="4176464" cy="9848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Линия </a:t>
            </a:r>
            <a:r>
              <a:rPr lang="ru-RU" sz="2000" dirty="0" err="1" smtClean="0"/>
              <a:t>А-д-Б</a:t>
            </a:r>
            <a:r>
              <a:rPr lang="ru-RU" sz="2000" dirty="0" smtClean="0"/>
              <a:t> – ликвидус диаграммы. </a:t>
            </a:r>
          </a:p>
          <a:p>
            <a:pPr algn="just"/>
            <a:r>
              <a:rPr lang="ru-RU" sz="2000" dirty="0" smtClean="0"/>
              <a:t>Линия </a:t>
            </a:r>
            <a:r>
              <a:rPr lang="ru-RU" sz="2000" dirty="0" err="1" smtClean="0"/>
              <a:t>с-д-е</a:t>
            </a:r>
            <a:r>
              <a:rPr lang="ru-RU" sz="2000" dirty="0" smtClean="0"/>
              <a:t> – </a:t>
            </a:r>
            <a:r>
              <a:rPr lang="ru-RU" sz="2000" dirty="0" err="1" smtClean="0"/>
              <a:t>солидус</a:t>
            </a:r>
            <a:r>
              <a:rPr lang="ru-RU" sz="2000" dirty="0" smtClean="0"/>
              <a:t> диаграммы.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1772817"/>
            <a:ext cx="3960440" cy="43704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     ● Все сплавы представляют собой в твёрдом состоянии механическую смесь кристаллов компонентов А и Б, поэтому ниже линии </a:t>
            </a:r>
            <a:r>
              <a:rPr lang="ru-RU" sz="2000" dirty="0" err="1" smtClean="0"/>
              <a:t>солидус</a:t>
            </a:r>
            <a:r>
              <a:rPr lang="ru-RU" sz="2000" dirty="0" smtClean="0"/>
              <a:t> - двухфазная структура у всех сплавов. </a:t>
            </a:r>
          </a:p>
          <a:p>
            <a:pPr algn="just"/>
            <a:r>
              <a:rPr lang="ru-RU" sz="2000" dirty="0" smtClean="0"/>
              <a:t>     ● Выше линии </a:t>
            </a:r>
            <a:r>
              <a:rPr lang="ru-RU" sz="2000" dirty="0" err="1" smtClean="0"/>
              <a:t>солидус</a:t>
            </a:r>
            <a:r>
              <a:rPr lang="ru-RU" sz="2000" dirty="0" smtClean="0"/>
              <a:t>, в областях, ограниченных линиями </a:t>
            </a:r>
            <a:r>
              <a:rPr lang="ru-RU" sz="2000" dirty="0" err="1" smtClean="0"/>
              <a:t>А-д-с</a:t>
            </a:r>
            <a:r>
              <a:rPr lang="ru-RU" sz="2000" dirty="0" smtClean="0"/>
              <a:t> и </a:t>
            </a:r>
            <a:r>
              <a:rPr lang="ru-RU" sz="2000" dirty="0" err="1" smtClean="0"/>
              <a:t>д-Б-е</a:t>
            </a:r>
            <a:r>
              <a:rPr lang="ru-RU" sz="2000" dirty="0" smtClean="0"/>
              <a:t>, сплавы тоже состоят из двух фаз, но одна из них жидкая, а другая – твёрдая: кристаллы компонента А и Б соответственно. 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5661248"/>
            <a:ext cx="4392488" cy="10156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Примеры сплавов с полной нерастворимостью :  </a:t>
            </a:r>
            <a:r>
              <a:rPr lang="en-US" sz="2000" dirty="0" smtClean="0"/>
              <a:t>Al–Si, </a:t>
            </a:r>
            <a:r>
              <a:rPr lang="en-US" sz="2000" dirty="0" err="1" smtClean="0"/>
              <a:t>Pb–Sb</a:t>
            </a:r>
            <a:r>
              <a:rPr lang="en-US" sz="2000" dirty="0" smtClean="0"/>
              <a:t>,</a:t>
            </a:r>
            <a:endParaRPr lang="ru-RU" sz="2000" dirty="0" smtClean="0"/>
          </a:p>
          <a:p>
            <a:r>
              <a:rPr lang="en-US" sz="2000" dirty="0" smtClean="0"/>
              <a:t> Be–Al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9540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2.1. Диаграмма </a:t>
            </a:r>
            <a:r>
              <a:rPr lang="ru-RU" sz="2800" b="1" dirty="0"/>
              <a:t>состояния сплавов с полной нерастворимостью компонентов в твёрдом </a:t>
            </a:r>
            <a:r>
              <a:rPr lang="ru-RU" sz="2800" b="1" dirty="0" smtClean="0"/>
              <a:t>состоянии (механическая смесь)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1628800"/>
            <a:ext cx="4968552" cy="26642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    </a:t>
            </a:r>
            <a:r>
              <a:rPr lang="ru-RU" sz="2200" dirty="0" smtClean="0"/>
              <a:t>В </a:t>
            </a:r>
            <a:r>
              <a:rPr lang="ru-RU" sz="2200" dirty="0"/>
              <a:t>случае сплава – механической смеси ход кристаллизации зависит от процентного соотношения компонентов в жидком растворе. </a:t>
            </a:r>
            <a:endParaRPr lang="ru-RU" sz="2200" dirty="0" smtClean="0"/>
          </a:p>
          <a:p>
            <a:pPr marL="0" indent="0" algn="just">
              <a:buNone/>
            </a:pPr>
            <a:r>
              <a:rPr lang="ru-RU" sz="2200" dirty="0"/>
              <a:t> </a:t>
            </a:r>
            <a:r>
              <a:rPr lang="ru-RU" sz="2200" dirty="0" smtClean="0"/>
              <a:t>     При </a:t>
            </a:r>
            <a:r>
              <a:rPr lang="ru-RU" sz="2200" dirty="0"/>
              <a:t>некоторой температуре </a:t>
            </a:r>
            <a:r>
              <a:rPr lang="ru-RU" sz="2200" dirty="0" smtClean="0"/>
              <a:t>начинается кристаллизация </a:t>
            </a:r>
            <a:r>
              <a:rPr lang="ru-RU" sz="2200" dirty="0"/>
              <a:t>одного из компонентов</a:t>
            </a:r>
            <a:r>
              <a:rPr lang="ru-RU" sz="2200" dirty="0" smtClean="0"/>
              <a:t>.	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352839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11560" y="4509120"/>
            <a:ext cx="7488832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000" dirty="0" smtClean="0"/>
              <a:t>При одном вполне определённом соотношении между компонентами начинается </a:t>
            </a:r>
            <a:r>
              <a:rPr lang="ru-RU" sz="2000" b="1" dirty="0" smtClean="0"/>
              <a:t>одновременная кристаллизация обоих компонентов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	 Такой состав жидкого раствора называют </a:t>
            </a:r>
            <a:r>
              <a:rPr lang="ru-RU" sz="2000" b="1" dirty="0" smtClean="0"/>
              <a:t>эвтектическим</a:t>
            </a:r>
            <a:r>
              <a:rPr lang="ru-RU" sz="2000" dirty="0" smtClean="0"/>
              <a:t>, а получающийся в результате кристаллизации сплав называется </a:t>
            </a:r>
            <a:r>
              <a:rPr lang="ru-RU" sz="2000" b="1" dirty="0" smtClean="0"/>
              <a:t>эвтектическим сплавом или эвтектикой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8952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2.1. Диаграмма </a:t>
            </a:r>
            <a:r>
              <a:rPr lang="ru-RU" sz="2800" b="1" dirty="0"/>
              <a:t>состояния сплавов с полной нерастворимостью компонентов в твёрдом состоянии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4210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/>
              <a:t>	</a:t>
            </a:r>
            <a:r>
              <a:rPr lang="ru-RU" sz="2400" dirty="0" smtClean="0"/>
              <a:t>Эвтектический (легкоплавкий) </a:t>
            </a:r>
            <a:r>
              <a:rPr lang="ru-RU" sz="2400" dirty="0"/>
              <a:t>сплав Э с концентрацией компонентов А</a:t>
            </a:r>
            <a:r>
              <a:rPr lang="ru-RU" sz="2400" baseline="-25000" dirty="0"/>
              <a:t>Э</a:t>
            </a:r>
            <a:r>
              <a:rPr lang="ru-RU" sz="2400" dirty="0"/>
              <a:t> и </a:t>
            </a:r>
            <a:r>
              <a:rPr lang="ru-RU" sz="2400" dirty="0" smtClean="0"/>
              <a:t>Б</a:t>
            </a:r>
            <a:r>
              <a:rPr lang="ru-RU" sz="2400" baseline="-25000" dirty="0" smtClean="0"/>
              <a:t>Э</a:t>
            </a:r>
            <a:r>
              <a:rPr lang="ru-RU" sz="2400" dirty="0" smtClean="0"/>
              <a:t> имеет </a:t>
            </a:r>
            <a:r>
              <a:rPr lang="ru-RU" sz="2400" dirty="0"/>
              <a:t>самую низкую температуру кристаллизации и плавления. 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	При </a:t>
            </a:r>
            <a:r>
              <a:rPr lang="ru-RU" sz="2400" dirty="0"/>
              <a:t>охлаждении в точке д, принадлежащей линиям А-д и д-Б, одновременно выделяются кристаллы компонентов А и Б</a:t>
            </a:r>
            <a:r>
              <a:rPr lang="ru-RU" sz="2400" dirty="0" smtClean="0"/>
              <a:t>.</a:t>
            </a:r>
          </a:p>
          <a:p>
            <a:pPr marL="0" indent="0" algn="just">
              <a:buNone/>
            </a:pPr>
            <a:r>
              <a:rPr lang="ru-RU" sz="2400" dirty="0" smtClean="0"/>
              <a:t>	Образуется </a:t>
            </a:r>
            <a:r>
              <a:rPr lang="ru-RU" sz="2400" dirty="0"/>
              <a:t>механическая смесь одновременно выделяющихся кристаллов компонентов А и </a:t>
            </a:r>
            <a:r>
              <a:rPr lang="ru-RU" sz="2400" dirty="0" smtClean="0"/>
              <a:t>Б (эвтектика).</a:t>
            </a:r>
          </a:p>
          <a:p>
            <a:pPr marL="0" indent="0" algn="just">
              <a:buNone/>
            </a:pPr>
            <a:r>
              <a:rPr lang="ru-RU" sz="2400" dirty="0" smtClean="0"/>
              <a:t>	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98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2.1. Микроструктура сплава эвтектического  состава</a:t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00808"/>
            <a:ext cx="701619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5576" y="4509120"/>
            <a:ext cx="7632848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Эвтектика </a:t>
            </a:r>
            <a:r>
              <a:rPr lang="ru-RU" sz="2000" dirty="0" smtClean="0"/>
              <a:t>в большинстве сплавов выглядит под микроскопом как слоистая структура чередующихся фаз или как </a:t>
            </a:r>
            <a:r>
              <a:rPr lang="ru-RU" sz="2000" b="1" dirty="0" smtClean="0"/>
              <a:t>однородная мелкозернистая структура</a:t>
            </a:r>
            <a:r>
              <a:rPr lang="ru-RU" sz="2000" dirty="0" smtClean="0"/>
              <a:t>, и лишь при большом увеличении в ней обнаруживаются отдельные фазы.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2.1. Диаграмма </a:t>
            </a:r>
            <a:r>
              <a:rPr lang="ru-RU" sz="2800" b="1" dirty="0"/>
              <a:t>состояния сплавов с полной нерастворимостью компонентов в твёрдом состоянии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2836911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2800" dirty="0" smtClean="0"/>
              <a:t>	В </a:t>
            </a:r>
            <a:r>
              <a:rPr lang="ru-RU" sz="2800" dirty="0" err="1" smtClean="0"/>
              <a:t>доэвтектических</a:t>
            </a:r>
            <a:r>
              <a:rPr lang="ru-RU" sz="2800" dirty="0" smtClean="0"/>
              <a:t>  (т.е. содержание компонента Б меньше Б</a:t>
            </a:r>
            <a:r>
              <a:rPr lang="ru-RU" sz="2800" baseline="-25000" dirty="0" smtClean="0"/>
              <a:t>Э</a:t>
            </a:r>
            <a:r>
              <a:rPr lang="ru-RU" sz="2800" dirty="0" smtClean="0"/>
              <a:t>) кристаллы компонента А зарождаются из жидкого состояния при достижении температуры на линии Ад. </a:t>
            </a:r>
          </a:p>
          <a:p>
            <a:pPr marL="0" indent="0" algn="just">
              <a:buNone/>
            </a:pPr>
            <a:r>
              <a:rPr lang="ru-RU" sz="2800" dirty="0" smtClean="0"/>
              <a:t>	Понижение </a:t>
            </a:r>
            <a:r>
              <a:rPr lang="ru-RU" sz="2800" dirty="0"/>
              <a:t>температуры приводит к увеличению содержания компонента Б в жидкости и приближению её состава к эвтектическому при Т линии </a:t>
            </a:r>
            <a:r>
              <a:rPr lang="ru-RU" sz="2800" dirty="0" err="1"/>
              <a:t>солидус</a:t>
            </a:r>
            <a:r>
              <a:rPr lang="ru-RU" sz="2800" dirty="0"/>
              <a:t>. </a:t>
            </a:r>
            <a:r>
              <a:rPr lang="ru-RU" sz="2800" dirty="0" smtClean="0"/>
              <a:t> </a:t>
            </a:r>
            <a:r>
              <a:rPr lang="ru-RU" sz="2800" dirty="0"/>
              <a:t>	В таком случае при переходе линии </a:t>
            </a:r>
            <a:r>
              <a:rPr lang="ru-RU" sz="2800" dirty="0" err="1"/>
              <a:t>солидус</a:t>
            </a:r>
            <a:r>
              <a:rPr lang="ru-RU" sz="2800" dirty="0"/>
              <a:t> оставшаяся жидкость затвердевает с образованием эвтектики.</a:t>
            </a:r>
          </a:p>
          <a:p>
            <a:pPr marL="0" indent="0" algn="just">
              <a:buNone/>
            </a:pP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 smtClean="0"/>
              <a:t>	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573015"/>
            <a:ext cx="7560840" cy="3101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652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2.1. Диаграмма состояния сплавов с полной нерастворимостью компонентов в твёрдом состоянии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В </a:t>
            </a:r>
            <a:r>
              <a:rPr lang="ru-RU" sz="2400" dirty="0" err="1" smtClean="0"/>
              <a:t>заэвтектических</a:t>
            </a:r>
            <a:r>
              <a:rPr lang="ru-RU" sz="2400" dirty="0" smtClean="0"/>
              <a:t> (т.е. содержание компонента Б больше Б</a:t>
            </a:r>
            <a:r>
              <a:rPr lang="ru-RU" sz="2400" baseline="-25000" dirty="0" smtClean="0"/>
              <a:t>Э</a:t>
            </a:r>
            <a:r>
              <a:rPr lang="ru-RU" sz="2400" dirty="0" smtClean="0"/>
              <a:t>) сплавах кристаллы компонента Б зарождаются при достижении температуры на линии </a:t>
            </a:r>
            <a:r>
              <a:rPr lang="ru-RU" sz="2400" dirty="0" err="1" smtClean="0"/>
              <a:t>Б-д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68960"/>
            <a:ext cx="83058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2.1. Диаграмма </a:t>
            </a:r>
            <a:r>
              <a:rPr lang="ru-RU" sz="2800" b="1" dirty="0"/>
              <a:t>состояния сплавов с полной нерастворимостью компонентов в твёрдом состоянии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600200"/>
            <a:ext cx="4114800" cy="298092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   </a:t>
            </a:r>
            <a:r>
              <a:rPr lang="ru-RU" sz="1900" dirty="0" smtClean="0"/>
              <a:t>Состав </a:t>
            </a:r>
            <a:r>
              <a:rPr lang="ru-RU" sz="1900" dirty="0"/>
              <a:t>любой фазы в двухфазной области диаграммы можно определить по </a:t>
            </a:r>
            <a:r>
              <a:rPr lang="ru-RU" sz="1900" u="sng" dirty="0"/>
              <a:t>правилу концентраций</a:t>
            </a:r>
            <a:r>
              <a:rPr lang="ru-RU" sz="1900" dirty="0"/>
              <a:t>. </a:t>
            </a:r>
            <a:endParaRPr lang="ru-RU" sz="1900" dirty="0" smtClean="0"/>
          </a:p>
          <a:p>
            <a:pPr marL="0" indent="0" algn="just">
              <a:buNone/>
            </a:pPr>
            <a:r>
              <a:rPr lang="ru-RU" sz="1900" dirty="0"/>
              <a:t> </a:t>
            </a:r>
            <a:r>
              <a:rPr lang="ru-RU" sz="1900" dirty="0" smtClean="0"/>
              <a:t>     Для </a:t>
            </a:r>
            <a:r>
              <a:rPr lang="ru-RU" sz="1900" dirty="0"/>
              <a:t>этого через точку, представляющую состояние сплава в этой области при заданной Т проводится изотермическая линия. </a:t>
            </a:r>
            <a:endParaRPr lang="ru-RU" sz="1900" dirty="0" smtClean="0"/>
          </a:p>
          <a:p>
            <a:pPr marL="0" indent="0" algn="just">
              <a:buNone/>
            </a:pPr>
            <a:r>
              <a:rPr lang="ru-RU" sz="1900" dirty="0"/>
              <a:t> </a:t>
            </a:r>
            <a:r>
              <a:rPr lang="ru-RU" sz="1900" dirty="0" smtClean="0"/>
              <a:t>   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391477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67544" y="4797152"/>
            <a:ext cx="81369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      Первые точки пересечения справа и слева изотермической линии с линиями диаграммы определяют </a:t>
            </a:r>
            <a:r>
              <a:rPr lang="ru-RU" sz="2000" b="1" dirty="0" smtClean="0"/>
              <a:t>составы компонентов в жидкой фазе двухфазной области</a:t>
            </a:r>
            <a:r>
              <a:rPr lang="ru-RU" sz="2000" dirty="0" smtClean="0"/>
              <a:t> как проекции на ось концентраций</a:t>
            </a:r>
            <a:r>
              <a:rPr lang="en-US" sz="2000" dirty="0" smtClean="0"/>
              <a:t> </a:t>
            </a:r>
            <a:r>
              <a:rPr lang="ru-RU" sz="2000" dirty="0" smtClean="0"/>
              <a:t>(пересечение с АЭ даёт концентрацию Б, а пересечение с БЭ даёт концентрацию 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23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2.1. Основные </a:t>
            </a:r>
            <a:r>
              <a:rPr lang="ru-RU" sz="2800" b="1" dirty="0"/>
              <a:t>правила затвердевания </a:t>
            </a:r>
            <a:r>
              <a:rPr lang="ru-RU" sz="2800" b="1" dirty="0" err="1"/>
              <a:t>неэвтектических</a:t>
            </a:r>
            <a:r>
              <a:rPr lang="ru-RU" sz="2800" b="1" dirty="0"/>
              <a:t> сплавов.</a:t>
            </a: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17339"/>
            <a:ext cx="8784976" cy="2632335"/>
          </a:xfrm>
        </p:spPr>
        <p:txBody>
          <a:bodyPr>
            <a:normAutofit fontScale="77500" lnSpcReduction="20000"/>
          </a:bodyPr>
          <a:lstStyle/>
          <a:p>
            <a:pPr marL="514350" lvl="0" indent="-514350" algn="just">
              <a:buAutoNum type="arabicPeriod"/>
            </a:pPr>
            <a:r>
              <a:rPr lang="ru-RU" sz="2800" b="1" dirty="0" smtClean="0"/>
              <a:t>Нет </a:t>
            </a:r>
            <a:r>
              <a:rPr lang="ru-RU" sz="2800" b="1" dirty="0"/>
              <a:t>фиксированной </a:t>
            </a:r>
            <a:r>
              <a:rPr lang="ru-RU" sz="2800" b="1" dirty="0" err="1" smtClean="0"/>
              <a:t>Тпл</a:t>
            </a:r>
            <a:r>
              <a:rPr lang="ru-RU" sz="2800" b="1" dirty="0" smtClean="0"/>
              <a:t> </a:t>
            </a:r>
            <a:r>
              <a:rPr lang="ru-RU" sz="2800" b="1" dirty="0"/>
              <a:t>(или Т </a:t>
            </a:r>
            <a:r>
              <a:rPr lang="ru-RU" sz="2800" b="1" dirty="0" err="1" smtClean="0"/>
              <a:t>крист</a:t>
            </a:r>
            <a:r>
              <a:rPr lang="ru-RU" sz="2800" b="1" dirty="0" smtClean="0"/>
              <a:t>.). </a:t>
            </a:r>
          </a:p>
          <a:p>
            <a:pPr marL="0" lvl="0" indent="0" algn="just">
              <a:buNone/>
            </a:pPr>
            <a:r>
              <a:rPr lang="ru-RU" sz="2800" dirty="0" smtClean="0"/>
              <a:t>Она </a:t>
            </a:r>
            <a:r>
              <a:rPr lang="ru-RU" sz="2800" dirty="0"/>
              <a:t>лежит в диапазоне от какой-то </a:t>
            </a:r>
            <a:r>
              <a:rPr lang="en-US" sz="2800" dirty="0" err="1"/>
              <a:t>Ti</a:t>
            </a:r>
            <a:r>
              <a:rPr lang="ru-RU" sz="2800" dirty="0"/>
              <a:t> до Тэ, где </a:t>
            </a:r>
            <a:r>
              <a:rPr lang="en-US" sz="2800" dirty="0" err="1"/>
              <a:t>Ti</a:t>
            </a:r>
            <a:r>
              <a:rPr lang="en-US" sz="2800" dirty="0"/>
              <a:t> </a:t>
            </a:r>
            <a:r>
              <a:rPr lang="ru-RU" sz="2800" dirty="0"/>
              <a:t>– своя для любой комбинации концентраций А и Б</a:t>
            </a:r>
            <a:r>
              <a:rPr lang="ru-RU" sz="2800" dirty="0" smtClean="0"/>
              <a:t>.</a:t>
            </a:r>
          </a:p>
          <a:p>
            <a:pPr marL="0" lvl="0" indent="0" algn="just">
              <a:buNone/>
            </a:pPr>
            <a:endParaRPr lang="ru-RU" sz="2800" dirty="0" smtClean="0"/>
          </a:p>
          <a:p>
            <a:pPr marL="0" lvl="0" indent="0" algn="just">
              <a:buNone/>
            </a:pPr>
            <a:r>
              <a:rPr lang="ru-RU" sz="2800" dirty="0" smtClean="0"/>
              <a:t>2. Микроструктура </a:t>
            </a:r>
            <a:r>
              <a:rPr lang="ru-RU" sz="2800" dirty="0" err="1"/>
              <a:t>неэвтектического</a:t>
            </a:r>
            <a:r>
              <a:rPr lang="ru-RU" sz="2800" dirty="0"/>
              <a:t> сплава состоит из </a:t>
            </a:r>
            <a:r>
              <a:rPr lang="ru-RU" sz="2800" b="1" dirty="0"/>
              <a:t>кристаллов (или зёрен) преобладающего компонента и эвтектики</a:t>
            </a:r>
            <a:r>
              <a:rPr lang="ru-RU" sz="2800" dirty="0"/>
              <a:t>, представляющей собой мелкие чередующиеся кристаллики компонентов А и Б.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032357"/>
            <a:ext cx="424847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987652" y="3565008"/>
            <a:ext cx="2664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Неэвтектические</a:t>
            </a:r>
            <a:r>
              <a:rPr lang="ru-RU" b="1" dirty="0" smtClean="0">
                <a:solidFill>
                  <a:srgbClr val="FF0000"/>
                </a:solidFill>
              </a:rPr>
              <a:t> сплавы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36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2.1. Основные </a:t>
            </a:r>
            <a:r>
              <a:rPr lang="ru-RU" sz="2800" b="1" dirty="0"/>
              <a:t>правила затвердевания </a:t>
            </a:r>
            <a:r>
              <a:rPr lang="ru-RU" sz="2800" b="1" dirty="0" err="1"/>
              <a:t>неэвтектических</a:t>
            </a:r>
            <a:r>
              <a:rPr lang="ru-RU" sz="2800" b="1" dirty="0"/>
              <a:t> сплавов.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2800" dirty="0" smtClean="0"/>
              <a:t>3. Состав </a:t>
            </a:r>
            <a:r>
              <a:rPr lang="ru-RU" sz="2800" dirty="0"/>
              <a:t>двухфазной смеси между линиями ликвидуса и </a:t>
            </a:r>
            <a:r>
              <a:rPr lang="ru-RU" sz="2800" dirty="0" err="1"/>
              <a:t>солидуса</a:t>
            </a:r>
            <a:r>
              <a:rPr lang="ru-RU" sz="2800" dirty="0"/>
              <a:t>: жидкий раствор А и Б, в котором присутствуют кристаллы преобладающего компонента; концентрацию компонентов в жидком растворе можно определить по </a:t>
            </a:r>
            <a:r>
              <a:rPr lang="ru-RU" sz="2800" u="sng" dirty="0"/>
              <a:t>правилу концентраций</a:t>
            </a:r>
            <a:r>
              <a:rPr lang="ru-RU" sz="2800" dirty="0"/>
              <a:t>.</a:t>
            </a:r>
          </a:p>
          <a:p>
            <a:pPr marL="0" lvl="0" indent="0" algn="just">
              <a:buNone/>
            </a:pPr>
            <a:r>
              <a:rPr lang="ru-RU" sz="2800" dirty="0" smtClean="0"/>
              <a:t>4. Для </a:t>
            </a:r>
            <a:r>
              <a:rPr lang="ru-RU" sz="2800" dirty="0" err="1"/>
              <a:t>неэвтектических</a:t>
            </a:r>
            <a:r>
              <a:rPr lang="ru-RU" sz="2800" dirty="0"/>
              <a:t> сплавов характерна </a:t>
            </a:r>
            <a:r>
              <a:rPr lang="ru-RU" sz="2800" u="sng" dirty="0" smtClean="0"/>
              <a:t>ликвация </a:t>
            </a:r>
            <a:r>
              <a:rPr lang="ru-RU" sz="2800" u="sng" smtClean="0"/>
              <a:t>(разделение) </a:t>
            </a:r>
            <a:r>
              <a:rPr lang="ru-RU" sz="2800" u="sng" dirty="0"/>
              <a:t>по удельному весу</a:t>
            </a:r>
            <a:r>
              <a:rPr lang="ru-RU" sz="2800" dirty="0"/>
              <a:t>, т.е. в случае большой разницы в плотности компонентов при медленном охлаждении в нижней части слитка преобладают кристаллы с большей плотностью.</a:t>
            </a:r>
          </a:p>
          <a:p>
            <a:pPr marL="0" indent="0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41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073"/>
            <a:ext cx="9144000" cy="896647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2.2. Диаграмма </a:t>
            </a:r>
            <a:r>
              <a:rPr lang="ru-RU" sz="2400" b="1" dirty="0"/>
              <a:t>состояния сплавов компоненты, которых полностью растворимы в жидком и </a:t>
            </a:r>
            <a:r>
              <a:rPr lang="ru-RU" sz="2400" b="1" dirty="0" smtClean="0"/>
              <a:t>твёрдом состояниях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38" y="893180"/>
            <a:ext cx="3528392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837130" y="980728"/>
            <a:ext cx="53068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7. </a:t>
            </a:r>
            <a:r>
              <a:rPr lang="ru-RU" dirty="0" smtClean="0"/>
              <a:t>Диаграмма с полной растворимостью:</a:t>
            </a:r>
          </a:p>
          <a:p>
            <a:r>
              <a:rPr lang="ru-RU" dirty="0"/>
              <a:t>MEN – линия ликвидуса; MCN – линия </a:t>
            </a:r>
            <a:r>
              <a:rPr lang="ru-RU" dirty="0" err="1"/>
              <a:t>солидуса</a:t>
            </a:r>
            <a:r>
              <a:rPr lang="ru-RU" dirty="0"/>
              <a:t>; </a:t>
            </a:r>
          </a:p>
          <a:p>
            <a:r>
              <a:rPr lang="ru-RU" dirty="0"/>
              <a:t>1 – зона жидкой фазы; </a:t>
            </a:r>
            <a:r>
              <a:rPr lang="ru-RU" dirty="0" smtClean="0"/>
              <a:t> 2 </a:t>
            </a:r>
            <a:r>
              <a:rPr lang="ru-RU" dirty="0"/>
              <a:t>– зона кристаллизации сплава; </a:t>
            </a:r>
            <a:r>
              <a:rPr lang="ru-RU" dirty="0" smtClean="0"/>
              <a:t>3 </a:t>
            </a:r>
            <a:r>
              <a:rPr lang="ru-RU" dirty="0"/>
              <a:t>– зона твердой фазы.</a:t>
            </a:r>
          </a:p>
          <a:p>
            <a:endParaRPr lang="ru-RU" dirty="0"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6D248-284A-44E2-8799-91B421D0EE43}" type="datetime1">
              <a:rPr lang="ru-RU" smtClean="0"/>
              <a:t>16.05.2022</a:t>
            </a:fld>
            <a:endParaRPr lang="ru-RU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79512" y="3943082"/>
            <a:ext cx="8803704" cy="234550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7800" algn="just">
              <a:buFont typeface="Arial" panose="020B0604020202020204" pitchFamily="34" charset="0"/>
              <a:buNone/>
            </a:pPr>
            <a:r>
              <a:rPr lang="ru-RU" sz="2800" dirty="0" smtClean="0"/>
              <a:t>Такие сплавы затвердевают и плавятся в интервале температур.</a:t>
            </a:r>
          </a:p>
          <a:p>
            <a:pPr marL="0" indent="177800" algn="just">
              <a:buFont typeface="Arial" panose="020B0604020202020204" pitchFamily="34" charset="0"/>
              <a:buNone/>
            </a:pPr>
            <a:r>
              <a:rPr lang="ru-RU" sz="2800" dirty="0" smtClean="0"/>
              <a:t>Примеры сплавов с неограниченной растворимостью: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Fe-Ni</a:t>
            </a:r>
            <a:r>
              <a:rPr lang="ru-RU" sz="2800" b="1" i="1" dirty="0" smtClean="0">
                <a:solidFill>
                  <a:srgbClr val="FF0000"/>
                </a:solidFill>
              </a:rPr>
              <a:t>,</a:t>
            </a:r>
          </a:p>
          <a:p>
            <a:pPr marL="0" indent="177800" algn="just">
              <a:buFont typeface="Arial" panose="020B0604020202020204" pitchFamily="34" charset="0"/>
              <a:buNone/>
            </a:pPr>
            <a:r>
              <a:rPr lang="en-US" sz="2800" b="1" i="1" dirty="0" smtClean="0">
                <a:solidFill>
                  <a:srgbClr val="FF0000"/>
                </a:solidFill>
              </a:rPr>
              <a:t>Cu</a:t>
            </a:r>
            <a:r>
              <a:rPr lang="ru-RU" sz="2800" b="1" i="1" dirty="0" smtClean="0">
                <a:solidFill>
                  <a:srgbClr val="FF0000"/>
                </a:solidFill>
              </a:rPr>
              <a:t>-</a:t>
            </a:r>
            <a:r>
              <a:rPr lang="en-US" sz="2800" b="1" i="1" dirty="0" smtClean="0">
                <a:solidFill>
                  <a:srgbClr val="FF0000"/>
                </a:solidFill>
              </a:rPr>
              <a:t>Ni</a:t>
            </a:r>
            <a:r>
              <a:rPr lang="ru-RU" sz="2800" b="1" i="1" dirty="0" smtClean="0">
                <a:solidFill>
                  <a:srgbClr val="FF0000"/>
                </a:solidFill>
              </a:rPr>
              <a:t>,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Mo</a:t>
            </a:r>
            <a:r>
              <a:rPr lang="ru-RU" sz="2800" b="1" i="1" dirty="0" smtClean="0">
                <a:solidFill>
                  <a:srgbClr val="FF0000"/>
                </a:solidFill>
              </a:rPr>
              <a:t>-W,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Au-Ag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и т.д. </a:t>
            </a:r>
          </a:p>
          <a:p>
            <a:pPr marL="0" indent="177800" algn="just">
              <a:buFont typeface="Arial" panose="020B0604020202020204" pitchFamily="34" charset="0"/>
              <a:buNone/>
            </a:pPr>
            <a:r>
              <a:rPr lang="ru-RU" sz="2800" dirty="0" smtClean="0"/>
              <a:t>В процессе кристаллизации таких сплавов из жидкого раствора выделяются кристаллы твёрдого раствора. После полного затвердевания структура сплава будет </a:t>
            </a:r>
            <a:r>
              <a:rPr lang="ru-RU" sz="2800" b="1" dirty="0" smtClean="0"/>
              <a:t>однофазной</a:t>
            </a:r>
            <a:r>
              <a:rPr lang="ru-RU" sz="2800" dirty="0" smtClean="0"/>
              <a:t>. </a:t>
            </a:r>
          </a:p>
          <a:p>
            <a:pPr marL="0" indent="177800">
              <a:buFont typeface="Arial" panose="020B0604020202020204" pitchFamily="34" charset="0"/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646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8640"/>
            <a:ext cx="4191271" cy="292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2" y="116632"/>
            <a:ext cx="4824536" cy="36724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/>
              <a:t>Первая зона (Ж) </a:t>
            </a:r>
            <a:r>
              <a:rPr lang="ru-RU" sz="2000" dirty="0"/>
              <a:t>– выше линии ликвидуса, сплав находится в жидком состоянии. </a:t>
            </a:r>
          </a:p>
          <a:p>
            <a:pPr marL="0" indent="0" algn="just">
              <a:buNone/>
            </a:pPr>
            <a:r>
              <a:rPr lang="ru-RU" sz="2000" b="1" dirty="0" smtClean="0"/>
              <a:t>Вторая зона (Ж+</a:t>
            </a:r>
            <a:r>
              <a:rPr lang="el-GR" sz="2000" b="1" dirty="0" smtClean="0"/>
              <a:t>α</a:t>
            </a:r>
            <a:r>
              <a:rPr lang="ru-RU" sz="2000" b="1" dirty="0" smtClean="0"/>
              <a:t>) </a:t>
            </a:r>
            <a:r>
              <a:rPr lang="ru-RU" sz="2000" dirty="0"/>
              <a:t>– между линиями ликвидуса </a:t>
            </a:r>
            <a:r>
              <a:rPr lang="ru-RU" sz="2000" dirty="0" smtClean="0"/>
              <a:t>и </a:t>
            </a:r>
            <a:r>
              <a:rPr lang="ru-RU" sz="2000" dirty="0" err="1" smtClean="0"/>
              <a:t>солидуса</a:t>
            </a:r>
            <a:r>
              <a:rPr lang="ru-RU" sz="2000" dirty="0" smtClean="0"/>
              <a:t>, </a:t>
            </a:r>
            <a:r>
              <a:rPr lang="ru-RU" sz="2000" dirty="0"/>
              <a:t>в которой происходит кристаллизация сплава в интервале температур и при изменении состава фаз.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!!!</a:t>
            </a:r>
            <a:r>
              <a:rPr lang="ru-RU" sz="2000" dirty="0"/>
              <a:t> С понижением температуры во второй зоне химический состав </a:t>
            </a:r>
            <a:r>
              <a:rPr lang="ru-RU" sz="2000" dirty="0" smtClean="0"/>
              <a:t>твёрдых </a:t>
            </a:r>
            <a:r>
              <a:rPr lang="ru-RU" sz="2000" dirty="0"/>
              <a:t>кристаллов меняется по линии </a:t>
            </a:r>
            <a:r>
              <a:rPr lang="ru-RU" sz="2000" dirty="0" err="1"/>
              <a:t>солидус</a:t>
            </a:r>
            <a:r>
              <a:rPr lang="ru-RU" sz="2000" dirty="0"/>
              <a:t>, а состав жидкой фазы по линии ликвидус.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6B6-A755-4396-A46C-A1F43FB3FC2D}" type="datetime1">
              <a:rPr lang="ru-RU" smtClean="0"/>
              <a:t>16.05.2022</a:t>
            </a:fld>
            <a:endParaRPr lang="ru-RU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07504" y="3717032"/>
            <a:ext cx="8928992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Третья зона (</a:t>
            </a:r>
            <a:r>
              <a:rPr lang="el-GR" sz="2000" b="1" dirty="0" smtClean="0"/>
              <a:t>α</a:t>
            </a:r>
            <a:r>
              <a:rPr lang="ru-RU" sz="2000" b="1" dirty="0" smtClean="0"/>
              <a:t> – твёрдый раствор) </a:t>
            </a:r>
            <a:r>
              <a:rPr lang="ru-RU" sz="2000" dirty="0" smtClean="0"/>
              <a:t>– ниже линии </a:t>
            </a:r>
            <a:r>
              <a:rPr lang="ru-RU" sz="2000" dirty="0" err="1" smtClean="0"/>
              <a:t>солидус</a:t>
            </a:r>
            <a:r>
              <a:rPr lang="ru-RU" sz="2000" dirty="0" smtClean="0"/>
              <a:t>, сплав представляет собой твёрдый раствор компонента «</a:t>
            </a:r>
            <a:r>
              <a:rPr lang="ru-RU" sz="2000" i="1" dirty="0" smtClean="0"/>
              <a:t>Б</a:t>
            </a:r>
            <a:r>
              <a:rPr lang="ru-RU" sz="2000" dirty="0" smtClean="0"/>
              <a:t>» в «</a:t>
            </a:r>
            <a:r>
              <a:rPr lang="ru-RU" sz="2000" i="1" dirty="0" smtClean="0"/>
              <a:t>А</a:t>
            </a:r>
            <a:r>
              <a:rPr lang="ru-RU" sz="2000" dirty="0" smtClean="0"/>
              <a:t>». Кристаллы сплава однородны и имеют одинаковый химический состав.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dirty="0" smtClean="0"/>
              <a:t>Выравнивание состава сплава происходит за счёт диффузии и частично путём диффузии более тугоплавкого компонента из внутренних областей кристаллов к внешним зонам (внутрикристаллическая диффузия).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7013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Диаграмма состояния сплавов компоненты, которых полностью растворимы в жидком и твердом состояниях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800" dirty="0" smtClean="0"/>
              <a:t>В процессе кристаллизации (при любой Т) изменяется концентрация фаз:</a:t>
            </a:r>
          </a:p>
          <a:p>
            <a:pPr marL="0" indent="0">
              <a:buNone/>
            </a:pPr>
            <a:r>
              <a:rPr lang="ru-RU" sz="2800" dirty="0" smtClean="0"/>
              <a:t>количество твёрдой фазы увеличивается, а жидкой уменьшается.</a:t>
            </a: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ru-RU" sz="2800" dirty="0" smtClean="0"/>
              <a:t>В любой точке диаграммы, когда существует две фазы, можно определить количество обеих фаз и их концентрацию.</a:t>
            </a:r>
          </a:p>
          <a:p>
            <a:pPr marL="0" indent="0">
              <a:buNone/>
            </a:pPr>
            <a:r>
              <a:rPr lang="ru-RU" sz="2800" dirty="0"/>
              <a:t>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2.2. Диаграмма </a:t>
            </a:r>
            <a:r>
              <a:rPr lang="ru-RU" sz="2800" b="1" dirty="0"/>
              <a:t>состояния сплавов компоненты, которых полностью растворимы в жидком и твердом состояниях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800" b="1" dirty="0" smtClean="0"/>
              <a:t>Правило концентраций (первое правило отрезков)</a:t>
            </a:r>
          </a:p>
          <a:p>
            <a:pPr marL="0" indent="0" algn="just">
              <a:buNone/>
            </a:pPr>
            <a:r>
              <a:rPr lang="ru-RU" sz="2800" dirty="0" smtClean="0"/>
              <a:t>	</a:t>
            </a:r>
            <a:r>
              <a:rPr lang="ru-RU" sz="2400" dirty="0" smtClean="0"/>
              <a:t>Чтобы определить концентрацию компонентов в фазах, через данную точку, характеризующую состояние сплава, проводят горизонтальную линию до пересечения с линиями, ограничивающими двухфазную область.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Проекции точек пересечения на ось концентраций показывают концентрацию компонентов в фазах.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653151"/>
            <a:ext cx="821055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2.3. Диаграмма </a:t>
            </a:r>
            <a:r>
              <a:rPr lang="ru-RU" sz="2800" b="1" dirty="0"/>
              <a:t>состояния сплавов, компоненты которых имеют ограниченную растворимость в твердом состоянии и образуют эвтектику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5432926" cy="42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19672" y="5661248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Рис. 8. </a:t>
            </a:r>
            <a:r>
              <a:rPr lang="ru-RU" dirty="0" smtClean="0"/>
              <a:t>Диаграмма состояния сплавов с ограниченной растворимостью.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545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2.3. Диаграмма состояния сплавов, компоненты которых имеют ограниченную растворимость в твердом состоянии и образуют эвтектику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28</a:t>
            </a:fld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396934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499992" y="1533465"/>
            <a:ext cx="4176464" cy="470898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     Линия АДБ – ликвидус диаграммы, линия АСДЕБ – </a:t>
            </a:r>
            <a:r>
              <a:rPr lang="ru-RU" sz="2000" dirty="0" err="1" smtClean="0"/>
              <a:t>солидус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    Области А-О-К-С-А и Б-М-Е-Б – области существования твердого раствора компонента Б в кристаллической решетке компонента А (</a:t>
            </a:r>
            <a:r>
              <a:rPr lang="el-GR" sz="2000" dirty="0" smtClean="0"/>
              <a:t>α</a:t>
            </a:r>
            <a:r>
              <a:rPr lang="ru-RU" sz="2000" dirty="0" smtClean="0"/>
              <a:t>-фаза на диаграмме) и твердого раствора компонента А в кристаллической решетке компонента Б (обозначен на диаграмме как </a:t>
            </a:r>
            <a:r>
              <a:rPr lang="el-GR" sz="2000" dirty="0" smtClean="0"/>
              <a:t>β</a:t>
            </a:r>
            <a:r>
              <a:rPr lang="ru-RU" sz="2000" dirty="0" smtClean="0"/>
              <a:t>-фаза) соответственно. </a:t>
            </a:r>
          </a:p>
          <a:p>
            <a:pPr algn="just"/>
            <a:r>
              <a:rPr lang="ru-RU" sz="2000" dirty="0" smtClean="0"/>
              <a:t>   Область К-С-Д-Е-М – область существования механической смеси двух твердых растворов, </a:t>
            </a:r>
            <a:r>
              <a:rPr lang="el-GR" sz="2000" dirty="0" smtClean="0"/>
              <a:t>α </a:t>
            </a:r>
            <a:r>
              <a:rPr lang="ru-RU" sz="2000" dirty="0" smtClean="0"/>
              <a:t>и </a:t>
            </a:r>
            <a:r>
              <a:rPr lang="el-GR" sz="2000" dirty="0" smtClean="0"/>
              <a:t>β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4797152"/>
            <a:ext cx="3672408" cy="14773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КС и ЕМ – линии предельной рас- </a:t>
            </a:r>
            <a:r>
              <a:rPr lang="ru-RU" dirty="0" err="1" smtClean="0"/>
              <a:t>творимости</a:t>
            </a:r>
            <a:r>
              <a:rPr lang="ru-RU" dirty="0" smtClean="0"/>
              <a:t> компонентов в кристаллической решетке растворителя – в зависимости от температуры.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2.4. Диаграмма состояния для сплавов с устойчивым химическим соединением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1025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28980"/>
            <a:ext cx="7560840" cy="451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30412" y="6062903"/>
            <a:ext cx="76831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Рис. 9</a:t>
            </a:r>
            <a:r>
              <a:rPr lang="ru-RU" dirty="0" smtClean="0"/>
              <a:t>. Диаграмма с химическим соединением.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17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2.4. Диаграмма </a:t>
            </a:r>
            <a:r>
              <a:rPr lang="ru-RU" sz="3200" b="1" dirty="0"/>
              <a:t>состояния для сплавов с устойчивым химическим соединением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3000" dirty="0" smtClean="0"/>
              <a:t>	</a:t>
            </a:r>
            <a:r>
              <a:rPr lang="ru-RU" sz="3100" dirty="0" smtClean="0"/>
              <a:t>Компоненты </a:t>
            </a:r>
            <a:r>
              <a:rPr lang="ru-RU" sz="3100" dirty="0"/>
              <a:t>сплава при определенном соотношении вступают в химическую реакцию и образуют устойчивое химическое соединение типа </a:t>
            </a:r>
            <a:r>
              <a:rPr lang="ru-RU" sz="3100" dirty="0" err="1">
                <a:solidFill>
                  <a:srgbClr val="FF0000"/>
                </a:solidFill>
              </a:rPr>
              <a:t>AmBn</a:t>
            </a:r>
            <a:r>
              <a:rPr lang="ru-RU" sz="3100" dirty="0"/>
              <a:t> со своей собственной кристаллической решеткой. </a:t>
            </a:r>
            <a:endParaRPr lang="ru-RU" sz="3100" dirty="0" smtClean="0"/>
          </a:p>
          <a:p>
            <a:pPr marL="0" indent="0" algn="just">
              <a:buNone/>
            </a:pPr>
            <a:r>
              <a:rPr lang="ru-RU" sz="3100" dirty="0" smtClean="0"/>
              <a:t>	На </a:t>
            </a:r>
            <a:r>
              <a:rPr lang="ru-RU" sz="3100" dirty="0"/>
              <a:t>диаграмме состояния появляется </a:t>
            </a:r>
            <a:r>
              <a:rPr lang="ru-RU" sz="3100" b="1" dirty="0"/>
              <a:t>вертикальная линия</a:t>
            </a:r>
            <a:r>
              <a:rPr lang="ru-RU" sz="3100" dirty="0"/>
              <a:t>, соответствующая содержанию компонентов в химическом соединении, верхняя точка которой соответствует </a:t>
            </a:r>
            <a:r>
              <a:rPr lang="ru-RU" sz="3100" dirty="0">
                <a:solidFill>
                  <a:srgbClr val="FF0000"/>
                </a:solidFill>
              </a:rPr>
              <a:t>температуре плавления </a:t>
            </a:r>
            <a:r>
              <a:rPr lang="ru-RU" sz="3100" dirty="0"/>
              <a:t>химического </a:t>
            </a:r>
            <a:r>
              <a:rPr lang="ru-RU" sz="3100" dirty="0" smtClean="0"/>
              <a:t>соединения </a:t>
            </a:r>
            <a:r>
              <a:rPr lang="ru-RU" sz="3100" dirty="0" err="1"/>
              <a:t>AmBn</a:t>
            </a:r>
            <a:r>
              <a:rPr lang="ru-RU" sz="3100" dirty="0" smtClean="0"/>
              <a:t>. </a:t>
            </a:r>
          </a:p>
          <a:p>
            <a:pPr marL="0" indent="0" algn="just">
              <a:buNone/>
            </a:pPr>
            <a:r>
              <a:rPr lang="ru-RU" sz="3100" dirty="0" smtClean="0"/>
              <a:t>	Если </a:t>
            </a:r>
            <a:r>
              <a:rPr lang="ru-RU" sz="3100" dirty="0"/>
              <a:t>обозначить соединение </a:t>
            </a:r>
            <a:r>
              <a:rPr lang="ru-RU" sz="3100" dirty="0" err="1"/>
              <a:t>AmBn</a:t>
            </a:r>
            <a:r>
              <a:rPr lang="ru-RU" sz="3100" dirty="0"/>
              <a:t> как компонент С, то диаграмма разделяется на две части, которые аналогичны уже рассмотренным диаграммам, за исключением того, что один из компонентов является химическим соединением.</a:t>
            </a:r>
          </a:p>
          <a:p>
            <a:pPr marL="0" indent="0" algn="just">
              <a:buNone/>
            </a:pPr>
            <a:endParaRPr lang="ru-RU" sz="30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76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2.4. Диаграмма </a:t>
            </a:r>
            <a:r>
              <a:rPr lang="ru-RU" sz="3200" b="1" dirty="0"/>
              <a:t>состояния для сплавов с устойчивым химическим соединением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6136" y="1628800"/>
            <a:ext cx="2987824" cy="309634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12700" algn="just">
              <a:buNone/>
            </a:pPr>
            <a:r>
              <a:rPr lang="ru-RU" sz="2000" dirty="0" smtClean="0"/>
              <a:t>     По </a:t>
            </a:r>
            <a:r>
              <a:rPr lang="ru-RU" sz="2000" dirty="0"/>
              <a:t>аналогии с диаграммой для сплавов с ограниченной растворимостью компонентов β-фаза является твердым раствором химического соединения в кристаллической решетке компонента B.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7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4968552" cy="296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3528" y="5085184"/>
            <a:ext cx="7992888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Часть </a:t>
            </a:r>
            <a:r>
              <a:rPr lang="en-US" sz="2000" b="1" dirty="0" smtClean="0">
                <a:solidFill>
                  <a:srgbClr val="FF0000"/>
                </a:solidFill>
              </a:rPr>
              <a:t>I</a:t>
            </a:r>
            <a:r>
              <a:rPr lang="ru-RU" sz="2000" dirty="0" smtClean="0"/>
              <a:t> диаграммы – простая эвтектическая диаграмма с нерастворимостью компонентов;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Часть </a:t>
            </a:r>
            <a:r>
              <a:rPr lang="en-US" sz="2000" b="1" dirty="0" smtClean="0">
                <a:solidFill>
                  <a:srgbClr val="FF0000"/>
                </a:solidFill>
              </a:rPr>
              <a:t>II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– эвтектическая диаграмма с ограниченной растворимостью компонента С (т.е. химического соединения </a:t>
            </a:r>
            <a:r>
              <a:rPr lang="en-US" sz="2000" dirty="0" err="1" smtClean="0"/>
              <a:t>AmBn</a:t>
            </a:r>
            <a:r>
              <a:rPr lang="ru-RU" sz="2000" dirty="0" smtClean="0"/>
              <a:t>) в решетке B. 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403648" y="162880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Часть  </a:t>
            </a:r>
            <a:r>
              <a:rPr lang="en-US" sz="2000" dirty="0" smtClean="0">
                <a:solidFill>
                  <a:srgbClr val="FF0000"/>
                </a:solidFill>
              </a:rPr>
              <a:t>I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7864" y="162880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Часть  </a:t>
            </a:r>
            <a:r>
              <a:rPr lang="en-US" sz="2000" dirty="0" smtClean="0">
                <a:solidFill>
                  <a:srgbClr val="FF0000"/>
                </a:solidFill>
              </a:rPr>
              <a:t>II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5148064" y="2780928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96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2.4. Диаграмма </a:t>
            </a:r>
            <a:r>
              <a:rPr lang="ru-RU" sz="3200" b="1" dirty="0"/>
              <a:t>состояния для сплавов с устойчивым химическим соединением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/>
              <a:t>	На </a:t>
            </a:r>
            <a:r>
              <a:rPr lang="ru-RU" sz="2800" dirty="0"/>
              <a:t>практике химические соединения часто неустойчивы в интервале температур диаграммы, и тогда они во время нагрева, не доходя до плавления, превращаются в другие фазы. </a:t>
            </a: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/>
              <a:t>	</a:t>
            </a:r>
            <a:r>
              <a:rPr lang="ru-RU" sz="2800" dirty="0" smtClean="0"/>
              <a:t>Кроме </a:t>
            </a:r>
            <a:r>
              <a:rPr lang="ru-RU" sz="2800" dirty="0"/>
              <a:t>того, в одной системе сплавов может находиться несколько химических соединений, которые образуют друг с другом и с чистыми компонентами различные варианты первых трех типов диаграмм состояния.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7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5682"/>
            <a:ext cx="9036496" cy="77038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2.5. Диаграммы состояния для сплавов с полиморфным превращением компонентов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47338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604448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41521" y="4136806"/>
            <a:ext cx="860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Рис. 10. </a:t>
            </a:r>
            <a:r>
              <a:rPr lang="ru-RU" dirty="0" smtClean="0"/>
              <a:t>Диаграммы с полиморфным превращением.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398B8-EFE8-418D-940E-BD76A7DBC79B}" type="datetime1">
              <a:rPr lang="ru-RU" smtClean="0"/>
              <a:t>16.05.2022</a:t>
            </a:fld>
            <a:endParaRPr lang="ru-RU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7504" y="4506139"/>
            <a:ext cx="9001000" cy="2023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7800" algn="just">
              <a:buFont typeface="Arial" panose="020B0604020202020204" pitchFamily="34" charset="0"/>
              <a:buNone/>
            </a:pPr>
            <a:r>
              <a:rPr lang="ru-RU" sz="2000" dirty="0" smtClean="0"/>
              <a:t>Если компоненты, образующие систему сплавов, имеют полиморфные превращения, то на диаграмме состояния это проявляется в виде системы линий ниже линии </a:t>
            </a:r>
            <a:r>
              <a:rPr lang="ru-RU" sz="2000" dirty="0" err="1" smtClean="0"/>
              <a:t>солидус</a:t>
            </a:r>
            <a:r>
              <a:rPr lang="ru-RU" sz="2000" dirty="0" smtClean="0"/>
              <a:t>. </a:t>
            </a:r>
          </a:p>
          <a:p>
            <a:pPr marL="0" indent="177800" algn="just">
              <a:buFont typeface="Arial" panose="020B0604020202020204" pitchFamily="34" charset="0"/>
              <a:buNone/>
            </a:pPr>
            <a:r>
              <a:rPr lang="ru-RU" sz="2000" dirty="0" smtClean="0"/>
              <a:t>На рис. 10 </a:t>
            </a:r>
            <a:r>
              <a:rPr lang="ru-RU" sz="2000" i="1" dirty="0" smtClean="0"/>
              <a:t>а </a:t>
            </a:r>
            <a:r>
              <a:rPr lang="ru-RU" sz="2000" dirty="0" smtClean="0"/>
              <a:t>и </a:t>
            </a:r>
            <a:r>
              <a:rPr lang="ru-RU" sz="2000" i="1" dirty="0" smtClean="0"/>
              <a:t>в </a:t>
            </a:r>
            <a:r>
              <a:rPr lang="ru-RU" sz="2000" dirty="0" smtClean="0"/>
              <a:t>оба компонента обладают полиморфизмом. Например, компонент А кристаллизуется при температуре А</a:t>
            </a:r>
            <a:r>
              <a:rPr lang="ru-RU" sz="2000" baseline="-25000" dirty="0" smtClean="0"/>
              <a:t>α</a:t>
            </a:r>
            <a:r>
              <a:rPr lang="ru-RU" sz="2000" dirty="0" smtClean="0"/>
              <a:t> с образованием кристаллической решетки α, но при температуре А</a:t>
            </a:r>
            <a:r>
              <a:rPr lang="ru-RU" sz="2000" baseline="-25000" dirty="0" smtClean="0"/>
              <a:t>β</a:t>
            </a:r>
            <a:r>
              <a:rPr lang="ru-RU" sz="2000" dirty="0" smtClean="0"/>
              <a:t> решетка меняется на β.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9009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714050"/>
            <a:ext cx="8856984" cy="2883302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Низкотемпературные </a:t>
            </a:r>
            <a:r>
              <a:rPr lang="ru-RU" sz="2000" dirty="0"/>
              <a:t>фазы на диаграммах выделяются из </a:t>
            </a:r>
            <a:r>
              <a:rPr lang="ru-RU" sz="2000" dirty="0" smtClean="0"/>
              <a:t>твёрдого </a:t>
            </a:r>
            <a:r>
              <a:rPr lang="ru-RU" sz="2000" dirty="0"/>
              <a:t>раствора, а не из </a:t>
            </a:r>
            <a:r>
              <a:rPr lang="ru-RU" sz="2000" dirty="0" smtClean="0"/>
              <a:t>жидкости. </a:t>
            </a:r>
            <a:endParaRPr lang="ru-RU" sz="2000" dirty="0"/>
          </a:p>
          <a:p>
            <a:pPr algn="just"/>
            <a:r>
              <a:rPr lang="ru-RU" sz="2000" dirty="0"/>
              <a:t>На рис. </a:t>
            </a:r>
            <a:r>
              <a:rPr lang="ru-RU" sz="2000" dirty="0" smtClean="0"/>
              <a:t>10 </a:t>
            </a:r>
            <a:r>
              <a:rPr lang="ru-RU" sz="2000" i="1" dirty="0" smtClean="0"/>
              <a:t>в </a:t>
            </a:r>
            <a:r>
              <a:rPr lang="ru-RU" sz="2000" dirty="0"/>
              <a:t>механическая смесь, подобная эвтектике, состоящая из одновременно выделяющихся из </a:t>
            </a:r>
            <a:r>
              <a:rPr lang="ru-RU" sz="2000" dirty="0" smtClean="0"/>
              <a:t>твёрдого </a:t>
            </a:r>
            <a:r>
              <a:rPr lang="ru-RU" sz="2000" dirty="0"/>
              <a:t>раствора α в точке Д кристаллов β и </a:t>
            </a:r>
            <a:r>
              <a:rPr lang="ru-RU" sz="2000" dirty="0" smtClean="0"/>
              <a:t>γ, </a:t>
            </a:r>
            <a:r>
              <a:rPr lang="ru-RU" sz="2000" dirty="0"/>
              <a:t>называется </a:t>
            </a:r>
            <a:r>
              <a:rPr lang="ru-RU" sz="2000" b="1" i="1" dirty="0" err="1"/>
              <a:t>эвтектоидом</a:t>
            </a:r>
            <a:r>
              <a:rPr lang="ru-RU" sz="2000" i="1" dirty="0"/>
              <a:t>. </a:t>
            </a:r>
            <a:endParaRPr lang="ru-RU" sz="2000" dirty="0"/>
          </a:p>
          <a:p>
            <a:pPr algn="just"/>
            <a:r>
              <a:rPr lang="ru-RU" sz="2000" dirty="0"/>
              <a:t>На рис. </a:t>
            </a:r>
            <a:r>
              <a:rPr lang="ru-RU" sz="2000" dirty="0" smtClean="0"/>
              <a:t>10 </a:t>
            </a:r>
            <a:r>
              <a:rPr lang="ru-RU" sz="2000" i="1" dirty="0" smtClean="0"/>
              <a:t>б </a:t>
            </a:r>
            <a:r>
              <a:rPr lang="ru-RU" sz="2000" dirty="0"/>
              <a:t>приведена типичная диаграмма состояния для системы сплавов, в которой только компонент А обладает полиморфизмом.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5365-D78B-4285-B699-FCA105BF6C4B}" type="datetime1">
              <a:rPr lang="ru-RU" smtClean="0"/>
              <a:t>16.05.2022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624"/>
            <a:ext cx="8604448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69513" y="3344718"/>
            <a:ext cx="860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Рис. 10. </a:t>
            </a:r>
            <a:r>
              <a:rPr lang="ru-RU" dirty="0" smtClean="0"/>
              <a:t>Диаграммы с полиморфным превращением.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0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3. Закономерности изменения свойств сплавов в зависимости от вида диаграммы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sz="3000" i="1" dirty="0" smtClean="0"/>
              <a:t>Как </a:t>
            </a:r>
            <a:r>
              <a:rPr lang="ru-RU" sz="3000" i="1" dirty="0"/>
              <a:t>влияет состав сплавов на их физические и эксплуатационные свойства?</a:t>
            </a:r>
          </a:p>
          <a:p>
            <a:pPr marL="0" indent="0" algn="just">
              <a:buNone/>
            </a:pPr>
            <a:r>
              <a:rPr lang="ru-RU" sz="3000" dirty="0" smtClean="0"/>
              <a:t>	Оказывается</a:t>
            </a:r>
            <a:r>
              <a:rPr lang="ru-RU" sz="3000" dirty="0"/>
              <a:t>, если известны свойства чистых компонентов и вид диаграммы состояния для заданной системы сплавов, то можно предсказать свойства любого сплава данной системы.</a:t>
            </a:r>
          </a:p>
          <a:p>
            <a:pPr marL="0" indent="0" algn="just">
              <a:buNone/>
            </a:pPr>
            <a:r>
              <a:rPr lang="ru-RU" sz="3000" dirty="0" smtClean="0"/>
              <a:t>	Впервые </a:t>
            </a:r>
            <a:r>
              <a:rPr lang="ru-RU" sz="3000" dirty="0"/>
              <a:t>на зависимость между видом диаграммы и свойствами сплавов в равновесном состоянии указал Н.С. Курнаков. </a:t>
            </a:r>
            <a:endParaRPr lang="ru-RU" sz="3000" dirty="0" smtClean="0"/>
          </a:p>
          <a:p>
            <a:pPr marL="0" indent="0" algn="just">
              <a:buNone/>
            </a:pPr>
            <a:r>
              <a:rPr lang="ru-RU" sz="3000" dirty="0"/>
              <a:t>	</a:t>
            </a:r>
            <a:r>
              <a:rPr lang="ru-RU" sz="3000" dirty="0" smtClean="0"/>
              <a:t>Поэтому </a:t>
            </a:r>
            <a:r>
              <a:rPr lang="ru-RU" sz="3000" dirty="0"/>
              <a:t>эти закономерности называются </a:t>
            </a:r>
            <a:r>
              <a:rPr lang="ru-RU" sz="3000" b="1" dirty="0"/>
              <a:t>правилами Курнакова</a:t>
            </a:r>
            <a:r>
              <a:rPr lang="ru-RU" sz="30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3BB68-317C-4335-8DD4-6274F6A65F95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94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5011"/>
            <a:ext cx="2133600" cy="365125"/>
          </a:xfrm>
        </p:spPr>
        <p:txBody>
          <a:bodyPr/>
          <a:lstStyle/>
          <a:p>
            <a:fld id="{7B83BB68-317C-4335-8DD4-6274F6A65F95}" type="slidenum">
              <a:rPr lang="ru-RU" smtClean="0"/>
              <a:pPr/>
              <a:t>36</a:t>
            </a:fld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11"/>
            <a:ext cx="7848872" cy="38124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83C61-BAA6-48B5-A6D6-C3272A5B1601}" type="datetime1">
              <a:rPr lang="ru-RU" smtClean="0"/>
              <a:t>16.05.2022</a:t>
            </a:fld>
            <a:endParaRPr lang="ru-RU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79511" y="3645024"/>
            <a:ext cx="3096345" cy="3085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800" b="1" dirty="0"/>
              <a:t>С</a:t>
            </a:r>
            <a:r>
              <a:rPr lang="ru-RU" sz="1800" b="1" dirty="0" smtClean="0"/>
              <a:t>плавы - неограниченных твёрдых растворов: </a:t>
            </a:r>
            <a:r>
              <a:rPr lang="ru-RU" sz="1800" dirty="0" smtClean="0"/>
              <a:t>например, более высокие прочностные параметры, чем у чистых компонентов. Особенно - криволинейная зависимость изменения </a:t>
            </a:r>
            <a:r>
              <a:rPr lang="ru-RU" sz="1800" dirty="0" err="1" smtClean="0"/>
              <a:t>электр</a:t>
            </a:r>
            <a:r>
              <a:rPr lang="ru-RU" sz="1800" dirty="0" smtClean="0"/>
              <a:t>. сопротивления.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3675581"/>
            <a:ext cx="28803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 smtClean="0"/>
              <a:t>Сплавы – механические  смеси: </a:t>
            </a:r>
            <a:r>
              <a:rPr lang="ru-RU" dirty="0" smtClean="0"/>
              <a:t>любое </a:t>
            </a:r>
            <a:r>
              <a:rPr lang="ru-RU" dirty="0"/>
              <a:t>свойство сплавов по величине не будет превышать наибольшее значение и не будет ниже наименьшего значения этого же свойства чистых компонентов.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275857" y="3723668"/>
            <a:ext cx="0" cy="272966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156176" y="3723668"/>
            <a:ext cx="0" cy="272966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157161" y="3675581"/>
            <a:ext cx="287933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 smtClean="0"/>
              <a:t>Сплавы </a:t>
            </a:r>
            <a:r>
              <a:rPr lang="ru-RU" b="1" dirty="0"/>
              <a:t>- </a:t>
            </a:r>
            <a:r>
              <a:rPr lang="ru-RU" b="1" dirty="0" smtClean="0"/>
              <a:t>ограниченные твёрдые растворы:  </a:t>
            </a:r>
            <a:r>
              <a:rPr lang="ru-RU" dirty="0"/>
              <a:t>свойства в области твёрдого раствора </a:t>
            </a:r>
            <a:r>
              <a:rPr lang="ru-RU" dirty="0" smtClean="0"/>
              <a:t>- </a:t>
            </a:r>
            <a:r>
              <a:rPr lang="ru-RU" dirty="0"/>
              <a:t>по криволинейной зависимости, </a:t>
            </a:r>
            <a:endParaRPr lang="ru-RU" dirty="0" smtClean="0"/>
          </a:p>
          <a:p>
            <a:pPr lvl="0" algn="just"/>
            <a:r>
              <a:rPr lang="ru-RU" dirty="0" smtClean="0"/>
              <a:t>в </a:t>
            </a:r>
            <a:r>
              <a:rPr lang="ru-RU" dirty="0"/>
              <a:t>области механической смеси ограниченных твёрдых растворов – по линейной зависимости.</a:t>
            </a:r>
          </a:p>
        </p:txBody>
      </p:sp>
    </p:spTree>
    <p:extLst>
      <p:ext uri="{BB962C8B-B14F-4D97-AF65-F5344CB8AC3E}">
        <p14:creationId xmlns:p14="http://schemas.microsoft.com/office/powerpoint/2010/main" val="26796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2472</Words>
  <Application>Microsoft Office PowerPoint</Application>
  <PresentationFormat>Экран (4:3)</PresentationFormat>
  <Paragraphs>216</Paragraphs>
  <Slides>36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9" baseType="lpstr">
      <vt:lpstr>Arial</vt:lpstr>
      <vt:lpstr>Calibri</vt:lpstr>
      <vt:lpstr>Тема Office</vt:lpstr>
      <vt:lpstr>Практическое занятие 5.  Сплавы. Диаграммы состояния разных видов сплавов</vt:lpstr>
      <vt:lpstr>1. Виды сплавов</vt:lpstr>
      <vt:lpstr>1.1. Схема образования сплава – механической смеси компонентов </vt:lpstr>
      <vt:lpstr>1.2. Варианты микроструктуры сплавов, компоненты которых образуют твёрдые растворы</vt:lpstr>
      <vt:lpstr>1.3. Образование сплава – химического соединения элементов</vt:lpstr>
      <vt:lpstr>2. Диаграммы состояния сплавов</vt:lpstr>
      <vt:lpstr>2. Диаграммы состояния сплавов</vt:lpstr>
      <vt:lpstr>2. Диаграммы состояния сплавов</vt:lpstr>
      <vt:lpstr>2. Диаграммы состояния сплавов</vt:lpstr>
      <vt:lpstr>2. Диаграммы состояния сплавов</vt:lpstr>
      <vt:lpstr>2. Диаграммы состояния сплавов</vt:lpstr>
      <vt:lpstr>2. Линии ликвидуса и солидуса на диаграммах</vt:lpstr>
      <vt:lpstr>2. Диаграммы состояния сплавов</vt:lpstr>
      <vt:lpstr>2.1. Диаграмма состояния сплавов с полной нерастворимостью компонентов в твёрдом состоянии (механическая смесь)</vt:lpstr>
      <vt:lpstr>2.1. Диаграмма состояния сплавов с полной нерастворимостью компонентов в твёрдом состоянии (механическая смесь)</vt:lpstr>
      <vt:lpstr>2.1. Диаграмма состояния сплавов с полной нерастворимостью компонентов в твёрдом состоянии</vt:lpstr>
      <vt:lpstr>2.1. Микроструктура сплава эвтектического  состава </vt:lpstr>
      <vt:lpstr>2.1. Диаграмма состояния сплавов с полной нерастворимостью компонентов в твёрдом состоянии</vt:lpstr>
      <vt:lpstr>2.1. Диаграмма состояния сплавов с полной нерастворимостью компонентов в твёрдом состоянии</vt:lpstr>
      <vt:lpstr>2.1. Диаграмма состояния сплавов с полной нерастворимостью компонентов в твёрдом состоянии</vt:lpstr>
      <vt:lpstr>2.1. Основные правила затвердевания неэвтектических сплавов. </vt:lpstr>
      <vt:lpstr>2.1. Основные правила затвердевания неэвтектических сплавов.</vt:lpstr>
      <vt:lpstr>2.2. Диаграмма состояния сплавов компоненты, которых полностью растворимы в жидком и твёрдом состояниях</vt:lpstr>
      <vt:lpstr>Презентация PowerPoint</vt:lpstr>
      <vt:lpstr>Диаграмма состояния сплавов компоненты, которых полностью растворимы в жидком и твердом состояниях</vt:lpstr>
      <vt:lpstr>2.2. Диаграмма состояния сплавов компоненты, которых полностью растворимы в жидком и твердом состояниях</vt:lpstr>
      <vt:lpstr>2.3. Диаграмма состояния сплавов, компоненты которых имеют ограниченную растворимость в твердом состоянии и образуют эвтектику </vt:lpstr>
      <vt:lpstr>2.3. Диаграмма состояния сплавов, компоненты которых имеют ограниченную растворимость в твердом состоянии и образуют эвтектику</vt:lpstr>
      <vt:lpstr>2.4. Диаграмма состояния для сплавов с устойчивым химическим соединением</vt:lpstr>
      <vt:lpstr>2.4. Диаграмма состояния для сплавов с устойчивым химическим соединением</vt:lpstr>
      <vt:lpstr>2.4. Диаграмма состояния для сплавов с устойчивым химическим соединением</vt:lpstr>
      <vt:lpstr>2.4. Диаграмма состояния для сплавов с устойчивым химическим соединением</vt:lpstr>
      <vt:lpstr>2.5. Диаграммы состояния для сплавов с полиморфным превращением компонентов </vt:lpstr>
      <vt:lpstr>Презентация PowerPoint</vt:lpstr>
      <vt:lpstr>3. Закономерности изменения свойств сплавов в зависимости от вида диаграммы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4.5. Сплавы</dc:title>
  <dc:creator>Galina</dc:creator>
  <cp:lastModifiedBy>Юрьева Алёна Викторовна</cp:lastModifiedBy>
  <cp:revision>97</cp:revision>
  <dcterms:created xsi:type="dcterms:W3CDTF">2014-11-11T17:22:25Z</dcterms:created>
  <dcterms:modified xsi:type="dcterms:W3CDTF">2022-05-16T05:12:05Z</dcterms:modified>
</cp:coreProperties>
</file>