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6" r:id="rId9"/>
    <p:sldId id="292" r:id="rId10"/>
    <p:sldId id="268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89" r:id="rId28"/>
    <p:sldId id="290" r:id="rId29"/>
    <p:sldId id="291" r:id="rId3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0E74F-520F-4E7F-8DC9-6B91AC09D7C9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F3900-1A1A-4371-A43B-AAEDE6B183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523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93141-1861-4249-92C2-084D39981339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F53B1-3D60-479A-940C-20A235EA66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9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F53B1-3D60-479A-940C-20A235EA667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486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7636-93C8-4E2C-9518-0A9B9514FE10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46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3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3D1E-9138-484A-8B9F-4DEE5903A0CE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256A-F6F8-4C4D-919A-6B002837C492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46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D003-1DDB-4F8D-ADAA-5F8709D20B92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45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BE4D-EA38-4933-922E-980163588800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05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FEEF-9CCD-48C9-8010-E11CE11EF167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7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0971-BD5B-4A72-9A9A-379058E00824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05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17E0-1329-480D-9C15-0DF09ED346A5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9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48222-884C-42CE-8285-01ADFAC9EEDD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7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D356-A3C2-4199-9431-AEC78B840C69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90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E6E17-0A18-4C7C-9974-B29BFABFCA49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A0C49-71D8-4FE1-BFB6-6A093A163C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7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00" y="2204864"/>
            <a:ext cx="9137100" cy="1470025"/>
          </a:xfrm>
        </p:spPr>
        <p:txBody>
          <a:bodyPr>
            <a:normAutofit/>
          </a:bodyPr>
          <a:lstStyle/>
          <a:p>
            <a:r>
              <a:rPr lang="ru-RU" sz="3600" b="1" dirty="0"/>
              <a:t>Фазовая диаграмма «железо-углерод»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tx1"/>
                </a:solidFill>
              </a:rPr>
              <a:t>практическое занятие №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ru-RU" i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822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08504" cy="620688"/>
          </a:xfrm>
        </p:spPr>
        <p:txBody>
          <a:bodyPr>
            <a:normAutofit/>
          </a:bodyPr>
          <a:lstStyle/>
          <a:p>
            <a:r>
              <a:rPr lang="ru-RU" sz="3200" b="1" u="sng" dirty="0"/>
              <a:t>1. Компоненты и фазы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48072"/>
            <a:ext cx="9036496" cy="3960440"/>
          </a:xfrm>
        </p:spPr>
        <p:txBody>
          <a:bodyPr>
            <a:normAutofit/>
          </a:bodyPr>
          <a:lstStyle/>
          <a:p>
            <a:pPr marL="177800" lvl="1" indent="177800" algn="just">
              <a:buNone/>
            </a:pPr>
            <a:r>
              <a:rPr lang="ru-RU" sz="2400" b="1" dirty="0"/>
              <a:t>Железо </a:t>
            </a:r>
            <a:r>
              <a:rPr lang="ru-RU" sz="2400" dirty="0"/>
              <a:t>– металл серебристо-белого цвета с температурой плавления 1539 °С. Атомный радиус железа  - 0,127 нм.</a:t>
            </a:r>
          </a:p>
          <a:p>
            <a:pPr marL="0" indent="0" algn="just">
              <a:buNone/>
            </a:pPr>
            <a:endParaRPr lang="ru-RU" sz="2400" dirty="0">
              <a:effectLst/>
            </a:endParaRPr>
          </a:p>
          <a:p>
            <a:pPr marL="0" indent="355600" algn="just">
              <a:buNone/>
            </a:pPr>
            <a:r>
              <a:rPr lang="ru-RU" sz="2400" dirty="0"/>
              <a:t>Имеет две полиморфные модификации: </a:t>
            </a:r>
          </a:p>
          <a:p>
            <a:pPr lvl="0" algn="just"/>
            <a:r>
              <a:rPr lang="ru-RU" sz="2400" b="1" dirty="0">
                <a:effectLst/>
              </a:rPr>
              <a:t>альфа-железо</a:t>
            </a:r>
            <a:r>
              <a:rPr lang="ru-RU" sz="2400" dirty="0">
                <a:effectLst/>
              </a:rPr>
              <a:t> (или </a:t>
            </a:r>
            <a:r>
              <a:rPr lang="en-US" sz="2400" dirty="0">
                <a:effectLst/>
              </a:rPr>
              <a:t>Fe</a:t>
            </a:r>
            <a:r>
              <a:rPr lang="en-US" sz="2400" baseline="-25000" dirty="0">
                <a:effectLst/>
              </a:rPr>
              <a:t>α</a:t>
            </a:r>
            <a:r>
              <a:rPr lang="ru-RU" sz="2400" dirty="0">
                <a:effectLst/>
              </a:rPr>
              <a:t>) с </a:t>
            </a:r>
            <a:r>
              <a:rPr lang="ru-RU" sz="2400" b="1" dirty="0">
                <a:effectLst/>
              </a:rPr>
              <a:t>ОЦК-решёткой</a:t>
            </a:r>
            <a:r>
              <a:rPr lang="ru-RU" sz="2400" dirty="0">
                <a:effectLst/>
              </a:rPr>
              <a:t>, которая существует при </a:t>
            </a:r>
            <a:r>
              <a:rPr lang="ru-RU" sz="2400" i="1" dirty="0">
                <a:effectLst/>
              </a:rPr>
              <a:t>Т</a:t>
            </a:r>
            <a:r>
              <a:rPr lang="ru-RU" sz="2400" dirty="0">
                <a:effectLst/>
              </a:rPr>
              <a:t> до 911 </a:t>
            </a:r>
            <a:r>
              <a:rPr lang="ru-RU" sz="2400" dirty="0"/>
              <a:t>°</a:t>
            </a:r>
            <a:r>
              <a:rPr lang="ru-RU" sz="2400" dirty="0">
                <a:effectLst/>
              </a:rPr>
              <a:t>С и выше 1392 </a:t>
            </a:r>
            <a:r>
              <a:rPr lang="ru-RU" sz="2400" dirty="0"/>
              <a:t>°</a:t>
            </a:r>
            <a:r>
              <a:rPr lang="ru-RU" sz="2400" dirty="0">
                <a:effectLst/>
              </a:rPr>
              <a:t>С (</a:t>
            </a:r>
            <a:r>
              <a:rPr lang="ru-RU" sz="2400" b="1" dirty="0"/>
              <a:t>δ-железо (</a:t>
            </a:r>
            <a:r>
              <a:rPr lang="en-US" sz="2400" b="1" dirty="0" err="1"/>
              <a:t>Fe</a:t>
            </a:r>
            <a:r>
              <a:rPr lang="en-US" sz="2400" b="1" baseline="-25000" dirty="0" err="1"/>
              <a:t>δ</a:t>
            </a:r>
            <a:r>
              <a:rPr lang="ru-RU" sz="2400" dirty="0"/>
              <a:t>))</a:t>
            </a:r>
            <a:r>
              <a:rPr lang="en-US" sz="2400" dirty="0"/>
              <a:t>,</a:t>
            </a:r>
            <a:r>
              <a:rPr lang="ru-RU" sz="2400" dirty="0">
                <a:effectLst/>
              </a:rPr>
              <a:t> период решётки 0,286 нм;</a:t>
            </a:r>
          </a:p>
          <a:p>
            <a:pPr lvl="0" algn="just"/>
            <a:r>
              <a:rPr lang="ru-RU" sz="2400" b="1" dirty="0">
                <a:effectLst/>
              </a:rPr>
              <a:t>гамма-железо</a:t>
            </a:r>
            <a:r>
              <a:rPr lang="ru-RU" sz="2400" dirty="0">
                <a:effectLst/>
              </a:rPr>
              <a:t> (или </a:t>
            </a:r>
            <a:r>
              <a:rPr lang="en-US" sz="2400" dirty="0" err="1">
                <a:effectLst/>
              </a:rPr>
              <a:t>Fe</a:t>
            </a:r>
            <a:r>
              <a:rPr lang="en-US" sz="2400" baseline="-25000" dirty="0" err="1">
                <a:effectLst/>
              </a:rPr>
              <a:t>γ</a:t>
            </a:r>
            <a:r>
              <a:rPr lang="ru-RU" sz="2400" dirty="0">
                <a:effectLst/>
              </a:rPr>
              <a:t>) </a:t>
            </a:r>
            <a:r>
              <a:rPr lang="en-US" sz="2400" dirty="0">
                <a:effectLst/>
              </a:rPr>
              <a:t>c </a:t>
            </a:r>
            <a:r>
              <a:rPr lang="ru-RU" sz="2400" b="1" dirty="0">
                <a:effectLst/>
              </a:rPr>
              <a:t>ГЦК-решёткой</a:t>
            </a:r>
            <a:r>
              <a:rPr lang="ru-RU" sz="2400" dirty="0">
                <a:effectLst/>
              </a:rPr>
              <a:t>, которая существует при  </a:t>
            </a:r>
            <a:r>
              <a:rPr lang="ru-RU" sz="2400" i="1" dirty="0">
                <a:effectLst/>
              </a:rPr>
              <a:t>Т</a:t>
            </a:r>
            <a:r>
              <a:rPr lang="ru-RU" sz="2400" dirty="0">
                <a:effectLst/>
              </a:rPr>
              <a:t> от 911 </a:t>
            </a:r>
            <a:r>
              <a:rPr lang="ru-RU" sz="2400" dirty="0"/>
              <a:t>°</a:t>
            </a:r>
            <a:r>
              <a:rPr lang="ru-RU" sz="2400" dirty="0">
                <a:effectLst/>
              </a:rPr>
              <a:t>С до 1392 </a:t>
            </a:r>
            <a:r>
              <a:rPr lang="ru-RU" sz="2400" dirty="0"/>
              <a:t>°</a:t>
            </a:r>
            <a:r>
              <a:rPr lang="ru-RU" sz="2400" dirty="0">
                <a:effectLst/>
              </a:rPr>
              <a:t>С</a:t>
            </a:r>
            <a:r>
              <a:rPr lang="en-US" sz="2400" dirty="0">
                <a:effectLst/>
              </a:rPr>
              <a:t>,</a:t>
            </a:r>
            <a:r>
              <a:rPr lang="ru-RU" sz="2400" dirty="0">
                <a:effectLst/>
              </a:rPr>
              <a:t> период решётки – 0,365 нм.</a:t>
            </a:r>
          </a:p>
          <a:p>
            <a:pPr marL="0" indent="0">
              <a:buNone/>
            </a:pPr>
            <a:endParaRPr lang="ru-RU" sz="2800" dirty="0">
              <a:effectLst/>
            </a:endParaRP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0CF5-6F32-4838-9D9D-EAFEF75D84D6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9757A4-95F7-475D-81AA-BA4747297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998" y="4649588"/>
            <a:ext cx="55245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7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056783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3363164"/>
            <a:ext cx="9036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Рис. 1</a:t>
            </a:r>
            <a:r>
              <a:rPr lang="ru-RU" sz="2400" dirty="0"/>
              <a:t>. Кристаллические решётки </a:t>
            </a:r>
            <a:r>
              <a:rPr lang="en-US" sz="2400" dirty="0"/>
              <a:t>Fe</a:t>
            </a:r>
            <a:r>
              <a:rPr lang="en-US" sz="2400" baseline="-25000" dirty="0"/>
              <a:t>α </a:t>
            </a:r>
            <a:r>
              <a:rPr lang="ru-RU" sz="2400" dirty="0"/>
              <a:t>(а) и </a:t>
            </a:r>
            <a:r>
              <a:rPr lang="en-US" sz="2400" dirty="0" err="1"/>
              <a:t>Fe</a:t>
            </a:r>
            <a:r>
              <a:rPr lang="en-US" sz="2400" baseline="-25000" dirty="0" err="1"/>
              <a:t>γ</a:t>
            </a:r>
            <a:r>
              <a:rPr lang="ru-RU" sz="2400" dirty="0"/>
              <a:t> (б).</a:t>
            </a:r>
          </a:p>
          <a:p>
            <a:pPr marL="177800" indent="363538" algn="ctr"/>
            <a:endParaRPr lang="ru-RU" sz="2400" dirty="0"/>
          </a:p>
          <a:p>
            <a:pPr marL="177800" indent="363538" algn="just"/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При превращении 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α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→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γ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 наблюдается уменьшение объёма, так как решётка 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γ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 имеет более плотную упаковку атомов, чем решётка 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α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. При охлаждении во время превращения 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γ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→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α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 наблюдается увеличение объёма. В интервале температур 1392-1539°С высокотемпературное </a:t>
            </a:r>
            <a:r>
              <a:rPr lang="en-US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>
                <a:solidFill>
                  <a:srgbClr val="222222"/>
                </a:solidFill>
                <a:cs typeface="Times New Roman" panose="02020603050405020304" pitchFamily="18" charset="0"/>
              </a:rPr>
              <a:t>α 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 называют </a:t>
            </a:r>
            <a:r>
              <a:rPr lang="ru-RU" sz="2400" dirty="0" err="1">
                <a:solidFill>
                  <a:srgbClr val="222222"/>
                </a:solidFill>
                <a:cs typeface="Times New Roman" panose="02020603050405020304" pitchFamily="18" charset="0"/>
              </a:rPr>
              <a:t>Fe</a:t>
            </a:r>
            <a:r>
              <a:rPr lang="ru-RU" sz="2400" baseline="-25000" dirty="0" err="1">
                <a:solidFill>
                  <a:srgbClr val="222222"/>
                </a:solidFill>
                <a:cs typeface="Times New Roman" panose="02020603050405020304" pitchFamily="18" charset="0"/>
              </a:rPr>
              <a:t>δ</a:t>
            </a:r>
            <a:r>
              <a:rPr lang="ru-RU" sz="2400" dirty="0">
                <a:solidFill>
                  <a:srgbClr val="222222"/>
                </a:solidFill>
                <a:cs typeface="Times New Roman" panose="02020603050405020304" pitchFamily="18" charset="0"/>
              </a:rPr>
              <a:t>.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9E93A-820D-490C-ADB5-6DE5978F9A9E}" type="datetime1">
              <a:rPr lang="ru-RU" smtClean="0"/>
              <a:pPr/>
              <a:t>11.05.2022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94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9001000" cy="5904656"/>
          </a:xfrm>
        </p:spPr>
        <p:txBody>
          <a:bodyPr>
            <a:normAutofit/>
          </a:bodyPr>
          <a:lstStyle/>
          <a:p>
            <a:r>
              <a:rPr lang="ru-RU" sz="2400" b="1" dirty="0"/>
              <a:t>Углерод</a:t>
            </a:r>
            <a:r>
              <a:rPr lang="ru-RU" sz="2400" dirty="0"/>
              <a:t> (С) – неметалл, обычно существует в виде модификации графита, но может находиться и в виде метастабильной модификации алмаза.</a:t>
            </a:r>
          </a:p>
          <a:p>
            <a:pPr algn="just"/>
            <a:r>
              <a:rPr lang="ru-RU" sz="2400" dirty="0"/>
              <a:t>Графит - гексагональная кристаллическая </a:t>
            </a:r>
            <a:r>
              <a:rPr lang="ru-RU" sz="2400"/>
              <a:t>решетка (плотность </a:t>
            </a:r>
            <a:r>
              <a:rPr lang="ru-RU" sz="2400" dirty="0"/>
              <a:t>– 2,5 г/см</a:t>
            </a:r>
            <a:r>
              <a:rPr lang="ru-RU" sz="2400" baseline="30000" dirty="0"/>
              <a:t>3</a:t>
            </a:r>
            <a:r>
              <a:rPr lang="ru-RU" sz="2400" dirty="0"/>
              <a:t>).</a:t>
            </a:r>
          </a:p>
          <a:p>
            <a:pPr algn="just"/>
            <a:r>
              <a:rPr lang="ru-RU" sz="2400" dirty="0"/>
              <a:t>Алмаз – кубическая решётка с координационным числом 4 (температура плавления – 5000°С).</a:t>
            </a:r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Атомный радиус углерода – 0,077 нм. При </a:t>
            </a:r>
            <a:r>
              <a:rPr lang="ru-RU" sz="2400" i="1" dirty="0"/>
              <a:t>Т</a:t>
            </a:r>
            <a:r>
              <a:rPr lang="ru-RU" sz="2400" dirty="0"/>
              <a:t>=3500 °С он, не плавясь, переходит в газовую фазу (возгоняется).</a:t>
            </a:r>
            <a:endParaRPr lang="ru-RU" sz="2400" dirty="0">
              <a:effectLst/>
            </a:endParaRPr>
          </a:p>
          <a:p>
            <a:pPr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1ED1-ED96-43C1-98C8-377FAE69660E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1026" name="Picture 2" descr="Ячейка в форме куб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24944"/>
            <a:ext cx="3454760" cy="230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3188" y="4270891"/>
            <a:ext cx="4843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Рис. 2.</a:t>
            </a:r>
            <a:r>
              <a:rPr lang="ru-RU" sz="2400" dirty="0"/>
              <a:t> Кубическая решётка алмаза.</a:t>
            </a:r>
          </a:p>
        </p:txBody>
      </p:sp>
    </p:spTree>
    <p:extLst>
      <p:ext uri="{BB962C8B-B14F-4D97-AF65-F5344CB8AC3E}">
        <p14:creationId xmlns:p14="http://schemas.microsoft.com/office/powerpoint/2010/main" val="335803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946739" cy="6120680"/>
          </a:xfrm>
        </p:spPr>
        <p:txBody>
          <a:bodyPr>
            <a:noAutofit/>
          </a:bodyPr>
          <a:lstStyle/>
          <a:p>
            <a:pPr marL="177800" indent="177800">
              <a:buNone/>
            </a:pPr>
            <a:r>
              <a:rPr lang="ru-RU" sz="2200" dirty="0"/>
              <a:t>Между углеродом и железом возможны следующие виды взаимодействия: </a:t>
            </a:r>
          </a:p>
          <a:p>
            <a:pPr marL="177800" indent="177800">
              <a:buFontTx/>
              <a:buChar char="-"/>
            </a:pPr>
            <a:r>
              <a:rPr lang="ru-RU" sz="2200" dirty="0"/>
              <a:t>образование жидкого раствора;</a:t>
            </a:r>
          </a:p>
          <a:p>
            <a:pPr marL="177800" indent="177800">
              <a:buFontTx/>
              <a:buChar char="-"/>
            </a:pPr>
            <a:r>
              <a:rPr lang="ru-RU" sz="2200" dirty="0"/>
              <a:t>образование твёрдых растворов внедрения на основе </a:t>
            </a:r>
            <a:r>
              <a:rPr lang="en-US" sz="2200" dirty="0"/>
              <a:t>Fe</a:t>
            </a:r>
            <a:r>
              <a:rPr lang="en-US" sz="2200" baseline="-25000" dirty="0"/>
              <a:t>α</a:t>
            </a:r>
            <a:r>
              <a:rPr lang="ru-RU" sz="2200" dirty="0"/>
              <a:t> и </a:t>
            </a:r>
            <a:r>
              <a:rPr lang="en-US" sz="2200" dirty="0" err="1"/>
              <a:t>Fe</a:t>
            </a:r>
            <a:r>
              <a:rPr lang="en-US" sz="2200" baseline="-25000" dirty="0" err="1"/>
              <a:t>γ</a:t>
            </a:r>
            <a:r>
              <a:rPr lang="ru-RU" sz="2200" dirty="0"/>
              <a:t>;</a:t>
            </a:r>
          </a:p>
          <a:p>
            <a:pPr marL="177800" indent="177800">
              <a:buFontTx/>
              <a:buChar char="-"/>
            </a:pPr>
            <a:r>
              <a:rPr lang="ru-RU" sz="2200" dirty="0"/>
              <a:t>образование химического соединения - </a:t>
            </a:r>
            <a:r>
              <a:rPr lang="ru-RU" sz="2200" dirty="0">
                <a:solidFill>
                  <a:srgbClr val="222222"/>
                </a:solidFill>
                <a:cs typeface="Times New Roman" panose="02020603050405020304" pitchFamily="18" charset="0"/>
              </a:rPr>
              <a:t>цементит (Fe</a:t>
            </a:r>
            <a:r>
              <a:rPr lang="ru-RU" sz="2200" baseline="-10000" dirty="0">
                <a:solidFill>
                  <a:srgbClr val="222222"/>
                </a:solidFill>
                <a:cs typeface="Times New Roman" panose="02020603050405020304" pitchFamily="18" charset="0"/>
              </a:rPr>
              <a:t>3</a:t>
            </a:r>
            <a:r>
              <a:rPr lang="ru-RU" sz="2200" dirty="0">
                <a:solidFill>
                  <a:srgbClr val="222222"/>
                </a:solidFill>
                <a:cs typeface="Times New Roman" panose="02020603050405020304" pitchFamily="18" charset="0"/>
              </a:rPr>
              <a:t>C)</a:t>
            </a:r>
            <a:r>
              <a:rPr lang="ru-RU" sz="2200" dirty="0"/>
              <a:t>.</a:t>
            </a:r>
          </a:p>
          <a:p>
            <a:pPr marL="177800" indent="177800">
              <a:buNone/>
            </a:pPr>
            <a:endParaRPr lang="ru-RU" sz="2200" dirty="0">
              <a:solidFill>
                <a:srgbClr val="222222"/>
              </a:solidFill>
              <a:cs typeface="Times New Roman" panose="02020603050405020304" pitchFamily="18" charset="0"/>
            </a:endParaRPr>
          </a:p>
          <a:p>
            <a:pPr marL="177800" indent="177800">
              <a:buNone/>
            </a:pPr>
            <a:r>
              <a:rPr lang="ru-RU" sz="2200" dirty="0"/>
              <a:t>Поэтому в системе </a:t>
            </a:r>
            <a:r>
              <a:rPr lang="en-US" sz="2200" dirty="0"/>
              <a:t>Fe</a:t>
            </a:r>
            <a:r>
              <a:rPr lang="ru-RU" sz="2200" dirty="0"/>
              <a:t>-</a:t>
            </a:r>
            <a:r>
              <a:rPr lang="en-US" sz="2200" dirty="0"/>
              <a:t>C </a:t>
            </a:r>
            <a:r>
              <a:rPr lang="ru-RU" sz="2200" dirty="0"/>
              <a:t>существуют следующие фазы: </a:t>
            </a:r>
          </a:p>
          <a:p>
            <a:pPr marL="177800" indent="177800" algn="just">
              <a:buFontTx/>
              <a:buChar char="-"/>
            </a:pPr>
            <a:r>
              <a:rPr lang="ru-RU" sz="2200" dirty="0"/>
              <a:t>жидкий раствор (в жидком состоянии железо хорошо растворяет углерод в любых пропорциях с образованием однородной жидкой фазы); </a:t>
            </a:r>
          </a:p>
          <a:p>
            <a:pPr marL="177800" indent="177800">
              <a:buFontTx/>
              <a:buChar char="-"/>
            </a:pPr>
            <a:r>
              <a:rPr lang="ru-RU" sz="2200" b="1" dirty="0"/>
              <a:t>феррит</a:t>
            </a:r>
            <a:r>
              <a:rPr lang="ru-RU" sz="2200" dirty="0"/>
              <a:t> (твердый раствор внедрения); </a:t>
            </a:r>
          </a:p>
          <a:p>
            <a:pPr marL="177800" indent="177800">
              <a:buFontTx/>
              <a:buChar char="-"/>
            </a:pPr>
            <a:r>
              <a:rPr lang="ru-RU" sz="2200" b="1" dirty="0"/>
              <a:t>аустенит</a:t>
            </a:r>
            <a:r>
              <a:rPr lang="ru-RU" sz="2200" dirty="0"/>
              <a:t> (твердый раствор внедрения);  </a:t>
            </a:r>
          </a:p>
          <a:p>
            <a:pPr marL="177800" indent="177800">
              <a:buFontTx/>
              <a:buChar char="-"/>
            </a:pPr>
            <a:r>
              <a:rPr lang="ru-RU" sz="2200" b="1" dirty="0"/>
              <a:t>цементит</a:t>
            </a:r>
            <a:r>
              <a:rPr lang="ru-RU" sz="2200" dirty="0"/>
              <a:t> (химическое соединение).</a:t>
            </a:r>
          </a:p>
          <a:p>
            <a:pPr marL="177800" indent="177800">
              <a:buNone/>
            </a:pPr>
            <a:endParaRPr lang="ru-RU" sz="2200" dirty="0"/>
          </a:p>
          <a:p>
            <a:pPr marL="177800" indent="177800" algn="just">
              <a:buNone/>
            </a:pPr>
            <a:r>
              <a:rPr lang="ru-RU" sz="2200" dirty="0">
                <a:effectLst/>
              </a:rPr>
              <a:t>Кроме компонентов и фаз в системе сплавов “</a:t>
            </a:r>
            <a:r>
              <a:rPr lang="en-US" sz="2200" dirty="0"/>
              <a:t>Fe-C</a:t>
            </a:r>
            <a:r>
              <a:rPr lang="ru-RU" sz="2200" dirty="0">
                <a:effectLst/>
              </a:rPr>
              <a:t>" присутствуют другие структурные составляющие - </a:t>
            </a:r>
            <a:r>
              <a:rPr lang="ru-RU" sz="2200" b="1" dirty="0">
                <a:effectLst/>
              </a:rPr>
              <a:t>перлит и ледебурит</a:t>
            </a:r>
            <a:r>
              <a:rPr lang="ru-RU" sz="2400" dirty="0">
                <a:effectLst/>
              </a:rPr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3FEC-C715-4D18-B6A7-9300E236630B}" type="datetime1">
              <a:rPr lang="ru-RU" smtClean="0"/>
              <a:pPr/>
              <a:t>11.05.2022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480720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Феррит (Ф)</a:t>
            </a:r>
            <a:r>
              <a:rPr lang="ru-RU" sz="2400" dirty="0"/>
              <a:t> – твёрдый раствор углерода в </a:t>
            </a:r>
            <a:r>
              <a:rPr lang="en-US" sz="2400" dirty="0"/>
              <a:t>Fe</a:t>
            </a:r>
            <a:r>
              <a:rPr lang="en-US" sz="2400" baseline="-25000" dirty="0"/>
              <a:t>α</a:t>
            </a:r>
            <a:r>
              <a:rPr lang="ru-RU" sz="2400" dirty="0"/>
              <a:t> (т.е. ОЦК-решётка) с предельной концентрацией - </a:t>
            </a:r>
            <a:r>
              <a:rPr lang="ru-RU" sz="2400" b="1" dirty="0"/>
              <a:t>0,02 масс.%</a:t>
            </a:r>
            <a:r>
              <a:rPr lang="ru-RU" sz="2400" dirty="0"/>
              <a:t>.</a:t>
            </a:r>
          </a:p>
          <a:p>
            <a:pPr marL="177800" indent="177800" algn="just">
              <a:buNone/>
            </a:pPr>
            <a:r>
              <a:rPr lang="ru-RU" sz="2400" dirty="0"/>
              <a:t>Атом углерода находится либо в центре грани куба, либо в дефектах кристаллической решётки (т.е. в вакансиях или на дислокациях).</a:t>
            </a:r>
          </a:p>
          <a:p>
            <a:pPr marL="177800" indent="177800" algn="just">
              <a:buNone/>
            </a:pPr>
            <a:r>
              <a:rPr lang="ru-RU" sz="2400" dirty="0"/>
              <a:t>Феррит  - мягкий и пластичный: </a:t>
            </a:r>
          </a:p>
          <a:p>
            <a:pPr marL="177800" indent="177800" algn="just"/>
            <a:r>
              <a:rPr lang="ru-RU" sz="2400" i="1" dirty="0" err="1"/>
              <a:t>σ</a:t>
            </a:r>
            <a:r>
              <a:rPr lang="ru-RU" sz="2400" i="1" baseline="-25000" dirty="0" err="1"/>
              <a:t>В</a:t>
            </a:r>
            <a:r>
              <a:rPr lang="ru-RU" sz="2400" dirty="0"/>
              <a:t> (предел прочности) - 250 МПа; </a:t>
            </a:r>
          </a:p>
          <a:p>
            <a:pPr marL="177800" indent="177800" algn="just"/>
            <a:r>
              <a:rPr lang="ru-RU" sz="2400" i="1" dirty="0"/>
              <a:t>δ</a:t>
            </a:r>
            <a:r>
              <a:rPr lang="ru-RU" sz="2400" dirty="0"/>
              <a:t>=50% (относительное удлинение </a:t>
            </a:r>
            <a:r>
              <a:rPr lang="ru-RU" sz="2400" i="1" dirty="0"/>
              <a:t>δ</a:t>
            </a:r>
            <a:r>
              <a:rPr lang="ru-RU" sz="2400" dirty="0"/>
              <a:t>=(</a:t>
            </a:r>
            <a:r>
              <a:rPr lang="en-US" sz="2400" i="1" dirty="0" err="1"/>
              <a:t>l</a:t>
            </a:r>
            <a:r>
              <a:rPr lang="en-US" sz="2400" i="1" baseline="-25000" dirty="0" err="1"/>
              <a:t>k</a:t>
            </a:r>
            <a:r>
              <a:rPr lang="ru-RU" sz="2400" i="1" dirty="0"/>
              <a:t>-</a:t>
            </a:r>
            <a:r>
              <a:rPr lang="en-US" sz="2400" i="1" dirty="0"/>
              <a:t>l</a:t>
            </a:r>
            <a:r>
              <a:rPr lang="ru-RU" sz="2400" i="1" baseline="-25000" dirty="0"/>
              <a:t>0</a:t>
            </a:r>
            <a:r>
              <a:rPr lang="ru-RU" sz="2400" dirty="0"/>
              <a:t>)/</a:t>
            </a:r>
            <a:r>
              <a:rPr lang="en-US" sz="2400" i="1" dirty="0"/>
              <a:t>l</a:t>
            </a:r>
            <a:r>
              <a:rPr lang="ru-RU" sz="2400" i="1" baseline="-25000" dirty="0"/>
              <a:t>0</a:t>
            </a:r>
            <a:r>
              <a:rPr lang="ru-RU" sz="2400" dirty="0"/>
              <a:t>*100%, где </a:t>
            </a:r>
            <a:r>
              <a:rPr lang="en-US" sz="2400" i="1" dirty="0"/>
              <a:t>l</a:t>
            </a:r>
            <a:r>
              <a:rPr lang="ru-RU" sz="2400" i="1" baseline="-25000" dirty="0"/>
              <a:t>0</a:t>
            </a:r>
            <a:r>
              <a:rPr lang="ru-RU" sz="2400" dirty="0"/>
              <a:t> – длина образца до испытания, </a:t>
            </a:r>
            <a:r>
              <a:rPr lang="en-US" sz="2400" i="1" dirty="0" err="1"/>
              <a:t>l</a:t>
            </a:r>
            <a:r>
              <a:rPr lang="en-US" sz="2400" i="1" baseline="-25000" dirty="0" err="1"/>
              <a:t>k</a:t>
            </a:r>
            <a:r>
              <a:rPr lang="en-US" sz="2400" i="1" dirty="0"/>
              <a:t> </a:t>
            </a:r>
            <a:r>
              <a:rPr lang="ru-RU" sz="2400" dirty="0"/>
              <a:t>– длина образца после растяжения и разрушения);</a:t>
            </a:r>
          </a:p>
          <a:p>
            <a:pPr marL="177800" indent="177800" algn="just"/>
            <a:r>
              <a:rPr lang="ru-RU" sz="2400" dirty="0"/>
              <a:t>имеет твёрдость 80 </a:t>
            </a:r>
            <a:r>
              <a:rPr lang="en-US" sz="2400" dirty="0"/>
              <a:t>HB</a:t>
            </a:r>
            <a:r>
              <a:rPr lang="ru-RU" sz="2400" dirty="0"/>
              <a:t> (</a:t>
            </a:r>
            <a:r>
              <a:rPr lang="ru-RU" sz="2400" i="1" dirty="0"/>
              <a:t>твердость по Бринеллю</a:t>
            </a:r>
            <a:r>
              <a:rPr lang="ru-RU" sz="2400" dirty="0"/>
              <a:t>).</a:t>
            </a:r>
          </a:p>
          <a:p>
            <a:pPr marL="177800" indent="177800" algn="just">
              <a:buNone/>
            </a:pPr>
            <a:r>
              <a:rPr lang="ru-RU" sz="2400" b="1" dirty="0"/>
              <a:t>Ферритом </a:t>
            </a:r>
            <a:r>
              <a:rPr lang="ru-RU" sz="2400" dirty="0"/>
              <a:t>также называют не только твёрдый раствор углерода в альфа-железе, но и любые твёрдые растворы на основе альфа-железа. </a:t>
            </a:r>
            <a:endParaRPr lang="ru-RU" sz="2400" dirty="0">
              <a:effectLst/>
            </a:endParaRP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0FEEB-1EA5-4E6C-B072-54D176343133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9" name="Рисунок 8" descr="Изображение выглядит как здание, скала, камень&#10;&#10;Автоматически созданное описание">
            <a:extLst>
              <a:ext uri="{FF2B5EF4-FFF2-40B4-BE49-F238E27FC236}">
                <a16:creationId xmlns:a16="http://schemas.microsoft.com/office/drawing/2014/main" id="{1FDABE08-D82F-415B-BE9F-0AFB7A069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402077"/>
            <a:ext cx="1296144" cy="12961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91506" y="6296019"/>
            <a:ext cx="3675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Феррит в оптическом микроскопе.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22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336704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Аустенит (А)</a:t>
            </a:r>
            <a:r>
              <a:rPr lang="ru-RU" sz="2400" dirty="0"/>
              <a:t> – твёрдый раствор углерода в гамма-железе с предельной концентрацией - </a:t>
            </a:r>
            <a:r>
              <a:rPr lang="ru-RU" sz="2400" b="1" dirty="0"/>
              <a:t>2,14 масс.%</a:t>
            </a:r>
            <a:r>
              <a:rPr lang="ru-RU" sz="2400" dirty="0"/>
              <a:t>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r>
              <a:rPr lang="ru-RU" sz="2400" dirty="0"/>
              <a:t>Атом углерода находится в центре элементарной ячейки.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r>
              <a:rPr lang="ru-RU" sz="2400" dirty="0"/>
              <a:t>Аустенит пластичен, но прочнее феррита, его твёрдость составляет 160-200 НВ.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r>
              <a:rPr lang="ru-RU" sz="2400" b="1" dirty="0"/>
              <a:t>Аустенитом </a:t>
            </a:r>
            <a:r>
              <a:rPr lang="ru-RU" sz="2400" dirty="0"/>
              <a:t>называют не только твёрдый раствор углерода в гамма-железе, но и любые твёрдые растворы на основе гамма-железа.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763D1-831A-4BA6-B2D8-6242E17BE4DB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832" y="2924944"/>
            <a:ext cx="5987511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395536" y="5970198"/>
            <a:ext cx="8461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3. </a:t>
            </a:r>
            <a:r>
              <a:rPr lang="ru-RU" sz="2400" dirty="0"/>
              <a:t>Кристаллические решётки феррита (а) и аустенита (б).</a:t>
            </a:r>
          </a:p>
        </p:txBody>
      </p:sp>
    </p:spTree>
    <p:extLst>
      <p:ext uri="{BB962C8B-B14F-4D97-AF65-F5344CB8AC3E}">
        <p14:creationId xmlns:p14="http://schemas.microsoft.com/office/powerpoint/2010/main" val="31317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892480" cy="6120680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Цементит (Ц)</a:t>
            </a:r>
            <a:r>
              <a:rPr lang="ru-RU" sz="2400" dirty="0"/>
              <a:t> – химическое соединение железа с углеродом, карбид железа </a:t>
            </a:r>
            <a:r>
              <a:rPr lang="en-US" sz="2400" b="1" dirty="0"/>
              <a:t>Fe</a:t>
            </a:r>
            <a:r>
              <a:rPr lang="ru-RU" sz="2400" b="1" baseline="-25000" dirty="0"/>
              <a:t>3</a:t>
            </a:r>
            <a:r>
              <a:rPr lang="en-US" sz="2400" b="1" dirty="0"/>
              <a:t>C</a:t>
            </a:r>
            <a:r>
              <a:rPr lang="ru-RU" sz="2400" dirty="0"/>
              <a:t>. Содержит </a:t>
            </a:r>
            <a:r>
              <a:rPr lang="ru-RU" sz="2400" b="1" dirty="0"/>
              <a:t>6,67-6,69 масс.% </a:t>
            </a:r>
            <a:r>
              <a:rPr lang="ru-RU" sz="2400" dirty="0"/>
              <a:t>углерода. Имеет орторомбическую решётку с плотной упаковкой атомов:  ряды октаэдров, оси которых наклонены друг к другу.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r>
              <a:rPr lang="ru-RU" sz="2400" dirty="0"/>
              <a:t>Цементит является метастабильной фазой, при нагреве до 1200 °С распадается на железо и углерод. </a:t>
            </a:r>
            <a:r>
              <a:rPr lang="ru-RU" sz="2400" i="1" dirty="0" err="1"/>
              <a:t>Т</a:t>
            </a:r>
            <a:r>
              <a:rPr lang="ru-RU" sz="2400" baseline="-25000" dirty="0" err="1"/>
              <a:t>плавления</a:t>
            </a:r>
            <a:r>
              <a:rPr lang="ru-RU" sz="2400" dirty="0"/>
              <a:t> цементита </a:t>
            </a:r>
            <a:r>
              <a:rPr lang="ru-RU" sz="2400" b="1" dirty="0"/>
              <a:t>приблизительно</a:t>
            </a:r>
            <a:r>
              <a:rPr lang="ru-RU" sz="2400" dirty="0"/>
              <a:t> равна 1260 °С. </a:t>
            </a:r>
          </a:p>
          <a:p>
            <a:pPr marL="177800" indent="177800" algn="just">
              <a:buNone/>
            </a:pPr>
            <a:r>
              <a:rPr lang="ru-RU" sz="2400" dirty="0"/>
              <a:t>Твёрд и хрупок; его твёрдость составляет 800 НВ. Не способен пластически деформироваться (практически нулевая пластичность).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41B5A-BE75-4DD0-B6C6-58D78E000679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2050" name="Picture 2" descr="https://upload.wikimedia.org/wikipedia/commons/thumb/2/29/Kristallstruktur_Zementit.png/220px-Kristallstruktur_Zementi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05064"/>
            <a:ext cx="20955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67744" y="5877272"/>
            <a:ext cx="6948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4. </a:t>
            </a:r>
            <a:r>
              <a:rPr lang="ru-RU" sz="2400" dirty="0"/>
              <a:t>Орторомбическая решётка цементита.</a:t>
            </a:r>
          </a:p>
        </p:txBody>
      </p:sp>
    </p:spTree>
    <p:extLst>
      <p:ext uri="{BB962C8B-B14F-4D97-AF65-F5344CB8AC3E}">
        <p14:creationId xmlns:p14="http://schemas.microsoft.com/office/powerpoint/2010/main" val="2195775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4EE2A23B-9268-43FC-BD3C-1A72ACC0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38E00D-4876-4877-BA62-B764793B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52581B-837D-4C5B-A2C3-6EF6007DA090}"/>
              </a:ext>
            </a:extLst>
          </p:cNvPr>
          <p:cNvSpPr txBox="1"/>
          <p:nvPr/>
        </p:nvSpPr>
        <p:spPr>
          <a:xfrm>
            <a:off x="45840" y="29022"/>
            <a:ext cx="864096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effectLst/>
              </a:rPr>
              <a:t>Перлит</a:t>
            </a:r>
            <a:r>
              <a:rPr lang="en-US" sz="2400" b="1" dirty="0">
                <a:effectLst/>
              </a:rPr>
              <a:t> (</a:t>
            </a:r>
            <a:r>
              <a:rPr lang="ru-RU" sz="2400" b="1" dirty="0">
                <a:effectLst/>
              </a:rPr>
              <a:t>П</a:t>
            </a:r>
            <a:r>
              <a:rPr lang="en-US" sz="2400" b="1" dirty="0">
                <a:effectLst/>
              </a:rPr>
              <a:t>)</a:t>
            </a:r>
            <a:r>
              <a:rPr lang="ru-RU" sz="2400" dirty="0">
                <a:effectLst/>
              </a:rPr>
              <a:t> - </a:t>
            </a:r>
            <a:r>
              <a:rPr lang="ru-RU" sz="2400" i="1" u="sng" dirty="0" err="1">
                <a:effectLst/>
              </a:rPr>
              <a:t>эвтектоид</a:t>
            </a:r>
            <a:r>
              <a:rPr lang="ru-RU" sz="2400" dirty="0">
                <a:effectLst/>
              </a:rPr>
              <a:t>, механическая смесь феррита 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цементита, полученная в результате распада аустенита при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охлаждении сплавов ниже 727°С. При медленном охлаждении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перлит присутствует во всех сплавах с концентрацией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углерода от 0,02 до 6,67%. Под микроскопом перлит может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выглядеть либо как пластины, либо как зерна - зернистый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перлит. Его вид, также как и механические свойства, зависит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effectLst/>
              </a:rPr>
              <a:t>от скорости охлаждения сплава и вида его термической обработки. </a:t>
            </a:r>
          </a:p>
          <a:p>
            <a:pPr algn="just"/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effectLst/>
              </a:rPr>
              <a:t>Ледебурит (Л)</a:t>
            </a:r>
            <a:r>
              <a:rPr lang="ru-RU" sz="2400" dirty="0">
                <a:effectLst/>
              </a:rPr>
              <a:t> - </a:t>
            </a:r>
            <a:r>
              <a:rPr lang="ru-RU" sz="2400" i="1" u="sng" dirty="0">
                <a:effectLst/>
              </a:rPr>
              <a:t>эвтектика</a:t>
            </a:r>
            <a:r>
              <a:rPr lang="ru-RU" sz="2400" dirty="0">
                <a:effectLst/>
              </a:rPr>
              <a:t>, механическая смесь аустенита и цементита, выделяющаяся из жидкости при охлаждении сплавов ниже 1147°С. </a:t>
            </a:r>
          </a:p>
          <a:p>
            <a:pPr algn="just"/>
            <a:endParaRPr lang="ru-RU" sz="2400" dirty="0">
              <a:effectLst/>
            </a:endParaRPr>
          </a:p>
          <a:p>
            <a:pPr algn="just"/>
            <a:r>
              <a:rPr lang="ru-RU" sz="2400" dirty="0">
                <a:effectLst/>
              </a:rPr>
              <a:t>Принципиальное отличие эвтектикой от </a:t>
            </a:r>
            <a:r>
              <a:rPr lang="ru-RU" sz="2400" dirty="0" err="1">
                <a:effectLst/>
              </a:rPr>
              <a:t>эвтектоидной</a:t>
            </a:r>
            <a:r>
              <a:rPr lang="ru-RU" sz="2400" dirty="0">
                <a:effectLst/>
              </a:rPr>
              <a:t> составляющей заключается в том, что первая выделяется из жидкости, а вторая из твердого раствора, в случае железоуглеродистых сплавов - из аустенита.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858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34280"/>
            <a:ext cx="9144000" cy="1143000"/>
          </a:xfrm>
        </p:spPr>
        <p:txBody>
          <a:bodyPr>
            <a:normAutofit/>
          </a:bodyPr>
          <a:lstStyle/>
          <a:p>
            <a:r>
              <a:rPr lang="ru-RU" sz="3200" b="1" u="sng" dirty="0"/>
              <a:t>2. Превращения в системе </a:t>
            </a:r>
            <a:r>
              <a:rPr lang="en-US" sz="3200" b="1" u="sng" dirty="0"/>
              <a:t>Fe</a:t>
            </a:r>
            <a:r>
              <a:rPr lang="ru-RU" sz="3200" b="1" u="sng" dirty="0"/>
              <a:t>-С</a:t>
            </a:r>
            <a:endParaRPr lang="ru-RU" sz="40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44203"/>
            <a:ext cx="8964488" cy="5472608"/>
          </a:xfrm>
        </p:spPr>
        <p:txBody>
          <a:bodyPr>
            <a:normAutofit/>
          </a:bodyPr>
          <a:lstStyle/>
          <a:p>
            <a:pPr marL="177800" indent="177800" algn="just">
              <a:spcBef>
                <a:spcPts val="0"/>
              </a:spcBef>
              <a:buNone/>
            </a:pPr>
            <a:r>
              <a:rPr lang="ru-RU" sz="1800" dirty="0"/>
              <a:t>Диаграмма состояния «железо-углерод» - диаграмма с химическим соединением, т.к. железо с углеродом образуют химическое соединение при содержании углерода 6,69 масс.%.</a:t>
            </a:r>
            <a:endParaRPr lang="ru-RU" sz="1800" dirty="0">
              <a:effectLst/>
            </a:endParaRPr>
          </a:p>
          <a:p>
            <a:pPr marL="177800" indent="177800" algn="just">
              <a:spcBef>
                <a:spcPts val="0"/>
              </a:spcBef>
              <a:buNone/>
            </a:pPr>
            <a:r>
              <a:rPr lang="ru-RU" sz="1800" dirty="0"/>
              <a:t>Сплавы железа с углеродом, содержащие более 6,69 масс.% С, не имеют практического применения (</a:t>
            </a:r>
            <a:r>
              <a:rPr lang="ru-RU" sz="1800" dirty="0">
                <a:effectLst/>
              </a:rPr>
              <a:t>применяют металлические сплавы на основе железа с содержанием углерода до 5 </a:t>
            </a:r>
            <a:r>
              <a:rPr lang="ru-RU" sz="1800" dirty="0" err="1">
                <a:effectLst/>
              </a:rPr>
              <a:t>мас</a:t>
            </a:r>
            <a:r>
              <a:rPr lang="ru-RU" sz="1800" dirty="0">
                <a:effectLst/>
              </a:rPr>
              <a:t>. %, то практически интересна часть диаграммы состояния от чистого железа до цементита).</a:t>
            </a: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B250-33E8-47FF-9956-74CF59081B59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" y="2924944"/>
            <a:ext cx="4752528" cy="295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4753506" y="2931352"/>
            <a:ext cx="4354998" cy="30943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91680" y="5967290"/>
            <a:ext cx="6948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Рис. 6. </a:t>
            </a:r>
            <a:r>
              <a:rPr lang="ru-RU" sz="2400" dirty="0"/>
              <a:t>Диаграммы состояния </a:t>
            </a:r>
            <a:r>
              <a:rPr lang="en-US" sz="2400" dirty="0"/>
              <a:t>Fe</a:t>
            </a:r>
            <a:r>
              <a:rPr lang="ru-RU" sz="2400" dirty="0"/>
              <a:t>-</a:t>
            </a:r>
            <a:r>
              <a:rPr lang="en-US" sz="2400" dirty="0"/>
              <a:t>C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9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2051720" y="2924944"/>
            <a:ext cx="5328592" cy="378607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264696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На диаграмме железо-углерод линия </a:t>
            </a:r>
            <a:r>
              <a:rPr lang="ru-RU" sz="2400" i="1" dirty="0"/>
              <a:t>ACD </a:t>
            </a:r>
            <a:r>
              <a:rPr lang="ru-RU" sz="2400" dirty="0"/>
              <a:t>является </a:t>
            </a:r>
            <a:r>
              <a:rPr lang="ru-RU" sz="2400" b="1" dirty="0"/>
              <a:t>ликвидусом</a:t>
            </a:r>
            <a:r>
              <a:rPr lang="ru-RU" sz="2400" dirty="0"/>
              <a:t>, линия </a:t>
            </a:r>
            <a:r>
              <a:rPr lang="ru-RU" sz="2400" i="1" dirty="0"/>
              <a:t>AECF </a:t>
            </a:r>
            <a:r>
              <a:rPr lang="ru-RU" sz="2400" dirty="0"/>
              <a:t>– </a:t>
            </a:r>
            <a:r>
              <a:rPr lang="ru-RU" sz="2400" b="1" dirty="0" err="1"/>
              <a:t>солидусом</a:t>
            </a:r>
            <a:r>
              <a:rPr lang="ru-RU" sz="2400" dirty="0"/>
              <a:t>.  Первичная кристаллизация начинается на </a:t>
            </a:r>
            <a:r>
              <a:rPr lang="ru-RU" sz="2400" i="1" dirty="0"/>
              <a:t>ACD </a:t>
            </a:r>
            <a:r>
              <a:rPr lang="ru-RU" sz="2400" dirty="0"/>
              <a:t>и заканчивается на линии </a:t>
            </a:r>
            <a:r>
              <a:rPr lang="ru-RU" sz="2400" i="1" dirty="0"/>
              <a:t>AECF</a:t>
            </a:r>
            <a:r>
              <a:rPr lang="ru-RU" sz="2400" dirty="0"/>
              <a:t>. </a:t>
            </a:r>
          </a:p>
          <a:p>
            <a:pPr marL="177800" indent="177800" algn="just">
              <a:buNone/>
            </a:pPr>
            <a:r>
              <a:rPr lang="ru-RU" sz="2400" dirty="0"/>
              <a:t>При этом в сплавах, содержащих:</a:t>
            </a:r>
          </a:p>
          <a:p>
            <a:pPr marL="520700" algn="just">
              <a:buFontTx/>
              <a:buChar char="-"/>
            </a:pPr>
            <a:r>
              <a:rPr lang="ru-RU" sz="2400" dirty="0"/>
              <a:t>менее 4,3 масс.% углерода, из жидкости выделяются кристаллы аустенита;</a:t>
            </a:r>
          </a:p>
          <a:p>
            <a:pPr marL="520700" algn="just">
              <a:buFontTx/>
              <a:buChar char="-"/>
            </a:pPr>
            <a:r>
              <a:rPr lang="ru-RU" sz="2400" dirty="0"/>
              <a:t>более 4,3 масс.% С – кристаллы цементита. </a:t>
            </a:r>
          </a:p>
          <a:p>
            <a:pPr marL="177800" indent="17780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BA689-616D-4451-8863-920DB12BDE84}" type="datetime1">
              <a:rPr lang="ru-RU" smtClean="0"/>
              <a:pPr/>
              <a:t>11.05.2022</a:t>
            </a:fld>
            <a:endParaRPr lang="ru-RU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275856" y="3552549"/>
            <a:ext cx="504056" cy="5040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41690" y="3552549"/>
            <a:ext cx="504056" cy="5040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572000" y="3956977"/>
            <a:ext cx="504056" cy="5040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793718" y="3587570"/>
            <a:ext cx="504056" cy="5040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5940152" y="3429000"/>
            <a:ext cx="792088" cy="78000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6092552" y="3581400"/>
            <a:ext cx="792088" cy="78000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95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441132" y="2204864"/>
            <a:ext cx="6299220" cy="447572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264696"/>
          </a:xfrm>
        </p:spPr>
        <p:txBody>
          <a:bodyPr>
            <a:normAutofit/>
          </a:bodyPr>
          <a:lstStyle/>
          <a:p>
            <a:pPr marL="177800" indent="177800" algn="just">
              <a:spcBef>
                <a:spcPts val="0"/>
              </a:spcBef>
              <a:buNone/>
            </a:pPr>
            <a:r>
              <a:rPr lang="ru-RU" sz="2400" b="1" dirty="0"/>
              <a:t>Эвтектика</a:t>
            </a:r>
            <a:r>
              <a:rPr lang="ru-RU" sz="2400" dirty="0"/>
              <a:t> содержит 4,3 масс.% С, кристаллизуется в точке </a:t>
            </a:r>
            <a:r>
              <a:rPr lang="ru-RU" sz="2400" b="1" dirty="0"/>
              <a:t>С</a:t>
            </a:r>
            <a:r>
              <a:rPr lang="ru-RU" sz="2400" dirty="0"/>
              <a:t> при температуре 1147 °С и представляет собой </a:t>
            </a:r>
            <a:r>
              <a:rPr lang="ru-RU" sz="2400" b="1" dirty="0"/>
              <a:t>механическую смесь кристаллов аустенита и цементита</a:t>
            </a:r>
            <a:r>
              <a:rPr lang="ru-RU" sz="2400" dirty="0"/>
              <a:t>. </a:t>
            </a:r>
          </a:p>
          <a:p>
            <a:pPr marL="177800" indent="177800" algn="just">
              <a:spcBef>
                <a:spcPts val="0"/>
              </a:spcBef>
              <a:buNone/>
            </a:pPr>
            <a:r>
              <a:rPr lang="ru-RU" sz="2400" dirty="0"/>
              <a:t>Эвтектика в железоуглеродистых сплавах – </a:t>
            </a:r>
            <a:r>
              <a:rPr lang="ru-RU" sz="2400" b="1" i="1" dirty="0"/>
              <a:t>ледебурит </a:t>
            </a:r>
            <a:r>
              <a:rPr lang="ru-RU" sz="2400" b="1" dirty="0"/>
              <a:t>(Л)</a:t>
            </a:r>
            <a:r>
              <a:rPr lang="ru-RU" sz="2400" dirty="0"/>
              <a:t>. </a:t>
            </a:r>
          </a:p>
          <a:p>
            <a:pPr marL="177800" indent="177800" algn="just">
              <a:spcBef>
                <a:spcPts val="0"/>
              </a:spcBef>
              <a:buNone/>
            </a:pPr>
            <a:r>
              <a:rPr lang="ru-RU" sz="2400" dirty="0"/>
              <a:t>Кратко можно записать: </a:t>
            </a:r>
          </a:p>
          <a:p>
            <a:pPr marL="177800" indent="177800" algn="r">
              <a:spcBef>
                <a:spcPts val="0"/>
              </a:spcBef>
              <a:buNone/>
            </a:pPr>
            <a:r>
              <a:rPr lang="ru-RU" sz="2400" b="1" dirty="0"/>
              <a:t>Л = А + Ц</a:t>
            </a:r>
            <a:r>
              <a:rPr lang="ru-RU" sz="2400" dirty="0"/>
              <a:t>.                                                       </a:t>
            </a:r>
            <a:r>
              <a:rPr lang="ru-RU" sz="2400" b="1" dirty="0"/>
              <a:t>(1)</a:t>
            </a:r>
            <a:endParaRPr lang="ru-RU" sz="2400" dirty="0">
              <a:effectLst/>
            </a:endParaRPr>
          </a:p>
          <a:p>
            <a:pPr marL="177800" indent="17780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329F0-179A-4EEB-8B02-2BB2DEE91DFE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220072" y="3861048"/>
            <a:ext cx="720080" cy="281953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04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60" y="132666"/>
            <a:ext cx="8975347" cy="6176654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Кристаллизация всех сплавов, содержащих более 2,14 масс.% С, заканчивается образованием эвтектики. </a:t>
            </a:r>
          </a:p>
          <a:p>
            <a:pPr marL="177800" indent="177800" algn="just">
              <a:buNone/>
            </a:pPr>
            <a:r>
              <a:rPr lang="ru-RU" sz="2400" dirty="0"/>
              <a:t>При достижении температуры 1147°С (линия </a:t>
            </a:r>
            <a:r>
              <a:rPr lang="ru-RU" sz="2400" i="1" dirty="0"/>
              <a:t>ECF</a:t>
            </a:r>
            <a:r>
              <a:rPr lang="ru-RU" sz="2400" dirty="0"/>
              <a:t>) происходит одновременное образование из жидкости кристаллов аустенита и цементита.</a:t>
            </a:r>
          </a:p>
          <a:p>
            <a:pPr marL="177800" indent="177800" algn="just">
              <a:buNone/>
            </a:pPr>
            <a:r>
              <a:rPr lang="ru-RU" sz="2400" dirty="0"/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ECF2-2C28-4DFA-8F16-8B02E5F608CA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187624" y="1988840"/>
            <a:ext cx="6552728" cy="4655843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3635896" y="3501008"/>
            <a:ext cx="3744416" cy="86409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233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806" y="260648"/>
            <a:ext cx="9051302" cy="6120680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По окончании первичной кристаллизации структура сплавов следующая:</a:t>
            </a:r>
          </a:p>
          <a:p>
            <a:pPr marL="177800" indent="177800" algn="just">
              <a:buNone/>
            </a:pPr>
            <a:r>
              <a:rPr lang="ru-RU" sz="2400" dirty="0"/>
              <a:t>- </a:t>
            </a:r>
            <a:r>
              <a:rPr lang="ru-RU" sz="2400" b="1" dirty="0" err="1"/>
              <a:t>доэвтектических</a:t>
            </a:r>
            <a:r>
              <a:rPr lang="ru-RU" sz="2400" dirty="0"/>
              <a:t> (с содержанием углерода от 2,14 до 4,3 масс.%) – аустенит и ледебурит, </a:t>
            </a:r>
          </a:p>
          <a:p>
            <a:pPr marL="177800" indent="177800" algn="just">
              <a:buNone/>
            </a:pPr>
            <a:r>
              <a:rPr lang="ru-RU" sz="2400" dirty="0"/>
              <a:t> - </a:t>
            </a:r>
            <a:r>
              <a:rPr lang="ru-RU" sz="2400" b="1" dirty="0" err="1"/>
              <a:t>заэвтектических</a:t>
            </a:r>
            <a:r>
              <a:rPr lang="ru-RU" sz="2400" dirty="0"/>
              <a:t> (от 4,3 до 6,69 масс.% С) – ледебурит и цементит. </a:t>
            </a:r>
            <a:endParaRPr lang="ru-RU" sz="2400" dirty="0">
              <a:effectLst/>
            </a:endParaRP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EC53B-18CB-46A8-98E0-3C9D8F8C82F0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691680" y="2492896"/>
            <a:ext cx="5976664" cy="424653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H="1">
            <a:off x="4283968" y="4509120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4535996" y="4530579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4824028" y="4543160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5112060" y="4543160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112060" y="5373216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4148336" y="5373216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4679519" y="5373216"/>
            <a:ext cx="288032" cy="43204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796136" y="4962627"/>
            <a:ext cx="576064" cy="84263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084168" y="4975208"/>
            <a:ext cx="576064" cy="84263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444208" y="4941168"/>
            <a:ext cx="576064" cy="84263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964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619672" y="2420887"/>
            <a:ext cx="6264696" cy="445119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264696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Сплавы, содержащие менее 2,14 масс.% С, по окончании первичной кристаллизации имеют однофазную структуру – аустенит. Вторичная кристаллизация (перекристаллизация в твёрдом состоянии) происходит из-за переменной растворимости углерода в аустените и феррите. </a:t>
            </a:r>
          </a:p>
          <a:p>
            <a:pPr marL="177800" indent="177800" algn="just">
              <a:buNone/>
            </a:pPr>
            <a:r>
              <a:rPr lang="ru-RU" sz="2400" dirty="0"/>
              <a:t>Предельное содержание С в аустените – 2,14 масс. % (точка </a:t>
            </a:r>
            <a:r>
              <a:rPr lang="ru-RU" sz="2400" b="1" i="1" dirty="0"/>
              <a:t>E</a:t>
            </a:r>
            <a:r>
              <a:rPr lang="ru-RU" sz="2400" dirty="0"/>
              <a:t>). </a:t>
            </a:r>
            <a:endParaRPr lang="ru-RU" sz="2400" dirty="0">
              <a:effectLst/>
            </a:endParaRPr>
          </a:p>
          <a:p>
            <a:pPr marL="177800" indent="177800" algn="just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60F8A-7D2A-4518-A106-009DAEB35C5C}" type="datetime1">
              <a:rPr lang="ru-RU" smtClean="0"/>
              <a:pPr/>
              <a:t>11.05.2022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2771800" y="3573016"/>
            <a:ext cx="288032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2748115" y="3692620"/>
            <a:ext cx="432048" cy="12961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3563888" y="4157464"/>
            <a:ext cx="288032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076600" y="4741912"/>
            <a:ext cx="288032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904960" y="4710595"/>
            <a:ext cx="288032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234415" y="3890889"/>
            <a:ext cx="183478" cy="5844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417893" y="3911854"/>
            <a:ext cx="183478" cy="5844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3995936" y="4204078"/>
            <a:ext cx="360040" cy="38543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41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2123728" y="3140968"/>
            <a:ext cx="5112568" cy="36325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192688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С понижением </a:t>
            </a:r>
            <a:r>
              <a:rPr lang="ru-RU" sz="2400" i="1" dirty="0"/>
              <a:t>Т</a:t>
            </a:r>
            <a:r>
              <a:rPr lang="ru-RU" sz="2400" dirty="0"/>
              <a:t> растворимость </a:t>
            </a:r>
            <a:r>
              <a:rPr lang="en-US" sz="2400" dirty="0"/>
              <a:t>C</a:t>
            </a:r>
            <a:r>
              <a:rPr lang="ru-RU" sz="2400" dirty="0"/>
              <a:t> в</a:t>
            </a:r>
            <a:r>
              <a:rPr lang="en-US" sz="2400" dirty="0"/>
              <a:t> Fe</a:t>
            </a:r>
            <a:r>
              <a:rPr lang="ru-RU" sz="2400" baseline="-25000" dirty="0"/>
              <a:t>γ</a:t>
            </a:r>
            <a:r>
              <a:rPr lang="ru-RU" sz="2400" dirty="0"/>
              <a:t>-железе</a:t>
            </a:r>
            <a:r>
              <a:rPr lang="en-US" sz="2400" dirty="0"/>
              <a:t> </a:t>
            </a:r>
            <a:r>
              <a:rPr lang="ru-RU" sz="2400" dirty="0"/>
              <a:t>уменьшается в соответствии с линией предельной растворимости </a:t>
            </a:r>
            <a:r>
              <a:rPr lang="ru-RU" sz="2400" i="1" dirty="0"/>
              <a:t>ES </a:t>
            </a:r>
            <a:r>
              <a:rPr lang="ru-RU" sz="2400" dirty="0"/>
              <a:t>и к моменту достижения </a:t>
            </a:r>
            <a:r>
              <a:rPr lang="ru-RU" sz="2400" i="1" dirty="0"/>
              <a:t>Т</a:t>
            </a:r>
            <a:r>
              <a:rPr lang="ru-RU" sz="2400" dirty="0"/>
              <a:t>= 727 °С (линия </a:t>
            </a:r>
            <a:r>
              <a:rPr lang="ru-RU" sz="2400" i="1" dirty="0"/>
              <a:t>PSK</a:t>
            </a:r>
            <a:r>
              <a:rPr lang="ru-RU" sz="2400" dirty="0"/>
              <a:t>) составляет 0,8 масс.% С.</a:t>
            </a:r>
          </a:p>
          <a:p>
            <a:pPr marL="177800" indent="177800" algn="just">
              <a:buNone/>
            </a:pPr>
            <a:r>
              <a:rPr lang="ru-RU" sz="2400" dirty="0">
                <a:solidFill>
                  <a:srgbClr val="FF0000"/>
                </a:solidFill>
              </a:rPr>
              <a:t>В сплавах (</a:t>
            </a:r>
            <a:r>
              <a:rPr lang="en-US" sz="2400" dirty="0">
                <a:solidFill>
                  <a:srgbClr val="FF0000"/>
                </a:solidFill>
              </a:rPr>
              <a:t>&gt;</a:t>
            </a:r>
            <a:r>
              <a:rPr lang="ru-RU" sz="2400" dirty="0">
                <a:solidFill>
                  <a:srgbClr val="FF0000"/>
                </a:solidFill>
              </a:rPr>
              <a:t> 0,8 масс. % С) при охлаждении от 1147 до 727 °С происходит выделение С из аустенита.  </a:t>
            </a:r>
            <a:r>
              <a:rPr lang="ru-RU" sz="2400" dirty="0"/>
              <a:t>Активный атомарный С немедленно вступает во взаимодействие с железом, образуя </a:t>
            </a:r>
            <a:r>
              <a:rPr lang="ru-RU" sz="2400" b="1" dirty="0"/>
              <a:t>цементит</a:t>
            </a:r>
            <a:r>
              <a:rPr lang="ru-RU" sz="2400" dirty="0"/>
              <a:t>. В структуре сплава появляются кристаллы </a:t>
            </a:r>
            <a:r>
              <a:rPr lang="ru-RU" sz="2400" b="1" i="1" dirty="0"/>
              <a:t>вторичного </a:t>
            </a:r>
            <a:r>
              <a:rPr lang="ru-RU" sz="2400" b="1" dirty="0"/>
              <a:t>цементита </a:t>
            </a:r>
            <a:r>
              <a:rPr lang="ru-RU" sz="2400" dirty="0"/>
              <a:t>(обозначают как </a:t>
            </a:r>
            <a:r>
              <a:rPr lang="ru-RU" sz="2400" b="1" dirty="0"/>
              <a:t>ЦII</a:t>
            </a:r>
            <a:r>
              <a:rPr lang="ru-RU" sz="2400" dirty="0"/>
              <a:t>).</a:t>
            </a:r>
            <a:endParaRPr lang="ru-RU" sz="2400" dirty="0">
              <a:effectLst/>
            </a:endParaRP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2FD74-413E-40CA-85B9-DE0D1572BA82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 rot="1816917">
            <a:off x="3455219" y="4511909"/>
            <a:ext cx="777967" cy="177870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15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475655" y="1988840"/>
            <a:ext cx="6486113" cy="46085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1846" y="188640"/>
            <a:ext cx="9048342" cy="4525963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В сплавах с содержанием углерода меньше 0,8 масс. % в процессе охлаждения от линии </a:t>
            </a:r>
            <a:r>
              <a:rPr lang="ru-RU" sz="2400" i="1" dirty="0"/>
              <a:t>GS </a:t>
            </a:r>
            <a:r>
              <a:rPr lang="ru-RU" sz="2400" dirty="0"/>
              <a:t>до линии </a:t>
            </a:r>
            <a:r>
              <a:rPr lang="ru-RU" sz="2400" i="1" dirty="0"/>
              <a:t>PSK </a:t>
            </a:r>
            <a:r>
              <a:rPr lang="ru-RU" sz="2400" dirty="0"/>
              <a:t>происходит зарождение и рост кристаллов феррита, поэтому содержание углерода в аустените увеличивается и к моменту достижения </a:t>
            </a:r>
            <a:r>
              <a:rPr lang="ru-RU" sz="2400" i="1" dirty="0"/>
              <a:t>Т</a:t>
            </a:r>
            <a:r>
              <a:rPr lang="ru-RU" sz="2400" dirty="0"/>
              <a:t>=727 °С составляет также 0,8 масс. %С. </a:t>
            </a: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DB8A-4ABF-4D83-A567-98E13F595C1B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424355" y="4869160"/>
            <a:ext cx="93610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52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907704" y="3068960"/>
            <a:ext cx="5308729" cy="37719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928" y="188640"/>
            <a:ext cx="9042424" cy="316835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177800" indent="177800" algn="just">
              <a:buNone/>
            </a:pPr>
            <a:r>
              <a:rPr lang="ru-RU" sz="2400" dirty="0"/>
              <a:t>При 727 °С (линия </a:t>
            </a:r>
            <a:r>
              <a:rPr lang="ru-RU" sz="2400" i="1" dirty="0"/>
              <a:t>PSK</a:t>
            </a:r>
            <a:r>
              <a:rPr lang="ru-RU" sz="2400" dirty="0"/>
              <a:t>) во всех сплавах происходит </a:t>
            </a:r>
            <a:r>
              <a:rPr lang="ru-RU" sz="2400" i="1" dirty="0" err="1"/>
              <a:t>эвтектоидное</a:t>
            </a:r>
            <a:r>
              <a:rPr lang="ru-RU" sz="2400" i="1" dirty="0"/>
              <a:t> превращение</a:t>
            </a:r>
            <a:r>
              <a:rPr lang="ru-RU" sz="2400" dirty="0"/>
              <a:t>: аустенит, содержащий 0,8 масс.% С, распадается с образованием механической смеси кристаллов феррита и цементита. </a:t>
            </a:r>
          </a:p>
          <a:p>
            <a:pPr marL="177800" indent="177800" algn="just">
              <a:buNone/>
            </a:pPr>
            <a:r>
              <a:rPr lang="ru-RU" sz="2400" dirty="0"/>
              <a:t>В железоуглеродистых сплавах </a:t>
            </a:r>
            <a:r>
              <a:rPr lang="ru-RU" sz="2400" dirty="0" err="1"/>
              <a:t>эвтектоид</a:t>
            </a:r>
            <a:r>
              <a:rPr lang="ru-RU" sz="2400" dirty="0"/>
              <a:t> носит собственное имя – </a:t>
            </a:r>
            <a:r>
              <a:rPr lang="ru-RU" sz="2400" b="1" i="1" dirty="0"/>
              <a:t>перлит</a:t>
            </a:r>
            <a:r>
              <a:rPr lang="ru-RU" sz="2400" dirty="0"/>
              <a:t>. Он представляет собой смесь двух равновесных при комнатной температуре фаз: феррита и цементита: </a:t>
            </a:r>
          </a:p>
          <a:p>
            <a:pPr marL="177800" indent="177800" algn="r">
              <a:buNone/>
            </a:pPr>
            <a:r>
              <a:rPr lang="ru-RU" sz="2400" b="1" dirty="0"/>
              <a:t>П = Ф + ЦII.                                                   (2) </a:t>
            </a:r>
          </a:p>
          <a:p>
            <a:pPr marL="177800" indent="177800" algn="just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3454-29E5-4FE5-82B0-A828688489CC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108398" y="5663554"/>
            <a:ext cx="288032" cy="119444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714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116632"/>
            <a:ext cx="9073008" cy="6264696"/>
          </a:xfrm>
        </p:spPr>
        <p:txBody>
          <a:bodyPr>
            <a:normAutofit/>
          </a:bodyPr>
          <a:lstStyle/>
          <a:p>
            <a:pPr marL="177800" indent="177800" algn="just">
              <a:buNone/>
              <a:tabLst>
                <a:tab pos="177800" algn="l"/>
              </a:tabLst>
            </a:pPr>
            <a:r>
              <a:rPr lang="ru-RU" sz="2400" dirty="0"/>
              <a:t>При дальнейшем охлаждении от 727 °С до комнатной температуры никаких превращений в железоуглеродистых сплавах не происходит. Исключением являются сплавы с содержанием углерода </a:t>
            </a:r>
            <a:r>
              <a:rPr lang="ru-RU" sz="2400" b="1" dirty="0"/>
              <a:t>менее 0,02 масс. %</a:t>
            </a:r>
            <a:r>
              <a:rPr lang="ru-RU" sz="2400" dirty="0"/>
              <a:t>. </a:t>
            </a:r>
          </a:p>
          <a:p>
            <a:pPr marL="177800" indent="177800" algn="just">
              <a:buNone/>
              <a:tabLst>
                <a:tab pos="177800" algn="l"/>
              </a:tabLst>
            </a:pPr>
            <a:r>
              <a:rPr lang="ru-RU" sz="2400" dirty="0"/>
              <a:t>В этих сплавах, при охлаждении от 727 °С, происходит выделение избыточного углерода из феррита в соответствии с кривой предельной растворимости </a:t>
            </a:r>
            <a:r>
              <a:rPr lang="ru-RU" sz="2400" i="1" dirty="0"/>
              <a:t>PQ</a:t>
            </a:r>
            <a:r>
              <a:rPr lang="ru-RU" sz="2400" dirty="0"/>
              <a:t>. Углерод образует с железом цементит, который называется в данном случае </a:t>
            </a:r>
            <a:r>
              <a:rPr lang="ru-RU" sz="2400" b="1" i="1" dirty="0"/>
              <a:t>третичным </a:t>
            </a:r>
            <a:r>
              <a:rPr lang="ru-RU" sz="2400" b="1" dirty="0"/>
              <a:t>(ЦIII)</a:t>
            </a:r>
            <a:r>
              <a:rPr lang="ru-RU" sz="2400" dirty="0"/>
              <a:t>. </a:t>
            </a:r>
          </a:p>
          <a:p>
            <a:pPr marL="177800" indent="177800">
              <a:buNone/>
              <a:tabLst>
                <a:tab pos="177800" algn="l"/>
              </a:tabLst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CA2F-E46B-40CB-962B-5F1C332D60AE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246" y="3429000"/>
            <a:ext cx="36195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2915816" y="5373216"/>
            <a:ext cx="1584176" cy="100811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642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r>
              <a:rPr lang="ru-RU" sz="3200" b="1" u="sng" dirty="0"/>
              <a:t>3. Классификация сплавов </a:t>
            </a:r>
            <a:r>
              <a:rPr lang="en-US" sz="3200" b="1" u="sng" dirty="0"/>
              <a:t>Fe-C</a:t>
            </a:r>
            <a:endParaRPr lang="ru-RU" sz="32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9036496" cy="5904656"/>
          </a:xfrm>
        </p:spPr>
        <p:txBody>
          <a:bodyPr>
            <a:normAutofit/>
          </a:bodyPr>
          <a:lstStyle/>
          <a:p>
            <a:pPr marL="177800" indent="177800">
              <a:buNone/>
            </a:pPr>
            <a:r>
              <a:rPr lang="ru-RU" sz="2400" dirty="0"/>
              <a:t>Все сплавы железа с углеродом делятся на две большие группы:</a:t>
            </a:r>
          </a:p>
          <a:p>
            <a:pPr marL="177800" indent="177800">
              <a:buNone/>
            </a:pPr>
            <a:r>
              <a:rPr lang="ru-RU" sz="2400" dirty="0"/>
              <a:t>- стали;</a:t>
            </a:r>
          </a:p>
          <a:p>
            <a:pPr marL="177800" indent="177800">
              <a:buNone/>
            </a:pPr>
            <a:r>
              <a:rPr lang="ru-RU" sz="2400" dirty="0"/>
              <a:t>- чугуны.</a:t>
            </a:r>
          </a:p>
          <a:p>
            <a:pPr marL="177800" indent="177800" algn="just">
              <a:buNone/>
            </a:pPr>
            <a:r>
              <a:rPr lang="ru-RU" sz="2400" b="1" dirty="0"/>
              <a:t>Граница между сталями и чугунами </a:t>
            </a:r>
            <a:r>
              <a:rPr lang="ru-RU" sz="2400" b="1" dirty="0">
                <a:solidFill>
                  <a:srgbClr val="FF0000"/>
                </a:solidFill>
              </a:rPr>
              <a:t>совпадает с предельной растворимостью углерода в аустените</a:t>
            </a:r>
            <a:r>
              <a:rPr lang="ru-RU" sz="2400" b="1" dirty="0"/>
              <a:t> - 2,14</a:t>
            </a:r>
            <a:r>
              <a:rPr lang="en-US" sz="2400" b="1" dirty="0"/>
              <a:t> </a:t>
            </a:r>
            <a:r>
              <a:rPr lang="ru-RU" sz="2400" b="1" dirty="0"/>
              <a:t>масс.% С. </a:t>
            </a:r>
          </a:p>
          <a:p>
            <a:pPr marL="177800" indent="177800" algn="just">
              <a:buNone/>
            </a:pPr>
            <a:r>
              <a:rPr lang="ru-RU" sz="2400" dirty="0"/>
              <a:t>Она разделяет две группы сплавов с различными структурными особенностями и, как следствие, с различной технологией изготовления изделий из них.</a:t>
            </a: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45865-3082-4B3E-BDB8-2A4F635FA2F1}" type="datetime1">
              <a:rPr lang="ru-RU" smtClean="0"/>
              <a:pPr/>
              <a:t>11.05.2022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705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264696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Сталями</a:t>
            </a:r>
            <a:r>
              <a:rPr lang="ru-RU" sz="2400" dirty="0"/>
              <a:t> называются сплавы железа с углеродом, содержащие менее 2,14 масс.% углерода. </a:t>
            </a:r>
          </a:p>
          <a:p>
            <a:pPr marL="177800" indent="177800" algn="just">
              <a:buNone/>
            </a:pPr>
            <a:r>
              <a:rPr lang="ru-RU" sz="2400" dirty="0"/>
              <a:t>Любая углеродистая сталь при нагревании переходит в однофазное состояние  - твёрдый раствор углерода в гамма-железе  (область </a:t>
            </a:r>
            <a:r>
              <a:rPr lang="en-US" sz="2400" dirty="0"/>
              <a:t>AESG </a:t>
            </a:r>
            <a:r>
              <a:rPr lang="ru-RU" sz="2400" dirty="0"/>
              <a:t>на диаграмме).	</a:t>
            </a:r>
          </a:p>
          <a:p>
            <a:pPr marL="177800" indent="177800" algn="just">
              <a:buNone/>
            </a:pPr>
            <a:r>
              <a:rPr lang="ru-RU" sz="2400" dirty="0"/>
              <a:t>В этом состоянии сталь достаточно пластична, её можно подвергнуть различным видам обработки давлением: прокатке, ковке и т.п.</a:t>
            </a:r>
          </a:p>
          <a:p>
            <a:pPr marL="177800" indent="177800" algn="just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B57B-73C0-4ADB-8F9D-2F5044896382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2123728" y="2931588"/>
            <a:ext cx="5453930" cy="3875126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 flipH="1">
            <a:off x="2995692" y="3940445"/>
            <a:ext cx="432048" cy="12961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757213" y="4405289"/>
            <a:ext cx="288032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3427740" y="4138714"/>
            <a:ext cx="183478" cy="5844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611218" y="4159679"/>
            <a:ext cx="183478" cy="5844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836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192688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Чугуны </a:t>
            </a:r>
            <a:r>
              <a:rPr lang="ru-RU" sz="2400" dirty="0"/>
              <a:t>- это сплавы железа с углеродом, содержащие более 2,14 масс.% С. При нагреве чугуны всегда остаются двухфазными, до самого </a:t>
            </a:r>
            <a:r>
              <a:rPr lang="ru-RU" sz="2400" dirty="0" err="1"/>
              <a:t>солидуса</a:t>
            </a:r>
            <a:r>
              <a:rPr lang="ru-RU" sz="2400" dirty="0"/>
              <a:t> (линия </a:t>
            </a:r>
            <a:r>
              <a:rPr lang="en-US" sz="2400" dirty="0"/>
              <a:t>ECF </a:t>
            </a:r>
            <a:r>
              <a:rPr lang="ru-RU" sz="2400" dirty="0"/>
              <a:t>на диаграмме).</a:t>
            </a:r>
          </a:p>
          <a:p>
            <a:pPr marL="177800" indent="177800" algn="just">
              <a:buNone/>
            </a:pPr>
            <a:r>
              <a:rPr lang="ru-RU" sz="2400" dirty="0"/>
              <a:t>В структуре чугунов всегда имеется </a:t>
            </a:r>
            <a:r>
              <a:rPr lang="ru-RU" sz="2400" b="1" dirty="0"/>
              <a:t>ледебурит</a:t>
            </a:r>
            <a:r>
              <a:rPr lang="ru-RU" sz="2400" dirty="0"/>
              <a:t> – твёрдая и хрупкая структурная составляющая. Поэтому чугуны обработке давлением </a:t>
            </a:r>
            <a:r>
              <a:rPr lang="ru-RU" sz="2400" b="1" dirty="0"/>
              <a:t>не подвергаются</a:t>
            </a:r>
            <a:r>
              <a:rPr lang="ru-RU" sz="2400" dirty="0"/>
              <a:t>. Зато чугуны имеют хорошие литейные свойства, так как кристаллизуются при постоянной, сравнительно низкой температуре или в небольшом интервале температур.</a:t>
            </a:r>
          </a:p>
          <a:p>
            <a:pPr marL="177800" indent="177800" algn="just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FD50-C33C-469E-B668-7F5D25FF6557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2555776" y="3214874"/>
            <a:ext cx="5112568" cy="3632582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4427984" y="4566694"/>
            <a:ext cx="2952328" cy="48509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517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r>
              <a:rPr lang="ru-RU" sz="3200" b="1" u="sng" dirty="0"/>
              <a:t>4. Влияние легирующих элементов на превращения в сплавах «железо-углерод»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6" y="1196752"/>
            <a:ext cx="9033549" cy="5184576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dirty="0"/>
              <a:t>Элементы, </a:t>
            </a:r>
            <a:r>
              <a:rPr lang="ru-RU" sz="2400" b="1" dirty="0"/>
              <a:t>специально добавленные </a:t>
            </a:r>
            <a:r>
              <a:rPr lang="ru-RU" sz="2400" dirty="0"/>
              <a:t>в сплавы с целью получения требуемых эксплуатационных свойств, называются </a:t>
            </a:r>
            <a:r>
              <a:rPr lang="ru-RU" sz="2400" b="1" i="1" dirty="0"/>
              <a:t>легирующими элементами</a:t>
            </a:r>
            <a:r>
              <a:rPr lang="ru-RU" sz="2400" dirty="0"/>
              <a:t>, а стали или чугуны с такими добавками – </a:t>
            </a:r>
            <a:r>
              <a:rPr lang="ru-RU" sz="2400" b="1" i="1" dirty="0"/>
              <a:t>легированными</a:t>
            </a:r>
            <a:r>
              <a:rPr lang="ru-RU" sz="2400" dirty="0"/>
              <a:t>. </a:t>
            </a:r>
          </a:p>
          <a:p>
            <a:pPr marL="177800" indent="177800" algn="just">
              <a:buNone/>
            </a:pPr>
            <a:r>
              <a:rPr lang="ru-RU" sz="2400" dirty="0"/>
              <a:t>Легирующие элементы, вступая во взаимодействие с исходными компонентами, могут значительно изменять вид диаграммы </a:t>
            </a:r>
            <a:r>
              <a:rPr lang="ru-RU" sz="2400" dirty="0" err="1"/>
              <a:t>Fe</a:t>
            </a:r>
            <a:r>
              <a:rPr lang="ru-RU" sz="2400" dirty="0"/>
              <a:t>–C. Их подразделяют на две группы: </a:t>
            </a:r>
          </a:p>
          <a:p>
            <a:pPr marL="177800" indent="177800" algn="just">
              <a:buNone/>
            </a:pPr>
            <a:r>
              <a:rPr lang="ru-RU" sz="2400" dirty="0"/>
              <a:t>1) элементы, расширяющие область существования аустенита; </a:t>
            </a:r>
          </a:p>
          <a:p>
            <a:pPr marL="177800" indent="177800" algn="just">
              <a:buNone/>
            </a:pPr>
            <a:r>
              <a:rPr lang="ru-RU" sz="2400" dirty="0"/>
              <a:t>2) элементы, расширяющие область существования феррита.</a:t>
            </a:r>
          </a:p>
          <a:p>
            <a:pPr marL="177800" indent="177800" algn="just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E3A45-DF69-41B1-AAF9-D85C8E934041}" type="datetime1">
              <a:rPr lang="ru-RU" smtClean="0"/>
              <a:pPr/>
              <a:t>11.05.2022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432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192688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Элементы, расширяющие область существования аустенита</a:t>
            </a:r>
            <a:r>
              <a:rPr lang="en-GB" sz="2400" b="1" dirty="0"/>
              <a:t>,</a:t>
            </a:r>
            <a:r>
              <a:rPr lang="ru-RU" sz="2400" dirty="0"/>
              <a:t> снижают температуру линии </a:t>
            </a:r>
            <a:r>
              <a:rPr lang="ru-RU" sz="2400" i="1" dirty="0"/>
              <a:t>GS </a:t>
            </a:r>
            <a:r>
              <a:rPr lang="ru-RU" sz="2400" dirty="0"/>
              <a:t>и повышают температуру линии </a:t>
            </a:r>
            <a:r>
              <a:rPr lang="ru-RU" sz="2400" i="1" dirty="0"/>
              <a:t>AE</a:t>
            </a:r>
            <a:r>
              <a:rPr lang="ru-RU" sz="2400" dirty="0"/>
              <a:t> (никель, марганец, кобальт). </a:t>
            </a:r>
          </a:p>
          <a:p>
            <a:pPr marL="177800" indent="177800" algn="just">
              <a:buNone/>
            </a:pPr>
            <a:r>
              <a:rPr lang="ru-RU" sz="2400" dirty="0"/>
              <a:t>Они образуют неограниченные растворы с </a:t>
            </a:r>
            <a:r>
              <a:rPr lang="en-US" sz="2400" dirty="0"/>
              <a:t>Fe</a:t>
            </a:r>
            <a:r>
              <a:rPr lang="ru-RU" sz="2400" baseline="-25000" dirty="0"/>
              <a:t>γ</a:t>
            </a:r>
            <a:r>
              <a:rPr lang="en-GB" sz="2400" dirty="0"/>
              <a:t>. </a:t>
            </a:r>
            <a:r>
              <a:rPr lang="ru-RU" sz="2400" dirty="0"/>
              <a:t>В этих сплавах ГЦК-решетка становится устойчивой при комнатной температуре, сплав после охлаждения имеет структуру аустенита. Такие стали называются </a:t>
            </a:r>
            <a:r>
              <a:rPr lang="ru-RU" sz="2400" b="1" i="1" dirty="0" err="1"/>
              <a:t>аустенитными</a:t>
            </a:r>
            <a:r>
              <a:rPr lang="ru-RU" sz="2400" dirty="0"/>
              <a:t>. </a:t>
            </a:r>
          </a:p>
          <a:p>
            <a:pPr marL="177800" indent="17780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BB757-01B8-43BA-8C14-2CDB0E4EFB4D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323528" y="2943936"/>
            <a:ext cx="5112568" cy="3632582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1115616" y="5536224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835696" y="3375984"/>
            <a:ext cx="279648" cy="5844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261" y="2943936"/>
            <a:ext cx="3724843" cy="334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1975520" y="4293096"/>
            <a:ext cx="4540696" cy="4671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661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264696"/>
          </a:xfrm>
        </p:spPr>
        <p:txBody>
          <a:bodyPr>
            <a:normAutofit/>
          </a:bodyPr>
          <a:lstStyle/>
          <a:p>
            <a:pPr marL="177800" indent="177800" algn="just">
              <a:buNone/>
            </a:pPr>
            <a:r>
              <a:rPr lang="ru-RU" sz="2400" b="1" dirty="0"/>
              <a:t>Элементы, расширяющие область существования феррита, </a:t>
            </a:r>
            <a:r>
              <a:rPr lang="ru-RU" sz="2400" dirty="0"/>
              <a:t>повышают температуру линии </a:t>
            </a:r>
            <a:r>
              <a:rPr lang="ru-RU" sz="2400" i="1" dirty="0"/>
              <a:t>GS </a:t>
            </a:r>
            <a:r>
              <a:rPr lang="ru-RU" sz="2400" dirty="0"/>
              <a:t>и понижают температуру линии </a:t>
            </a:r>
            <a:r>
              <a:rPr lang="ru-RU" sz="2400" i="1" dirty="0"/>
              <a:t>AE</a:t>
            </a:r>
            <a:r>
              <a:rPr lang="ru-RU" sz="2400" dirty="0"/>
              <a:t>. К этой группе относятся большинство легирующих элементов: </a:t>
            </a:r>
            <a:r>
              <a:rPr lang="ru-RU" sz="2400" dirty="0" err="1"/>
              <a:t>Cr</a:t>
            </a:r>
            <a:r>
              <a:rPr lang="ru-RU" sz="2400" dirty="0"/>
              <a:t>, </a:t>
            </a:r>
            <a:r>
              <a:rPr lang="ru-RU" sz="2400" dirty="0" err="1"/>
              <a:t>Mo</a:t>
            </a:r>
            <a:r>
              <a:rPr lang="ru-RU" sz="2400" dirty="0"/>
              <a:t>, W, V, </a:t>
            </a:r>
            <a:r>
              <a:rPr lang="ru-RU" sz="2400" dirty="0" err="1"/>
              <a:t>Ti</a:t>
            </a:r>
            <a:r>
              <a:rPr lang="ru-RU" sz="2400" dirty="0"/>
              <a:t>, </a:t>
            </a:r>
            <a:r>
              <a:rPr lang="ru-RU" sz="2400" dirty="0" err="1"/>
              <a:t>Si</a:t>
            </a:r>
            <a:r>
              <a:rPr lang="ru-RU" sz="2400" dirty="0"/>
              <a:t> и др. </a:t>
            </a:r>
          </a:p>
          <a:p>
            <a:pPr marL="177800" indent="177800" algn="just">
              <a:buNone/>
            </a:pPr>
            <a:r>
              <a:rPr lang="ru-RU" sz="2400" dirty="0"/>
              <a:t>Легирующий элемент неограниченно растворяется в </a:t>
            </a:r>
            <a:r>
              <a:rPr lang="en-US" sz="2400" dirty="0"/>
              <a:t>Fe</a:t>
            </a:r>
            <a:r>
              <a:rPr lang="en-US" sz="2400" baseline="-25000" dirty="0"/>
              <a:t>α</a:t>
            </a:r>
            <a:r>
              <a:rPr lang="ru-RU" sz="2400" dirty="0"/>
              <a:t>, начиная с некоторой концентрации </a:t>
            </a:r>
            <a:r>
              <a:rPr lang="ru-RU" sz="2400" i="1" dirty="0"/>
              <a:t>b</a:t>
            </a:r>
            <a:r>
              <a:rPr lang="ru-RU" sz="2400" dirty="0"/>
              <a:t>, причем этот твёрдый раствор устойчив при всех температурах, вплоть до </a:t>
            </a:r>
            <a:r>
              <a:rPr lang="ru-RU" sz="2400" dirty="0" err="1"/>
              <a:t>солидуса</a:t>
            </a:r>
            <a:r>
              <a:rPr lang="ru-RU" sz="2400" dirty="0"/>
              <a:t>. </a:t>
            </a:r>
          </a:p>
          <a:p>
            <a:pPr marL="177800" indent="177800" algn="just">
              <a:buNone/>
            </a:pPr>
            <a:r>
              <a:rPr lang="ru-RU" sz="2400" dirty="0"/>
              <a:t>Сплав после охлаждения имеет структуру феррита. Такие стали называются </a:t>
            </a:r>
            <a:r>
              <a:rPr lang="ru-RU" sz="2400" b="1" i="1" dirty="0"/>
              <a:t>ферритными</a:t>
            </a:r>
            <a:r>
              <a:rPr lang="ru-RU" sz="240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5528-C261-4483-A4DC-2565F8780160}" type="datetime1">
              <a:rPr lang="ru-RU" smtClean="0"/>
              <a:pPr/>
              <a:t>11.05.2022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3F5A5F8-3991-492B-877F-5AD0400E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r="4173"/>
          <a:stretch/>
        </p:blipFill>
        <p:spPr>
          <a:xfrm>
            <a:off x="1409003" y="3644550"/>
            <a:ext cx="4200459" cy="298451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55119"/>
            <a:ext cx="2863031" cy="277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2411760" y="4509120"/>
            <a:ext cx="144016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292902" y="5532015"/>
            <a:ext cx="152400" cy="3317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771800" y="4941168"/>
            <a:ext cx="3816424" cy="890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74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/>
          </a:bodyPr>
          <a:lstStyle/>
          <a:p>
            <a:r>
              <a:rPr lang="en-GB" sz="3200" b="1" u="sng" dirty="0"/>
              <a:t>5</a:t>
            </a:r>
            <a:r>
              <a:rPr lang="ru-RU" sz="3200" b="1" u="sng" dirty="0"/>
              <a:t>. Расшифровка диаграммы </a:t>
            </a:r>
            <a:r>
              <a:rPr lang="en-US" sz="3200" b="1" u="sng" dirty="0"/>
              <a:t>Fe-C</a:t>
            </a:r>
            <a:endParaRPr lang="ru-RU" sz="3200" b="1" u="sng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52922"/>
            <a:ext cx="6696744" cy="461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67" y="620688"/>
            <a:ext cx="8955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177800"/>
            <a:r>
              <a:rPr lang="ru-RU" sz="2400" dirty="0"/>
              <a:t>Выполним анализ превращения в системе </a:t>
            </a:r>
            <a:r>
              <a:rPr lang="en-US" sz="2400" dirty="0"/>
              <a:t>Fe-C</a:t>
            </a:r>
            <a:r>
              <a:rPr lang="ru-RU" sz="2400" dirty="0"/>
              <a:t> при охлаждении и постоянной концентрации 0,6 масс.% С</a:t>
            </a:r>
            <a:r>
              <a:rPr lang="en-GB" sz="2400" dirty="0"/>
              <a:t> (</a:t>
            </a:r>
            <a:r>
              <a:rPr lang="ru-RU" sz="2400" dirty="0"/>
              <a:t>линия </a:t>
            </a:r>
            <a:r>
              <a:rPr lang="en-US" sz="2400" dirty="0"/>
              <a:t>I-I</a:t>
            </a:r>
            <a:r>
              <a:rPr lang="ru-RU" sz="2400" dirty="0"/>
              <a:t> на рис. 7).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516" y="6005319"/>
            <a:ext cx="8785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Рис. 7. </a:t>
            </a:r>
            <a:r>
              <a:rPr lang="ru-RU" sz="2000" dirty="0"/>
              <a:t>Левая часть диаграммы </a:t>
            </a:r>
            <a:r>
              <a:rPr lang="ru-RU" sz="2000" dirty="0" err="1"/>
              <a:t>Fe</a:t>
            </a:r>
            <a:r>
              <a:rPr lang="ru-RU" sz="2000" dirty="0"/>
              <a:t>-C (</a:t>
            </a:r>
            <a:r>
              <a:rPr lang="ru-RU" sz="2000" i="1" dirty="0"/>
              <a:t>а</a:t>
            </a:r>
            <a:r>
              <a:rPr lang="ru-RU" sz="2000" dirty="0"/>
              <a:t>) и кривая охлаждения сплава I-I (</a:t>
            </a:r>
            <a:r>
              <a:rPr lang="ru-RU" sz="2000" i="1" dirty="0"/>
              <a:t>б</a:t>
            </a:r>
            <a:r>
              <a:rPr lang="ru-RU" sz="20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666178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6952"/>
            <a:ext cx="5472608" cy="376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95150"/>
            <a:ext cx="8892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177800" algn="just"/>
            <a:r>
              <a:rPr lang="ru-RU" sz="2400" dirty="0"/>
              <a:t>1. Начальное состояние – жидкая фаза.</a:t>
            </a:r>
          </a:p>
          <a:p>
            <a:pPr marL="177800" indent="177800" algn="just"/>
            <a:r>
              <a:rPr lang="ru-RU" sz="2400" dirty="0"/>
              <a:t>2. Количество фазовых превращений – 4.</a:t>
            </a:r>
          </a:p>
          <a:p>
            <a:pPr marL="177800" indent="177800" algn="just"/>
            <a:r>
              <a:rPr lang="ru-RU" sz="2400" dirty="0"/>
              <a:t>3. </a:t>
            </a:r>
            <a:r>
              <a:rPr lang="ru-RU" sz="2400" b="1" dirty="0"/>
              <a:t>Точка 1 </a:t>
            </a:r>
            <a:r>
              <a:rPr lang="ru-RU" sz="2400" dirty="0"/>
              <a:t>- линия ликвидус, при достижении этой температуры начинается кристаллизация раствора </a:t>
            </a:r>
            <a:r>
              <a:rPr lang="en-US" sz="2400" dirty="0"/>
              <a:t>Fe </a:t>
            </a:r>
            <a:r>
              <a:rPr lang="ru-RU" sz="2400" dirty="0"/>
              <a:t>и С.</a:t>
            </a:r>
          </a:p>
          <a:p>
            <a:pPr marL="177800" indent="177800" algn="just"/>
            <a:r>
              <a:rPr lang="ru-RU" sz="2400" dirty="0"/>
              <a:t>4. </a:t>
            </a:r>
            <a:r>
              <a:rPr lang="ru-RU" sz="2400" b="1" dirty="0"/>
              <a:t>Точка</a:t>
            </a:r>
            <a:r>
              <a:rPr lang="ru-RU" sz="2400" dirty="0"/>
              <a:t> </a:t>
            </a:r>
            <a:r>
              <a:rPr lang="ru-RU" sz="2400" b="1" dirty="0"/>
              <a:t>1 → точка 2 </a:t>
            </a:r>
            <a:r>
              <a:rPr lang="ru-RU" sz="2400" dirty="0"/>
              <a:t> - из жидкости выделяются кристаллы аустенита.</a:t>
            </a:r>
          </a:p>
          <a:p>
            <a:pPr marL="177800" indent="177800" algn="just"/>
            <a:r>
              <a:rPr lang="ru-RU" sz="2400" dirty="0"/>
              <a:t>5.</a:t>
            </a:r>
            <a:r>
              <a:rPr lang="ru-RU" sz="2400" b="1" dirty="0"/>
              <a:t> Точка 2  </a:t>
            </a:r>
            <a:r>
              <a:rPr lang="ru-RU" sz="2400" dirty="0"/>
              <a:t>- линия </a:t>
            </a:r>
            <a:r>
              <a:rPr lang="ru-RU" sz="2400" dirty="0" err="1"/>
              <a:t>солидус</a:t>
            </a:r>
            <a:r>
              <a:rPr lang="ru-RU" sz="2400" dirty="0"/>
              <a:t>, произошла полная кристаллизация аустенита. Образовавшиеся кристаллы имеют 0,6 масс. % С в своём составе.</a:t>
            </a:r>
          </a:p>
          <a:p>
            <a:pPr marL="177800" indent="177800" algn="just"/>
            <a:endParaRPr lang="ru-RU" sz="2400" dirty="0"/>
          </a:p>
          <a:p>
            <a:pPr marL="177800" indent="177800" algn="just"/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513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090065"/>
            <a:ext cx="5472608" cy="376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95150"/>
            <a:ext cx="8892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177800" algn="just"/>
            <a:r>
              <a:rPr lang="ru-RU" sz="2400" dirty="0"/>
              <a:t>6. </a:t>
            </a:r>
            <a:r>
              <a:rPr lang="ru-RU" sz="2400" b="1" dirty="0"/>
              <a:t>Точка</a:t>
            </a:r>
            <a:r>
              <a:rPr lang="ru-RU" sz="2400" dirty="0"/>
              <a:t> </a:t>
            </a:r>
            <a:r>
              <a:rPr lang="ru-RU" sz="2400" b="1" dirty="0"/>
              <a:t>2 → точка 3 </a:t>
            </a:r>
            <a:r>
              <a:rPr lang="ru-RU" sz="2400" dirty="0"/>
              <a:t> - охлаждение </a:t>
            </a:r>
            <a:r>
              <a:rPr lang="ru-RU" sz="2400" dirty="0" err="1"/>
              <a:t>аустенитной</a:t>
            </a:r>
            <a:r>
              <a:rPr lang="ru-RU" sz="2400" dirty="0"/>
              <a:t> стали. Без фазовых превращений.</a:t>
            </a:r>
          </a:p>
          <a:p>
            <a:pPr marL="177800" indent="177800" algn="just"/>
            <a:r>
              <a:rPr lang="ru-RU" sz="2400" dirty="0"/>
              <a:t>7. </a:t>
            </a:r>
            <a:r>
              <a:rPr lang="ru-RU" sz="2400" b="1" dirty="0"/>
              <a:t>Точка 3 </a:t>
            </a:r>
            <a:r>
              <a:rPr lang="ru-RU" sz="2400" dirty="0"/>
              <a:t>– начинается рост зёрен феррита в </a:t>
            </a:r>
            <a:r>
              <a:rPr lang="ru-RU" sz="2400" dirty="0" err="1"/>
              <a:t>аустенитной</a:t>
            </a:r>
            <a:r>
              <a:rPr lang="ru-RU" sz="2400" dirty="0"/>
              <a:t> стали в тех областях, где углерода оказалось меньше. </a:t>
            </a:r>
          </a:p>
          <a:p>
            <a:pPr marL="177800" indent="177800" algn="just"/>
            <a:r>
              <a:rPr lang="ru-RU" sz="2400" dirty="0"/>
              <a:t>8. </a:t>
            </a:r>
            <a:r>
              <a:rPr lang="ru-RU" sz="2400" b="1" dirty="0"/>
              <a:t>Точка</a:t>
            </a:r>
            <a:r>
              <a:rPr lang="ru-RU" sz="2400" dirty="0"/>
              <a:t> </a:t>
            </a:r>
            <a:r>
              <a:rPr lang="ru-RU" sz="2400" b="1" dirty="0"/>
              <a:t>3 → точка 4 </a:t>
            </a:r>
            <a:r>
              <a:rPr lang="ru-RU" sz="2400" dirty="0"/>
              <a:t> - охлаждение стали с повышением содержания углерода в аустените. </a:t>
            </a:r>
          </a:p>
          <a:p>
            <a:pPr marL="177800" indent="177800" algn="just"/>
            <a:r>
              <a:rPr lang="ru-RU" sz="2400" dirty="0"/>
              <a:t>9. </a:t>
            </a:r>
            <a:r>
              <a:rPr lang="ru-RU" sz="2400" b="1" dirty="0"/>
              <a:t>Точка 4</a:t>
            </a:r>
            <a:r>
              <a:rPr lang="ru-RU" sz="2400" dirty="0"/>
              <a:t> – содержание углерода в аустените достигает 0,8 масс.% и происходит его переход в перлит: </a:t>
            </a:r>
            <a:r>
              <a:rPr lang="ru-RU" sz="2400" b="1" dirty="0"/>
              <a:t>П =</a:t>
            </a:r>
            <a:r>
              <a:rPr lang="ru-RU" sz="2400" dirty="0"/>
              <a:t> (</a:t>
            </a:r>
            <a:r>
              <a:rPr lang="ru-RU" sz="2400" b="1" dirty="0"/>
              <a:t>Ф + ЦII</a:t>
            </a:r>
            <a:r>
              <a:rPr lang="ru-RU" sz="2400" dirty="0"/>
              <a:t>).</a:t>
            </a:r>
          </a:p>
          <a:p>
            <a:pPr marL="177800" indent="177800" algn="just"/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527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D6DD-C11A-456B-981B-D0733FDB8DF8}" type="datetime1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A0C49-71D8-4FE1-BFB6-6A093A163C23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42618"/>
            <a:ext cx="7128792" cy="490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95150"/>
            <a:ext cx="889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177800" algn="just"/>
            <a:r>
              <a:rPr lang="ru-RU" sz="2400" dirty="0"/>
              <a:t>10. </a:t>
            </a:r>
            <a:r>
              <a:rPr lang="ru-RU" sz="2400" b="1" dirty="0"/>
              <a:t>Точка</a:t>
            </a:r>
            <a:r>
              <a:rPr lang="ru-RU" sz="2400" dirty="0"/>
              <a:t> </a:t>
            </a:r>
            <a:r>
              <a:rPr lang="ru-RU" sz="2400" b="1" dirty="0"/>
              <a:t>4 → </a:t>
            </a:r>
            <a:r>
              <a:rPr lang="ru-RU" sz="2400" dirty="0"/>
              <a:t>фазовых превращений не происходит. </a:t>
            </a:r>
          </a:p>
          <a:p>
            <a:pPr marL="177800" indent="177800" algn="just"/>
            <a:r>
              <a:rPr lang="ru-RU" sz="2400" dirty="0"/>
              <a:t>11. Конечное состояние - при комнатной температуре сталь состоит из </a:t>
            </a:r>
            <a:r>
              <a:rPr lang="ru-RU" sz="2400" b="1" dirty="0"/>
              <a:t>феррита и перлита = феррита и цементита (</a:t>
            </a:r>
            <a:r>
              <a:rPr lang="en-US" sz="2400" b="1" dirty="0"/>
              <a:t>II)</a:t>
            </a:r>
            <a:r>
              <a:rPr lang="ru-RU" sz="2400" dirty="0"/>
              <a:t>.</a:t>
            </a:r>
          </a:p>
          <a:p>
            <a:pPr marL="177800" indent="177800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84967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2043</Words>
  <Application>Microsoft Office PowerPoint</Application>
  <PresentationFormat>Экран (4:3)</PresentationFormat>
  <Paragraphs>178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Фазовая диаграмма «железо-углерод»</vt:lpstr>
      <vt:lpstr>1. Компоненты и фазы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Превращения в системе Fe-С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Классификация сплавов Fe-C</vt:lpstr>
      <vt:lpstr>Презентация PowerPoint</vt:lpstr>
      <vt:lpstr>Презентация PowerPoint</vt:lpstr>
      <vt:lpstr>4. Влияние легирующих элементов на превращения в сплавах «железо-углерод»</vt:lpstr>
      <vt:lpstr>Презентация PowerPoint</vt:lpstr>
      <vt:lpstr>Презентация PowerPoint</vt:lpstr>
      <vt:lpstr>5. Расшифровка диаграммы Fe-C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Железоуглеродистые сплавы</dc:title>
  <dc:creator>GA1</dc:creator>
  <cp:lastModifiedBy>Юрьева Алёна Викторовна</cp:lastModifiedBy>
  <cp:revision>128</cp:revision>
  <cp:lastPrinted>2022-05-11T04:07:24Z</cp:lastPrinted>
  <dcterms:created xsi:type="dcterms:W3CDTF">2015-11-19T06:53:07Z</dcterms:created>
  <dcterms:modified xsi:type="dcterms:W3CDTF">2022-05-11T04:07:38Z</dcterms:modified>
</cp:coreProperties>
</file>