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266" r:id="rId2"/>
    <p:sldId id="278" r:id="rId3"/>
    <p:sldId id="269" r:id="rId4"/>
    <p:sldId id="270" r:id="rId5"/>
    <p:sldId id="268" r:id="rId6"/>
    <p:sldId id="271" r:id="rId7"/>
    <p:sldId id="274" r:id="rId8"/>
    <p:sldId id="272" r:id="rId9"/>
    <p:sldId id="275" r:id="rId10"/>
    <p:sldId id="267" r:id="rId11"/>
    <p:sldId id="256" r:id="rId12"/>
    <p:sldId id="279" r:id="rId13"/>
    <p:sldId id="261" r:id="rId14"/>
    <p:sldId id="258" r:id="rId15"/>
    <p:sldId id="259" r:id="rId16"/>
    <p:sldId id="257" r:id="rId17"/>
    <p:sldId id="260" r:id="rId18"/>
    <p:sldId id="273" r:id="rId19"/>
    <p:sldId id="281" r:id="rId20"/>
    <p:sldId id="282" r:id="rId21"/>
    <p:sldId id="280" r:id="rId22"/>
    <p:sldId id="283" r:id="rId23"/>
    <p:sldId id="284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88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B9C191-4AD6-4237-A0C4-A10057D0BE34}" type="datetimeFigureOut">
              <a:rPr lang="ru-RU" smtClean="0"/>
              <a:t>22.03.2022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D88988-602A-4CBB-8112-31A321BD1B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8732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49C7C4-8F20-4EEB-877B-1DB072E3AADF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4BF3FB-5573-451A-BDE9-3D11AC5A4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383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BF3FB-5573-451A-BDE9-3D11AC5A4BF0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8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BF3FB-5573-451A-BDE9-3D11AC5A4BF0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75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BF3FB-5573-451A-BDE9-3D11AC5A4BF0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434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76D16-8919-44B4-8A64-7D6C55B4A7A4}" type="datetime1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038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E13CD-CE80-4623-8F86-09AC2D1897F4}" type="datetime1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408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6BE0D-9467-492F-B429-16BD59E7ED91}" type="datetime1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118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52FA-A39D-4544-B555-5478ECFF6950}" type="datetime1">
              <a:rPr lang="ru-RU" smtClean="0"/>
              <a:pPr/>
              <a:t>22.03.2022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90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A6384-FF4E-47BE-962E-DE8681167DBC}" type="datetime1">
              <a:rPr lang="ru-RU" smtClean="0"/>
              <a:pPr/>
              <a:t>22.03.2022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199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0BA56-F83F-409C-9915-1000D3E77FA3}" type="datetime1">
              <a:rPr lang="ru-RU" smtClean="0"/>
              <a:pPr/>
              <a:t>22.03.2022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140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5FD23-5433-4D98-88A8-ECA4E8ADAA67}" type="datetime1">
              <a:rPr lang="ru-RU" smtClean="0"/>
              <a:pPr/>
              <a:t>22.03.2022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191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D0EBB-7727-4F1F-B561-1AF78D054F0C}" type="datetime1">
              <a:rPr lang="ru-RU" smtClean="0"/>
              <a:pPr/>
              <a:t>22.03.2022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230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19A7B-1E8C-4392-B4E1-6F53329802DA}" type="datetime1">
              <a:rPr lang="ru-RU" smtClean="0"/>
              <a:pPr/>
              <a:t>22.03.2022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132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1A8A3-6B28-4B46-B338-19FEAFBA07C8}" type="datetime1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569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4218-00FC-4226-AF7F-DB8D3CF75411}" type="datetime1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2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15D67-E97B-4817-B4ED-01943AE87506}" type="datetime1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B80FA-FCFB-482E-B919-63FBC67C18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805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yandex.ru/video/preview?filmId=6894405666790825912&amp;parent-reqid=1586313128564279-855983832258604548900180-man1-1282-V&amp;path=wizard&amp;text=%D0%98%D1%81%D0%BF%D1%8B%D1%82%D0%B0%D0%BD%D0%B8%D1%8F%20%D0%BD%D0%B0%20%D1%80%D0%B0%D1%81%D1%82%D1%8F%D0%B6%D0%B5%D0%BD%D0%B8%D0%B5%20%D0%BF%D0%BB%D0%B0%D1%81%D1%82%D0%B8%D0%BA%D0%BE%D0%B2&amp;tld=ru&amp;page=search&amp;related_src=serp&amp;no_cnt=1&amp;relatedVideo=yes&amp;related_vfp=1&amp;related=%7b%22porno%22:null,%22vfp%22:1,%22orig_text%22:%22%D1%80%D0%B0%D0%B7%D1%80%D1%8B%D0%B2%D0%BD%D0%B0%D1%8F%20%D0%BC%D0%B0%D1%88%D0%B8%D0%BD%D0%B0%20%D0%B2%D0%B8%D0%B4%D0%B5%D0%BE%20%D1%8D%D0%BA%D1%81%D0%BF%D0%B5%D1%80%D0%B8%D0%BC%D0%B5%D0%BD%D1%82%D0%B0%22,%22url%22:%22http:\/\/www.youtube.com\/watch?v=rsumOFUtemg%22,%22src%22:%22serp%22,%22rvb%22:%22CrYCCIvlehAAGAAgDygFMAs4DUADSANQDVgFYA5oE3AAeNbD2IEFgAF3iAGeysDQAcoBCntwILxpJ9LWA_HSARRGzNTIE3XHM7NDm6ptALuYGiP8p9oBD2ov54FLL41FIY7htgNm7eABHOgBF_ABKI0C8KxoPpACj9GV8gGYAgCqAhScQ5k1JHCNZFCraVcoSHs627IrP7ICFJxDmTUkcI1kUKtpVyhIezrbsis_wAIA6AKchrnY8-bhjiLyAjxwjR1ApjhqvibTn5OUlli0QJA3vOuj1PkB_ot93ShjgPROLYhedXYzY1ocCzg_Kxq00GOS7yxgixtpTav6AhTUIjsVffUnQeDwO5hpBQETZwI7AoIDHkoXAh_o0yrDYVvJJH28moyM-vLQllnCdaWN9P2va4gDAJADABJcChA0MzIwMjgxNzM0NzM2NTgxChA0MzIwMjgxNzk1MTgxMzAyChI0Mzc5MjU0MjA2OTkzNTM0MjUKEDQzMjAyODEzMTc5MjEyNDAKEDQzMjAyODE1NDg0ODExMzkaGAoQNDMyMDI4MDEyMzAyNDY3MBD_ARj_AVoTNzMyODk0NjgxNDQ1ODEyNTI2OA,,%22%7d&amp;related_url=http://www.youtube.com/watch?v=rsumOFUtemg&amp;related_orig_text=%D1%80%D0%B0%D0%B7%D1%80%D1%8B%D0%B2%D0%BD%D0%B0%D1%8F%20%D0%BC%D0%B0%D1%88%D0%B8%D0%BD%D0%B0%20%D0%B2%D0%B8%D0%B4%D0%B5%D0%BE%20%D1%8D%D0%BA%D1%81%D0%BF%D0%B5%D1%80%D0%B8%D0%BC%D0%B5%D0%BD%D1%82%D0%B0&amp;numdoc=20" TargetMode="External"/><Relationship Id="rId3" Type="http://schemas.openxmlformats.org/officeDocument/2006/relationships/hyperlink" Target="https://yandex.ru/video/preview?filmId=15866062539004666311&amp;text=%D1%80%D0%B0%D0%B7%D1%80%D1%8B%D0%B2%D0%BD%D0%B0%D1%8F%20%D0%BC%D0%B0%D1%88%D0%B8%D0%BD%D0%B0%20%D0%B2%D0%B8%D0%B4%D0%B5%D0%BE%20%D1%8D%D0%BA%D1%81%D0%BF%D0%B5%D1%80%D0%B8%D0%BC%D0%B5%D0%BD%D1%82%D0%B0&amp;path=wizard&amp;parent-reqid=1586311973238830-1763736647681815458400158-production-app-host-man-web-yp-126&amp;redircnt=1586312001.1" TargetMode="External"/><Relationship Id="rId7" Type="http://schemas.openxmlformats.org/officeDocument/2006/relationships/hyperlink" Target="https://yandex.ru/video/preview?filmId=1348603534345739961&amp;parent-reqid=1586313128564279-855983832258604548900180-man1-1282-V&amp;path=wizard&amp;text=%D0%98%D1%81%D0%BF%D1%8B%D1%82%D0%B0%D0%BD%D0%B8%D1%8F%20%D0%BD%D0%B0%20%D1%80%D0%B0%D1%81%D1%82%D1%8F%D0%B6%D0%B5%D0%BD%D0%B8%D0%B5%20%D0%BF%D0%BB%D0%B0%D1%81%D1%82%D0%B8%D0%BA%D0%BE%D0%B2&amp;tld=ru&amp;page=search&amp;related_src=serp&amp;no_cnt=1&amp;relatedVideo=yes&amp;related_vfp=1&amp;related=%7b%22porno%22:null,%22vfp%22:1,%22orig_text%22:%22%D1%80%D0%B0%D0%B7%D1%80%D1%8B%D0%B2%D0%BD%D0%B0%D1%8F%20%D0%BC%D0%B0%D1%88%D0%B8%D0%BD%D0%B0%20%D0%B2%D0%B8%D0%B4%D0%B5%D0%BE%20%D1%8D%D0%BA%D1%81%D0%BF%D0%B5%D1%80%D0%B8%D0%BC%D0%B5%D0%BD%D1%82%D0%B0%22,%22url%22:%22http:\/\/www.youtube.com\/watch?v=rsumOFUtemg%22,%22src%22:%22serp%22,%22rvb%22:%22CrYCCIvlehAAGAAgDygFMAs4DUADSANQDVgFYA5oE3AAeNbD2IEFgAF3iAGeysDQAcoBCntwILxpJ9LWA_HSARRGzNTIE3XHM7NDm6ptALuYGiP8p9oBD2ov54FLL41FIY7htgNm7eABHOgBF_ABKI0C8KxoPpACj9GV8gGYAgCqAhScQ5k1JHCNZFCraVcoSHs627IrP7ICFJxDmTUkcI1kUKtpVyhIezrbsis_wAIA6AKchrnY8-bhjiLyAjxwjR1ApjhqvibTn5OUlli0QJA3vOuj1PkB_ot93ShjgPROLYhedXYzY1ocCzg_Kxq00GOS7yxgixtpTav6AhTUIjsVffUnQeDwO5hpBQETZwI7AoIDHkoXAh_o0yrDYVvJJH28moyM-vLQllnCdaWN9P2va4gDAJADABJcChA0MzIwMjgxNzM0NzM2NTgxChA0MzIwMjgxNzk1MTgxMzAyChI0Mzc5MjU0MjA2OTkzNTM0MjUKEDQzMjAyODEzMTc5MjEyNDAKEDQzMjAyODE1NDg0ODExMzkaGAoQNDMyMDI4MDEyMzAyNDY3MBD_ARj_AVoTNzMyODk0NjgxNDQ1ODEyNTI2OA,,%22%7d&amp;related_url=http://www.youtube.com/watch?v=rsumOFUtemg&amp;related_orig_text=%D1%80%D0%B0%D0%B7%D1%80%D1%8B%D0%B2%D0%BD%D0%B0%D1%8F%20%D0%BC%D0%B0%D1%88%D0%B8%D0%BD%D0%B0%20%D0%B2%D0%B8%D0%B4%D0%B5%D0%BE%20%D1%8D%D0%BA%D1%81%D0%BF%D0%B5%D1%80%D0%B8%D0%BC%D0%B5%D0%BD%D1%82%D0%B0&amp;numdoc=2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andex.ru/video/preview?filmId=3096416879252043058&amp;text=%D0%A0%D0%B0%D0%B7%D1%80%D1%8B%D0%B2%D0%BD%D0%B0%D1%8F%20%D0%B8%D1%81%D0%BF%D1%8B%D1%82%D0%B0%D1%82%D0%B5%D0%BB%D1%8C%D0%BD%D0%B0%D1%8F%20%D0%BC%D0%B0%D1%88%D0%B8%D0%BD%D0%B0%20%D0%9C%D0%A0-500&amp;path=wizard&amp;parent-reqid=1586312038418995-382621742532657970800141-vla1-1869-V&amp;redircnt=1586312001.1&amp;tld=ru&amp;page=search&amp;related_orig_text=%D0%98%D1%81%D0%BF%D1%8B%D1%82%D0%B0%D0%BD%D0%B8%D1%8F%20%D1%80%D0%B5%D0%B7%D0%B8%D0%BD%D1%8B%20%D0%BD%D0%B0%20%D1%80%D0%B0%D0%B7%D1%80%D1%8B%D0%B2%D0%BD%D0%BE%D0%B9%20%D0%BC%D0%B0%D1%88%D0%B8%D0%BD%D0%B5&amp;no_cnt=1&amp;related_src=serp&amp;related=%7b%22porno%22:null,%22vfp%22:1,%22orig_text%22:%22%D0%98%D1%81%D0%BF%D1%8B%D1%82%D0%B0%D0%BD%D0%B8%D1%8F%20%D1%80%D0%B5%D0%B7%D0%B8%D0%BD%D1%8B%20%D0%BD%D0%B0%20%D1%80%D0%B0%D0%B7%D1%80%D1%8B%D0%B2%D0%BD%D0%BE%D0%B9%20%D0%BC%D0%B0%D1%88%D0%B8%D0%BD%D0%B5%22,%22url%22:%22http:\/\/www.youtube.com\/watch?v=QZYp6oewpQM%22,%22src%22:%22serp%22,%22rvb%22:%22CrcCCIvlehAAGAAgDigIMAs4DUAGSAZQDFgHYA5oJXAAeKTF35kFgAGcAYgBgP6xkw_KAQr5oygO0NRnTjd40gEU6kKgLhtAT8PLqVvyAvExi-Ut1k3aAQ_PXIkOjdYCP0meZuAkGT3gARzoASHwASiNAkRlxz6QAobG8f8BmAIAqgIU9kMTwLjdXQMhN8wEiBu3ypjTJjGyAhT2QxPAuN1dAyE3zASIG7fKmNMmMcACAOgCifHvooK40aQs8gI8oZquJPQ31U4UOfWW7eR0PaIyfFrfwTLl5YOp8ukMNPu4-MgId_B6FKzYqrZGswtR7GohWrGOlaPm2EfK-gIUNljxb66QIs9byiABVtjNXBYhLD-CAx6Peu2c5W3IACNAoRc1kztfZ0Cyx_VqN4P_GRQIVOaIAwCQAwASXAoQNDMyMDI4MTczNDczNjU4MQoQNDMyMDI4MTc5NTE4MTMwMgoSNDM3OTI1NDIwNjk5MzUzNDI1ChA0MzIwMjgxMzE3OTIxMjQwChA0MzIwMjgxNTQ4NDgxMTM5GjAKEDQzMjAyODE3OTUxODEzMDIKCjE3MDg2MjAzNTcKCjQwNjcxOTY2NzIQ_wEY_wFaFDE0MTc2NzkxNDI4NTQyNzUyMDIz%22%7d&amp;related_url=http://www.youtube.com/watch?v=QZYp6oewpQM&amp;relatedVideo=yes&amp;related_vfp=1&amp;numdoc=20" TargetMode="External"/><Relationship Id="rId5" Type="http://schemas.openxmlformats.org/officeDocument/2006/relationships/hyperlink" Target="https://yandex.ru/video/preview?filmId=1113252718965094535&amp;text=%D1%80%D0%B0%D0%B7%D1%80%D1%8B%D0%B2%D0%BD%D0%B0%D1%8F%20%D0%BC%D0%B0%D1%88%D0%B8%D0%BD%D0%B0%20%D0%B2%D0%B8%D0%B4%D0%B5%D0%BE%20%D1%8D%D0%BA%D1%81%D0%BF%D0%B5%D1%80%D0%B8%D0%BC%D0%B5%D0%BD%D1%82%D0%B0&amp;path=wizard&amp;parent-reqid=1586311973238830-1763736647681815458400158-production-app-host-man-web-yp-126&amp;redircnt=1586312001.1" TargetMode="External"/><Relationship Id="rId4" Type="http://schemas.openxmlformats.org/officeDocument/2006/relationships/hyperlink" Target="https://yandex.ru/video/preview?filmId=3749903011937989865&amp;parent-reqid=1586311973238830-1763736647681815458400158-production-app-host-man-web-yp-126&amp;path=wizard&amp;text=%D1%80%D0%B0%D0%B7%D1%80%D1%8B%D0%B2%D0%BD%D0%B0%D1%8F+%D0%BC%D0%B0%D1%88%D0%B8%D0%BD%D0%B0+%D0%B2%D0%B8%D0%B4%D0%B5%D0%BE+%D1%8D%D0%BA%D1%81%D0%BF%D0%B5%D1%80%D0%B8%D0%BC%D0%B5%D0%BD%D1%82%D0%B0" TargetMode="External"/><Relationship Id="rId9" Type="http://schemas.openxmlformats.org/officeDocument/2006/relationships/hyperlink" Target="https://yandex.ru/video/preview?filmId=3746331499455998652&amp;parent-reqid=1586313128564279-855983832258604548900180-man1-1282-V&amp;path=wizard&amp;text=%D0%98%D1%81%D0%BF%D1%8B%D1%82%D0%B0%D0%BD%D0%B8%D1%8F%20%D0%BD%D0%B0%20%D1%80%D0%B0%D1%81%D1%82%D1%8F%D0%B6%D0%B5%D0%BD%D0%B8%D0%B5%20%D0%BF%D0%BB%D0%B0%D1%81%D1%82%D0%B8%D0%BA%D0%BE%D0%B2&amp;tld=ru&amp;page=search&amp;related_src=serp&amp;no_cnt=1&amp;relatedVideo=yes&amp;related_vfp=1&amp;related=%7b%22porno%22:null,%22vfp%22:1,%22orig_text%22:%22%D1%80%D0%B0%D0%B7%D1%80%D1%8B%D0%B2%D0%BD%D0%B0%D1%8F%20%D0%BC%D0%B0%D1%88%D0%B8%D0%BD%D0%B0%20%D0%B2%D0%B8%D0%B4%D0%B5%D0%BE%20%D1%8D%D0%BA%D1%81%D0%BF%D0%B5%D1%80%D0%B8%D0%BC%D0%B5%D0%BD%D1%82%D0%B0%22,%22url%22:%22http:\/\/www.youtube.com\/watch?v=rsumOFUtemg%22,%22src%22:%22serp%22,%22rvb%22:%22CrYCCIvlehAAGAAgDygFMAs4DUADSANQDVgFYA5oE3AAeNbD2IEFgAF3iAGeysDQAcoBCntwILxpJ9LWA_HSARRGzNTIE3XHM7NDm6ptALuYGiP8p9oBD2ov54FLL41FIY7htgNm7eABHOgBF_ABKI0C8KxoPpACj9GV8gGYAgCqAhScQ5k1JHCNZFCraVcoSHs627IrP7ICFJxDmTUkcI1kUKtpVyhIezrbsis_wAIA6AKchrnY8-bhjiLyAjxwjR1ApjhqvibTn5OUlli0QJA3vOuj1PkB_ot93ShjgPROLYhedXYzY1ocCzg_Kxq00GOS7yxgixtpTav6AhTUIjsVffUnQeDwO5hpBQETZwI7AoIDHkoXAh_o0yrDYVvJJH28moyM-vLQllnCdaWN9P2va4gDAJADABJcChA0MzIwMjgxNzM0NzM2NTgxChA0MzIwMjgxNzk1MTgxMzAyChI0Mzc5MjU0MjA2OTkzNTM0MjUKEDQzMjAyODEzMTc5MjEyNDAKEDQzMjAyODE1NDg0ODExMzkaGAoQNDMyMDI4MDEyMzAyNDY3MBD_ARj_AVoTNzMyODk0NjgxNDQ1ODEyNTI2OA,,%22%7d&amp;related_url=http://www.youtube.com/watch?v=rsumOFUtemg&amp;related_orig_text=%D1%80%D0%B0%D0%B7%D1%80%D1%8B%D0%B2%D0%BD%D0%B0%D1%8F%20%D0%BC%D0%B0%D1%88%D0%B8%D0%BD%D0%B0%20%D0%B2%D0%B8%D0%B4%D0%B5%D0%BE%20%D1%8D%D0%BA%D1%81%D0%BF%D0%B5%D1%80%D0%B8%D0%BC%D0%B5%D0%BD%D1%82%D0%B0&amp;numdoc=20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0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/>
              <a:t>Практическое занятие №3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725" y="1558925"/>
            <a:ext cx="89535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4400" b="1" dirty="0" smtClean="0"/>
          </a:p>
          <a:p>
            <a:pPr marL="0" indent="0" algn="ctr">
              <a:buNone/>
            </a:pPr>
            <a:endParaRPr lang="ru-RU" sz="4400" b="1" dirty="0"/>
          </a:p>
          <a:p>
            <a:pPr marL="0" indent="0" algn="ctr">
              <a:buNone/>
            </a:pPr>
            <a:r>
              <a:rPr lang="ru-RU" sz="4400" b="1" dirty="0" smtClean="0"/>
              <a:t>«Расчёт кривых нагружения»</a:t>
            </a:r>
            <a:endParaRPr lang="ru-RU" sz="4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41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7638" y="0"/>
            <a:ext cx="8902460" cy="6781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Проверочная работа № 2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 «Дефекты кристаллических решёток и механические свойства твёрдых тел»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endParaRPr lang="en-US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заданного дефекта: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изобразить дефект;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охарактеризовать дефект (точечный, линейный, поверхностный, объёмный) и дать ему определение;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 описать механизм формирования дефекта.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Варианты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дефектов: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вар. 1: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вакансия;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вар. 2: атом замещения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вар. 3: атом внедрения;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вар. 4: краевая дислокация;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вар. 5: винтовая дислокация;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вар. 6: дефект упаковки;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вар. 7: двойниковая граница;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вар. 8: двойник;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вар. 9: граница зерна;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вар. 10: микропора;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вар. 1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микротрещина.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41788"/>
            <a:ext cx="9144000" cy="740229"/>
          </a:xfrm>
        </p:spPr>
        <p:txBody>
          <a:bodyPr>
            <a:normAutofit/>
          </a:bodyPr>
          <a:lstStyle/>
          <a:p>
            <a:pPr algn="ctr"/>
            <a:r>
              <a:rPr lang="ru-RU" sz="3600" b="1" u="sng" dirty="0" smtClean="0">
                <a:latin typeface="+mn-lt"/>
              </a:rPr>
              <a:t>Испытания на растяжение</a:t>
            </a:r>
            <a:endParaRPr lang="ru-RU" sz="3600" b="1" u="sng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255" y="558527"/>
            <a:ext cx="8844263" cy="474798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В процессе растяжения, реализуемого на специальных испытательных машинах, автоматически записывается диаграмма испытания в координатах сила – удлинение (рабочая, или индикаторная диаграмма).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3074" name="Picture 2" descr="http://edu.tltsu.ru/er/er_files/page896/img/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23" y="1792024"/>
            <a:ext cx="4325257" cy="284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6568" y="4790746"/>
            <a:ext cx="40779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Рис. 1. </a:t>
            </a:r>
            <a:r>
              <a:rPr lang="ru-RU" dirty="0" smtClean="0"/>
              <a:t>Диаграмма </a:t>
            </a:r>
            <a:r>
              <a:rPr lang="ru-RU" dirty="0" smtClean="0"/>
              <a:t>испытания</a:t>
            </a:r>
          </a:p>
          <a:p>
            <a:pPr algn="ctr"/>
            <a:r>
              <a:rPr lang="ru-RU" dirty="0" smtClean="0"/>
              <a:t> (на примере малоуглеродистой стали).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624993" y="1282153"/>
            <a:ext cx="4414155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b="1" i="1" dirty="0"/>
              <a:t>OB – участок </a:t>
            </a:r>
            <a:r>
              <a:rPr lang="ru-RU" sz="1700" b="1" i="1" dirty="0" smtClean="0"/>
              <a:t>упругости. </a:t>
            </a:r>
            <a:r>
              <a:rPr lang="ru-RU" sz="1700" dirty="0" smtClean="0"/>
              <a:t>После </a:t>
            </a:r>
            <a:r>
              <a:rPr lang="ru-RU" sz="1700" dirty="0"/>
              <a:t>нагружения в пределах этого участка образец </a:t>
            </a:r>
            <a:r>
              <a:rPr lang="ru-RU" sz="1700" u="sng" dirty="0"/>
              <a:t>возвращается в исходное состояние. </a:t>
            </a:r>
            <a:r>
              <a:rPr lang="ru-RU" sz="1700" dirty="0"/>
              <a:t>Такая деформация, полностью исчезающая после разгрузки, называется </a:t>
            </a:r>
            <a:r>
              <a:rPr lang="ru-RU" sz="1700" dirty="0" smtClean="0"/>
              <a:t>упругой (механизм упругой деформации – </a:t>
            </a:r>
            <a:r>
              <a:rPr lang="ru-RU" sz="1700" i="1" dirty="0" smtClean="0"/>
              <a:t>изменение расстояния между атомами</a:t>
            </a:r>
            <a:r>
              <a:rPr lang="ru-RU" sz="1700" dirty="0" smtClean="0"/>
              <a:t>). </a:t>
            </a:r>
          </a:p>
          <a:p>
            <a:pPr algn="just"/>
            <a:endParaRPr lang="ru-RU" sz="1700" dirty="0" smtClean="0"/>
          </a:p>
          <a:p>
            <a:pPr algn="just"/>
            <a:r>
              <a:rPr lang="ru-RU" sz="1700" b="1" i="1" dirty="0" smtClean="0"/>
              <a:t>BC </a:t>
            </a:r>
            <a:r>
              <a:rPr lang="ru-RU" sz="1700" b="1" i="1" dirty="0"/>
              <a:t>– участок общей текучести (площадка текучести</a:t>
            </a:r>
            <a:r>
              <a:rPr lang="ru-RU" sz="1700" b="1" i="1" dirty="0" smtClean="0"/>
              <a:t>). </a:t>
            </a:r>
            <a:r>
              <a:rPr lang="ru-RU" sz="1700" dirty="0" smtClean="0"/>
              <a:t>На </a:t>
            </a:r>
            <a:r>
              <a:rPr lang="ru-RU" sz="1700" dirty="0"/>
              <a:t>этом участке на поверхности образца появляется сетка линий, направленных под углом приблизительно 45° к оси растяжения – линии Чернова-</a:t>
            </a:r>
            <a:r>
              <a:rPr lang="ru-RU" sz="1700" dirty="0" err="1"/>
              <a:t>Людерса</a:t>
            </a:r>
            <a:r>
              <a:rPr lang="ru-RU" sz="1700" dirty="0"/>
              <a:t>. Эти линии свидетельствуют о появлении нового механизма деформации, заключающегося в </a:t>
            </a:r>
            <a:r>
              <a:rPr lang="ru-RU" sz="1700" i="1" dirty="0"/>
              <a:t>сдвиге атомных слоев друг относительно друга</a:t>
            </a:r>
            <a:r>
              <a:rPr lang="ru-RU" sz="1700" dirty="0"/>
              <a:t>. Из-за этих сдвигов после разгрузки образец </a:t>
            </a:r>
            <a:r>
              <a:rPr lang="ru-RU" sz="1700" u="sng" dirty="0"/>
              <a:t>не возвращается в исходное состояние</a:t>
            </a:r>
            <a:r>
              <a:rPr lang="ru-RU" sz="1700" dirty="0"/>
              <a:t>, приобретая остаточную, или пластическую, деформацию</a:t>
            </a:r>
            <a:r>
              <a:rPr lang="ru-RU" sz="1700" dirty="0" smtClean="0"/>
              <a:t>.</a:t>
            </a:r>
            <a:endParaRPr lang="ru-RU" sz="1700" dirty="0" smtClean="0"/>
          </a:p>
          <a:p>
            <a:pPr algn="just"/>
            <a:endParaRPr lang="ru-RU" sz="1700" dirty="0"/>
          </a:p>
        </p:txBody>
      </p:sp>
      <p:sp>
        <p:nvSpPr>
          <p:cNvPr id="8" name="TextBox 7"/>
          <p:cNvSpPr txBox="1"/>
          <p:nvPr/>
        </p:nvSpPr>
        <p:spPr>
          <a:xfrm>
            <a:off x="180523" y="5923360"/>
            <a:ext cx="3970421" cy="61555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dirty="0" smtClean="0"/>
              <a:t>Примечание: </a:t>
            </a:r>
            <a:r>
              <a:rPr lang="ru-RU" sz="1700" dirty="0" err="1" smtClean="0"/>
              <a:t>нагружение</a:t>
            </a:r>
            <a:r>
              <a:rPr lang="ru-RU" sz="1700" dirty="0" smtClean="0"/>
              <a:t> производится с постоянной скоростью деформации</a:t>
            </a: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val="214579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40229"/>
          </a:xfrm>
        </p:spPr>
        <p:txBody>
          <a:bodyPr>
            <a:normAutofit/>
          </a:bodyPr>
          <a:lstStyle/>
          <a:p>
            <a:pPr algn="ctr"/>
            <a:r>
              <a:rPr lang="ru-RU" sz="3600" b="1" u="sng" dirty="0" smtClean="0">
                <a:latin typeface="+mn-lt"/>
              </a:rPr>
              <a:t>Испытания на растяжение</a:t>
            </a:r>
            <a:endParaRPr lang="ru-RU" sz="3600" b="1" u="sng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9737" y="826595"/>
            <a:ext cx="8844263" cy="4747986"/>
          </a:xfrm>
        </p:spPr>
        <p:txBody>
          <a:bodyPr>
            <a:normAutofit/>
          </a:bodyPr>
          <a:lstStyle/>
          <a:p>
            <a:pPr algn="just"/>
            <a:r>
              <a:rPr lang="ru-RU" sz="1800" b="1" i="1" dirty="0"/>
              <a:t>CD – участок упрочнения. </a:t>
            </a:r>
            <a:r>
              <a:rPr lang="ru-RU" sz="1800" dirty="0"/>
              <a:t>Пластическая деформация изменяет внутреннюю структуру материала, в результате чего образец снова проявляет сопротивление деформированию, и растягивающая сила повышается.</a:t>
            </a:r>
          </a:p>
          <a:p>
            <a:pPr algn="just"/>
            <a:r>
              <a:rPr lang="ru-RU" sz="1800" b="1" i="1" dirty="0"/>
              <a:t>DK – участок местной текучести. </a:t>
            </a:r>
            <a:r>
              <a:rPr lang="ru-RU" sz="1800" dirty="0"/>
              <a:t>Точка D диаграммы соответствует появлению на образце локального сужения – шейки. Дальнейшая деформация локализуется в этой области, и за счет уменьшения площади поперечного сечения необходимая для растяжения сила снижается. Точка K соответствует разделению образца на части. Разрыв происходит в самом тонком месте шейки.</a:t>
            </a:r>
          </a:p>
          <a:p>
            <a:pPr marL="0" indent="0" algn="just">
              <a:buNone/>
            </a:pPr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3074" name="Picture 2" descr="http://edu.tltsu.ru/er/er_files/page896/img/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009" y="3131063"/>
            <a:ext cx="4583327" cy="3010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27330" y="6141870"/>
            <a:ext cx="40779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Рис. 1. </a:t>
            </a:r>
            <a:r>
              <a:rPr lang="ru-RU" dirty="0" smtClean="0"/>
              <a:t>Диаграмма </a:t>
            </a:r>
            <a:r>
              <a:rPr lang="ru-RU" dirty="0" smtClean="0"/>
              <a:t>испытания</a:t>
            </a:r>
          </a:p>
          <a:p>
            <a:pPr algn="ctr"/>
            <a:r>
              <a:rPr lang="ru-RU" dirty="0" smtClean="0"/>
              <a:t> (на примере малоуглеродистой стали).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100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75962"/>
            <a:ext cx="9144000" cy="647700"/>
          </a:xfrm>
        </p:spPr>
        <p:txBody>
          <a:bodyPr>
            <a:normAutofit/>
          </a:bodyPr>
          <a:lstStyle/>
          <a:p>
            <a:pPr algn="ctr"/>
            <a:r>
              <a:rPr lang="ru-RU" sz="3600" b="1" u="sng" dirty="0" smtClean="0">
                <a:latin typeface="+mn-lt"/>
              </a:rPr>
              <a:t>Условная диаграмма</a:t>
            </a:r>
            <a:endParaRPr lang="ru-RU" sz="3600" b="1" u="sng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071" y="568038"/>
            <a:ext cx="9031858" cy="4351338"/>
          </a:xfrm>
        </p:spPr>
        <p:txBody>
          <a:bodyPr>
            <a:normAutofit/>
          </a:bodyPr>
          <a:lstStyle/>
          <a:p>
            <a:pPr algn="just"/>
            <a:r>
              <a:rPr lang="ru-RU" sz="1800" dirty="0"/>
              <a:t>Чтобы исключить влияние геометрических размеров образца, рабочая диаграмма перестраивается в условную (в координатах напряжение – </a:t>
            </a:r>
            <a:r>
              <a:rPr lang="ru-RU" sz="1800" dirty="0" smtClean="0"/>
              <a:t>деформация).</a:t>
            </a:r>
          </a:p>
          <a:p>
            <a:pPr algn="just"/>
            <a:r>
              <a:rPr lang="ru-RU" sz="1800" dirty="0"/>
              <a:t>Полученная диаграмма называется условной потому, что при вычислении напряжения и деформации сила и удлинение относятся не к действительным, а к начальным значениям соответственно площади поперечного сечения и длины образца.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4100" name="Picture 4" descr="http://edu.tltsu.ru/er/er_files/page896/img/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521" y="4304783"/>
            <a:ext cx="6046012" cy="205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637812" y="6343875"/>
            <a:ext cx="4092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Рис. 2. </a:t>
            </a:r>
            <a:r>
              <a:rPr lang="ru-RU" dirty="0" smtClean="0"/>
              <a:t>Условная диаграмма испытания.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Прямоугольник 4"/>
              <p:cNvSpPr/>
              <p:nvPr/>
            </p:nvSpPr>
            <p:spPr>
              <a:xfrm>
                <a:off x="56071" y="2052330"/>
                <a:ext cx="8919716" cy="23396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dirty="0" smtClean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Условное напряжение σ определяется, </a:t>
                </a:r>
                <a:r>
                  <a:rPr lang="ru-RU" altLang="ru-RU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используя соотношение</a:t>
                </a:r>
                <a:r>
                  <a:rPr lang="ru-RU" altLang="ru-RU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14:m>
                  <m:oMath xmlns:m="http://schemas.openxmlformats.org/officeDocument/2006/math">
                    <m:r>
                      <a:rPr lang="ru-RU" altLang="ru-RU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  </m:t>
                    </m:r>
                    <m:r>
                      <a:rPr lang="ru-RU" altLang="ru-RU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𝜎</m:t>
                    </m:r>
                    <m:r>
                      <a:rPr lang="ru-RU" altLang="ru-RU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ru-RU" alt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num>
                      <m:den>
                        <m:sSub>
                          <m:sSubPr>
                            <m:ctrlPr>
                              <a:rPr lang="ru-RU" altLang="ru-RU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ru-RU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ru-RU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en-US" altLang="ru-RU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</m:oMath>
                </a14:m>
                <a:endParaRPr lang="ru-RU" altLang="ru-RU" dirty="0"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dirty="0">
                    <a:ea typeface="Calibri" panose="020F0502020204030204" pitchFamily="34" charset="0"/>
                  </a:rPr>
                  <a:t>где </a:t>
                </a:r>
                <a:r>
                  <a:rPr lang="en-US" i="1" dirty="0" smtClean="0">
                    <a:ea typeface="Calibri" panose="020F0502020204030204" pitchFamily="34" charset="0"/>
                  </a:rPr>
                  <a:t>F</a:t>
                </a:r>
                <a:r>
                  <a:rPr lang="ru-RU" i="1" dirty="0" smtClean="0">
                    <a:ea typeface="Calibri" panose="020F0502020204030204" pitchFamily="34" charset="0"/>
                  </a:rPr>
                  <a:t> </a:t>
                </a:r>
                <a:r>
                  <a:rPr lang="ru-RU" dirty="0" smtClean="0">
                    <a:ea typeface="Calibri" panose="020F0502020204030204" pitchFamily="34" charset="0"/>
                  </a:rPr>
                  <a:t>– </a:t>
                </a:r>
                <a:r>
                  <a:rPr lang="ru-RU" dirty="0">
                    <a:ea typeface="Calibri" panose="020F0502020204030204" pitchFamily="34" charset="0"/>
                  </a:rPr>
                  <a:t>нагрузка, приложенная к </a:t>
                </a:r>
                <a:r>
                  <a:rPr lang="ru-RU" dirty="0">
                    <a:ea typeface="Calibri" panose="020F0502020204030204" pitchFamily="34" charset="0"/>
                  </a:rPr>
                  <a:t>образцу</a:t>
                </a:r>
                <a:r>
                  <a:rPr lang="en-US" dirty="0">
                    <a:ea typeface="Calibri" panose="020F0502020204030204" pitchFamily="34" charset="0"/>
                  </a:rPr>
                  <a:t> (</a:t>
                </a:r>
                <a:r>
                  <a:rPr lang="ru-RU" i="1" dirty="0">
                    <a:ea typeface="Calibri" panose="020F0502020204030204" pitchFamily="34" charset="0"/>
                  </a:rPr>
                  <a:t>Н</a:t>
                </a:r>
                <a:r>
                  <a:rPr lang="en-US" dirty="0">
                    <a:ea typeface="Calibri" panose="020F0502020204030204" pitchFamily="34" charset="0"/>
                  </a:rPr>
                  <a:t>)</a:t>
                </a:r>
                <a:r>
                  <a:rPr lang="ru-RU" dirty="0">
                    <a:ea typeface="Calibri" panose="020F0502020204030204" pitchFamily="34" charset="0"/>
                  </a:rPr>
                  <a:t>, </a:t>
                </a:r>
                <a:r>
                  <a:rPr lang="en-US" i="1" dirty="0">
                    <a:ea typeface="Calibri" panose="020F0502020204030204" pitchFamily="34" charset="0"/>
                  </a:rPr>
                  <a:t>S</a:t>
                </a:r>
                <a:r>
                  <a:rPr lang="ru-RU" i="1" baseline="-25000" dirty="0">
                    <a:ea typeface="Calibri" panose="020F0502020204030204" pitchFamily="34" charset="0"/>
                  </a:rPr>
                  <a:t>0</a:t>
                </a:r>
                <a:r>
                  <a:rPr lang="ru-RU" dirty="0">
                    <a:ea typeface="Calibri" panose="020F0502020204030204" pitchFamily="34" charset="0"/>
                  </a:rPr>
                  <a:t> – поперечное сечение рабочей части </a:t>
                </a:r>
                <a:r>
                  <a:rPr lang="ru-RU" dirty="0">
                    <a:ea typeface="Calibri" panose="020F0502020204030204" pitchFamily="34" charset="0"/>
                  </a:rPr>
                  <a:t>образца (мм</a:t>
                </a:r>
                <a:r>
                  <a:rPr lang="ru-RU" baseline="30000" dirty="0">
                    <a:ea typeface="Calibri" panose="020F0502020204030204" pitchFamily="34" charset="0"/>
                  </a:rPr>
                  <a:t>2</a:t>
                </a:r>
                <a:r>
                  <a:rPr lang="ru-RU" dirty="0">
                    <a:ea typeface="Calibri" panose="020F0502020204030204" pitchFamily="34" charset="0"/>
                  </a:rPr>
                  <a:t>), </a:t>
                </a:r>
                <a:r>
                  <a:rPr lang="en-US" i="1" dirty="0">
                    <a:ea typeface="Calibri" panose="020F0502020204030204" pitchFamily="34" charset="0"/>
                  </a:rPr>
                  <a:t>S</a:t>
                </a:r>
                <a:r>
                  <a:rPr lang="ru-RU" i="1" baseline="-25000" dirty="0">
                    <a:ea typeface="Calibri" panose="020F0502020204030204" pitchFamily="34" charset="0"/>
                  </a:rPr>
                  <a:t>0 </a:t>
                </a:r>
                <a:r>
                  <a:rPr lang="ru-RU" i="1" dirty="0">
                    <a:ea typeface="Calibri" panose="020F0502020204030204" pitchFamily="34" charset="0"/>
                  </a:rPr>
                  <a:t>= </a:t>
                </a:r>
                <a:r>
                  <a:rPr lang="en-US" i="1" dirty="0">
                    <a:ea typeface="Calibri" panose="020F0502020204030204" pitchFamily="34" charset="0"/>
                  </a:rPr>
                  <a:t>a</a:t>
                </a:r>
                <a:r>
                  <a:rPr lang="ru-RU" i="1" baseline="-25000" dirty="0">
                    <a:ea typeface="Calibri" panose="020F0502020204030204" pitchFamily="34" charset="0"/>
                  </a:rPr>
                  <a:t>0</a:t>
                </a:r>
                <a:r>
                  <a:rPr lang="ru-RU" i="1" dirty="0">
                    <a:ea typeface="Calibri" panose="020F0502020204030204" pitchFamily="34" charset="0"/>
                    <a:sym typeface="Symbol" panose="05050102010706020507" pitchFamily="18" charset="2"/>
                  </a:rPr>
                  <a:t></a:t>
                </a:r>
                <a:r>
                  <a:rPr lang="en-US" i="1" dirty="0">
                    <a:ea typeface="Calibri" panose="020F0502020204030204" pitchFamily="34" charset="0"/>
                  </a:rPr>
                  <a:t>b</a:t>
                </a:r>
                <a:r>
                  <a:rPr lang="ru-RU" i="1" baseline="-25000" dirty="0">
                    <a:ea typeface="Calibri" panose="020F0502020204030204" pitchFamily="34" charset="0"/>
                  </a:rPr>
                  <a:t>0</a:t>
                </a:r>
                <a:r>
                  <a:rPr lang="ru-RU" dirty="0">
                    <a:ea typeface="Calibri" panose="020F0502020204030204" pitchFamily="34" charset="0"/>
                  </a:rPr>
                  <a:t>, </a:t>
                </a:r>
                <a:r>
                  <a:rPr lang="ru-RU" i="1" dirty="0">
                    <a:ea typeface="Calibri" panose="020F0502020204030204" pitchFamily="34" charset="0"/>
                  </a:rPr>
                  <a:t>а</a:t>
                </a:r>
                <a:r>
                  <a:rPr lang="ru-RU" i="1" baseline="-25000" dirty="0">
                    <a:ea typeface="Calibri" panose="020F0502020204030204" pitchFamily="34" charset="0"/>
                  </a:rPr>
                  <a:t>0</a:t>
                </a:r>
                <a:r>
                  <a:rPr lang="ru-RU" i="1" dirty="0">
                    <a:ea typeface="Calibri" panose="020F0502020204030204" pitchFamily="34" charset="0"/>
                  </a:rPr>
                  <a:t> – </a:t>
                </a:r>
                <a:r>
                  <a:rPr lang="ru-RU" dirty="0">
                    <a:ea typeface="Calibri" panose="020F0502020204030204" pitchFamily="34" charset="0"/>
                  </a:rPr>
                  <a:t>ширина </a:t>
                </a:r>
                <a:r>
                  <a:rPr lang="ru-RU" dirty="0">
                    <a:ea typeface="Calibri" panose="020F0502020204030204" pitchFamily="34" charset="0"/>
                  </a:rPr>
                  <a:t>образца (мм), </a:t>
                </a:r>
                <a:r>
                  <a:rPr lang="en-US" i="1" dirty="0">
                    <a:ea typeface="Calibri" panose="020F0502020204030204" pitchFamily="34" charset="0"/>
                  </a:rPr>
                  <a:t>b</a:t>
                </a:r>
                <a:r>
                  <a:rPr lang="ru-RU" i="1" baseline="-25000" dirty="0">
                    <a:ea typeface="Calibri" panose="020F0502020204030204" pitchFamily="34" charset="0"/>
                  </a:rPr>
                  <a:t>0</a:t>
                </a:r>
                <a:r>
                  <a:rPr lang="ru-RU" i="1" dirty="0">
                    <a:ea typeface="Calibri" panose="020F0502020204030204" pitchFamily="34" charset="0"/>
                  </a:rPr>
                  <a:t> – </a:t>
                </a:r>
                <a:r>
                  <a:rPr lang="ru-RU" dirty="0">
                    <a:ea typeface="Calibri" panose="020F0502020204030204" pitchFamily="34" charset="0"/>
                  </a:rPr>
                  <a:t>толщина </a:t>
                </a:r>
                <a:r>
                  <a:rPr lang="ru-RU" dirty="0">
                    <a:ea typeface="Calibri" panose="020F0502020204030204" pitchFamily="34" charset="0"/>
                  </a:rPr>
                  <a:t>образца (мм).</a:t>
                </a:r>
              </a:p>
              <a:p>
                <a:pPr algn="just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ru-RU" dirty="0">
                  <a:ea typeface="Calibri" panose="020F0502020204030204" pitchFamily="34" charset="0"/>
                </a:endParaRPr>
              </a:p>
              <a:p>
                <a:pPr algn="just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dirty="0">
                    <a:ea typeface="Times New Roman" panose="02020603050405020304" pitchFamily="18" charset="0"/>
                  </a:rPr>
                  <a:t>Условная деформация </a:t>
                </a:r>
                <a:r>
                  <a:rPr lang="ru-RU" dirty="0">
                    <a:ea typeface="Times New Roman" panose="02020603050405020304" pitchFamily="18" charset="0"/>
                  </a:rPr>
                  <a:t>определялась </a:t>
                </a:r>
                <a:r>
                  <a:rPr lang="ru-RU" dirty="0">
                    <a:ea typeface="Times New Roman" panose="02020603050405020304" pitchFamily="18" charset="0"/>
                  </a:rPr>
                  <a:t>по формуле</a:t>
                </a:r>
                <a:r>
                  <a:rPr lang="ru-RU" dirty="0" smtClean="0">
                    <a:ea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ru-RU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ru-RU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100%</m:t>
                    </m:r>
                  </m:oMath>
                </a14:m>
                <a:r>
                  <a:rPr lang="en-US" dirty="0">
                    <a:ea typeface="Times New Roman" panose="02020603050405020304" pitchFamily="18" charset="0"/>
                  </a:rPr>
                  <a:t>,</a:t>
                </a:r>
                <a:endParaRPr lang="ru-RU" dirty="0">
                  <a:ea typeface="Times New Roman" panose="02020603050405020304" pitchFamily="18" charset="0"/>
                </a:endParaRPr>
              </a:p>
              <a:p>
                <a:pPr algn="just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dirty="0" smtClean="0">
                    <a:ea typeface="Times New Roman" panose="02020603050405020304" pitchFamily="18" charset="0"/>
                  </a:rPr>
                  <a:t>где </a:t>
                </a:r>
                <a:r>
                  <a:rPr lang="ru-RU" i="1" dirty="0">
                    <a:ea typeface="Times New Roman" panose="02020603050405020304" pitchFamily="18" charset="0"/>
                  </a:rPr>
                  <a:t>Δ</a:t>
                </a:r>
                <a:r>
                  <a:rPr lang="en-US" i="1" dirty="0">
                    <a:ea typeface="Times New Roman" panose="02020603050405020304" pitchFamily="18" charset="0"/>
                  </a:rPr>
                  <a:t>l</a:t>
                </a:r>
                <a:r>
                  <a:rPr lang="ru-RU" dirty="0">
                    <a:ea typeface="Times New Roman" panose="02020603050405020304" pitchFamily="18" charset="0"/>
                  </a:rPr>
                  <a:t> – удлинение рабочей части </a:t>
                </a:r>
                <a:r>
                  <a:rPr lang="ru-RU" dirty="0">
                    <a:ea typeface="Times New Roman" panose="02020603050405020304" pitchFamily="18" charset="0"/>
                  </a:rPr>
                  <a:t>образца</a:t>
                </a:r>
                <a:r>
                  <a:rPr lang="en-US" dirty="0">
                    <a:ea typeface="Times New Roman" panose="02020603050405020304" pitchFamily="18" charset="0"/>
                  </a:rPr>
                  <a:t> (</a:t>
                </a:r>
                <a:r>
                  <a:rPr lang="ru-RU" dirty="0">
                    <a:ea typeface="Times New Roman" panose="02020603050405020304" pitchFamily="18" charset="0"/>
                  </a:rPr>
                  <a:t>мм</a:t>
                </a:r>
                <a:r>
                  <a:rPr lang="en-US" dirty="0">
                    <a:ea typeface="Times New Roman" panose="02020603050405020304" pitchFamily="18" charset="0"/>
                  </a:rPr>
                  <a:t>)</a:t>
                </a:r>
                <a:r>
                  <a:rPr lang="ru-RU" dirty="0">
                    <a:ea typeface="Times New Roman" panose="02020603050405020304" pitchFamily="18" charset="0"/>
                  </a:rPr>
                  <a:t>, </a:t>
                </a:r>
                <a:r>
                  <a:rPr lang="en-US" i="1" dirty="0">
                    <a:ea typeface="Times New Roman" panose="02020603050405020304" pitchFamily="18" charset="0"/>
                  </a:rPr>
                  <a:t>l</a:t>
                </a:r>
                <a:r>
                  <a:rPr lang="ru-RU" i="1" baseline="-25000" dirty="0">
                    <a:ea typeface="Times New Roman" panose="02020603050405020304" pitchFamily="18" charset="0"/>
                  </a:rPr>
                  <a:t>0</a:t>
                </a:r>
                <a:r>
                  <a:rPr lang="ru-RU" dirty="0">
                    <a:ea typeface="Times New Roman" panose="02020603050405020304" pitchFamily="18" charset="0"/>
                  </a:rPr>
                  <a:t> – начальная длина рабочей части </a:t>
                </a:r>
                <a:r>
                  <a:rPr lang="ru-RU" dirty="0">
                    <a:ea typeface="Times New Roman" panose="02020603050405020304" pitchFamily="18" charset="0"/>
                  </a:rPr>
                  <a:t>образца (мм).</a:t>
                </a:r>
                <a:endParaRPr lang="ru-RU" altLang="ru-RU" dirty="0"/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71" y="2052330"/>
                <a:ext cx="8919716" cy="2339615"/>
              </a:xfrm>
              <a:prstGeom prst="rect">
                <a:avLst/>
              </a:prstGeom>
              <a:blipFill>
                <a:blip r:embed="rId3"/>
                <a:stretch>
                  <a:fillRect l="-547" r="-615" b="-33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Прямоугольник 5"/>
          <p:cNvSpPr/>
          <p:nvPr/>
        </p:nvSpPr>
        <p:spPr>
          <a:xfrm>
            <a:off x="6457950" y="2113472"/>
            <a:ext cx="857250" cy="4313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037826" y="3307545"/>
            <a:ext cx="1328468" cy="5139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93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647700"/>
          </a:xfrm>
        </p:spPr>
        <p:txBody>
          <a:bodyPr>
            <a:normAutofit/>
          </a:bodyPr>
          <a:lstStyle/>
          <a:p>
            <a:pPr algn="ctr"/>
            <a:r>
              <a:rPr lang="ru-RU" sz="3600" b="1" u="sng" dirty="0" smtClean="0">
                <a:latin typeface="+mn-lt"/>
              </a:rPr>
              <a:t>Условная диаграмма</a:t>
            </a:r>
            <a:endParaRPr lang="ru-RU" sz="3600" b="1" u="sng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20701"/>
            <a:ext cx="9144000" cy="61087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/>
              <a:t>На условной диаграмме выделяют следующие характерные точки: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l-GR" sz="1800" dirty="0" smtClean="0"/>
              <a:t>σ</a:t>
            </a:r>
            <a:r>
              <a:rPr lang="ru-RU" sz="1800" baseline="-25000" dirty="0" err="1" smtClean="0"/>
              <a:t>пц</a:t>
            </a:r>
            <a:r>
              <a:rPr lang="ru-RU" sz="1800" dirty="0"/>
              <a:t> – предел пропорциональности: максимальное напряжение, до которого справедлив закон Гука (т.е. наблюдается прямая пропорциональная зависимость между напряжением и деформацией);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l-GR" sz="1800" dirty="0" smtClean="0"/>
              <a:t>σ</a:t>
            </a:r>
            <a:r>
              <a:rPr lang="ru-RU" sz="1800" baseline="-25000" dirty="0" smtClean="0"/>
              <a:t>у</a:t>
            </a:r>
            <a:r>
              <a:rPr lang="ru-RU" sz="1800" dirty="0"/>
              <a:t> – предел упругости: максимальное напряжение, до которого в материале не возникает пластических деформаций;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l-GR" sz="1800" dirty="0" smtClean="0"/>
              <a:t>σ</a:t>
            </a:r>
            <a:r>
              <a:rPr lang="ru-RU" sz="1800" baseline="-25000" dirty="0" smtClean="0"/>
              <a:t>т</a:t>
            </a:r>
            <a:r>
              <a:rPr lang="ru-RU" sz="1800" dirty="0"/>
              <a:t> – предел текучести: напряжение, при котором наблюдается рост деформации при постоянном напряжении;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l-GR" sz="1800" dirty="0" smtClean="0"/>
              <a:t>σ</a:t>
            </a:r>
            <a:r>
              <a:rPr lang="ru-RU" sz="1800" baseline="-25000" dirty="0" smtClean="0"/>
              <a:t>в</a:t>
            </a:r>
            <a:r>
              <a:rPr lang="ru-RU" sz="1800" dirty="0"/>
              <a:t> – предел прочности (или временное сопротивление разрыву): максимальное напряжение, которое может выдержать образец без разрушения</a:t>
            </a:r>
            <a:r>
              <a:rPr lang="ru-RU" sz="1800" dirty="0" smtClean="0"/>
              <a:t>.</a:t>
            </a:r>
            <a:endParaRPr lang="en-US" sz="1800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1800" dirty="0" smtClean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1800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1800" dirty="0" smtClean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1800" dirty="0" smtClean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1800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1800" dirty="0" smtClean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1800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18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804305" y="3794938"/>
            <a:ext cx="20602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Рис. 2. </a:t>
            </a:r>
            <a:r>
              <a:rPr lang="ru-RU" dirty="0" smtClean="0"/>
              <a:t>Условная диаграмма испытания.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12" y="3445588"/>
            <a:ext cx="5710878" cy="212437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5569966"/>
            <a:ext cx="8864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</a:rPr>
              <a:t>*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Если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прекратить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нагружение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в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точке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К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и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снять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нагрузку,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то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разгрузка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произойдет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по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закону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Гука,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т.е.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По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линии,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параллельной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участку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упругости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(отрезок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К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O</a:t>
            </a:r>
            <a:r>
              <a:rPr lang="en-US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1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).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Таким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образом,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отрезок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OO</a:t>
            </a:r>
            <a:r>
              <a:rPr lang="en-US" sz="11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1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определяет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величину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остаточной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деформации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образца,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а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отрезок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O</a:t>
            </a:r>
            <a:r>
              <a:rPr lang="en-US" sz="11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1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O</a:t>
            </a:r>
            <a:r>
              <a:rPr lang="en-US" sz="11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2 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–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величину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упругой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деформации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на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момент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разрыва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780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647700"/>
          </a:xfrm>
        </p:spPr>
        <p:txBody>
          <a:bodyPr>
            <a:normAutofit/>
          </a:bodyPr>
          <a:lstStyle/>
          <a:p>
            <a:pPr algn="ctr"/>
            <a:r>
              <a:rPr lang="ru-RU" sz="3600" b="1" u="sng" dirty="0">
                <a:latin typeface="+mn-lt"/>
              </a:rPr>
              <a:t> Характеристики прочности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950" y="647701"/>
            <a:ext cx="9036050" cy="570865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dirty="0"/>
              <a:t>предел текучести </a:t>
            </a:r>
            <a:r>
              <a:rPr lang="el-GR" sz="2400" dirty="0"/>
              <a:t> </a:t>
            </a:r>
            <a:r>
              <a:rPr lang="el-GR" sz="2400" dirty="0" smtClean="0"/>
              <a:t>σ</a:t>
            </a:r>
            <a:r>
              <a:rPr lang="ru-RU" sz="2400" baseline="-25000" dirty="0" smtClean="0"/>
              <a:t>т</a:t>
            </a:r>
            <a:r>
              <a:rPr lang="en-US" sz="2400" dirty="0"/>
              <a:t>;</a:t>
            </a:r>
            <a:endParaRPr lang="ru-RU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/>
              <a:t>предел </a:t>
            </a:r>
            <a:r>
              <a:rPr lang="ru-RU" sz="2400" dirty="0"/>
              <a:t>прочности </a:t>
            </a:r>
            <a:r>
              <a:rPr lang="el-GR" sz="2400" dirty="0"/>
              <a:t> </a:t>
            </a:r>
            <a:r>
              <a:rPr lang="el-GR" sz="2400" dirty="0" smtClean="0"/>
              <a:t>σ</a:t>
            </a:r>
            <a:r>
              <a:rPr lang="ru-RU" sz="2400" baseline="-25000" dirty="0" smtClean="0"/>
              <a:t>в</a:t>
            </a:r>
            <a:r>
              <a:rPr lang="ru-RU" sz="2400" dirty="0"/>
              <a:t>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/>
              <a:t>Если диаграмма растяжения не имеет площадки текучести, то определяют условный предел текучести </a:t>
            </a:r>
            <a:r>
              <a:rPr lang="el-GR" sz="2400" dirty="0"/>
              <a:t> </a:t>
            </a:r>
            <a:r>
              <a:rPr lang="el-GR" sz="2400" dirty="0" smtClean="0"/>
              <a:t>σ</a:t>
            </a:r>
            <a:r>
              <a:rPr lang="ru-RU" sz="2400" baseline="-25000" dirty="0" smtClean="0"/>
              <a:t>0,2</a:t>
            </a:r>
            <a:r>
              <a:rPr lang="ru-RU" sz="2400" dirty="0"/>
              <a:t> – напряжение, соответствующее величине остаточной деформации 0,2%.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6146" name="Picture 2" descr="http://edu.tltsu.ru/er/er_files/page896/img/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2" y="2570699"/>
            <a:ext cx="3730505" cy="293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267079" y="2570699"/>
            <a:ext cx="487692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000000"/>
                </a:solidFill>
              </a:rPr>
              <a:t>Д</a:t>
            </a:r>
            <a:r>
              <a:rPr lang="ru-RU" sz="2400" dirty="0" smtClean="0">
                <a:solidFill>
                  <a:srgbClr val="000000"/>
                </a:solidFill>
              </a:rPr>
              <a:t>ля </a:t>
            </a:r>
            <a:r>
              <a:rPr lang="ru-RU" sz="2400" dirty="0">
                <a:solidFill>
                  <a:srgbClr val="000000"/>
                </a:solidFill>
              </a:rPr>
              <a:t>некоторых материалов величину условного предела текучести определяют при остаточной деформации 0,5% </a:t>
            </a:r>
            <a:r>
              <a:rPr lang="ru-RU" sz="2400" dirty="0" smtClean="0">
                <a:solidFill>
                  <a:srgbClr val="000000"/>
                </a:solidFill>
              </a:rPr>
              <a:t>(</a:t>
            </a:r>
            <a:r>
              <a:rPr lang="el-GR" sz="2400" dirty="0"/>
              <a:t>σ </a:t>
            </a:r>
            <a:r>
              <a:rPr lang="ru-RU" sz="2400" baseline="-25000" dirty="0" smtClean="0">
                <a:solidFill>
                  <a:srgbClr val="000000"/>
                </a:solidFill>
              </a:rPr>
              <a:t>0,5</a:t>
            </a:r>
            <a:r>
              <a:rPr lang="ru-RU" sz="2400" dirty="0">
                <a:solidFill>
                  <a:srgbClr val="000000"/>
                </a:solidFill>
              </a:rPr>
              <a:t>). Используется также понятие условного предела упругости </a:t>
            </a:r>
            <a:r>
              <a:rPr lang="el-GR" sz="2400" dirty="0"/>
              <a:t> </a:t>
            </a:r>
            <a:r>
              <a:rPr lang="el-GR" sz="2400" dirty="0" smtClean="0"/>
              <a:t>σ</a:t>
            </a:r>
            <a:r>
              <a:rPr lang="ru-RU" sz="2400" baseline="-25000" dirty="0" smtClean="0">
                <a:solidFill>
                  <a:srgbClr val="000000"/>
                </a:solidFill>
              </a:rPr>
              <a:t>0,001</a:t>
            </a:r>
            <a:r>
              <a:rPr lang="ru-RU" sz="2400" dirty="0">
                <a:solidFill>
                  <a:srgbClr val="000000"/>
                </a:solidFill>
              </a:rPr>
              <a:t> или </a:t>
            </a:r>
            <a:r>
              <a:rPr lang="el-GR" sz="2400" dirty="0"/>
              <a:t> </a:t>
            </a:r>
            <a:r>
              <a:rPr lang="el-GR" sz="2400" dirty="0" smtClean="0"/>
              <a:t>σ</a:t>
            </a:r>
            <a:r>
              <a:rPr lang="ru-RU" sz="2400" baseline="-25000" dirty="0" smtClean="0">
                <a:solidFill>
                  <a:srgbClr val="000000"/>
                </a:solidFill>
              </a:rPr>
              <a:t>0,005</a:t>
            </a:r>
            <a:r>
              <a:rPr lang="ru-RU" sz="2400" dirty="0">
                <a:solidFill>
                  <a:srgbClr val="000000"/>
                </a:solidFill>
              </a:rPr>
              <a:t> – напряжение, соответствующее величине остаточной деформации 0,001 или 0,005%.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92508" y="5504399"/>
            <a:ext cx="4074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Рис. 3. </a:t>
            </a:r>
            <a:r>
              <a:rPr lang="ru-RU" dirty="0" smtClean="0"/>
              <a:t>Условный предел текучести.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033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7700"/>
            <a:ext cx="9144000" cy="647700"/>
          </a:xfrm>
        </p:spPr>
        <p:txBody>
          <a:bodyPr>
            <a:noAutofit/>
          </a:bodyPr>
          <a:lstStyle/>
          <a:p>
            <a:pPr algn="ctr"/>
            <a:r>
              <a:rPr lang="ru-RU" sz="3600" b="1" u="sng" dirty="0">
                <a:latin typeface="+mn-lt"/>
              </a:rPr>
              <a:t>Относительное остаточное удлинение при </a:t>
            </a:r>
            <a:r>
              <a:rPr lang="ru-RU" sz="3600" b="1" u="sng" dirty="0" smtClean="0">
                <a:latin typeface="+mn-lt"/>
              </a:rPr>
              <a:t>разрыве</a:t>
            </a:r>
            <a:endParaRPr lang="ru-RU" sz="3600" b="1" u="sng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950" y="927100"/>
            <a:ext cx="9036050" cy="4270542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Относительное остаточное удлинение при разрыве можно определить непосредственно по диаграмме растяжения, проведя из точки разрыва линию, параллельную участку упругости, до пересечения с осью абсцисс (отрезок OL):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8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5384800" y="2570699"/>
                <a:ext cx="3759200" cy="2702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ru-RU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ru-RU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ru-RU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100%,</m:t>
                      </m:r>
                    </m:oMath>
                  </m:oMathPara>
                </a14:m>
                <a:endParaRPr lang="en-US" sz="2400" b="0" dirty="0" smtClean="0">
                  <a:ea typeface="Cambria Math" panose="02040503050406030204" pitchFamily="18" charset="0"/>
                </a:endParaRPr>
              </a:p>
              <a:p>
                <a:pPr algn="just"/>
                <a:r>
                  <a:rPr lang="ru-RU" sz="2400" dirty="0"/>
                  <a:t>г</a:t>
                </a:r>
                <a:r>
                  <a:rPr lang="ru-RU" sz="2400" dirty="0" smtClean="0"/>
                  <a:t>де </a:t>
                </a:r>
                <a:r>
                  <a:rPr lang="ru-RU" sz="2400" i="1" dirty="0"/>
                  <a:t>l</a:t>
                </a:r>
                <a:r>
                  <a:rPr lang="ru-RU" sz="2400" i="1" baseline="-25000" dirty="0"/>
                  <a:t>0</a:t>
                </a:r>
                <a:r>
                  <a:rPr lang="ru-RU" sz="2400" dirty="0"/>
                  <a:t> – начальная длина образца (до испытания), </a:t>
                </a:r>
                <a:r>
                  <a:rPr lang="ru-RU" sz="2400" i="1" dirty="0" err="1"/>
                  <a:t>l</a:t>
                </a:r>
                <a:r>
                  <a:rPr lang="ru-RU" sz="2400" i="1" baseline="-25000" dirty="0" err="1"/>
                  <a:t>к</a:t>
                </a:r>
                <a:r>
                  <a:rPr lang="ru-RU" sz="2400" dirty="0"/>
                  <a:t> – конечная длина образца (после разрушения</a:t>
                </a:r>
                <a:r>
                  <a:rPr lang="ru-RU" sz="2400" dirty="0" smtClean="0"/>
                  <a:t>).</a:t>
                </a:r>
                <a:endParaRPr lang="ru-RU" sz="2400" dirty="0"/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4800" y="2570699"/>
                <a:ext cx="3759200" cy="2702984"/>
              </a:xfrm>
              <a:prstGeom prst="rect">
                <a:avLst/>
              </a:prstGeom>
              <a:blipFill rotWithShape="0">
                <a:blip r:embed="rId2" cstate="print"/>
                <a:stretch>
                  <a:fillRect l="-2431" r="-2431" b="-42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44766" y="4436502"/>
            <a:ext cx="4074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Рис. 4. </a:t>
            </a:r>
            <a:r>
              <a:rPr lang="ru-RU" dirty="0"/>
              <a:t>Относительное остаточное </a:t>
            </a:r>
            <a:r>
              <a:rPr lang="ru-RU" dirty="0" smtClean="0"/>
              <a:t>удлинение при разрыве.</a:t>
            </a:r>
            <a:endParaRPr lang="ru-RU" dirty="0"/>
          </a:p>
        </p:txBody>
      </p:sp>
      <p:pic>
        <p:nvPicPr>
          <p:cNvPr id="6148" name="Picture 4" descr="http://edu.tltsu.ru/er/er_files/page896/img/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34" y="2041307"/>
            <a:ext cx="4928123" cy="2333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09073" y="5702968"/>
            <a:ext cx="8542421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Полная деформация при разрыве = упругая деформация + пластическая (т.е. остаточное удлинение при разрыве).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2379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647700"/>
          </a:xfrm>
        </p:spPr>
        <p:txBody>
          <a:bodyPr>
            <a:normAutofit/>
          </a:bodyPr>
          <a:lstStyle/>
          <a:p>
            <a:pPr algn="ctr"/>
            <a:r>
              <a:rPr lang="ru-RU" sz="3600" b="1" u="sng" dirty="0" smtClean="0">
                <a:latin typeface="+mn-lt"/>
              </a:rPr>
              <a:t>Пластичные и хрупкие материалы</a:t>
            </a:r>
            <a:endParaRPr lang="ru-RU" sz="3600" b="1" u="sng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07950" y="647701"/>
                <a:ext cx="9036050" cy="570865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ru-RU" sz="2000" dirty="0"/>
                  <a:t>По величине относительного остаточного удлинения при разрыве принято различать:</a:t>
                </a:r>
              </a:p>
              <a:p>
                <a:pPr algn="just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ru-RU" sz="2000" i="1" dirty="0"/>
                  <a:t>п</a:t>
                </a:r>
                <a:r>
                  <a:rPr lang="ru-RU" sz="2000" i="1" dirty="0" smtClean="0"/>
                  <a:t>ластичные </a:t>
                </a:r>
                <a:r>
                  <a:rPr lang="ru-RU" sz="2000" i="1" dirty="0"/>
                  <a:t>материалы</a:t>
                </a:r>
                <a:r>
                  <a:rPr lang="ru-RU" sz="2000" dirty="0"/>
                  <a:t> – способные получать без разрушения большие остаточные деформации (</a:t>
                </a:r>
                <a14:m>
                  <m:oMath xmlns:m="http://schemas.openxmlformats.org/officeDocument/2006/math">
                    <m:r>
                      <a:rPr lang="ru-RU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ru-RU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sz="2000" dirty="0"/>
                  <a:t> &gt; 10%);</a:t>
                </a:r>
              </a:p>
              <a:p>
                <a:pPr algn="just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ru-RU" sz="2000" i="1" dirty="0" smtClean="0"/>
                  <a:t>хрупкие </a:t>
                </a:r>
                <a:r>
                  <a:rPr lang="ru-RU" sz="2000" i="1" dirty="0"/>
                  <a:t>материалы</a:t>
                </a:r>
                <a:r>
                  <a:rPr lang="ru-RU" sz="2000" dirty="0"/>
                  <a:t> – способные разрушаться без образования заметных остаточных деформаций (</a:t>
                </a:r>
                <a14:m>
                  <m:oMath xmlns:m="http://schemas.openxmlformats.org/officeDocument/2006/math">
                    <m:r>
                      <a:rPr lang="ru-RU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ru-RU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sz="2000" dirty="0"/>
                  <a:t> &lt; 5</a:t>
                </a:r>
                <a:r>
                  <a:rPr lang="ru-RU" sz="2000" dirty="0" smtClean="0"/>
                  <a:t>%).</a:t>
                </a: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950" y="647701"/>
                <a:ext cx="9036050" cy="5708650"/>
              </a:xfrm>
              <a:blipFill>
                <a:blip r:embed="rId2"/>
                <a:stretch>
                  <a:fillRect l="-742" t="-534" r="-6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177379" y="5505768"/>
            <a:ext cx="4074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Рис. </a:t>
            </a:r>
            <a:r>
              <a:rPr lang="en-US" b="1" dirty="0" smtClean="0"/>
              <a:t>5</a:t>
            </a:r>
            <a:r>
              <a:rPr lang="ru-RU" b="1" dirty="0" smtClean="0"/>
              <a:t>. </a:t>
            </a:r>
            <a:r>
              <a:rPr lang="ru-RU" dirty="0" smtClean="0"/>
              <a:t>Пластичный (1) и хрупкий (2) материалы при растяжении.</a:t>
            </a:r>
            <a:endParaRPr lang="ru-RU" dirty="0"/>
          </a:p>
        </p:txBody>
      </p:sp>
      <p:pic>
        <p:nvPicPr>
          <p:cNvPr id="9218" name="Picture 2" descr="http://edu.tltsu.ru/er/er_files/page896/img/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895" y="2961225"/>
            <a:ext cx="3791355" cy="254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0131" y="2961225"/>
            <a:ext cx="46101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/>
              <a:t>Пластичные и хрупкие материалы отличаются также по характеру разрушения. Пластичные материалы перед разрывом образуют заметную шейку, а разрушение происходит под углом примерно 45° к оси растяжения (последнее хорошо видно на плоских образцах). Хрупкие материалы разрушаются по плоскости, нормальной оси растяжения, практически без образования шейки.</a:t>
            </a:r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808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 smtClean="0">
                <a:latin typeface="+mn-lt"/>
              </a:rPr>
              <a:t>Принципы работы разрывной машины для испытания материалов и изделий</a:t>
            </a:r>
            <a:endParaRPr lang="ru-RU" sz="3200" b="1" u="sng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025" y="1444625"/>
            <a:ext cx="882015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/>
              <a:t>В нижеприведённых ссылках представлены видеоматериалы, описывающие принципы работы разрывных машин в различном их исполнении:</a:t>
            </a:r>
          </a:p>
          <a:p>
            <a:pPr algn="just"/>
            <a:r>
              <a:rPr lang="ru-RU" sz="2400" dirty="0" smtClean="0">
                <a:hlinkClick r:id="rId3"/>
              </a:rPr>
              <a:t>разрывная машина РЭМ</a:t>
            </a:r>
            <a:r>
              <a:rPr lang="ru-RU" sz="2400" dirty="0" smtClean="0"/>
              <a:t>;</a:t>
            </a:r>
          </a:p>
          <a:p>
            <a:pPr algn="just"/>
            <a:r>
              <a:rPr lang="ru-RU" sz="2400" dirty="0">
                <a:hlinkClick r:id="rId4"/>
              </a:rPr>
              <a:t>разрывная машина </a:t>
            </a:r>
            <a:r>
              <a:rPr lang="en-US" sz="2400" dirty="0">
                <a:hlinkClick r:id="rId4"/>
              </a:rPr>
              <a:t>Shimadzu</a:t>
            </a:r>
            <a:r>
              <a:rPr lang="en-US" sz="2400" dirty="0" smtClean="0"/>
              <a:t>;</a:t>
            </a:r>
            <a:endParaRPr lang="ru-RU" sz="2400" dirty="0" smtClean="0"/>
          </a:p>
          <a:p>
            <a:pPr algn="just"/>
            <a:r>
              <a:rPr lang="ru-RU" sz="2400" dirty="0">
                <a:hlinkClick r:id="rId5"/>
              </a:rPr>
              <a:t>испытание сварного соединения (1)</a:t>
            </a:r>
            <a:r>
              <a:rPr lang="ru-RU" sz="2400" dirty="0"/>
              <a:t>;</a:t>
            </a:r>
          </a:p>
          <a:p>
            <a:pPr algn="just"/>
            <a:r>
              <a:rPr lang="ru-RU" sz="2400" dirty="0">
                <a:hlinkClick r:id="rId6"/>
              </a:rPr>
              <a:t>испытание сварного соединения (2)</a:t>
            </a:r>
            <a:r>
              <a:rPr lang="en-US" sz="2400" dirty="0"/>
              <a:t>;</a:t>
            </a:r>
            <a:endParaRPr lang="ru-RU" sz="2400" dirty="0"/>
          </a:p>
          <a:p>
            <a:pPr algn="just"/>
            <a:r>
              <a:rPr lang="ru-RU" sz="2400" dirty="0" smtClean="0">
                <a:hlinkClick r:id="rId7"/>
              </a:rPr>
              <a:t>испытание образца на растяжение</a:t>
            </a:r>
            <a:r>
              <a:rPr lang="ru-RU" sz="2400" dirty="0" smtClean="0"/>
              <a:t>;</a:t>
            </a:r>
          </a:p>
          <a:p>
            <a:pPr algn="just"/>
            <a:r>
              <a:rPr lang="ru-RU" sz="2400" dirty="0" smtClean="0">
                <a:hlinkClick r:id="rId8"/>
              </a:rPr>
              <a:t>разрыв стального стержня</a:t>
            </a:r>
            <a:r>
              <a:rPr lang="ru-RU" sz="2400" dirty="0" smtClean="0"/>
              <a:t>;</a:t>
            </a:r>
          </a:p>
          <a:p>
            <a:pPr algn="just"/>
            <a:r>
              <a:rPr lang="ru-RU" sz="2400" dirty="0" smtClean="0">
                <a:hlinkClick r:id="rId9"/>
              </a:rPr>
              <a:t>сжатие стального образца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57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2D834E-AD5F-4C9A-8FFA-CED407F4ED4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6759" y="1053569"/>
            <a:ext cx="5476190" cy="555238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13C51B-0C84-42E1-926F-EF97F7DD2C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143" y="0"/>
            <a:ext cx="8839200" cy="1184198"/>
          </a:xfrm>
        </p:spPr>
        <p:txBody>
          <a:bodyPr>
            <a:noAutofit/>
          </a:bodyPr>
          <a:lstStyle/>
          <a:p>
            <a:r>
              <a:rPr lang="ru-RU" sz="3600" b="1" u="sng" dirty="0" smtClean="0"/>
              <a:t>Экспериментальная установка </a:t>
            </a:r>
            <a:endParaRPr lang="en-US" sz="3600" b="1" u="sng" dirty="0" smtClean="0"/>
          </a:p>
          <a:p>
            <a:r>
              <a:rPr lang="en-US" sz="3600" b="1" u="sng" dirty="0" err="1" smtClean="0"/>
              <a:t>Instron</a:t>
            </a:r>
            <a:r>
              <a:rPr lang="en-US" sz="3600" b="1" u="sng" dirty="0" smtClean="0"/>
              <a:t> VHS 40/50-20</a:t>
            </a:r>
            <a:endParaRPr lang="ru-RU" sz="3600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5573486" y="5805715"/>
            <a:ext cx="3093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Рис. 6. </a:t>
            </a:r>
            <a:r>
              <a:rPr lang="ru-RU" dirty="0" smtClean="0"/>
              <a:t>Общий вид установки.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556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5113C51B-0C84-42E1-926F-EF97F7DD2C9F}"/>
              </a:ext>
            </a:extLst>
          </p:cNvPr>
          <p:cNvSpPr txBox="1">
            <a:spLocks/>
          </p:cNvSpPr>
          <p:nvPr/>
        </p:nvSpPr>
        <p:spPr>
          <a:xfrm>
            <a:off x="145143" y="0"/>
            <a:ext cx="8839200" cy="741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200" b="1" u="sng" dirty="0" smtClean="0"/>
              <a:t>Проверочная работа №3</a:t>
            </a:r>
          </a:p>
          <a:p>
            <a:pPr marL="0" indent="0" algn="ctr">
              <a:buNone/>
            </a:pPr>
            <a:r>
              <a:rPr lang="ru-RU" b="1" dirty="0" smtClean="0"/>
              <a:t>Тема: «Расчет кривой пластического течения»</a:t>
            </a:r>
          </a:p>
          <a:p>
            <a:pPr marL="0" indent="0" algn="ctr">
              <a:buNone/>
            </a:pPr>
            <a:endParaRPr lang="ru-RU" sz="3600" b="1" u="sn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Прямоугольник 7"/>
              <p:cNvSpPr/>
              <p:nvPr/>
            </p:nvSpPr>
            <p:spPr>
              <a:xfrm>
                <a:off x="145143" y="1428402"/>
                <a:ext cx="8301195" cy="33391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lnSpc>
                    <a:spcPct val="107000"/>
                  </a:lnSpc>
                  <a:spcAft>
                    <a:spcPts val="0"/>
                  </a:spcAft>
                  <a:buAutoNum type="arabicParenR"/>
                </a:pPr>
                <a:r>
                  <a:rPr lang="ru-RU" dirty="0" smtClean="0">
                    <a:ea typeface="Calibri" panose="020F0502020204030204" pitchFamily="34" charset="0"/>
                    <a:cs typeface="Times New Roman" panose="02020603050405020304" pitchFamily="18" charset="0"/>
                  </a:rPr>
                  <a:t>Необходимо </a:t>
                </a:r>
                <a:r>
                  <a:rPr lang="ru-RU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построить кривую пластического течения (диаграмму растяжения</a:t>
                </a:r>
                <a:r>
                  <a:rPr lang="ru-RU" dirty="0" smtClean="0"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</a:p>
              <a:p>
                <a:pPr algn="just">
                  <a:lnSpc>
                    <a:spcPct val="107000"/>
                  </a:lnSpc>
                  <a:spcAft>
                    <a:spcPts val="0"/>
                  </a:spcAft>
                </a:pPr>
                <a:endParaRPr lang="ru-RU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ru-RU" dirty="0" smtClean="0">
                    <a:ea typeface="Calibri" panose="020F0502020204030204" pitchFamily="34" charset="0"/>
                    <a:cs typeface="Times New Roman" panose="02020603050405020304" pitchFamily="18" charset="0"/>
                  </a:rPr>
                  <a:t>2) Затем </a:t>
                </a:r>
                <a:r>
                  <a:rPr lang="ru-RU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требуется определить механические характеристики:</a:t>
                </a:r>
                <a:endParaRPr lang="ru-RU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07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ru-RU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предел текучести </a:t>
                </a:r>
                <a:r>
                  <a:rPr lang="el-GR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σ</a:t>
                </a:r>
                <a:r>
                  <a:rPr lang="ru-RU" baseline="-25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0,2</a:t>
                </a:r>
                <a:r>
                  <a:rPr lang="ru-RU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(</a:t>
                </a:r>
                <a:r>
                  <a:rPr lang="el-GR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σ</a:t>
                </a:r>
                <a:r>
                  <a:rPr lang="ru-RU" baseline="-25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т</a:t>
                </a:r>
                <a:r>
                  <a:rPr lang="ru-RU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), </a:t>
                </a:r>
                <a:endParaRPr lang="ru-RU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07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ru-RU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предел прочности </a:t>
                </a:r>
                <a:r>
                  <a:rPr lang="el-GR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σ</a:t>
                </a:r>
                <a:r>
                  <a:rPr lang="ru-RU" baseline="-25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в</a:t>
                </a:r>
                <a:r>
                  <a:rPr lang="ru-RU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  <a:endParaRPr lang="ru-RU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07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ru-RU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величину упругой деформации ε </a:t>
                </a:r>
                <a:r>
                  <a:rPr lang="ru-RU" baseline="-25000" dirty="0" err="1">
                    <a:ea typeface="Calibri" panose="020F0502020204030204" pitchFamily="34" charset="0"/>
                    <a:cs typeface="Times New Roman" panose="02020603050405020304" pitchFamily="18" charset="0"/>
                  </a:rPr>
                  <a:t>упр</a:t>
                </a:r>
                <a14:m>
                  <m:oMath xmlns:m="http://schemas.openxmlformats.org/officeDocument/2006/math">
                    <m:r>
                      <a:rPr lang="ru-RU" i="1"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ru-RU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07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ru-RU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модуль упругости </a:t>
                </a:r>
                <a:r>
                  <a:rPr lang="ru-RU" i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Е</a:t>
                </a:r>
                <a:endParaRPr lang="ru-RU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07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ru-RU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удлинение до разрушения (максимальная деформация до </a:t>
                </a:r>
                <a:r>
                  <a:rPr lang="ru-RU" dirty="0" smtClean="0">
                    <a:ea typeface="Calibri" panose="020F0502020204030204" pitchFamily="34" charset="0"/>
                    <a:cs typeface="Times New Roman" panose="02020603050405020304" pitchFamily="18" charset="0"/>
                  </a:rPr>
                  <a:t>разрушения)</a:t>
                </a:r>
              </a:p>
              <a:p>
                <a:pPr lvl="0" algn="just">
                  <a:lnSpc>
                    <a:spcPct val="107000"/>
                  </a:lnSpc>
                  <a:spcAft>
                    <a:spcPts val="0"/>
                  </a:spcAft>
                </a:pPr>
                <a:endParaRPr lang="ru-RU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lvl="0" algn="just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ru-RU" dirty="0" smtClean="0">
                    <a:ea typeface="Calibri" panose="020F0502020204030204" pitchFamily="34" charset="0"/>
                    <a:cs typeface="Times New Roman" panose="02020603050405020304" pitchFamily="18" charset="0"/>
                  </a:rPr>
                  <a:t>3) Необходимо </a:t>
                </a:r>
                <a:r>
                  <a:rPr lang="ru-RU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дать описание полученных результатов и диаграммы растяжения.</a:t>
                </a:r>
                <a:endParaRPr lang="ru-RU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143" y="1428402"/>
                <a:ext cx="8301195" cy="3339184"/>
              </a:xfrm>
              <a:prstGeom prst="rect">
                <a:avLst/>
              </a:prstGeom>
              <a:blipFill>
                <a:blip r:embed="rId2"/>
                <a:stretch>
                  <a:fillRect l="-661" t="-730" r="-587" b="-20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9344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13C51B-0C84-42E1-926F-EF97F7DD2C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2796" y="31830"/>
            <a:ext cx="6858000" cy="448528"/>
          </a:xfrm>
        </p:spPr>
        <p:txBody>
          <a:bodyPr>
            <a:noAutofit/>
          </a:bodyPr>
          <a:lstStyle/>
          <a:p>
            <a:r>
              <a:rPr lang="ru-RU" sz="3600" b="1" u="sng" dirty="0"/>
              <a:t>Форма и размеры образцов</a:t>
            </a:r>
          </a:p>
        </p:txBody>
      </p:sp>
      <p:pic>
        <p:nvPicPr>
          <p:cNvPr id="5" name="Рисунок 4" descr="Изображение выглядит как текст,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9E60C189-2DC3-4AE8-86AC-E9E422C3E3A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5" t="23581" r="16697" b="28044"/>
          <a:stretch/>
        </p:blipFill>
        <p:spPr>
          <a:xfrm>
            <a:off x="896409" y="1730016"/>
            <a:ext cx="4256946" cy="482894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 flipH="1">
            <a:off x="0" y="738775"/>
            <a:ext cx="90836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Для проведения экспериментов были подготовлены </a:t>
            </a:r>
            <a:r>
              <a:rPr lang="ru-RU" sz="2400" b="1" dirty="0" smtClean="0"/>
              <a:t>плоские</a:t>
            </a:r>
            <a:r>
              <a:rPr lang="ru-RU" sz="2400" dirty="0" smtClean="0"/>
              <a:t> образцы из сплава </a:t>
            </a:r>
            <a:r>
              <a:rPr lang="en-US" sz="2400" dirty="0" smtClean="0"/>
              <a:t>Zr-1%Nb</a:t>
            </a:r>
            <a:r>
              <a:rPr lang="ru-RU" sz="2400" dirty="0" smtClean="0"/>
              <a:t>. Их размеры приведены в приложенном файле «Размеры образцов </a:t>
            </a:r>
            <a:r>
              <a:rPr lang="en-US" sz="2400" dirty="0" smtClean="0"/>
              <a:t>Zr-1Nb.doc</a:t>
            </a:r>
            <a:r>
              <a:rPr lang="ru-RU" sz="2400" dirty="0" smtClean="0"/>
              <a:t>» и на слайде 14 .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283200" y="5573486"/>
            <a:ext cx="29764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Рис. </a:t>
            </a:r>
            <a:r>
              <a:rPr lang="ru-RU" b="1" dirty="0"/>
              <a:t>7</a:t>
            </a:r>
            <a:r>
              <a:rPr lang="ru-RU" b="1" dirty="0" smtClean="0"/>
              <a:t>. </a:t>
            </a:r>
            <a:r>
              <a:rPr lang="ru-RU" dirty="0" smtClean="0"/>
              <a:t>Общий вид образцов</a:t>
            </a:r>
          </a:p>
          <a:p>
            <a:r>
              <a:rPr lang="ru-RU" dirty="0" smtClean="0"/>
              <a:t> на растяжение.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372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13C51B-0C84-42E1-926F-EF97F7DD2C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0557" y="0"/>
            <a:ext cx="6858000" cy="448528"/>
          </a:xfrm>
        </p:spPr>
        <p:txBody>
          <a:bodyPr>
            <a:noAutofit/>
          </a:bodyPr>
          <a:lstStyle/>
          <a:p>
            <a:r>
              <a:rPr lang="ru-RU" sz="2800" b="1" u="sng" dirty="0"/>
              <a:t>Исходные </a:t>
            </a:r>
            <a:r>
              <a:rPr lang="ru-RU" sz="2800" b="1" u="sng" dirty="0" smtClean="0"/>
              <a:t>параметры образцов</a:t>
            </a:r>
            <a:endParaRPr lang="ru-RU" sz="2800" b="1" u="sng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1686664-0D94-4D3D-84CD-78C215E5C2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662992"/>
              </p:ext>
            </p:extLst>
          </p:nvPr>
        </p:nvGraphicFramePr>
        <p:xfrm>
          <a:off x="854184" y="872563"/>
          <a:ext cx="7450746" cy="597761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948346">
                  <a:extLst>
                    <a:ext uri="{9D8B030D-6E8A-4147-A177-3AD203B41FA5}">
                      <a16:colId xmlns:a16="http://schemas.microsoft.com/office/drawing/2014/main" val="3489454304"/>
                    </a:ext>
                  </a:extLst>
                </a:gridCol>
                <a:gridCol w="1175658">
                  <a:extLst>
                    <a:ext uri="{9D8B030D-6E8A-4147-A177-3AD203B41FA5}">
                      <a16:colId xmlns:a16="http://schemas.microsoft.com/office/drawing/2014/main" val="3033110421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3987518179"/>
                    </a:ext>
                  </a:extLst>
                </a:gridCol>
                <a:gridCol w="1770742">
                  <a:extLst>
                    <a:ext uri="{9D8B030D-6E8A-4147-A177-3AD203B41FA5}">
                      <a16:colId xmlns:a16="http://schemas.microsoft.com/office/drawing/2014/main" val="218306135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759952893"/>
                    </a:ext>
                  </a:extLst>
                </a:gridCol>
              </a:tblGrid>
              <a:tr h="3985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Номер образца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Ширина, а,  мм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Толщина, 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</a:t>
                      </a: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мм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Длина рабочей части, 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</a:t>
                      </a:r>
                      <a:r>
                        <a:rPr lang="ru-RU" sz="1000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мм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Структурное состояние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984235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8,05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0,89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Ультрамелкозернистое состояние,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размер зерна – 0,2 мкм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2485208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8,04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0,76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457346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991163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7,97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0,87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86172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7,87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0,9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561169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7,96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0,71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666963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8,06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0,73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758999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7,94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0,84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20296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7,97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0,81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Ультрамелкозернистое состояние + отжиг длительностью 1 час при 400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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С, средний размер зерна – 0,3 мкм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7868826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7,99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0,84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653196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8,07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0,87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171247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0,83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241193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7,85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0,92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Ультрамелкозернистое состояние + отжиг длительностью 1 час при 450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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С, средний размер зерна – 0,7 мкм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5504878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7,86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0,96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235583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7,96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0,85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342602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7,98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0,68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760936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0,87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Ультрамелкозернистое состояние + отжиг длительностью 1 час при 500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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С, средний размер зерна – 1,2 мкм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3437168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0,92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364919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8,08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0,9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427215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8,09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0,91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855289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7,95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0,81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Ультрамелкозернистое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состояние + отжиг длительностью 1 час при 600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С, средний размер зерна – 2,0 мкм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6417800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28533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0,83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877758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072410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7,93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0,81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190253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8,01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0,82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179160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8,04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0,83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634773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8,06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0,83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54392" marR="54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48213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41825" y="509635"/>
            <a:ext cx="6517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Таблица 1 </a:t>
            </a:r>
            <a:r>
              <a:rPr lang="ru-RU" dirty="0" smtClean="0"/>
              <a:t>– Данные образцов и их предварительной обработки.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817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13C51B-0C84-42E1-926F-EF97F7DD2C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63" y="0"/>
            <a:ext cx="8926286" cy="791888"/>
          </a:xfrm>
        </p:spPr>
        <p:txBody>
          <a:bodyPr>
            <a:noAutofit/>
          </a:bodyPr>
          <a:lstStyle/>
          <a:p>
            <a:r>
              <a:rPr lang="ru-RU" sz="3600" b="1" u="sng" dirty="0" smtClean="0"/>
              <a:t>Микроструктура </a:t>
            </a:r>
            <a:r>
              <a:rPr lang="ru-RU" sz="3600" b="1" u="sng" dirty="0"/>
              <a:t>сплава </a:t>
            </a:r>
            <a:r>
              <a:rPr lang="en-US" sz="3600" b="1" u="sng" dirty="0">
                <a:ea typeface="Times New Roman" panose="02020603050405020304" pitchFamily="18" charset="0"/>
              </a:rPr>
              <a:t>Zr</a:t>
            </a:r>
            <a:r>
              <a:rPr lang="ru-RU" sz="3600" b="1" u="sng" dirty="0">
                <a:ea typeface="Times New Roman" panose="02020603050405020304" pitchFamily="18" charset="0"/>
              </a:rPr>
              <a:t> </a:t>
            </a:r>
            <a:r>
              <a:rPr lang="ru-RU" sz="3600" b="1" u="sng" dirty="0" smtClean="0">
                <a:ea typeface="Times New Roman" panose="02020603050405020304" pitchFamily="18" charset="0"/>
              </a:rPr>
              <a:t>– 1 </a:t>
            </a:r>
            <a:r>
              <a:rPr lang="ru-RU" sz="3600" b="1" u="sng" dirty="0" err="1" smtClean="0">
                <a:ea typeface="Times New Roman" panose="02020603050405020304" pitchFamily="18" charset="0"/>
              </a:rPr>
              <a:t>мас</a:t>
            </a:r>
            <a:r>
              <a:rPr lang="ru-RU" sz="3600" b="1" u="sng" dirty="0">
                <a:ea typeface="Times New Roman" panose="02020603050405020304" pitchFamily="18" charset="0"/>
              </a:rPr>
              <a:t>. </a:t>
            </a:r>
            <a:r>
              <a:rPr lang="ru-RU" sz="3600" b="1" u="sng" dirty="0" smtClean="0">
                <a:ea typeface="Times New Roman" panose="02020603050405020304" pitchFamily="18" charset="0"/>
              </a:rPr>
              <a:t>% </a:t>
            </a:r>
            <a:r>
              <a:rPr lang="en-US" sz="3600" b="1" u="sng" dirty="0" smtClean="0">
                <a:ea typeface="Times New Roman" panose="02020603050405020304" pitchFamily="18" charset="0"/>
              </a:rPr>
              <a:t>Nb </a:t>
            </a:r>
            <a:endParaRPr lang="ru-RU" sz="3600" b="1" u="sng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041BEEF-8D5C-4842-B827-AE2685D4B82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7709" y="2728684"/>
            <a:ext cx="8444783" cy="2808768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6AC4EB-E252-4D84-BD2B-72F17749BFC6}"/>
              </a:ext>
            </a:extLst>
          </p:cNvPr>
          <p:cNvSpPr/>
          <p:nvPr/>
        </p:nvSpPr>
        <p:spPr>
          <a:xfrm>
            <a:off x="495766" y="5537452"/>
            <a:ext cx="84447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a typeface="Times New Roman" panose="02020603050405020304" pitchFamily="18" charset="0"/>
              </a:rPr>
              <a:t>Рис. 8. </a:t>
            </a:r>
            <a:r>
              <a:rPr lang="ru-RU" dirty="0" smtClean="0">
                <a:ea typeface="Times New Roman" panose="02020603050405020304" pitchFamily="18" charset="0"/>
              </a:rPr>
              <a:t>Электронно-микроскопические </a:t>
            </a:r>
            <a:r>
              <a:rPr lang="ru-RU" dirty="0">
                <a:ea typeface="Times New Roman" panose="02020603050405020304" pitchFamily="18" charset="0"/>
              </a:rPr>
              <a:t>светлопольные с соответствующими микродифракциями изображения сплава </a:t>
            </a:r>
            <a:r>
              <a:rPr lang="en-US" dirty="0" err="1">
                <a:ea typeface="Times New Roman" panose="02020603050405020304" pitchFamily="18" charset="0"/>
              </a:rPr>
              <a:t>Zr</a:t>
            </a:r>
            <a:r>
              <a:rPr lang="ru-RU" dirty="0">
                <a:ea typeface="Times New Roman" panose="02020603050405020304" pitchFamily="18" charset="0"/>
              </a:rPr>
              <a:t> - 1 </a:t>
            </a:r>
            <a:r>
              <a:rPr lang="ru-RU" dirty="0" err="1">
                <a:ea typeface="Times New Roman" panose="02020603050405020304" pitchFamily="18" charset="0"/>
              </a:rPr>
              <a:t>мас</a:t>
            </a:r>
            <a:r>
              <a:rPr lang="ru-RU" dirty="0">
                <a:ea typeface="Times New Roman" panose="02020603050405020304" pitchFamily="18" charset="0"/>
              </a:rPr>
              <a:t>. % </a:t>
            </a:r>
            <a:r>
              <a:rPr lang="en-US" dirty="0" err="1">
                <a:ea typeface="Times New Roman" panose="02020603050405020304" pitchFamily="18" charset="0"/>
              </a:rPr>
              <a:t>Nb</a:t>
            </a:r>
            <a:r>
              <a:rPr lang="en-US" dirty="0">
                <a:ea typeface="Times New Roman" panose="02020603050405020304" pitchFamily="18" charset="0"/>
              </a:rPr>
              <a:t> </a:t>
            </a:r>
            <a:r>
              <a:rPr lang="ru-RU" dirty="0">
                <a:ea typeface="Times New Roman" panose="02020603050405020304" pitchFamily="18" charset="0"/>
              </a:rPr>
              <a:t>в УМЗ состоянии и после отжигов, </a:t>
            </a:r>
            <a:r>
              <a:rPr lang="ru-RU" dirty="0"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ru-RU" dirty="0">
                <a:ea typeface="Times New Roman" panose="02020603050405020304" pitchFamily="18" charset="0"/>
              </a:rPr>
              <a:t>С: </a:t>
            </a:r>
            <a:r>
              <a:rPr lang="en-US" i="1" dirty="0">
                <a:ea typeface="Times New Roman" panose="02020603050405020304" pitchFamily="18" charset="0"/>
              </a:rPr>
              <a:t>a </a:t>
            </a:r>
            <a:r>
              <a:rPr lang="ru-RU" dirty="0"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ru-RU" dirty="0">
                <a:ea typeface="Times New Roman" panose="02020603050405020304" pitchFamily="18" charset="0"/>
              </a:rPr>
              <a:t> УМЗ; </a:t>
            </a:r>
            <a:r>
              <a:rPr lang="en-US" i="1" dirty="0">
                <a:ea typeface="Times New Roman" panose="02020603050405020304" pitchFamily="18" charset="0"/>
              </a:rPr>
              <a:t>b</a:t>
            </a:r>
            <a:r>
              <a:rPr lang="en-US" dirty="0">
                <a:ea typeface="Times New Roman" panose="02020603050405020304" pitchFamily="18" charset="0"/>
              </a:rPr>
              <a:t> </a:t>
            </a:r>
            <a:r>
              <a:rPr lang="ru-RU" dirty="0"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ru-RU" dirty="0">
                <a:ea typeface="Times New Roman" panose="02020603050405020304" pitchFamily="18" charset="0"/>
              </a:rPr>
              <a:t> 400; </a:t>
            </a:r>
            <a:r>
              <a:rPr lang="en-US" i="1" dirty="0">
                <a:ea typeface="Times New Roman" panose="02020603050405020304" pitchFamily="18" charset="0"/>
              </a:rPr>
              <a:t>c</a:t>
            </a:r>
            <a:r>
              <a:rPr lang="ru-RU" dirty="0"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ru-RU" dirty="0">
                <a:ea typeface="Times New Roman" panose="02020603050405020304" pitchFamily="18" charset="0"/>
              </a:rPr>
              <a:t> 450; </a:t>
            </a:r>
            <a:r>
              <a:rPr lang="ru-RU" dirty="0" smtClean="0">
                <a:ea typeface="Times New Roman" panose="02020603050405020304" pitchFamily="18" charset="0"/>
              </a:rPr>
              <a:t>стрелками </a:t>
            </a:r>
            <a:r>
              <a:rPr lang="ru-RU" dirty="0">
                <a:ea typeface="Times New Roman" panose="02020603050405020304" pitchFamily="18" charset="0"/>
              </a:rPr>
              <a:t>показаны рефлексы от идентифицированных фаз и сами </a:t>
            </a:r>
            <a:r>
              <a:rPr lang="ru-RU" dirty="0" smtClean="0">
                <a:ea typeface="Times New Roman" panose="02020603050405020304" pitchFamily="18" charset="0"/>
              </a:rPr>
              <a:t>фазы.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36109" y="497506"/>
            <a:ext cx="880789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С помощью термического отжига в диапазоне температур 400-600 </a:t>
            </a:r>
            <a:r>
              <a:rPr lang="ru-RU" sz="2400" dirty="0"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ru-RU" sz="2400" dirty="0" smtClean="0">
                <a:ea typeface="Times New Roman" panose="02020603050405020304" pitchFamily="18" charset="0"/>
              </a:rPr>
              <a:t>С</a:t>
            </a:r>
            <a:r>
              <a:rPr lang="ru-RU" sz="2400" dirty="0" smtClean="0"/>
              <a:t> были подготовлены образцы с различным размером зёрен (от 0,2 до 2 мкм). Параметры обработки представлены в файле </a:t>
            </a:r>
            <a:r>
              <a:rPr lang="ru-RU" sz="2400" dirty="0"/>
              <a:t>«Размеры образцов </a:t>
            </a:r>
            <a:r>
              <a:rPr lang="en-US" sz="2400" dirty="0"/>
              <a:t>Zr-1Nb.doc</a:t>
            </a:r>
            <a:r>
              <a:rPr lang="ru-RU" sz="2400" dirty="0" smtClean="0"/>
              <a:t>» </a:t>
            </a:r>
            <a:r>
              <a:rPr lang="ru-RU" sz="2400" dirty="0"/>
              <a:t>и на слайде </a:t>
            </a:r>
            <a:r>
              <a:rPr lang="ru-RU" sz="2400" dirty="0" smtClean="0"/>
              <a:t>№14. </a:t>
            </a:r>
            <a:r>
              <a:rPr lang="ru-RU" sz="2400" dirty="0" smtClean="0"/>
              <a:t>(см. столбец «Структурное состояние»). Ниже приведены изображения их структуры.</a:t>
            </a:r>
            <a:endParaRPr lang="ru-RU" sz="2400" dirty="0"/>
          </a:p>
          <a:p>
            <a:pPr algn="just"/>
            <a:r>
              <a:rPr lang="ru-RU" sz="2400" dirty="0" smtClean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2369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13C51B-0C84-42E1-926F-EF97F7DD2C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71040"/>
          </a:xfrm>
        </p:spPr>
        <p:txBody>
          <a:bodyPr>
            <a:noAutofit/>
          </a:bodyPr>
          <a:lstStyle/>
          <a:p>
            <a:r>
              <a:rPr lang="ru-RU" sz="3600" b="1" u="sng" dirty="0"/>
              <a:t>Образцы сплава после механических испытаний на растяжение</a:t>
            </a:r>
          </a:p>
        </p:txBody>
      </p:sp>
      <p:pic>
        <p:nvPicPr>
          <p:cNvPr id="5" name="Рисунок 4" descr="Изображение выглядит как текст, доска, большой, сидит&#10;&#10;Автоматически созданное описание">
            <a:extLst>
              <a:ext uri="{FF2B5EF4-FFF2-40B4-BE49-F238E27FC236}">
                <a16:creationId xmlns:a16="http://schemas.microsoft.com/office/drawing/2014/main" id="{ABAAB06F-1973-4CE0-AC85-F3249EF14A0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61" y="1080656"/>
            <a:ext cx="3240000" cy="1822500"/>
          </a:xfrm>
          <a:prstGeom prst="rect">
            <a:avLst/>
          </a:prstGeom>
        </p:spPr>
      </p:pic>
      <p:pic>
        <p:nvPicPr>
          <p:cNvPr id="7" name="Рисунок 6" descr="Изображение выглядит как внутренний, сидит, холодильник, белый&#10;&#10;Автоматически созданное описание">
            <a:extLst>
              <a:ext uri="{FF2B5EF4-FFF2-40B4-BE49-F238E27FC236}">
                <a16:creationId xmlns:a16="http://schemas.microsoft.com/office/drawing/2014/main" id="{1DF1F29E-EDBD-4865-A06C-8C9A8DF63AF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383" y="1080656"/>
            <a:ext cx="3240000" cy="1822500"/>
          </a:xfrm>
          <a:prstGeom prst="rect">
            <a:avLst/>
          </a:prstGeom>
        </p:spPr>
      </p:pic>
      <p:pic>
        <p:nvPicPr>
          <p:cNvPr id="9" name="Рисунок 8" descr="Изображение выглядит как внутренний, сидит, другой, белый&#10;&#10;Автоматически созданное описание">
            <a:extLst>
              <a:ext uri="{FF2B5EF4-FFF2-40B4-BE49-F238E27FC236}">
                <a16:creationId xmlns:a16="http://schemas.microsoft.com/office/drawing/2014/main" id="{E9042926-37EB-4E33-8107-9BA1F10699D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61" y="3006437"/>
            <a:ext cx="3240000" cy="1822500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, сидит, белый, другой&#10;&#10;Автоматически созданное описание">
            <a:extLst>
              <a:ext uri="{FF2B5EF4-FFF2-40B4-BE49-F238E27FC236}">
                <a16:creationId xmlns:a16="http://schemas.microsoft.com/office/drawing/2014/main" id="{D52644A5-ABDD-47EE-85D7-459766D7FA9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"/>
          <a:stretch/>
        </p:blipFill>
        <p:spPr>
          <a:xfrm>
            <a:off x="3521383" y="3042573"/>
            <a:ext cx="3240000" cy="1786364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сидит, белый, большой&#10;&#10;Автоматически созданное описание">
            <a:extLst>
              <a:ext uri="{FF2B5EF4-FFF2-40B4-BE49-F238E27FC236}">
                <a16:creationId xmlns:a16="http://schemas.microsoft.com/office/drawing/2014/main" id="{28B31BA7-CC34-425E-ADAE-D549922D533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61" y="5035500"/>
            <a:ext cx="3240000" cy="1822500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текст, внутренний, сидит, бумага&#10;&#10;Автоматически созданное описание">
            <a:extLst>
              <a:ext uri="{FF2B5EF4-FFF2-40B4-BE49-F238E27FC236}">
                <a16:creationId xmlns:a16="http://schemas.microsoft.com/office/drawing/2014/main" id="{013E9B76-B8ED-4262-AEDE-7C0F947088F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979" y="5035500"/>
            <a:ext cx="3240000" cy="18225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806437" y="5842337"/>
            <a:ext cx="23375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2000" b="1" dirty="0" smtClean="0"/>
              <a:t>Рис. 9. </a:t>
            </a:r>
            <a:r>
              <a:rPr lang="ru-RU" sz="2000" dirty="0" smtClean="0"/>
              <a:t>Фотографии </a:t>
            </a:r>
          </a:p>
          <a:p>
            <a:pPr algn="just"/>
            <a:r>
              <a:rPr lang="ru-RU" sz="2000" dirty="0" smtClean="0"/>
              <a:t>образцов после</a:t>
            </a:r>
          </a:p>
          <a:p>
            <a:pPr algn="just"/>
            <a:r>
              <a:rPr lang="ru-RU" sz="2000" dirty="0" smtClean="0"/>
              <a:t>испытаний.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1107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13C51B-0C84-42E1-926F-EF97F7DD2C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448528"/>
          </a:xfrm>
        </p:spPr>
        <p:txBody>
          <a:bodyPr>
            <a:noAutofit/>
          </a:bodyPr>
          <a:lstStyle/>
          <a:p>
            <a:r>
              <a:rPr lang="ru-RU" sz="3600" b="1" u="sng" dirty="0" smtClean="0"/>
              <a:t>Результаты </a:t>
            </a:r>
            <a:r>
              <a:rPr lang="ru-RU" sz="3600" b="1" u="sng" dirty="0"/>
              <a:t>испытаний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C92B958-8FF6-49BA-A05B-33FA977E5A9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62645" r="9504"/>
          <a:stretch/>
        </p:blipFill>
        <p:spPr>
          <a:xfrm>
            <a:off x="304800" y="2199205"/>
            <a:ext cx="5718724" cy="42596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" y="629545"/>
            <a:ext cx="64806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В таблице </a:t>
            </a:r>
            <a:r>
              <a:rPr lang="en-US" sz="2400" dirty="0" smtClean="0"/>
              <a:t>Excel </a:t>
            </a:r>
            <a:r>
              <a:rPr lang="ru-RU" sz="2400" dirty="0" smtClean="0"/>
              <a:t>приведены следующие данные: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в столбце 1 – время (сек);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в</a:t>
            </a:r>
            <a:r>
              <a:rPr lang="ru-RU" sz="2400" dirty="0" smtClean="0"/>
              <a:t> столбце 2  - расстояние (мм);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в</a:t>
            </a:r>
            <a:r>
              <a:rPr lang="ru-RU" sz="2400" dirty="0" smtClean="0"/>
              <a:t> столбце 3 – нагрузка (кН).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013848" y="5646839"/>
            <a:ext cx="3259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Рис. 10. </a:t>
            </a:r>
            <a:r>
              <a:rPr lang="ru-RU" dirty="0" smtClean="0"/>
              <a:t>Результаты испытаний.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640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96154"/>
            <a:ext cx="9144000" cy="800100"/>
          </a:xfrm>
        </p:spPr>
        <p:txBody>
          <a:bodyPr>
            <a:normAutofit/>
          </a:bodyPr>
          <a:lstStyle/>
          <a:p>
            <a:pPr algn="ctr"/>
            <a:r>
              <a:rPr lang="ru-RU" sz="3600" b="1" u="sng" dirty="0" smtClean="0">
                <a:latin typeface="+mn-lt"/>
              </a:rPr>
              <a:t>Последовательность выполнения задания</a:t>
            </a:r>
            <a:endParaRPr lang="ru-RU" sz="3600" b="1" u="sng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725" y="602313"/>
            <a:ext cx="8972550" cy="304854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/>
              <a:t>1.</a:t>
            </a:r>
            <a:r>
              <a:rPr lang="ru-RU" sz="1800" dirty="0" smtClean="0"/>
              <a:t> Импортировать </a:t>
            </a:r>
            <a:r>
              <a:rPr lang="ru-RU" sz="1800" dirty="0"/>
              <a:t>заданный файл с измерениями в проект </a:t>
            </a:r>
            <a:r>
              <a:rPr lang="ru-RU" sz="1800" dirty="0" err="1"/>
              <a:t>Origin</a:t>
            </a:r>
            <a:r>
              <a:rPr lang="en-US" sz="1800" dirty="0"/>
              <a:t>Pro</a:t>
            </a:r>
            <a:r>
              <a:rPr lang="ru-RU" sz="1800" dirty="0"/>
              <a:t> 8.1 с помощью команд: </a:t>
            </a:r>
            <a:r>
              <a:rPr lang="en-US" sz="1800" dirty="0"/>
              <a:t>File</a:t>
            </a:r>
            <a:r>
              <a:rPr lang="ru-RU" sz="1800" dirty="0"/>
              <a:t>-&gt;</a:t>
            </a:r>
            <a:r>
              <a:rPr lang="en-US" sz="1800" dirty="0"/>
              <a:t>Import</a:t>
            </a:r>
            <a:r>
              <a:rPr lang="ru-RU" sz="1800" dirty="0"/>
              <a:t>-&gt;</a:t>
            </a:r>
            <a:r>
              <a:rPr lang="en-US" sz="1800" dirty="0" err="1"/>
              <a:t>CommaDelimited</a:t>
            </a:r>
            <a:r>
              <a:rPr lang="ru-RU" sz="1800" dirty="0"/>
              <a:t>(</a:t>
            </a:r>
            <a:r>
              <a:rPr lang="en-US" sz="1800" dirty="0"/>
              <a:t>csv</a:t>
            </a:r>
            <a:r>
              <a:rPr lang="ru-RU" sz="1800" dirty="0" smtClean="0"/>
              <a:t>) </a:t>
            </a:r>
            <a:r>
              <a:rPr lang="en-US" sz="1800" dirty="0" smtClean="0"/>
              <a:t>[</a:t>
            </a:r>
            <a:r>
              <a:rPr lang="ru-RU" sz="1600" i="1" dirty="0"/>
              <a:t>Доступ к программе через сайт </a:t>
            </a:r>
            <a:r>
              <a:rPr lang="en-US" sz="1600" i="1" dirty="0"/>
              <a:t>vap.tpu.ru</a:t>
            </a:r>
            <a:r>
              <a:rPr lang="ru-RU" sz="1600" i="1" dirty="0"/>
              <a:t> (логин и пароль от личного кабинета на сайте ТПУ)</a:t>
            </a:r>
            <a:r>
              <a:rPr lang="en-US" sz="1800" dirty="0" smtClean="0"/>
              <a:t>]</a:t>
            </a:r>
            <a:endParaRPr lang="ru-RU" sz="1800" dirty="0" smtClean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8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 smtClean="0"/>
              <a:t>2</a:t>
            </a:r>
            <a:r>
              <a:rPr lang="ru-RU" sz="1800" dirty="0" smtClean="0"/>
              <a:t>. С </a:t>
            </a:r>
            <a:r>
              <a:rPr lang="ru-RU" sz="1800" dirty="0" smtClean="0"/>
              <a:t>помощью программного пакета </a:t>
            </a:r>
            <a:r>
              <a:rPr lang="en-US" sz="1800" dirty="0" smtClean="0"/>
              <a:t>Origin</a:t>
            </a:r>
            <a:r>
              <a:rPr lang="ru-RU" sz="1800" dirty="0" smtClean="0"/>
              <a:t> построить кривые нагружения: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800" dirty="0" smtClean="0"/>
              <a:t>«время - удлинение»;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800" dirty="0" smtClean="0"/>
              <a:t>«время - нагрузка</a:t>
            </a:r>
            <a:r>
              <a:rPr lang="ru-RU" sz="1800" dirty="0" smtClean="0"/>
              <a:t>».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 smtClean="0"/>
              <a:t>3. </a:t>
            </a:r>
            <a:r>
              <a:rPr lang="ru-RU" sz="1800" dirty="0"/>
              <a:t>На </a:t>
            </a:r>
            <a:r>
              <a:rPr lang="ru-RU" sz="1800" dirty="0" smtClean="0"/>
              <a:t>графике </a:t>
            </a:r>
            <a:r>
              <a:rPr lang="ru-RU" sz="1800" dirty="0" smtClean="0">
                <a:ea typeface="Times New Roman" panose="02020603050405020304" pitchFamily="18" charset="0"/>
              </a:rPr>
              <a:t>«</a:t>
            </a:r>
            <a:r>
              <a:rPr lang="ru-RU" sz="1800" dirty="0">
                <a:ea typeface="Times New Roman" panose="02020603050405020304" pitchFamily="18" charset="0"/>
              </a:rPr>
              <a:t>Нагрузка от времени»: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800" dirty="0" smtClean="0">
                <a:ea typeface="Times New Roman" panose="02020603050405020304" pitchFamily="18" charset="0"/>
              </a:rPr>
              <a:t>-   найти значение </a:t>
            </a:r>
            <a:r>
              <a:rPr lang="ru-RU" sz="1800" dirty="0">
                <a:ea typeface="Times New Roman" panose="02020603050405020304" pitchFamily="18" charset="0"/>
              </a:rPr>
              <a:t>«мертвого времени» </a:t>
            </a:r>
            <a:r>
              <a:rPr lang="en-US" sz="1800" i="1" dirty="0">
                <a:ea typeface="Times New Roman" panose="02020603050405020304" pitchFamily="18" charset="0"/>
              </a:rPr>
              <a:t>t</a:t>
            </a:r>
            <a:r>
              <a:rPr lang="ru-RU" sz="1800" i="1" baseline="-25000" dirty="0">
                <a:ea typeface="Times New Roman" panose="02020603050405020304" pitchFamily="18" charset="0"/>
              </a:rPr>
              <a:t>0</a:t>
            </a:r>
            <a:r>
              <a:rPr lang="ru-RU" sz="1800" b="1" i="1" baseline="30000" dirty="0">
                <a:ea typeface="Times New Roman" panose="02020603050405020304" pitchFamily="18" charset="0"/>
              </a:rPr>
              <a:t>*</a:t>
            </a:r>
            <a:r>
              <a:rPr lang="ru-RU" sz="1800" dirty="0">
                <a:ea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sz="1800" dirty="0" smtClean="0">
                <a:ea typeface="Times New Roman" panose="02020603050405020304" pitchFamily="18" charset="0"/>
              </a:rPr>
              <a:t>в </a:t>
            </a:r>
            <a:r>
              <a:rPr lang="ru-RU" sz="1800" dirty="0">
                <a:ea typeface="Times New Roman" panose="02020603050405020304" pitchFamily="18" charset="0"/>
              </a:rPr>
              <a:t>колонке «</a:t>
            </a:r>
            <a:r>
              <a:rPr lang="en-US" sz="1800" dirty="0">
                <a:ea typeface="Times New Roman" panose="02020603050405020304" pitchFamily="18" charset="0"/>
              </a:rPr>
              <a:t>Load</a:t>
            </a:r>
            <a:r>
              <a:rPr lang="ru-RU" sz="1800" dirty="0">
                <a:ea typeface="Times New Roman" panose="02020603050405020304" pitchFamily="18" charset="0"/>
              </a:rPr>
              <a:t>»  найти значение соответствующее </a:t>
            </a:r>
            <a:r>
              <a:rPr lang="en-US" sz="1800" i="1" dirty="0">
                <a:ea typeface="Times New Roman" panose="02020603050405020304" pitchFamily="18" charset="0"/>
              </a:rPr>
              <a:t>t</a:t>
            </a:r>
            <a:r>
              <a:rPr lang="ru-RU" sz="1800" i="1" baseline="-25000" dirty="0" smtClean="0">
                <a:ea typeface="Times New Roman" panose="02020603050405020304" pitchFamily="18" charset="0"/>
              </a:rPr>
              <a:t>0</a:t>
            </a:r>
            <a:r>
              <a:rPr lang="ru-RU" sz="1800" dirty="0" smtClean="0">
                <a:ea typeface="Times New Roman" panose="02020603050405020304" pitchFamily="18" charset="0"/>
              </a:rPr>
              <a:t>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800" dirty="0" smtClean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800" dirty="0" smtClean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800" dirty="0" smtClean="0"/>
          </a:p>
          <a:p>
            <a:pPr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16115" y="6075145"/>
            <a:ext cx="9027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* «Мертвое время» </a:t>
            </a:r>
            <a:r>
              <a:rPr lang="ru-RU" dirty="0" smtClean="0"/>
              <a:t>– время до начала изменения удлинения образца (т.е. до устранения возможных люфтов при закреплении образца в захватах).</a:t>
            </a:r>
            <a:endParaRPr lang="ru-RU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58792" y="3850600"/>
            <a:ext cx="702487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9535000"/>
              </p:ext>
            </p:extLst>
          </p:nvPr>
        </p:nvGraphicFramePr>
        <p:xfrm>
          <a:off x="118404" y="3582275"/>
          <a:ext cx="3567101" cy="2492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r:id="rId3" imgW="4131869" imgH="2901696" progId="Origin50.Graph">
                  <p:embed/>
                </p:oleObj>
              </mc:Choice>
              <mc:Fallback>
                <p:oleObj r:id="rId3" imgW="4131869" imgH="2901696" progId="Origin50.Graph">
                  <p:embed/>
                  <p:pic>
                    <p:nvPicPr>
                      <p:cNvPr id="7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404" y="3582275"/>
                        <a:ext cx="3567101" cy="249287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3685505" y="4124337"/>
            <a:ext cx="40006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i="1" dirty="0"/>
              <a:t>Всё, что соответствует горизонтальному участку графика на начальном этапе, т.е. до времени порядка 4 сек,  нужно вырезать.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418318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67419" y="215986"/>
            <a:ext cx="35195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  <a:buFontTx/>
              <a:buChar char="-"/>
            </a:pPr>
            <a:r>
              <a:rPr lang="ru-RU" dirty="0" smtClean="0">
                <a:ea typeface="Times New Roman" panose="02020603050405020304" pitchFamily="18" charset="0"/>
              </a:rPr>
              <a:t> вырезать </a:t>
            </a:r>
            <a:r>
              <a:rPr lang="ru-RU" dirty="0">
                <a:ea typeface="Times New Roman" panose="02020603050405020304" pitchFamily="18" charset="0"/>
              </a:rPr>
              <a:t>массивы исходных данных выше значения </a:t>
            </a:r>
            <a:r>
              <a:rPr lang="en-US" i="1" dirty="0">
                <a:ea typeface="Times New Roman" panose="02020603050405020304" pitchFamily="18" charset="0"/>
              </a:rPr>
              <a:t>t</a:t>
            </a:r>
            <a:r>
              <a:rPr lang="ru-RU" i="1" baseline="-25000" dirty="0">
                <a:ea typeface="Times New Roman" panose="02020603050405020304" pitchFamily="18" charset="0"/>
              </a:rPr>
              <a:t>0</a:t>
            </a:r>
            <a:r>
              <a:rPr lang="ru-RU" dirty="0" smtClean="0">
                <a:ea typeface="Times New Roman" panose="02020603050405020304" pitchFamily="18" charset="0"/>
              </a:rPr>
              <a:t>;</a:t>
            </a:r>
            <a:r>
              <a:rPr lang="ru-RU" i="1" baseline="-25000" dirty="0" smtClean="0">
                <a:ea typeface="Times New Roman" panose="02020603050405020304" pitchFamily="18" charset="0"/>
              </a:rPr>
              <a:t> </a:t>
            </a:r>
            <a:endParaRPr lang="ru-RU" dirty="0">
              <a:ea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494" y="92285"/>
            <a:ext cx="2873135" cy="188930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" y="2188623"/>
            <a:ext cx="563233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вычесть </a:t>
            </a:r>
            <a:r>
              <a:rPr lang="ru-RU" dirty="0"/>
              <a:t>из </a:t>
            </a:r>
            <a:r>
              <a:rPr lang="ru-RU" dirty="0" smtClean="0"/>
              <a:t>«</a:t>
            </a:r>
            <a:r>
              <a:rPr lang="en-US" dirty="0" smtClean="0"/>
              <a:t>Time</a:t>
            </a:r>
            <a:r>
              <a:rPr lang="ru-RU" dirty="0" smtClean="0"/>
              <a:t>» </a:t>
            </a:r>
            <a:r>
              <a:rPr lang="ru-RU" dirty="0"/>
              <a:t>значение </a:t>
            </a:r>
            <a:r>
              <a:rPr lang="en-US" i="1" dirty="0" smtClean="0">
                <a:ea typeface="Times New Roman" panose="02020603050405020304" pitchFamily="18" charset="0"/>
              </a:rPr>
              <a:t>t</a:t>
            </a:r>
            <a:r>
              <a:rPr lang="ru-RU" i="1" baseline="-25000" dirty="0">
                <a:ea typeface="Times New Roman" panose="02020603050405020304" pitchFamily="18" charset="0"/>
              </a:rPr>
              <a:t>0</a:t>
            </a:r>
            <a:r>
              <a:rPr lang="ru-RU" dirty="0" smtClean="0">
                <a:ea typeface="Times New Roman" panose="02020603050405020304" pitchFamily="18" charset="0"/>
              </a:rPr>
              <a:t>; </a:t>
            </a:r>
          </a:p>
          <a:p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/>
              <a:t>выполнения этих процедур нужно использовать следующие команды из верхней строчки меню: </a:t>
            </a:r>
            <a:r>
              <a:rPr lang="en-US" dirty="0" smtClean="0"/>
              <a:t>Analysis-</a:t>
            </a:r>
            <a:r>
              <a:rPr lang="en-US" dirty="0"/>
              <a:t>&gt;Mathematics-&gt;Set Column Values.</a:t>
            </a:r>
            <a:endParaRPr lang="ru-RU" dirty="0"/>
          </a:p>
          <a:p>
            <a:pPr algn="just"/>
            <a:r>
              <a:rPr lang="ru-RU" dirty="0"/>
              <a:t>В этом окне с помощью пункта </a:t>
            </a:r>
            <a:r>
              <a:rPr lang="en-US" dirty="0"/>
              <a:t>Col</a:t>
            </a:r>
            <a:r>
              <a:rPr lang="ru-RU" dirty="0"/>
              <a:t>(</a:t>
            </a:r>
            <a:r>
              <a:rPr lang="en-US" dirty="0"/>
              <a:t>A</a:t>
            </a:r>
            <a:r>
              <a:rPr lang="ru-RU" dirty="0"/>
              <a:t>) горизонтального меню выбрать нужный нам столбец (например, </a:t>
            </a:r>
            <a:r>
              <a:rPr lang="ru-RU" dirty="0"/>
              <a:t>А</a:t>
            </a:r>
            <a:r>
              <a:rPr lang="ru-RU" dirty="0" smtClean="0"/>
              <a:t>). </a:t>
            </a:r>
            <a:r>
              <a:rPr lang="ru-RU" dirty="0"/>
              <a:t>В поле для формулы записать нужную формулу для вычислений с участием данных в столбце </a:t>
            </a:r>
            <a:r>
              <a:rPr lang="ru-RU" dirty="0" smtClean="0"/>
              <a:t>А.</a:t>
            </a:r>
            <a:endParaRPr lang="ru-RU" dirty="0"/>
          </a:p>
          <a:p>
            <a:pPr algn="just"/>
            <a:endParaRPr lang="ru-RU" dirty="0">
              <a:ea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2331" y="2237144"/>
            <a:ext cx="3219450" cy="230505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" y="5018038"/>
            <a:ext cx="59781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Эти действия нужно выполнять, предварительно выделив какой-либо столбец (все данные в этом столбце будут заменены на значения, которые рассчитаются с помощью назначенной формулы), или записав его в окошке, справа от стрелок. Затем нужно нажать на кнопку «</a:t>
            </a:r>
            <a:r>
              <a:rPr lang="en-US" dirty="0"/>
              <a:t>Apply</a:t>
            </a:r>
            <a:r>
              <a:rPr lang="ru-RU" dirty="0"/>
              <a:t>».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4061" y="4664076"/>
            <a:ext cx="2371725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871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8792" y="232285"/>
            <a:ext cx="309688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 smtClean="0">
                <a:ea typeface="Calibri" panose="020F0502020204030204" pitchFamily="34" charset="0"/>
              </a:rPr>
              <a:t>4. </a:t>
            </a:r>
            <a:r>
              <a:rPr lang="ru-RU" dirty="0">
                <a:ea typeface="Calibri" panose="020F0502020204030204" pitchFamily="34" charset="0"/>
              </a:rPr>
              <a:t>Рассчитать  </a:t>
            </a:r>
            <a:r>
              <a:rPr lang="ru-RU" i="1" dirty="0" smtClean="0">
                <a:ea typeface="Calibri" panose="020F0502020204030204" pitchFamily="34" charset="0"/>
              </a:rPr>
              <a:t>Δ</a:t>
            </a:r>
            <a:r>
              <a:rPr lang="en-US" i="1" dirty="0" smtClean="0">
                <a:ea typeface="Calibri" panose="020F0502020204030204" pitchFamily="34" charset="0"/>
              </a:rPr>
              <a:t>l</a:t>
            </a:r>
            <a:r>
              <a:rPr lang="ru-RU" dirty="0" smtClean="0">
                <a:ea typeface="Calibri" panose="020F0502020204030204" pitchFamily="34" charset="0"/>
              </a:rPr>
              <a:t>: </a:t>
            </a:r>
          </a:p>
          <a:p>
            <a:pPr algn="just">
              <a:spcAft>
                <a:spcPts val="0"/>
              </a:spcAft>
            </a:pPr>
            <a:endParaRPr lang="ru-RU" dirty="0" smtClean="0"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ea typeface="Calibri" panose="020F0502020204030204" pitchFamily="34" charset="0"/>
              </a:rPr>
              <a:t>ко </a:t>
            </a:r>
            <a:r>
              <a:rPr lang="ru-RU" dirty="0">
                <a:ea typeface="Calibri" panose="020F0502020204030204" pitchFamily="34" charset="0"/>
              </a:rPr>
              <a:t>всем значениям в колонке «</a:t>
            </a:r>
            <a:r>
              <a:rPr lang="en-US" dirty="0">
                <a:ea typeface="Calibri" panose="020F0502020204030204" pitchFamily="34" charset="0"/>
              </a:rPr>
              <a:t>Position</a:t>
            </a:r>
            <a:r>
              <a:rPr lang="ru-RU" dirty="0">
                <a:ea typeface="Calibri" panose="020F0502020204030204" pitchFamily="34" charset="0"/>
              </a:rPr>
              <a:t>» (</a:t>
            </a:r>
            <a:r>
              <a:rPr lang="en-US" dirty="0">
                <a:ea typeface="Calibri" panose="020F0502020204030204" pitchFamily="34" charset="0"/>
              </a:rPr>
              <a:t>B(Y))</a:t>
            </a:r>
            <a:r>
              <a:rPr lang="ru-RU" dirty="0">
                <a:ea typeface="Calibri" panose="020F0502020204030204" pitchFamily="34" charset="0"/>
              </a:rPr>
              <a:t> прибавить «нулевое» значение (соответствующее окончанию «мёртвого времени»).</a:t>
            </a:r>
            <a:endParaRPr lang="ru-RU" dirty="0">
              <a:ea typeface="Calibri" panose="020F0502020204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6239" y="149524"/>
            <a:ext cx="5553075" cy="25908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11718" y="3071805"/>
            <a:ext cx="64113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ea typeface="Calibri" panose="020F0502020204030204" pitchFamily="34" charset="0"/>
              </a:rPr>
              <a:t>5. </a:t>
            </a:r>
            <a:r>
              <a:rPr lang="ru-RU" dirty="0">
                <a:ea typeface="Calibri" panose="020F0502020204030204" pitchFamily="34" charset="0"/>
              </a:rPr>
              <a:t>Рассчитать деформацию: </a:t>
            </a:r>
            <a:r>
              <a:rPr lang="el-GR" i="1" dirty="0">
                <a:ea typeface="Calibri" panose="020F0502020204030204" pitchFamily="34" charset="0"/>
              </a:rPr>
              <a:t>ε</a:t>
            </a:r>
            <a:r>
              <a:rPr lang="ru-RU" dirty="0">
                <a:ea typeface="Calibri" panose="020F0502020204030204" pitchFamily="34" charset="0"/>
              </a:rPr>
              <a:t> = </a:t>
            </a:r>
            <a:r>
              <a:rPr lang="ru-RU" i="1" dirty="0">
                <a:ea typeface="Calibri" panose="020F0502020204030204" pitchFamily="34" charset="0"/>
              </a:rPr>
              <a:t>Δ</a:t>
            </a:r>
            <a:r>
              <a:rPr lang="en-US" i="1" dirty="0">
                <a:ea typeface="Calibri" panose="020F0502020204030204" pitchFamily="34" charset="0"/>
              </a:rPr>
              <a:t>l</a:t>
            </a:r>
            <a:r>
              <a:rPr lang="ru-RU" i="1" dirty="0">
                <a:ea typeface="Calibri" panose="020F0502020204030204" pitchFamily="34" charset="0"/>
              </a:rPr>
              <a:t>/</a:t>
            </a:r>
            <a:r>
              <a:rPr lang="en-US" i="1" dirty="0" smtClean="0">
                <a:ea typeface="Calibri" panose="020F0502020204030204" pitchFamily="34" charset="0"/>
              </a:rPr>
              <a:t>l</a:t>
            </a:r>
            <a:r>
              <a:rPr lang="en-US" i="1" baseline="-25000" dirty="0" smtClean="0">
                <a:ea typeface="Calibri" panose="020F0502020204030204" pitchFamily="34" charset="0"/>
              </a:rPr>
              <a:t>0  </a:t>
            </a:r>
            <a:endParaRPr lang="en-US" i="1" baseline="-25000" dirty="0">
              <a:ea typeface="Calibri" panose="020F0502020204030204" pitchFamily="34" charset="0"/>
            </a:endParaRPr>
          </a:p>
          <a:p>
            <a:r>
              <a:rPr lang="en-US" i="1" dirty="0" smtClean="0">
                <a:ea typeface="Calibri" panose="020F0502020204030204" pitchFamily="34" charset="0"/>
              </a:rPr>
              <a:t>(l</a:t>
            </a:r>
            <a:r>
              <a:rPr lang="ru-RU" i="1" baseline="-25000" dirty="0">
                <a:ea typeface="Calibri" panose="020F0502020204030204" pitchFamily="34" charset="0"/>
              </a:rPr>
              <a:t>0</a:t>
            </a:r>
            <a:r>
              <a:rPr lang="ru-RU" baseline="-25000" dirty="0">
                <a:ea typeface="Calibri" panose="020F0502020204030204" pitchFamily="34" charset="0"/>
              </a:rPr>
              <a:t>  </a:t>
            </a:r>
            <a:r>
              <a:rPr lang="ru-RU" dirty="0">
                <a:ea typeface="Calibri" panose="020F0502020204030204" pitchFamily="34" charset="0"/>
              </a:rPr>
              <a:t>- </a:t>
            </a:r>
            <a:r>
              <a:rPr lang="ru-RU" dirty="0" smtClean="0">
                <a:ea typeface="Calibri" panose="020F0502020204030204" pitchFamily="34" charset="0"/>
              </a:rPr>
              <a:t> </a:t>
            </a:r>
            <a:r>
              <a:rPr lang="ru-RU" dirty="0">
                <a:ea typeface="Calibri" panose="020F0502020204030204" pitchFamily="34" charset="0"/>
              </a:rPr>
              <a:t>размеры образца до </a:t>
            </a:r>
            <a:r>
              <a:rPr lang="ru-RU" dirty="0" smtClean="0">
                <a:ea typeface="Calibri" panose="020F0502020204030204" pitchFamily="34" charset="0"/>
              </a:rPr>
              <a:t>растяжения</a:t>
            </a:r>
            <a:r>
              <a:rPr lang="ru-RU" dirty="0">
                <a:ea typeface="Calibri" panose="020F0502020204030204" pitchFamily="34" charset="0"/>
              </a:rPr>
              <a:t>,</a:t>
            </a:r>
            <a:r>
              <a:rPr lang="en-US" dirty="0" smtClean="0">
                <a:ea typeface="Calibri" panose="020F0502020204030204" pitchFamily="34" charset="0"/>
              </a:rPr>
              <a:t> </a:t>
            </a:r>
            <a:r>
              <a:rPr lang="ru-RU" dirty="0">
                <a:ea typeface="Calibri" panose="020F0502020204030204" pitchFamily="34" charset="0"/>
              </a:rPr>
              <a:t>приведены в таблице 1</a:t>
            </a:r>
            <a:r>
              <a:rPr lang="en-US" dirty="0" smtClean="0">
                <a:ea typeface="Calibri" panose="020F0502020204030204" pitchFamily="34" charset="0"/>
              </a:rPr>
              <a:t>)</a:t>
            </a:r>
            <a:endParaRPr lang="en-US" i="1" baseline="-25000" dirty="0" smtClean="0">
              <a:ea typeface="Calibri" panose="020F050202020403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3498" y="3930949"/>
            <a:ext cx="6267450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9766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-1"/>
            <a:ext cx="702487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08114" y="98375"/>
            <a:ext cx="89358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 smtClean="0">
                <a:ea typeface="Calibri" panose="020F0502020204030204" pitchFamily="34" charset="0"/>
              </a:rPr>
              <a:t>6. Рассчитать </a:t>
            </a:r>
            <a:r>
              <a:rPr lang="ru-RU" dirty="0">
                <a:ea typeface="Calibri" panose="020F0502020204030204" pitchFamily="34" charset="0"/>
              </a:rPr>
              <a:t>напряжение:</a:t>
            </a:r>
          </a:p>
          <a:p>
            <a:pPr algn="ctr">
              <a:spcAft>
                <a:spcPts val="0"/>
              </a:spcAft>
            </a:pPr>
            <a:r>
              <a:rPr lang="el-GR" i="1" dirty="0"/>
              <a:t>σ</a:t>
            </a:r>
            <a:r>
              <a:rPr lang="ru-RU" i="1" dirty="0"/>
              <a:t> </a:t>
            </a:r>
            <a:r>
              <a:rPr lang="ru-RU" dirty="0"/>
              <a:t>= </a:t>
            </a:r>
            <a:r>
              <a:rPr lang="en-US" i="1" dirty="0">
                <a:ea typeface="Calibri" panose="020F0502020204030204" pitchFamily="34" charset="0"/>
              </a:rPr>
              <a:t>F</a:t>
            </a:r>
            <a:r>
              <a:rPr lang="ru-RU" dirty="0">
                <a:ea typeface="Calibri" panose="020F0502020204030204" pitchFamily="34" charset="0"/>
              </a:rPr>
              <a:t>/</a:t>
            </a:r>
            <a:r>
              <a:rPr lang="en-US" i="1" dirty="0">
                <a:ea typeface="Calibri" panose="020F0502020204030204" pitchFamily="34" charset="0"/>
              </a:rPr>
              <a:t>S</a:t>
            </a:r>
            <a:r>
              <a:rPr lang="ru-RU" i="1" baseline="-25000" dirty="0">
                <a:ea typeface="Calibri" panose="020F0502020204030204" pitchFamily="34" charset="0"/>
              </a:rPr>
              <a:t>0</a:t>
            </a:r>
            <a:r>
              <a:rPr lang="en-US" dirty="0">
                <a:ea typeface="Calibri" panose="020F0502020204030204" pitchFamily="34" charset="0"/>
              </a:rPr>
              <a:t>, </a:t>
            </a:r>
            <a:r>
              <a:rPr lang="ru-RU" dirty="0">
                <a:ea typeface="Calibri" panose="020F0502020204030204" pitchFamily="34" charset="0"/>
              </a:rPr>
              <a:t>                                                                 </a:t>
            </a:r>
            <a:endParaRPr lang="en-US" dirty="0"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ea typeface="Calibri" panose="020F0502020204030204" pitchFamily="34" charset="0"/>
              </a:rPr>
              <a:t>где </a:t>
            </a:r>
            <a:r>
              <a:rPr lang="en-US" i="1" dirty="0">
                <a:ea typeface="Calibri" panose="020F0502020204030204" pitchFamily="34" charset="0"/>
              </a:rPr>
              <a:t>F</a:t>
            </a:r>
            <a:r>
              <a:rPr lang="en-US" dirty="0">
                <a:ea typeface="Calibri" panose="020F0502020204030204" pitchFamily="34" charset="0"/>
              </a:rPr>
              <a:t> – </a:t>
            </a:r>
            <a:r>
              <a:rPr lang="ru-RU" dirty="0">
                <a:ea typeface="Calibri" panose="020F0502020204030204" pitchFamily="34" charset="0"/>
              </a:rPr>
              <a:t>нагрузка (Н), </a:t>
            </a:r>
            <a:r>
              <a:rPr lang="en-US" i="1" dirty="0">
                <a:ea typeface="Calibri" panose="020F0502020204030204" pitchFamily="34" charset="0"/>
              </a:rPr>
              <a:t>S</a:t>
            </a:r>
            <a:r>
              <a:rPr lang="ru-RU" i="1" baseline="-25000" dirty="0">
                <a:ea typeface="Calibri" panose="020F0502020204030204" pitchFamily="34" charset="0"/>
              </a:rPr>
              <a:t>0 </a:t>
            </a:r>
            <a:r>
              <a:rPr lang="ru-RU" i="1" dirty="0">
                <a:ea typeface="Calibri" panose="020F0502020204030204" pitchFamily="34" charset="0"/>
              </a:rPr>
              <a:t>= </a:t>
            </a:r>
            <a:r>
              <a:rPr lang="en-US" i="1" dirty="0">
                <a:ea typeface="Calibri" panose="020F0502020204030204" pitchFamily="34" charset="0"/>
              </a:rPr>
              <a:t>a</a:t>
            </a:r>
            <a:r>
              <a:rPr lang="ru-RU" i="1" baseline="-25000" dirty="0">
                <a:ea typeface="Calibri" panose="020F0502020204030204" pitchFamily="34" charset="0"/>
              </a:rPr>
              <a:t>0</a:t>
            </a:r>
            <a:r>
              <a:rPr lang="ru-RU" i="1" dirty="0">
                <a:ea typeface="Calibri" panose="020F0502020204030204" pitchFamily="34" charset="0"/>
              </a:rPr>
              <a:t> </a:t>
            </a:r>
            <a:r>
              <a:rPr lang="ru-RU" i="1" dirty="0">
                <a:ea typeface="Calibri" panose="020F0502020204030204" pitchFamily="34" charset="0"/>
                <a:sym typeface="Symbol" panose="05050102010706020507" pitchFamily="18" charset="2"/>
              </a:rPr>
              <a:t></a:t>
            </a:r>
            <a:r>
              <a:rPr lang="ru-RU" i="1" dirty="0">
                <a:ea typeface="Calibri" panose="020F0502020204030204" pitchFamily="34" charset="0"/>
              </a:rPr>
              <a:t> </a:t>
            </a:r>
            <a:r>
              <a:rPr lang="en-US" i="1" dirty="0">
                <a:ea typeface="Calibri" panose="020F0502020204030204" pitchFamily="34" charset="0"/>
              </a:rPr>
              <a:t>b</a:t>
            </a:r>
            <a:r>
              <a:rPr lang="ru-RU" i="1" baseline="-25000" dirty="0">
                <a:ea typeface="Calibri" panose="020F0502020204030204" pitchFamily="34" charset="0"/>
              </a:rPr>
              <a:t>0</a:t>
            </a:r>
            <a:r>
              <a:rPr lang="ru-RU" baseline="-25000" dirty="0">
                <a:ea typeface="Calibri" panose="020F0502020204030204" pitchFamily="34" charset="0"/>
              </a:rPr>
              <a:t> </a:t>
            </a:r>
            <a:r>
              <a:rPr lang="en-US" dirty="0">
                <a:ea typeface="Calibri" panose="020F0502020204030204" pitchFamily="34" charset="0"/>
              </a:rPr>
              <a:t>[</a:t>
            </a:r>
            <a:r>
              <a:rPr lang="ru-RU" dirty="0">
                <a:ea typeface="Calibri" panose="020F0502020204030204" pitchFamily="34" charset="0"/>
              </a:rPr>
              <a:t>мм</a:t>
            </a:r>
            <a:r>
              <a:rPr lang="ru-RU" baseline="30000" dirty="0">
                <a:ea typeface="Calibri" panose="020F0502020204030204" pitchFamily="34" charset="0"/>
              </a:rPr>
              <a:t>2</a:t>
            </a:r>
            <a:r>
              <a:rPr lang="en-US" dirty="0">
                <a:ea typeface="Calibri" panose="020F0502020204030204" pitchFamily="34" charset="0"/>
              </a:rPr>
              <a:t>]</a:t>
            </a:r>
            <a:r>
              <a:rPr lang="ru-RU" dirty="0">
                <a:ea typeface="Calibri" panose="020F0502020204030204" pitchFamily="34" charset="0"/>
              </a:rPr>
              <a:t>, </a:t>
            </a:r>
            <a:r>
              <a:rPr lang="ru-RU" i="1" dirty="0">
                <a:ea typeface="Calibri" panose="020F0502020204030204" pitchFamily="34" charset="0"/>
              </a:rPr>
              <a:t>а</a:t>
            </a:r>
            <a:r>
              <a:rPr lang="ru-RU" i="1" baseline="-25000" dirty="0">
                <a:ea typeface="Calibri" panose="020F0502020204030204" pitchFamily="34" charset="0"/>
              </a:rPr>
              <a:t>0</a:t>
            </a:r>
            <a:r>
              <a:rPr lang="ru-RU" i="1" dirty="0">
                <a:ea typeface="Calibri" panose="020F0502020204030204" pitchFamily="34" charset="0"/>
              </a:rPr>
              <a:t> – </a:t>
            </a:r>
            <a:r>
              <a:rPr lang="ru-RU" dirty="0">
                <a:ea typeface="Calibri" panose="020F0502020204030204" pitchFamily="34" charset="0"/>
              </a:rPr>
              <a:t>ширина образца, </a:t>
            </a:r>
            <a:r>
              <a:rPr lang="en-US" i="1" dirty="0">
                <a:ea typeface="Calibri" panose="020F0502020204030204" pitchFamily="34" charset="0"/>
              </a:rPr>
              <a:t>b</a:t>
            </a:r>
            <a:r>
              <a:rPr lang="ru-RU" i="1" baseline="-25000" dirty="0">
                <a:ea typeface="Calibri" panose="020F0502020204030204" pitchFamily="34" charset="0"/>
              </a:rPr>
              <a:t>0</a:t>
            </a:r>
            <a:r>
              <a:rPr lang="ru-RU" i="1" dirty="0">
                <a:ea typeface="Calibri" panose="020F0502020204030204" pitchFamily="34" charset="0"/>
              </a:rPr>
              <a:t> – </a:t>
            </a:r>
            <a:r>
              <a:rPr lang="ru-RU" dirty="0">
                <a:ea typeface="Calibri" panose="020F0502020204030204" pitchFamily="34" charset="0"/>
              </a:rPr>
              <a:t>толщина образца.</a:t>
            </a:r>
          </a:p>
          <a:p>
            <a:pPr algn="just">
              <a:spcAft>
                <a:spcPts val="0"/>
              </a:spcAft>
            </a:pPr>
            <a:r>
              <a:rPr lang="ru-RU" dirty="0">
                <a:ea typeface="Calibri" panose="020F0502020204030204" pitchFamily="34" charset="0"/>
              </a:rPr>
              <a:t> </a:t>
            </a:r>
            <a:r>
              <a:rPr lang="en-US" i="1" dirty="0" smtClean="0">
                <a:ea typeface="Calibri" panose="020F0502020204030204" pitchFamily="34" charset="0"/>
              </a:rPr>
              <a:t>a</a:t>
            </a:r>
            <a:r>
              <a:rPr lang="ru-RU" i="1" baseline="-25000" dirty="0">
                <a:ea typeface="Calibri" panose="020F0502020204030204" pitchFamily="34" charset="0"/>
              </a:rPr>
              <a:t>0</a:t>
            </a:r>
            <a:r>
              <a:rPr lang="ru-RU" dirty="0">
                <a:ea typeface="Calibri" panose="020F0502020204030204" pitchFamily="34" charset="0"/>
              </a:rPr>
              <a:t>, </a:t>
            </a:r>
            <a:r>
              <a:rPr lang="en-US" i="1" dirty="0">
                <a:ea typeface="Calibri" panose="020F0502020204030204" pitchFamily="34" charset="0"/>
              </a:rPr>
              <a:t>b</a:t>
            </a:r>
            <a:r>
              <a:rPr lang="ru-RU" i="1" baseline="-25000" dirty="0">
                <a:ea typeface="Calibri" panose="020F0502020204030204" pitchFamily="34" charset="0"/>
              </a:rPr>
              <a:t>0</a:t>
            </a:r>
            <a:r>
              <a:rPr lang="ru-RU" baseline="-25000" dirty="0">
                <a:ea typeface="Calibri" panose="020F0502020204030204" pitchFamily="34" charset="0"/>
              </a:rPr>
              <a:t> </a:t>
            </a:r>
            <a:r>
              <a:rPr lang="ru-RU" dirty="0" smtClean="0">
                <a:ea typeface="Calibri" panose="020F0502020204030204" pitchFamily="34" charset="0"/>
              </a:rPr>
              <a:t>- </a:t>
            </a:r>
            <a:r>
              <a:rPr lang="ru-RU" dirty="0">
                <a:ea typeface="Calibri" panose="020F0502020204030204" pitchFamily="34" charset="0"/>
              </a:rPr>
              <a:t>(приведены в таблице 1)  размеры образца до растяжения.</a:t>
            </a:r>
            <a:endParaRPr lang="ru-RU" dirty="0">
              <a:ea typeface="Calibri" panose="020F05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0691" y="1298704"/>
            <a:ext cx="5544185" cy="202018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08114" y="4200103"/>
            <a:ext cx="41568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ea typeface="Calibri" panose="020F0502020204030204" pitchFamily="34" charset="0"/>
              </a:rPr>
              <a:t>7</a:t>
            </a:r>
            <a:r>
              <a:rPr lang="ru-RU" dirty="0" smtClean="0">
                <a:ea typeface="Calibri" panose="020F0502020204030204" pitchFamily="34" charset="0"/>
              </a:rPr>
              <a:t>.  Построить кривую пластического течения </a:t>
            </a:r>
            <a:r>
              <a:rPr lang="ru-RU" dirty="0" smtClean="0"/>
              <a:t>«деформация </a:t>
            </a:r>
            <a:r>
              <a:rPr lang="ru-RU" dirty="0"/>
              <a:t>(%) - напряжение (МПа)».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691441" y="389051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" name="Рисунок 13"/>
          <p:cNvPicPr/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9" t="23279" r="38249" b="8525"/>
          <a:stretch/>
        </p:blipFill>
        <p:spPr bwMode="auto">
          <a:xfrm>
            <a:off x="4813541" y="3428109"/>
            <a:ext cx="3701810" cy="27452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696241" y="6248752"/>
            <a:ext cx="4572000" cy="5431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630555" indent="-630555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Рисунок. Диаграмма растяжения сплава </a:t>
            </a:r>
            <a:r>
              <a:rPr lang="en-US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- 1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мас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. % </a:t>
            </a:r>
            <a:r>
              <a:rPr lang="en-US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Nb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>
                <a:highlight>
                  <a:srgbClr val="00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далее указываем состояние, как в таблице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1397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22</a:t>
            </a:fld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Прямоугольник 4"/>
              <p:cNvSpPr/>
              <p:nvPr/>
            </p:nvSpPr>
            <p:spPr>
              <a:xfrm>
                <a:off x="186546" y="384224"/>
                <a:ext cx="8448495" cy="25853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dirty="0" smtClean="0"/>
                  <a:t>8. </a:t>
                </a:r>
                <a:r>
                  <a:rPr lang="ru-RU" dirty="0"/>
                  <a:t>По величине относительного остаточного удлинения при разрыве определить тип испытуемого материала (пластичный или хрупкий</a:t>
                </a:r>
                <a:r>
                  <a:rPr lang="ru-RU" dirty="0" smtClean="0"/>
                  <a:t>).</a:t>
                </a:r>
              </a:p>
              <a:p>
                <a:pPr algn="just"/>
                <a:r>
                  <a:rPr lang="ru-RU" dirty="0"/>
                  <a:t>По величине относительного остаточного удлинения при разрыве принято различать:</a:t>
                </a:r>
              </a:p>
              <a:p>
                <a:pPr algn="just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ru-RU" i="1" dirty="0"/>
                  <a:t>п</a:t>
                </a:r>
                <a:r>
                  <a:rPr lang="ru-RU" i="1" dirty="0"/>
                  <a:t>ластичные </a:t>
                </a:r>
                <a:r>
                  <a:rPr lang="ru-RU" i="1" dirty="0"/>
                  <a:t>материалы</a:t>
                </a:r>
                <a:r>
                  <a:rPr lang="ru-RU" dirty="0"/>
                  <a:t> – способные получать без разрушения большие остаточные деформации (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ru-RU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dirty="0"/>
                  <a:t> &gt; 10%);</a:t>
                </a:r>
              </a:p>
              <a:p>
                <a:pPr algn="just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ru-RU" i="1" dirty="0"/>
                  <a:t>хрупкие </a:t>
                </a:r>
                <a:r>
                  <a:rPr lang="ru-RU" i="1" dirty="0"/>
                  <a:t>материалы</a:t>
                </a:r>
                <a:r>
                  <a:rPr lang="ru-RU" dirty="0"/>
                  <a:t> – способные разрушаться без образования заметных остаточных деформаций (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ru-RU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dirty="0"/>
                  <a:t> &lt; 5</a:t>
                </a:r>
                <a:r>
                  <a:rPr lang="ru-RU" dirty="0"/>
                  <a:t>%).</a:t>
                </a:r>
              </a:p>
              <a:p>
                <a:pPr algn="just"/>
                <a:endParaRPr lang="ru-RU" dirty="0"/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546" y="384224"/>
                <a:ext cx="8448495" cy="2585323"/>
              </a:xfrm>
              <a:prstGeom prst="rect">
                <a:avLst/>
              </a:prstGeom>
              <a:blipFill>
                <a:blip r:embed="rId2"/>
                <a:stretch>
                  <a:fillRect l="-649" t="-1179" r="-5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Прямоугольник 6"/>
              <p:cNvSpPr/>
              <p:nvPr/>
            </p:nvSpPr>
            <p:spPr>
              <a:xfrm>
                <a:off x="186546" y="2758098"/>
                <a:ext cx="4152541" cy="32865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ru-RU" dirty="0" smtClean="0">
                    <a:ea typeface="Calibri" panose="020F0502020204030204" pitchFamily="34" charset="0"/>
                    <a:cs typeface="Times New Roman" panose="02020603050405020304" pitchFamily="18" charset="0"/>
                  </a:rPr>
                  <a:t>9. Определить </a:t>
                </a:r>
                <a:r>
                  <a:rPr lang="ru-RU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механические характеристики:</a:t>
                </a:r>
                <a:endParaRPr lang="ru-RU" sz="16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indent="-342900" algn="just">
                  <a:lnSpc>
                    <a:spcPct val="107000"/>
                  </a:lnSpc>
                  <a:buFont typeface="Symbol" panose="05050102010706020507" pitchFamily="18" charset="2"/>
                  <a:buChar char=""/>
                </a:pPr>
                <a:r>
                  <a:rPr lang="ru-RU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предел текучести </a:t>
                </a:r>
                <a:r>
                  <a:rPr lang="el-GR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σ</a:t>
                </a:r>
                <a:r>
                  <a:rPr lang="ru-RU" baseline="-25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0,2</a:t>
                </a:r>
                <a:r>
                  <a:rPr lang="ru-RU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(</a:t>
                </a:r>
                <a:r>
                  <a:rPr lang="el-GR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σ</a:t>
                </a:r>
                <a:r>
                  <a:rPr lang="ru-RU" baseline="-25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т</a:t>
                </a:r>
                <a:r>
                  <a:rPr lang="ru-RU" dirty="0" smtClean="0">
                    <a:ea typeface="Calibri" panose="020F0502020204030204" pitchFamily="34" charset="0"/>
                    <a:cs typeface="Times New Roman" panose="02020603050405020304" pitchFamily="18" charset="0"/>
                  </a:rPr>
                  <a:t>) - е</a:t>
                </a:r>
                <a:r>
                  <a:rPr lang="ru-RU" dirty="0" smtClean="0"/>
                  <a:t>сли </a:t>
                </a:r>
                <a:r>
                  <a:rPr lang="ru-RU" dirty="0"/>
                  <a:t>диаграмма растяжения не имеет площадки текучести, то определить величину условного предела текучести </a:t>
                </a:r>
                <a:r>
                  <a:rPr lang="el-GR" i="1" dirty="0"/>
                  <a:t>σ</a:t>
                </a:r>
                <a:r>
                  <a:rPr lang="en-US" i="1" baseline="-25000" dirty="0" smtClean="0"/>
                  <a:t>0,2</a:t>
                </a:r>
                <a:r>
                  <a:rPr lang="ru-RU" dirty="0" smtClean="0"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</a:p>
              <a:p>
                <a:pPr algn="just">
                  <a:lnSpc>
                    <a:spcPct val="107000"/>
                  </a:lnSpc>
                </a:pPr>
                <a:endParaRPr lang="ru-RU" sz="16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07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ru-RU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предел прочности </a:t>
                </a:r>
                <a:r>
                  <a:rPr lang="el-GR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σ</a:t>
                </a:r>
                <a:r>
                  <a:rPr lang="ru-RU" baseline="-25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в</a:t>
                </a:r>
                <a:r>
                  <a:rPr lang="ru-RU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  <a:endParaRPr lang="ru-RU" dirty="0" smtClean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lvl="0" algn="just">
                  <a:lnSpc>
                    <a:spcPct val="107000"/>
                  </a:lnSpc>
                  <a:spcAft>
                    <a:spcPts val="0"/>
                  </a:spcAft>
                </a:pPr>
                <a:endParaRPr lang="ru-RU" sz="16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07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ru-RU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величину упругой деформации ε </a:t>
                </a:r>
                <a:r>
                  <a:rPr lang="ru-RU" baseline="-25000" dirty="0" err="1">
                    <a:ea typeface="Calibri" panose="020F0502020204030204" pitchFamily="34" charset="0"/>
                    <a:cs typeface="Times New Roman" panose="02020603050405020304" pitchFamily="18" charset="0"/>
                  </a:rPr>
                  <a:t>упр</a:t>
                </a:r>
                <a14:m>
                  <m:oMath xmlns:m="http://schemas.openxmlformats.org/officeDocument/2006/math">
                    <m:r>
                      <a:rPr lang="ru-RU" i="1"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ru-RU" sz="16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546" y="2758098"/>
                <a:ext cx="4152541" cy="3286541"/>
              </a:xfrm>
              <a:prstGeom prst="rect">
                <a:avLst/>
              </a:prstGeom>
              <a:blipFill>
                <a:blip r:embed="rId3"/>
                <a:stretch>
                  <a:fillRect l="-1322" t="-741" r="-1175" b="-148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568" y="2442736"/>
            <a:ext cx="3422992" cy="427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9741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B80FA-FCFB-482E-B919-63FBC67C181D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72014" y="5501594"/>
            <a:ext cx="8143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11. </a:t>
            </a:r>
            <a:r>
              <a:rPr lang="ru-RU" dirty="0"/>
              <a:t>На графике «напряжение (МПа) – деформация (%)» показать участки упругости, площадку текучести, участок упрочнения, участок местной текучести.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83079" y="301670"/>
            <a:ext cx="3717300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10. Определить модуль 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упругости </a:t>
            </a:r>
            <a:r>
              <a:rPr lang="ru-RU" i="1" dirty="0"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716" y="1014731"/>
            <a:ext cx="6087325" cy="317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9185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614</TotalTime>
  <Words>2203</Words>
  <Application>Microsoft Office PowerPoint</Application>
  <PresentationFormat>Экран (4:3)</PresentationFormat>
  <Paragraphs>312</Paragraphs>
  <Slides>23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Cambria Math</vt:lpstr>
      <vt:lpstr>Symbol</vt:lpstr>
      <vt:lpstr>Times New Roman</vt:lpstr>
      <vt:lpstr>Тема Office</vt:lpstr>
      <vt:lpstr>Origin50.Graph</vt:lpstr>
      <vt:lpstr>Практическое занятие №3</vt:lpstr>
      <vt:lpstr>Презентация PowerPoint</vt:lpstr>
      <vt:lpstr>Испытания на растяжение</vt:lpstr>
      <vt:lpstr>Испытания на растяжение</vt:lpstr>
      <vt:lpstr>Условная диаграмма</vt:lpstr>
      <vt:lpstr>Условная диаграмма</vt:lpstr>
      <vt:lpstr> Характеристики прочности</vt:lpstr>
      <vt:lpstr>Относительное остаточное удлинение при разрыве</vt:lpstr>
      <vt:lpstr>Пластичные и хрупкие материалы</vt:lpstr>
      <vt:lpstr>Принципы работы разрывной машины для испытания материалов и изделий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Последовательность выполнения задания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Yurii Sharkeev</dc:creator>
  <cp:lastModifiedBy>Юрьева Алёна Викторовна</cp:lastModifiedBy>
  <cp:revision>67</cp:revision>
  <cp:lastPrinted>2022-03-22T08:48:31Z</cp:lastPrinted>
  <dcterms:created xsi:type="dcterms:W3CDTF">2020-03-18T12:48:13Z</dcterms:created>
  <dcterms:modified xsi:type="dcterms:W3CDTF">2022-03-22T08:48:50Z</dcterms:modified>
</cp:coreProperties>
</file>