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handoutMasterIdLst>
    <p:handoutMasterId r:id="rId48"/>
  </p:handoutMasterIdLst>
  <p:sldIdLst>
    <p:sldId id="256" r:id="rId3"/>
    <p:sldId id="257" r:id="rId4"/>
    <p:sldId id="259" r:id="rId5"/>
    <p:sldId id="260" r:id="rId6"/>
    <p:sldId id="262" r:id="rId7"/>
    <p:sldId id="265" r:id="rId8"/>
    <p:sldId id="310" r:id="rId9"/>
    <p:sldId id="306" r:id="rId10"/>
    <p:sldId id="307" r:id="rId11"/>
    <p:sldId id="305" r:id="rId12"/>
    <p:sldId id="267" r:id="rId13"/>
    <p:sldId id="309" r:id="rId14"/>
    <p:sldId id="271" r:id="rId15"/>
    <p:sldId id="272" r:id="rId16"/>
    <p:sldId id="273" r:id="rId17"/>
    <p:sldId id="274" r:id="rId18"/>
    <p:sldId id="275" r:id="rId19"/>
    <p:sldId id="311" r:id="rId20"/>
    <p:sldId id="312" r:id="rId21"/>
    <p:sldId id="323" r:id="rId22"/>
    <p:sldId id="313" r:id="rId23"/>
    <p:sldId id="315" r:id="rId24"/>
    <p:sldId id="314" r:id="rId25"/>
    <p:sldId id="316" r:id="rId26"/>
    <p:sldId id="324" r:id="rId27"/>
    <p:sldId id="278" r:id="rId28"/>
    <p:sldId id="280" r:id="rId29"/>
    <p:sldId id="281" r:id="rId30"/>
    <p:sldId id="282" r:id="rId31"/>
    <p:sldId id="284" r:id="rId32"/>
    <p:sldId id="317" r:id="rId33"/>
    <p:sldId id="286" r:id="rId34"/>
    <p:sldId id="325" r:id="rId35"/>
    <p:sldId id="288" r:id="rId36"/>
    <p:sldId id="290" r:id="rId37"/>
    <p:sldId id="292" r:id="rId38"/>
    <p:sldId id="295" r:id="rId39"/>
    <p:sldId id="296" r:id="rId40"/>
    <p:sldId id="319" r:id="rId41"/>
    <p:sldId id="322" r:id="rId42"/>
    <p:sldId id="300" r:id="rId43"/>
    <p:sldId id="301" r:id="rId44"/>
    <p:sldId id="303" r:id="rId45"/>
    <p:sldId id="304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636BD-A1FF-4C8F-ABDC-9BB98ECA8DBD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1CB07-1A3D-4887-99BD-D7AF43937B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67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41E33-C7D4-42C9-B91C-73F93BD73F7D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1A52B-13DD-4AAC-BE26-C44247F1C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410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1A52B-13DD-4AAC-BE26-C44247F1C06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1A52B-13DD-4AAC-BE26-C44247F1C06B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67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6DCF9-3ABE-47C8-8480-A259ED22F950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72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4957-4FA6-4DF2-A092-70C2CB3C57E0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12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21F3A-0846-4352-9F67-77FF48421448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18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D4C87-2795-46BC-847D-61DF83F496A1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03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6CEA9-2604-414D-B331-BC4F74F57A26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027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31F6-9F58-4D00-95B0-73BFEE69A5E2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278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7838-031B-45EE-89C2-DCF65EA79FD2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33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4EFC-972F-4D34-A84C-3D69CE84636C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306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E9B6-888C-4323-9808-57EC28905DCD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53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FD489-6F14-482E-A009-309C2E4DCBF0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441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91271-7AA2-4FEB-ABD7-4FFBC7DB1728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54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380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573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980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730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612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677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012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415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893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952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1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D7209-5534-4859-8CFB-2F55A9FE4687}" type="datetime1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EC45A-943E-428A-806C-9D63F954D1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89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FC987-F470-45D7-B27C-576BCFC3C3C6}" type="datetimeFigureOut">
              <a:rPr lang="ru-RU" smtClean="0"/>
              <a:t>09.03.2022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3ECA4-FB9E-423D-91C5-438624445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28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/>
              <a:t>2. Дефекты кристаллических </a:t>
            </a:r>
            <a:r>
              <a:rPr lang="ru-RU" b="1"/>
              <a:t>решёток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307389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i="1" dirty="0">
                <a:solidFill>
                  <a:schemeClr val="tx1"/>
                </a:solidFill>
                <a:latin typeface="+mj-lt"/>
              </a:rPr>
              <a:t>1. Дефекты: определение; классификация.</a:t>
            </a:r>
            <a:endParaRPr lang="ru-RU" b="1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ru-RU" b="1" i="1" dirty="0">
                <a:solidFill>
                  <a:schemeClr val="tx1"/>
                </a:solidFill>
                <a:latin typeface="+mj-lt"/>
              </a:rPr>
              <a:t>2. Точечные дефекты.</a:t>
            </a:r>
            <a:endParaRPr lang="ru-RU" b="1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ru-RU" b="1" i="1" dirty="0">
                <a:solidFill>
                  <a:schemeClr val="tx1"/>
                </a:solidFill>
                <a:latin typeface="+mj-lt"/>
              </a:rPr>
              <a:t>3. Линейные дефекты (дислокации).</a:t>
            </a:r>
            <a:endParaRPr lang="ru-RU" b="1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ru-RU" b="1" i="1" dirty="0">
                <a:solidFill>
                  <a:schemeClr val="tx1"/>
                </a:solidFill>
                <a:latin typeface="+mj-lt"/>
              </a:rPr>
              <a:t>4. Поверхностные дефекты.</a:t>
            </a:r>
          </a:p>
          <a:p>
            <a:pPr algn="just"/>
            <a:r>
              <a:rPr lang="ru-RU" b="1" i="1" dirty="0">
                <a:solidFill>
                  <a:schemeClr val="tx1"/>
                </a:solidFill>
                <a:latin typeface="+mj-lt"/>
              </a:rPr>
              <a:t>5. Объёмные дефекты</a:t>
            </a:r>
            <a:endParaRPr lang="ru-RU" b="1" dirty="0">
              <a:solidFill>
                <a:schemeClr val="tx1"/>
              </a:solidFill>
              <a:latin typeface="+mj-lt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92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34082"/>
          </a:xfrm>
        </p:spPr>
        <p:txBody>
          <a:bodyPr>
            <a:noAutofit/>
          </a:bodyPr>
          <a:lstStyle/>
          <a:p>
            <a:pPr lvl="0"/>
            <a:r>
              <a:rPr lang="ru-RU" sz="3200" b="1" dirty="0">
                <a:solidFill>
                  <a:srgbClr val="FF0000"/>
                </a:solidFill>
              </a:rPr>
              <a:t>1. Дефекты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8712968" cy="5832648"/>
          </a:xfrm>
        </p:spPr>
        <p:txBody>
          <a:bodyPr>
            <a:normAutofit lnSpcReduction="10000"/>
          </a:bodyPr>
          <a:lstStyle/>
          <a:p>
            <a:r>
              <a:rPr lang="ru-RU" sz="2800" b="1" u="sng" dirty="0"/>
              <a:t>Дефектами</a:t>
            </a:r>
            <a:r>
              <a:rPr lang="ru-RU" sz="2800" b="1" dirty="0"/>
              <a:t> </a:t>
            </a:r>
            <a:r>
              <a:rPr lang="ru-RU" sz="2800" dirty="0"/>
              <a:t>кристаллической структуры называют отклонения от идеальной кристаллической решётки.</a:t>
            </a:r>
          </a:p>
          <a:p>
            <a:r>
              <a:rPr lang="ru-RU" sz="2800" dirty="0"/>
              <a:t>Идеальное кристаллическое строение без каких-либо дефектов расположения атомов в пространстве у реальных материалов практически не встречается.</a:t>
            </a:r>
            <a:endParaRPr lang="en-US" sz="2800" dirty="0"/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	</a:t>
            </a:r>
            <a:r>
              <a:rPr lang="ru-RU" sz="2800" dirty="0"/>
              <a:t>Наиболее удачной и универсальной системой классификации дефектов кристаллического состояния в настоящее время признана </a:t>
            </a:r>
            <a:endParaRPr lang="en-US" sz="2800" dirty="0"/>
          </a:p>
          <a:p>
            <a:pPr marL="0" indent="0" algn="just">
              <a:buNone/>
            </a:pPr>
            <a:r>
              <a:rPr lang="ru-RU" sz="2800" b="1" dirty="0"/>
              <a:t>классификация по геометрическому принципу</a:t>
            </a:r>
            <a:r>
              <a:rPr lang="ru-RU" sz="2800" dirty="0"/>
              <a:t> </a:t>
            </a:r>
            <a:endParaRPr lang="en-US" sz="2800" dirty="0"/>
          </a:p>
          <a:p>
            <a:pPr marL="0" indent="0" algn="just">
              <a:buNone/>
            </a:pPr>
            <a:r>
              <a:rPr lang="ru-RU" sz="2800" dirty="0"/>
              <a:t>т.е. по числу измерений, в которых дефект имеет макроскопические размеры (т.е. превышающий параметр решётки а).</a:t>
            </a:r>
          </a:p>
          <a:p>
            <a:endParaRPr lang="ru-RU" sz="2800" dirty="0"/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49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1. Дефекты: классификация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933056"/>
            <a:ext cx="8229600" cy="2592288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sz="4500" dirty="0"/>
              <a:t>Параметр решётки </a:t>
            </a:r>
            <a:r>
              <a:rPr lang="ru-RU" sz="4500" b="1" i="1" dirty="0"/>
              <a:t>а </a:t>
            </a:r>
            <a:r>
              <a:rPr lang="ru-RU" sz="4500" i="1" dirty="0"/>
              <a:t>(кратчайшее межатомное расстояние или атомный размер) - </a:t>
            </a:r>
            <a:r>
              <a:rPr lang="ru-RU" sz="4500" dirty="0"/>
              <a:t> единица измерения, сравнивая с которой размеры дефекта вдоль одного из трёх измерений можно отнести к некоторому определённому типу.	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63284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Искажения кристаллической структуры начинаются с изменения положения отдельных атомов, занимающих нерегулярные позиции.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2780928"/>
            <a:ext cx="817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↓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722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1. Дефекты: классификация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99592"/>
            <a:ext cx="8712968" cy="5625752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ru-RU" b="1" dirty="0"/>
              <a:t>	Типы дефектов</a:t>
            </a:r>
          </a:p>
          <a:p>
            <a:pPr marL="514350" lvl="0" indent="-514350" algn="just">
              <a:buAutoNum type="arabicParenR"/>
            </a:pPr>
            <a:r>
              <a:rPr lang="ru-RU" dirty="0"/>
              <a:t>Нуль-мерные, или точечные, дефекты – дефекты, размеры которых во всех трёх измерениях </a:t>
            </a:r>
            <a:r>
              <a:rPr lang="ru-RU" u="sng" dirty="0"/>
              <a:t>сравнимы</a:t>
            </a:r>
            <a:r>
              <a:rPr lang="ru-RU" dirty="0"/>
              <a:t> с межатомным параметром </a:t>
            </a:r>
            <a:r>
              <a:rPr lang="ru-RU" b="1" i="1" u="sng" dirty="0"/>
              <a:t>а</a:t>
            </a:r>
            <a:r>
              <a:rPr lang="ru-RU" dirty="0"/>
              <a:t>.</a:t>
            </a:r>
          </a:p>
          <a:p>
            <a:pPr marL="0" lvl="0" indent="0" algn="just">
              <a:buNone/>
            </a:pPr>
            <a:r>
              <a:rPr lang="ru-RU" dirty="0"/>
              <a:t>	К точечным дефектам относятся: </a:t>
            </a:r>
          </a:p>
          <a:p>
            <a:pPr lvl="0" algn="just">
              <a:buFontTx/>
              <a:buChar char="-"/>
            </a:pPr>
            <a:r>
              <a:rPr lang="ru-RU" dirty="0"/>
              <a:t>вакансии, </a:t>
            </a:r>
          </a:p>
          <a:p>
            <a:pPr lvl="0" algn="just">
              <a:buFontTx/>
              <a:buChar char="-"/>
            </a:pPr>
            <a:r>
              <a:rPr lang="ru-RU" dirty="0"/>
              <a:t>междоузельные атомы и всевозможные их сочетания, </a:t>
            </a:r>
          </a:p>
          <a:p>
            <a:pPr lvl="0" algn="just">
              <a:buFontTx/>
              <a:buChar char="-"/>
            </a:pPr>
            <a:r>
              <a:rPr lang="ru-RU" dirty="0"/>
              <a:t>комплексы (мелкие кластеры) точечных дефектов , </a:t>
            </a:r>
          </a:p>
          <a:p>
            <a:pPr lvl="0" algn="just">
              <a:buFontTx/>
              <a:buChar char="-"/>
            </a:pPr>
            <a:r>
              <a:rPr lang="ru-RU" dirty="0"/>
              <a:t>атомы примеси.</a:t>
            </a:r>
          </a:p>
          <a:p>
            <a:pPr marL="0" lv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b="1" dirty="0"/>
              <a:t>2). </a:t>
            </a:r>
            <a:r>
              <a:rPr lang="ru-RU" dirty="0"/>
              <a:t>Одномерные, или линейные, дефекты – дефекты, у которых </a:t>
            </a:r>
            <a:r>
              <a:rPr lang="ru-RU" u="sng" dirty="0"/>
              <a:t>один</a:t>
            </a:r>
            <a:r>
              <a:rPr lang="ru-RU" dirty="0"/>
              <a:t> из размеров существенно </a:t>
            </a:r>
            <a:r>
              <a:rPr lang="ru-RU" u="sng" dirty="0"/>
              <a:t>больше </a:t>
            </a:r>
            <a:r>
              <a:rPr lang="ru-RU" b="1" u="sng" dirty="0"/>
              <a:t>а</a:t>
            </a:r>
            <a:r>
              <a:rPr lang="ru-RU" dirty="0"/>
              <a:t>, а два других сравнимы с параметром решётки; </a:t>
            </a:r>
          </a:p>
          <a:p>
            <a:pPr marL="0" indent="0">
              <a:buNone/>
            </a:pPr>
            <a:r>
              <a:rPr lang="ru-RU" dirty="0"/>
              <a:t>	К линейным дефектам относятся: </a:t>
            </a:r>
          </a:p>
          <a:p>
            <a:pPr>
              <a:buFontTx/>
              <a:buChar char="-"/>
            </a:pPr>
            <a:r>
              <a:rPr lang="ru-RU" dirty="0"/>
              <a:t>дислокации, </a:t>
            </a:r>
          </a:p>
          <a:p>
            <a:pPr>
              <a:buFontTx/>
              <a:buChar char="-"/>
            </a:pPr>
            <a:r>
              <a:rPr lang="ru-RU" dirty="0"/>
              <a:t>цепочки вакансий и междоузельных атомов.</a:t>
            </a:r>
          </a:p>
          <a:p>
            <a:pPr lvl="0" algn="just">
              <a:buFontTx/>
              <a:buChar char="-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12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784" y="-229393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1. Дефекты: классификация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79343"/>
            <a:ext cx="8856984" cy="557399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b="1" dirty="0"/>
              <a:t>Типы дефектов</a:t>
            </a:r>
          </a:p>
          <a:p>
            <a:pPr marL="0" lvl="0" indent="0" algn="just">
              <a:buNone/>
            </a:pPr>
            <a:r>
              <a:rPr lang="ru-RU" dirty="0"/>
              <a:t>3). Двумерные, или плоские, дефекты, т.е. несовершенства кристаллического строения, у которых </a:t>
            </a:r>
            <a:r>
              <a:rPr lang="ru-RU" u="sng" dirty="0"/>
              <a:t>два размера </a:t>
            </a:r>
            <a:r>
              <a:rPr lang="ru-RU" dirty="0"/>
              <a:t>существенно </a:t>
            </a:r>
            <a:r>
              <a:rPr lang="ru-RU" u="sng" dirty="0"/>
              <a:t>превышают</a:t>
            </a:r>
            <a:r>
              <a:rPr lang="ru-RU" dirty="0"/>
              <a:t> параметр решётки </a:t>
            </a:r>
            <a:r>
              <a:rPr lang="ru-RU" b="1" u="sng" dirty="0"/>
              <a:t>а</a:t>
            </a:r>
            <a:r>
              <a:rPr lang="ru-RU" dirty="0"/>
              <a:t>. </a:t>
            </a:r>
          </a:p>
          <a:p>
            <a:pPr marL="0" lvl="0" indent="0">
              <a:buNone/>
            </a:pPr>
            <a:r>
              <a:rPr lang="ru-RU" dirty="0"/>
              <a:t>	К двумерным дефектам относятся:</a:t>
            </a:r>
          </a:p>
          <a:p>
            <a:pPr lvl="0">
              <a:buFontTx/>
              <a:buChar char="-"/>
            </a:pPr>
            <a:r>
              <a:rPr lang="ru-RU" dirty="0"/>
              <a:t>поверхность, </a:t>
            </a:r>
          </a:p>
          <a:p>
            <a:pPr lvl="0">
              <a:buFontTx/>
              <a:buChar char="-"/>
            </a:pPr>
            <a:r>
              <a:rPr lang="ru-RU" dirty="0"/>
              <a:t>границы зёрен, фаз, двойников, </a:t>
            </a:r>
          </a:p>
          <a:p>
            <a:pPr lvl="0">
              <a:buFontTx/>
              <a:buChar char="-"/>
            </a:pPr>
            <a:r>
              <a:rPr lang="ru-RU" dirty="0"/>
              <a:t>дефекты упаковки, </a:t>
            </a:r>
          </a:p>
          <a:p>
            <a:pPr lvl="0">
              <a:buFontTx/>
              <a:buChar char="-"/>
            </a:pPr>
            <a:r>
              <a:rPr lang="ru-RU" dirty="0"/>
              <a:t>границы доменов в сверхструктуре и т.п.</a:t>
            </a:r>
          </a:p>
          <a:p>
            <a:pPr marL="0" lvl="0" indent="0">
              <a:buNone/>
            </a:pPr>
            <a:endParaRPr lang="ru-RU" dirty="0"/>
          </a:p>
          <a:p>
            <a:pPr marL="0" lvl="0" indent="0" algn="just">
              <a:buNone/>
            </a:pPr>
            <a:r>
              <a:rPr lang="ru-RU" dirty="0"/>
              <a:t>4). Трёхмерные, или объёмные, дефекты, т.е. несовершенства, у которых </a:t>
            </a:r>
            <a:r>
              <a:rPr lang="ru-RU" u="sng" dirty="0"/>
              <a:t>все три размера </a:t>
            </a:r>
            <a:r>
              <a:rPr lang="ru-RU" dirty="0"/>
              <a:t>существенно </a:t>
            </a:r>
            <a:r>
              <a:rPr lang="ru-RU" u="sng" dirty="0"/>
              <a:t>больше</a:t>
            </a:r>
            <a:r>
              <a:rPr lang="ru-RU" dirty="0"/>
              <a:t> межатомного параметра </a:t>
            </a:r>
            <a:r>
              <a:rPr lang="ru-RU" b="1" u="sng" dirty="0"/>
              <a:t>а</a:t>
            </a:r>
            <a:r>
              <a:rPr lang="ru-RU" dirty="0"/>
              <a:t>; </a:t>
            </a:r>
          </a:p>
          <a:p>
            <a:pPr marL="0" lvl="0" indent="0">
              <a:buNone/>
            </a:pPr>
            <a:r>
              <a:rPr lang="ru-RU" dirty="0"/>
              <a:t>к ним относятся:</a:t>
            </a:r>
          </a:p>
          <a:p>
            <a:pPr lvl="0">
              <a:buFontTx/>
              <a:buChar char="-"/>
            </a:pPr>
            <a:r>
              <a:rPr lang="ru-RU" dirty="0"/>
              <a:t>поры, </a:t>
            </a:r>
          </a:p>
          <a:p>
            <a:pPr lvl="0">
              <a:buFontTx/>
              <a:buChar char="-"/>
            </a:pPr>
            <a:r>
              <a:rPr lang="ru-RU" dirty="0"/>
              <a:t>трещины, </a:t>
            </a:r>
          </a:p>
          <a:p>
            <a:pPr lvl="0">
              <a:buFontTx/>
              <a:buChar char="-"/>
            </a:pPr>
            <a:r>
              <a:rPr lang="ru-RU" dirty="0"/>
              <a:t>выделения отдельных фаз и т.д.</a:t>
            </a:r>
          </a:p>
          <a:p>
            <a:pPr marL="0" indent="0">
              <a:buNone/>
            </a:pPr>
            <a:endParaRPr lang="ru-RU" dirty="0"/>
          </a:p>
          <a:p>
            <a:pPr lvl="0">
              <a:buFontTx/>
              <a:buChar char="-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26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431871"/>
            <a:ext cx="5764240" cy="706090"/>
          </a:xfrm>
        </p:spPr>
        <p:txBody>
          <a:bodyPr>
            <a:normAutofit/>
          </a:bodyPr>
          <a:lstStyle/>
          <a:p>
            <a:r>
              <a:rPr lang="ru-RU" sz="3200" b="1" dirty="0"/>
              <a:t>2.1. Вакансии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2171249"/>
            <a:ext cx="5122912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400" b="1" u="sng" dirty="0">
                <a:solidFill>
                  <a:srgbClr val="FF0000"/>
                </a:solidFill>
              </a:rPr>
              <a:t>Вакансии </a:t>
            </a:r>
            <a:r>
              <a:rPr lang="ru-RU" sz="2400" b="1" dirty="0">
                <a:solidFill>
                  <a:srgbClr val="FF0000"/>
                </a:solidFill>
              </a:rPr>
              <a:t>(</a:t>
            </a:r>
            <a:r>
              <a:rPr lang="ru-RU" sz="2400" b="1" u="sng" dirty="0">
                <a:solidFill>
                  <a:srgbClr val="FF0000"/>
                </a:solidFill>
              </a:rPr>
              <a:t>дефекты </a:t>
            </a:r>
            <a:r>
              <a:rPr lang="ru-RU" sz="2400" b="1" u="sng" dirty="0" err="1">
                <a:solidFill>
                  <a:srgbClr val="FF0000"/>
                </a:solidFill>
              </a:rPr>
              <a:t>Шоттки</a:t>
            </a:r>
            <a:r>
              <a:rPr lang="ru-RU" sz="2400" b="1" dirty="0">
                <a:solidFill>
                  <a:srgbClr val="FF0000"/>
                </a:solidFill>
              </a:rPr>
              <a:t>). </a:t>
            </a:r>
            <a:r>
              <a:rPr lang="ru-RU" sz="2400" dirty="0"/>
              <a:t>Это отсутствие атомов в отдельных узлах кристаллической решётки. </a:t>
            </a:r>
          </a:p>
          <a:p>
            <a:pPr marL="0" indent="0" algn="just">
              <a:buNone/>
            </a:pPr>
            <a:r>
              <a:rPr lang="ru-RU" sz="2400" dirty="0"/>
              <a:t>	Атомы, ближайшие к вакантному месту в решётке, смещаются в сторону свободного узла </a:t>
            </a:r>
            <a:r>
              <a:rPr lang="ru-RU" sz="2400" b="1" dirty="0"/>
              <a:t>за счёт нарушения равновесия межатомных сил притяжения и отталкивания</a:t>
            </a:r>
            <a:r>
              <a:rPr lang="ru-RU" sz="2400" dirty="0"/>
              <a:t>. </a:t>
            </a:r>
          </a:p>
          <a:p>
            <a:pPr marL="0" indent="0" algn="just">
              <a:buNone/>
            </a:pPr>
            <a:r>
              <a:rPr lang="ru-RU" sz="2400" dirty="0"/>
              <a:t>	В результате около вакансии наблюдается локальное </a:t>
            </a:r>
            <a:r>
              <a:rPr lang="ru-RU" sz="2400" u="sng" dirty="0"/>
              <a:t>искажение</a:t>
            </a:r>
            <a:r>
              <a:rPr lang="ru-RU" sz="2400" dirty="0"/>
              <a:t> кристаллической решётки (наблюдается в первых двух слоях соседних атомов и </a:t>
            </a:r>
            <a:r>
              <a:rPr lang="ru-RU" sz="2400" u="sng" dirty="0"/>
              <a:t>составляют доли межатомного состояния </a:t>
            </a:r>
            <a:r>
              <a:rPr lang="ru-RU" sz="2400" dirty="0"/>
              <a:t>).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96" y="2092014"/>
            <a:ext cx="2736304" cy="23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49256" y="4903264"/>
            <a:ext cx="2952328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Рис. 1</a:t>
            </a:r>
            <a:r>
              <a:rPr lang="ru-RU" sz="2000" dirty="0"/>
              <a:t>. Схематичное изображение кристаллической решётки, содержащей вакансию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76" y="495608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Характерной особенностью точечных дефектов является то, что они нарушают лишь ближний порядок в кристаллах, не затрагивая дальнего порядка.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57200" y="96490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FF0000"/>
                </a:solidFill>
              </a:rPr>
              <a:t>2</a:t>
            </a:r>
            <a:r>
              <a:rPr lang="ru-RU" sz="3200" b="1" dirty="0">
                <a:solidFill>
                  <a:srgbClr val="FF0000"/>
                </a:solidFill>
              </a:rPr>
              <a:t>. Точечные дефекты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2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2.1. Вакансии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229300" cy="397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5445224"/>
            <a:ext cx="799288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/>
              <a:t>Рис. 2</a:t>
            </a:r>
            <a:r>
              <a:rPr lang="ru-RU" sz="2400" dirty="0"/>
              <a:t>. Представление вакансий: а) – точечные вакансии; </a:t>
            </a:r>
          </a:p>
          <a:p>
            <a:r>
              <a:rPr lang="ru-RU" sz="2400" dirty="0"/>
              <a:t>б) – двойные и тройные вакансии. </a:t>
            </a:r>
          </a:p>
        </p:txBody>
      </p:sp>
    </p:spTree>
    <p:extLst>
      <p:ext uri="{BB962C8B-B14F-4D97-AF65-F5344CB8AC3E}">
        <p14:creationId xmlns:p14="http://schemas.microsoft.com/office/powerpoint/2010/main" val="317545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/>
              <a:t>2.1. Как образуются вакансии?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sz="2800" dirty="0"/>
              <a:t>В кристалле всегда имеются атомы, кинетическая энергия которых значительно выше средней, свойственной заданной температуре (чем выше температура, тем больше подвижность атомов). </a:t>
            </a:r>
          </a:p>
          <a:p>
            <a:pPr marL="0" indent="0" algn="just">
              <a:buNone/>
            </a:pPr>
            <a:r>
              <a:rPr lang="ru-RU" sz="2800" dirty="0"/>
              <a:t>	Такие атомы, особенно расположенные вблизи поверхности, могут выйти на поверхность кристалла. Они могут даже испариться. </a:t>
            </a:r>
          </a:p>
          <a:p>
            <a:pPr marL="0" indent="0" algn="just">
              <a:buNone/>
            </a:pPr>
            <a:r>
              <a:rPr lang="ru-RU" sz="2800" dirty="0"/>
              <a:t>	Их место займут атомы, находящиеся дальше от поверхности. Принадлежащие им узлы окажутся свободными, т.е. возникнут </a:t>
            </a:r>
            <a:r>
              <a:rPr lang="ru-RU" sz="2800" b="1" dirty="0">
                <a:solidFill>
                  <a:srgbClr val="FF0000"/>
                </a:solidFill>
              </a:rPr>
              <a:t>тепловые вакансии</a:t>
            </a:r>
            <a:r>
              <a:rPr lang="ru-RU" sz="2800" dirty="0"/>
              <a:t>.</a:t>
            </a:r>
          </a:p>
          <a:p>
            <a:pPr marL="0" indent="0" algn="just">
              <a:buNone/>
            </a:pPr>
            <a:r>
              <a:rPr lang="ru-RU" sz="2800" dirty="0"/>
              <a:t>	Чем выше температура, тем выше </a:t>
            </a:r>
            <a:r>
              <a:rPr lang="ru-RU" sz="2800" dirty="0" err="1"/>
              <a:t>термодинамически</a:t>
            </a:r>
            <a:r>
              <a:rPr lang="ru-RU" sz="2800" dirty="0"/>
              <a:t> равновесная концентрация вакансий.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dirty="0"/>
              <a:t>2.1. Образование вакансий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435280" cy="5073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	Источниками </a:t>
            </a:r>
            <a:r>
              <a:rPr lang="ru-RU" sz="2800" b="1" dirty="0">
                <a:solidFill>
                  <a:srgbClr val="FF0000"/>
                </a:solidFill>
              </a:rPr>
              <a:t>тепловых вакансий</a:t>
            </a:r>
            <a:r>
              <a:rPr lang="ru-RU" sz="2800" dirty="0"/>
              <a:t> (возникающих при нагреве) являются:</a:t>
            </a:r>
          </a:p>
          <a:p>
            <a:pPr algn="just">
              <a:buFontTx/>
              <a:buChar char="-"/>
            </a:pPr>
            <a:r>
              <a:rPr lang="ru-RU" sz="2800" dirty="0"/>
              <a:t>свободные поверхности,</a:t>
            </a:r>
          </a:p>
          <a:p>
            <a:pPr algn="just">
              <a:buFontTx/>
              <a:buChar char="-"/>
            </a:pPr>
            <a:r>
              <a:rPr lang="ru-RU" sz="2800" dirty="0"/>
              <a:t>границы зёрен,</a:t>
            </a:r>
          </a:p>
          <a:p>
            <a:pPr algn="just">
              <a:buFontTx/>
              <a:buChar char="-"/>
            </a:pPr>
            <a:r>
              <a:rPr lang="ru-RU" sz="2800" dirty="0"/>
              <a:t>пустоты и трещины.</a:t>
            </a:r>
          </a:p>
          <a:p>
            <a:pPr algn="just">
              <a:buNone/>
            </a:pPr>
            <a:r>
              <a:rPr lang="ru-RU" sz="2800" b="1" dirty="0"/>
              <a:t>	Причины образования вакансий:</a:t>
            </a:r>
          </a:p>
          <a:p>
            <a:pPr algn="just">
              <a:buFontTx/>
              <a:buChar char="-"/>
            </a:pPr>
            <a:r>
              <a:rPr lang="ru-RU" sz="2800" dirty="0"/>
              <a:t>нагрев;</a:t>
            </a:r>
          </a:p>
          <a:p>
            <a:pPr algn="just">
              <a:buFontTx/>
              <a:buChar char="-"/>
            </a:pPr>
            <a:r>
              <a:rPr lang="ru-RU" sz="2800" dirty="0"/>
              <a:t>пластические деформации,</a:t>
            </a:r>
          </a:p>
          <a:p>
            <a:pPr algn="just">
              <a:buFontTx/>
              <a:buChar char="-"/>
            </a:pPr>
            <a:r>
              <a:rPr lang="ru-RU" sz="2800" dirty="0"/>
              <a:t>рекристаллизация,</a:t>
            </a:r>
          </a:p>
          <a:p>
            <a:pPr algn="just">
              <a:buFontTx/>
              <a:buChar char="-"/>
            </a:pPr>
            <a:r>
              <a:rPr lang="ru-RU" sz="2800" dirty="0"/>
              <a:t>облучение высокоэнергетическими частицами.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2.1. Влияние вакансий на интенсивность диффузии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dirty="0"/>
              <a:t>	Один из механизмов диффузии в металлах – перемещение атомов по вакансиям. </a:t>
            </a:r>
          </a:p>
          <a:p>
            <a:pPr marL="0" indent="0" algn="just">
              <a:buNone/>
            </a:pPr>
            <a:r>
              <a:rPr lang="ru-RU" sz="2800" dirty="0"/>
              <a:t>	Следовательно, чем больше в материале вакансий, тем легче осуществляются диффузионные процессы. </a:t>
            </a:r>
          </a:p>
          <a:p>
            <a:pPr marL="0" indent="0" algn="just">
              <a:buNone/>
            </a:pPr>
            <a:r>
              <a:rPr lang="ru-RU" sz="2800" dirty="0"/>
              <a:t>	В свою очередь, диффузия лежит в основе многих процессов структурообразования, формирующих свойства материалов. Поэтому наличие в материале вакансий играет существенную роль.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2.2. Междоузельные атомы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736997"/>
            <a:ext cx="5266928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u="sng" dirty="0">
                <a:solidFill>
                  <a:srgbClr val="FF0000"/>
                </a:solidFill>
              </a:rPr>
              <a:t>Междоузельные атомы (дефекты Френкеля)</a:t>
            </a:r>
            <a:r>
              <a:rPr lang="ru-RU" sz="2000" b="1" u="sng" dirty="0"/>
              <a:t>.</a:t>
            </a:r>
            <a:r>
              <a:rPr lang="ru-RU" sz="2000" dirty="0"/>
              <a:t> Около заполненного узла  в междоузлии располагается лишний атом.</a:t>
            </a:r>
          </a:p>
          <a:p>
            <a:pPr algn="just"/>
            <a:r>
              <a:rPr lang="ru-RU" sz="2000" dirty="0"/>
              <a:t>Междоузельные атомы образуются в результате перехода атома из узла решётки в междоузлие. На месте атома, вышедшего из узла решётки в междоузлие, образуется вакансия. </a:t>
            </a:r>
            <a:r>
              <a:rPr lang="ru-RU" sz="2000" dirty="0" err="1"/>
              <a:t>Т.е</a:t>
            </a:r>
            <a:r>
              <a:rPr lang="ru-RU" sz="2000" dirty="0"/>
              <a:t> </a:t>
            </a:r>
            <a:r>
              <a:rPr lang="ru-RU" altLang="ru-RU" sz="2000" dirty="0">
                <a:cs typeface="Times New Roman" panose="02020603050405020304" pitchFamily="18" charset="0"/>
              </a:rPr>
              <a:t>образуются парами: вакансия + междоузельный атом</a:t>
            </a:r>
            <a:endParaRPr lang="ru-RU" sz="2000" dirty="0"/>
          </a:p>
          <a:p>
            <a:pPr algn="just"/>
            <a:r>
              <a:rPr lang="ru-RU" sz="2000" dirty="0"/>
              <a:t>Вокруг атома в </a:t>
            </a:r>
            <a:r>
              <a:rPr lang="ru-RU" sz="2000" dirty="0" err="1"/>
              <a:t>междуузлии</a:t>
            </a:r>
            <a:r>
              <a:rPr lang="ru-RU" sz="2000" dirty="0"/>
              <a:t> за счет </a:t>
            </a:r>
            <a:r>
              <a:rPr lang="ru-RU" sz="2000" dirty="0" err="1"/>
              <a:t>появле-ния</a:t>
            </a:r>
            <a:r>
              <a:rPr lang="ru-RU" sz="2000" dirty="0"/>
              <a:t> с его стороны сил отталкивания возникают локальные </a:t>
            </a:r>
            <a:r>
              <a:rPr lang="ru-RU" sz="2000" u="sng" dirty="0"/>
              <a:t>искажения</a:t>
            </a:r>
            <a:r>
              <a:rPr lang="ru-RU" sz="2000" dirty="0"/>
              <a:t> кристаллической решетки. Смещение соседних атомов при подобном дефекте может </a:t>
            </a:r>
            <a:r>
              <a:rPr lang="ru-RU" sz="2000" u="sng" dirty="0"/>
              <a:t>достигать нескольких процентов от межатомного расстояния (до 20 %). 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2448272" cy="20912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512" y="3356992"/>
            <a:ext cx="3024336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Рис. 3</a:t>
            </a:r>
            <a:r>
              <a:rPr lang="ru-RU" sz="2000" dirty="0"/>
              <a:t>. Схематичное изображение кристаллической решётки с междоузельным атомом.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79512" y="5733256"/>
            <a:ext cx="8568952" cy="1540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dirty="0"/>
              <a:t>Энергия образования </a:t>
            </a:r>
            <a:r>
              <a:rPr lang="ru-RU" sz="2000" dirty="0" err="1"/>
              <a:t>межузельного</a:t>
            </a:r>
            <a:r>
              <a:rPr lang="ru-RU" sz="2000" dirty="0"/>
              <a:t> атома в металле всегда больше, чем энергия образования вакансии, поэтому количество </a:t>
            </a:r>
            <a:r>
              <a:rPr lang="ru-RU" sz="2000" u="sng" dirty="0" err="1"/>
              <a:t>межузельных</a:t>
            </a:r>
            <a:r>
              <a:rPr lang="ru-RU" sz="2000" u="sng" dirty="0"/>
              <a:t> атомов значительно меньше ,чем вакансий.</a:t>
            </a:r>
          </a:p>
        </p:txBody>
      </p:sp>
    </p:spTree>
    <p:extLst>
      <p:ext uri="{BB962C8B-B14F-4D97-AF65-F5344CB8AC3E}">
        <p14:creationId xmlns:p14="http://schemas.microsoft.com/office/powerpoint/2010/main" val="341097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76" y="1141237"/>
            <a:ext cx="4248472" cy="38235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4282"/>
            <a:ext cx="8208912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2.2. Возможные механизмы перемещения атомов в кристаллической решётке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96520" y="1141237"/>
            <a:ext cx="4310136" cy="4154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1 – простой обменный;</a:t>
            </a:r>
          </a:p>
          <a:p>
            <a:r>
              <a:rPr lang="ru-RU" sz="2000" dirty="0"/>
              <a:t>2 – циклический обменный;</a:t>
            </a:r>
          </a:p>
          <a:p>
            <a:r>
              <a:rPr lang="ru-RU" sz="2000" dirty="0"/>
              <a:t>3 – </a:t>
            </a:r>
            <a:r>
              <a:rPr lang="ru-RU" sz="2000" dirty="0" err="1"/>
              <a:t>вакансионный</a:t>
            </a:r>
            <a:r>
              <a:rPr lang="ru-RU" sz="2000" dirty="0"/>
              <a:t>;</a:t>
            </a:r>
          </a:p>
          <a:p>
            <a:r>
              <a:rPr lang="ru-RU" sz="2000" dirty="0"/>
              <a:t>4 – простой междоузельный;</a:t>
            </a:r>
          </a:p>
          <a:p>
            <a:r>
              <a:rPr lang="ru-RU" sz="2000" dirty="0"/>
              <a:t>5 – междоузельный механизм вытеснения;</a:t>
            </a:r>
          </a:p>
          <a:p>
            <a:r>
              <a:rPr lang="ru-RU" sz="2000" dirty="0"/>
              <a:t>6 – </a:t>
            </a:r>
            <a:r>
              <a:rPr lang="ru-RU" sz="2000" dirty="0" err="1"/>
              <a:t>краудионный</a:t>
            </a:r>
            <a:r>
              <a:rPr lang="ru-RU" sz="2000" dirty="0"/>
              <a:t>;</a:t>
            </a:r>
          </a:p>
          <a:p>
            <a:r>
              <a:rPr lang="ru-RU" altLang="ru-RU" sz="2000" dirty="0"/>
              <a:t>7 – </a:t>
            </a:r>
            <a:r>
              <a:rPr lang="ru-RU" altLang="ru-RU" sz="2000" dirty="0" err="1"/>
              <a:t>бивакансионный</a:t>
            </a:r>
            <a:r>
              <a:rPr lang="ru-RU" altLang="ru-RU" sz="2000" dirty="0"/>
              <a:t> механизм;</a:t>
            </a:r>
          </a:p>
          <a:p>
            <a:r>
              <a:rPr lang="ru-RU" altLang="ru-RU" sz="2000" dirty="0"/>
              <a:t>8 – механизм диффузии по структурным дефектам (дислокационным трубкам, границам зёрен, внешней поверхности).</a:t>
            </a:r>
            <a:endParaRPr lang="ru-RU" sz="2000" dirty="0"/>
          </a:p>
          <a:p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2976" y="5034490"/>
            <a:ext cx="439354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/>
              <a:t>Рис. 4. </a:t>
            </a:r>
            <a:r>
              <a:rPr lang="ru-RU" sz="2000" dirty="0"/>
              <a:t>Механизмы перемещения атомов в кристалле.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179512" y="5733256"/>
            <a:ext cx="8568952" cy="1540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i="1" dirty="0"/>
              <a:t>Точечные дефекты </a:t>
            </a:r>
            <a:r>
              <a:rPr lang="ru-RU" sz="2000" i="1" dirty="0" err="1"/>
              <a:t>Шоттки</a:t>
            </a:r>
            <a:r>
              <a:rPr lang="ru-RU" sz="2000" i="1" dirty="0"/>
              <a:t> и Френкеля оказывают влияние на некоторые физические свойства металла (упрочнение, электропроводность, магнитные свойства), а также на фазовые превращения.</a:t>
            </a:r>
            <a:endParaRPr lang="ru-RU" sz="2000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2.3. Другие виды точечных дефектов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b="1" dirty="0">
                <a:solidFill>
                  <a:srgbClr val="FF0000"/>
                </a:solidFill>
              </a:rPr>
              <a:t>Мелкие кластеры точечных дефектов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это дефекты, состоящие из нескольких точечных, пока размер кластера сравним с межатомным параметром </a:t>
            </a:r>
            <a:r>
              <a:rPr lang="ru-RU" b="1" i="1" dirty="0"/>
              <a:t>а</a:t>
            </a:r>
            <a:r>
              <a:rPr lang="ru-RU" dirty="0"/>
              <a:t>, </a:t>
            </a:r>
          </a:p>
          <a:p>
            <a:pPr marL="0" indent="0" algn="just">
              <a:buNone/>
            </a:pPr>
            <a:r>
              <a:rPr lang="ru-RU" dirty="0"/>
              <a:t>например,:</a:t>
            </a:r>
          </a:p>
          <a:p>
            <a:pPr algn="just">
              <a:buFontTx/>
              <a:buChar char="-"/>
            </a:pPr>
            <a:r>
              <a:rPr lang="ru-RU" dirty="0" err="1"/>
              <a:t>бивакансия</a:t>
            </a:r>
            <a:r>
              <a:rPr lang="ru-RU" dirty="0"/>
              <a:t>, состоящая из двух расположенных рядом вакансий; </a:t>
            </a:r>
          </a:p>
          <a:p>
            <a:pPr algn="just">
              <a:buFontTx/>
              <a:buChar char="-"/>
            </a:pPr>
            <a:r>
              <a:rPr lang="ru-RU" dirty="0"/>
              <a:t>плоская </a:t>
            </a:r>
            <a:r>
              <a:rPr lang="ru-RU" dirty="0" err="1"/>
              <a:t>тривакансия</a:t>
            </a:r>
            <a:r>
              <a:rPr lang="ru-RU" dirty="0"/>
              <a:t>; </a:t>
            </a:r>
          </a:p>
          <a:p>
            <a:pPr algn="just">
              <a:buFontTx/>
              <a:buChar char="-"/>
            </a:pPr>
            <a:r>
              <a:rPr lang="ru-RU" dirty="0" err="1"/>
              <a:t>би</a:t>
            </a:r>
            <a:r>
              <a:rPr lang="ru-RU" dirty="0"/>
              <a:t>- и </a:t>
            </a:r>
            <a:r>
              <a:rPr lang="ru-RU" dirty="0" err="1"/>
              <a:t>тримеждоузлия</a:t>
            </a:r>
            <a:r>
              <a:rPr lang="ru-RU" dirty="0"/>
              <a:t> и т.д.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73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6168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2.3. Другие виды точечных дефектов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76123"/>
            <a:ext cx="9144000" cy="2955274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sz="5000" b="1" dirty="0">
                <a:solidFill>
                  <a:srgbClr val="FF0000"/>
                </a:solidFill>
              </a:rPr>
              <a:t>Примесные дефекты</a:t>
            </a:r>
            <a:r>
              <a:rPr lang="ru-RU" sz="5000" dirty="0">
                <a:solidFill>
                  <a:srgbClr val="FF0000"/>
                </a:solidFill>
              </a:rPr>
              <a:t> </a:t>
            </a:r>
            <a:r>
              <a:rPr lang="ru-RU" sz="5000" dirty="0"/>
              <a:t>– примеси внедрения и примеси замещения:</a:t>
            </a:r>
          </a:p>
          <a:p>
            <a:pPr marL="0" indent="0" algn="just">
              <a:buNone/>
            </a:pPr>
            <a:endParaRPr lang="ru-RU" sz="5000" dirty="0"/>
          </a:p>
          <a:p>
            <a:pPr marL="0" indent="0" algn="just">
              <a:buNone/>
            </a:pPr>
            <a:r>
              <a:rPr lang="ru-RU" sz="5000" dirty="0"/>
              <a:t>а) </a:t>
            </a:r>
            <a:r>
              <a:rPr lang="ru-RU" sz="5000" b="1" dirty="0"/>
              <a:t>примесь замещения </a:t>
            </a:r>
            <a:r>
              <a:rPr lang="ru-RU" sz="5000" dirty="0"/>
              <a:t>– примесные атомы, </a:t>
            </a:r>
            <a:r>
              <a:rPr lang="ru-RU" sz="5000" u="sng" dirty="0"/>
              <a:t>расположенные в узлах</a:t>
            </a:r>
            <a:r>
              <a:rPr lang="ru-RU" sz="5000" dirty="0"/>
              <a:t> кристаллической решётки, т.е. занимающие в регулярных положениях атомы матрицы; положение внедрения занимают примеси, размер которых больше размера матричного атома;</a:t>
            </a:r>
          </a:p>
          <a:p>
            <a:pPr marL="0" indent="0" algn="just">
              <a:buNone/>
            </a:pPr>
            <a:endParaRPr lang="ru-RU" sz="5000" dirty="0"/>
          </a:p>
          <a:p>
            <a:pPr marL="0" indent="0" algn="just">
              <a:buNone/>
            </a:pPr>
            <a:r>
              <a:rPr lang="ru-RU" sz="5000" dirty="0"/>
              <a:t>б) </a:t>
            </a:r>
            <a:r>
              <a:rPr lang="ru-RU" sz="5000" b="1" dirty="0"/>
              <a:t>примесь внедрения</a:t>
            </a:r>
            <a:r>
              <a:rPr lang="ru-RU" sz="5000" dirty="0"/>
              <a:t> – примесные атомы, </a:t>
            </a:r>
            <a:r>
              <a:rPr lang="ru-RU" sz="5000" u="sng" dirty="0"/>
              <a:t>расположенные в междоузлии</a:t>
            </a:r>
            <a:r>
              <a:rPr lang="ru-RU" sz="5000" dirty="0"/>
              <a:t> кристаллической решетки; как правило, положение внедрения занимают примеси, размер которых меньше размера матричного атома</a:t>
            </a:r>
          </a:p>
          <a:p>
            <a:pPr marL="0" indent="0" algn="just">
              <a:buNone/>
            </a:pPr>
            <a:endParaRPr lang="ru-RU" sz="34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48944" y="4161401"/>
            <a:ext cx="46085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Типы точечных дефектов: </a:t>
            </a:r>
          </a:p>
          <a:p>
            <a:r>
              <a:rPr lang="ru-RU" sz="2000" dirty="0"/>
              <a:t>1 - вакансия; </a:t>
            </a:r>
          </a:p>
          <a:p>
            <a:r>
              <a:rPr lang="ru-RU" sz="2000" dirty="0"/>
              <a:t>2 - междоузельный атом; </a:t>
            </a:r>
          </a:p>
          <a:p>
            <a:r>
              <a:rPr lang="ru-RU" sz="2000" dirty="0"/>
              <a:t>3 - примесный атом замещения;</a:t>
            </a:r>
          </a:p>
          <a:p>
            <a:r>
              <a:rPr lang="ru-RU" sz="2000" dirty="0"/>
              <a:t>4 - примесный атом внедрения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3349154"/>
            <a:ext cx="2534004" cy="337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3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3. Линейные дефекты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	Основным видом дефектов этого типа являются </a:t>
            </a:r>
            <a:r>
              <a:rPr lang="ru-RU" b="1" dirty="0">
                <a:solidFill>
                  <a:srgbClr val="FF0000"/>
                </a:solidFill>
              </a:rPr>
              <a:t>дислокации</a:t>
            </a:r>
            <a:r>
              <a:rPr lang="ru-RU" b="1" dirty="0"/>
              <a:t>: </a:t>
            </a:r>
            <a:endParaRPr lang="en-US" b="1" dirty="0"/>
          </a:p>
          <a:p>
            <a:pPr algn="just"/>
            <a:r>
              <a:rPr lang="ru-RU" b="1" dirty="0"/>
              <a:t>краевые, </a:t>
            </a:r>
            <a:endParaRPr lang="en-US" b="1" dirty="0"/>
          </a:p>
          <a:p>
            <a:pPr algn="just"/>
            <a:r>
              <a:rPr lang="ru-RU" b="1" dirty="0"/>
              <a:t>винтовые, </a:t>
            </a:r>
          </a:p>
          <a:p>
            <a:pPr algn="just"/>
            <a:r>
              <a:rPr lang="ru-RU" b="1" dirty="0"/>
              <a:t>смешанные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r>
              <a:rPr lang="ru-RU" dirty="0"/>
              <a:t>	В отличие от точечных линейные дефекты нарушают дальний порядок.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61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720080"/>
          </a:xfrm>
        </p:spPr>
        <p:txBody>
          <a:bodyPr>
            <a:normAutofit/>
          </a:bodyPr>
          <a:lstStyle/>
          <a:p>
            <a:r>
              <a:rPr lang="ru-RU" sz="3200" b="1" dirty="0"/>
              <a:t>3. Дислокации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	</a:t>
            </a:r>
            <a:r>
              <a:rPr lang="ru-RU" sz="3000" b="1" dirty="0"/>
              <a:t>Дислокации</a:t>
            </a:r>
            <a:r>
              <a:rPr lang="ru-RU" sz="3000" dirty="0"/>
              <a:t> являются особым типом несовершенств в решётке, резко отличным по своей природе от других. </a:t>
            </a:r>
          </a:p>
          <a:p>
            <a:pPr marL="0" indent="0" algn="just">
              <a:buNone/>
            </a:pPr>
            <a:r>
              <a:rPr lang="ru-RU" sz="2800" b="1" dirty="0"/>
              <a:t>	</a:t>
            </a:r>
            <a:r>
              <a:rPr lang="ru-RU" sz="2800" dirty="0"/>
              <a:t>Это - линии, вдоль и вблизи которых нарушено характерное для кристалла правильное расположение атомных плоскостей.</a:t>
            </a:r>
          </a:p>
          <a:p>
            <a:pPr marL="0" indent="0" algn="just">
              <a:buNone/>
            </a:pPr>
            <a:r>
              <a:rPr lang="ru-RU" sz="2800" dirty="0"/>
              <a:t>	Дислокации всегда присутствуют в реальных кристаллах!</a:t>
            </a:r>
          </a:p>
          <a:p>
            <a:pPr marL="0" indent="0" algn="just">
              <a:buNone/>
            </a:pPr>
            <a:endParaRPr lang="ru-RU" sz="3000" dirty="0"/>
          </a:p>
          <a:p>
            <a:pPr marL="0" indent="0" algn="just">
              <a:buNone/>
            </a:pPr>
            <a:r>
              <a:rPr lang="ru-RU" sz="3000" dirty="0"/>
              <a:t>	В настоящее время с помощью теории дислокаций рассматриваются многие процессы, протекающие в кристаллах:</a:t>
            </a:r>
          </a:p>
          <a:p>
            <a:pPr algn="just">
              <a:buFontTx/>
              <a:buChar char="-"/>
            </a:pPr>
            <a:r>
              <a:rPr lang="ru-RU" sz="3000" dirty="0"/>
              <a:t>пластическая деформация, </a:t>
            </a:r>
          </a:p>
          <a:p>
            <a:pPr algn="just">
              <a:buFontTx/>
              <a:buChar char="-"/>
            </a:pPr>
            <a:r>
              <a:rPr lang="ru-RU" sz="3000" dirty="0"/>
              <a:t>кристаллизация из расплава, </a:t>
            </a:r>
          </a:p>
          <a:p>
            <a:pPr algn="just">
              <a:buFontTx/>
              <a:buChar char="-"/>
            </a:pPr>
            <a:r>
              <a:rPr lang="ru-RU" sz="3000" dirty="0"/>
              <a:t>фазовые и структурные превращения в твёрдом состоянии и многое другое.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69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3.1. Краевые дислокации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1526593"/>
            <a:ext cx="4834880" cy="521477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sz="3400" b="1" dirty="0">
                <a:solidFill>
                  <a:srgbClr val="FF0000"/>
                </a:solidFill>
              </a:rPr>
              <a:t>Краевые дислокации  </a:t>
            </a:r>
            <a:r>
              <a:rPr lang="ru-RU" sz="3400" b="1" dirty="0"/>
              <a:t>- </a:t>
            </a:r>
            <a:r>
              <a:rPr lang="ru-RU" sz="3400" dirty="0"/>
              <a:t>локализованное искажение кристаллической решётки, вызванное наличием в ней «лишней» атомной плоскости, или </a:t>
            </a:r>
            <a:r>
              <a:rPr lang="ru-RU" sz="3400" b="1" dirty="0" err="1"/>
              <a:t>экстраплоскости</a:t>
            </a:r>
            <a:r>
              <a:rPr lang="ru-RU" sz="3400" dirty="0"/>
              <a:t>. </a:t>
            </a:r>
          </a:p>
          <a:p>
            <a:pPr marL="0" indent="0" algn="just">
              <a:buNone/>
            </a:pPr>
            <a:r>
              <a:rPr lang="ru-RU" sz="3400" dirty="0"/>
              <a:t>	Вдоль неё (под её краем) как раз и происходит нарушение в регулярном расположении атомов кристалла. </a:t>
            </a:r>
          </a:p>
          <a:p>
            <a:pPr marL="0" indent="0" algn="just">
              <a:buNone/>
            </a:pPr>
            <a:r>
              <a:rPr lang="ru-RU" sz="3400" b="1" dirty="0"/>
              <a:t>	Т.е. одна из атомных плоскостей кристалла оказалась недостроенной. </a:t>
            </a:r>
            <a:endParaRPr lang="ru-RU" sz="34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869160"/>
            <a:ext cx="316835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/>
              <a:t>Рис. 5. </a:t>
            </a:r>
            <a:r>
              <a:rPr lang="ru-RU" sz="2400" dirty="0"/>
              <a:t>Краевая дислокация.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26703"/>
            <a:ext cx="28575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5576" y="1526593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/>
              <a:t>экстраплоскость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7414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109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3.1. Образование краевых дислокаций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5589240"/>
            <a:ext cx="288032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/>
              <a:t>Рис. 6. </a:t>
            </a:r>
            <a:r>
              <a:rPr lang="ru-RU" sz="2000" dirty="0"/>
              <a:t>Сдвиг, создавший краевую дислокацию.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79912" y="1562720"/>
            <a:ext cx="5112568" cy="4154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	Если верхнюю часть кристалла сдвинуть относительно нижней на одно межатомное расстояние, причём зафиксировать положение, когда сдвиг охватит не всю плоскость скольжения, а только часть её АВС</a:t>
            </a:r>
            <a:r>
              <a:rPr lang="en-US" sz="2400" dirty="0"/>
              <a:t>D</a:t>
            </a:r>
            <a:r>
              <a:rPr lang="ru-RU" sz="2400" dirty="0"/>
              <a:t>, то граница АВ между участком, где скольжение уже произошло, и участком в плоскости скольжения, в котором скольжение ещё не произошло, и будет</a:t>
            </a:r>
            <a:r>
              <a:rPr lang="ru-RU" sz="2400" b="1" dirty="0">
                <a:solidFill>
                  <a:srgbClr val="FF0000"/>
                </a:solidFill>
              </a:rPr>
              <a:t> дислокацией</a:t>
            </a:r>
            <a:r>
              <a:rPr lang="ru-RU" sz="2400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552" y="1556792"/>
            <a:ext cx="3024336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Наиболее простой способ образования дислокации в кристалле – сдвиг.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988608"/>
            <a:ext cx="2858789" cy="220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/>
              <a:t>3.1. Краевые дислокации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295232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b="1" dirty="0"/>
              <a:t>На рис. 6 </a:t>
            </a:r>
            <a:r>
              <a:rPr lang="ru-RU" dirty="0"/>
              <a:t>край </a:t>
            </a:r>
            <a:r>
              <a:rPr lang="ru-RU" dirty="0" err="1"/>
              <a:t>экстраплоскости</a:t>
            </a:r>
            <a:r>
              <a:rPr lang="ru-RU" dirty="0"/>
              <a:t> АВ представляет собой линию краевой дислокации, которая простирается вдоль плоскости скольжения (перпендикулярно к вектору сдвига  </a:t>
            </a:r>
            <a:r>
              <a:rPr lang="el-GR" dirty="0"/>
              <a:t>τ</a:t>
            </a:r>
            <a:r>
              <a:rPr lang="ru-RU" dirty="0"/>
              <a:t>) через всю толщину кристалла.</a:t>
            </a:r>
          </a:p>
          <a:p>
            <a:pPr marL="0" indent="0" algn="just">
              <a:buNone/>
            </a:pPr>
            <a:r>
              <a:rPr lang="ru-RU" dirty="0"/>
              <a:t>	В поперечном сечении, где имеет место существенное нарушение периодичности расположения атомов, размеры дефекта не превышают (3-5)</a:t>
            </a:r>
            <a:r>
              <a:rPr lang="ru-RU" b="1" i="1" dirty="0"/>
              <a:t>а</a:t>
            </a:r>
            <a:r>
              <a:rPr lang="ru-RU" dirty="0"/>
              <a:t> (</a:t>
            </a:r>
            <a:r>
              <a:rPr lang="ru-RU" b="1" i="1" dirty="0"/>
              <a:t>а</a:t>
            </a:r>
            <a:r>
              <a:rPr lang="ru-RU" dirty="0"/>
              <a:t> – период решётки).</a:t>
            </a:r>
          </a:p>
          <a:p>
            <a:pPr marL="0" indent="0" algn="just">
              <a:buNone/>
            </a:pPr>
            <a:r>
              <a:rPr lang="ru-RU" dirty="0"/>
              <a:t>	Дислокационные линии не обрываются внутри кристалла. Они выходят на его поверхность, заканчиваются на других дислокациях или образуют замкнутые дислокационные петли.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45" y="4005064"/>
            <a:ext cx="5942319" cy="271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1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00808"/>
            <a:ext cx="8153400" cy="4562475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/>
              <a:t>3.1. Краевые дислокации</a:t>
            </a:r>
          </a:p>
        </p:txBody>
      </p:sp>
    </p:spTree>
    <p:extLst>
      <p:ext uri="{BB962C8B-B14F-4D97-AF65-F5344CB8AC3E}">
        <p14:creationId xmlns:p14="http://schemas.microsoft.com/office/powerpoint/2010/main" val="119179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/>
              <a:t>3.1. Краевые дислокации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934" y="1628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734" y="1124744"/>
            <a:ext cx="3452650" cy="2258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36342" y="3475756"/>
            <a:ext cx="741682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/>
              <a:t>Рис. 7. Схемы расположения атомов у дислокаций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247" y="1124744"/>
            <a:ext cx="3258745" cy="2258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7181" y="4196328"/>
            <a:ext cx="818562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200" dirty="0"/>
              <a:t>Если </a:t>
            </a:r>
            <a:r>
              <a:rPr lang="ru-RU" sz="2200" dirty="0" err="1"/>
              <a:t>экстраплоскость</a:t>
            </a:r>
            <a:r>
              <a:rPr lang="ru-RU" sz="2200" dirty="0"/>
              <a:t> находится в верхней части кристалла, то это – положительная дислокация (обозначение  -  ), а если в нижней – отрицательная дислокация (обозначение – Т).</a:t>
            </a:r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 Эти различия условны, </a:t>
            </a:r>
            <a:r>
              <a:rPr lang="ru-RU" sz="2200" dirty="0" err="1"/>
              <a:t>тк</a:t>
            </a:r>
            <a:r>
              <a:rPr lang="ru-RU" sz="2200" dirty="0"/>
              <a:t> поворачивая кристалл, отрицательная дислокация становится положительной. Знак дислокации важен при анализе их взаимодействия.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796274"/>
              </p:ext>
            </p:extLst>
          </p:nvPr>
        </p:nvGraphicFramePr>
        <p:xfrm>
          <a:off x="8106207" y="4570056"/>
          <a:ext cx="322303" cy="347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3" name="Equation" r:id="rId5" imgW="164880" imgH="177480" progId="Equation.DSMT4">
                  <p:embed/>
                </p:oleObj>
              </mc:Choice>
              <mc:Fallback>
                <p:oleObj name="Equation" r:id="rId5" imgW="164880" imgH="177480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6207" y="4570056"/>
                        <a:ext cx="322303" cy="347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499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3.1. Краевые дислокации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0509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83568" y="980728"/>
            <a:ext cx="792088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	</a:t>
            </a:r>
            <a:r>
              <a:rPr lang="ru-RU" sz="2400" dirty="0"/>
              <a:t>Дислокации при приложении небольшого касательного напряжения легко перемещаются. В этом случае </a:t>
            </a:r>
            <a:r>
              <a:rPr lang="ru-RU" sz="2400" dirty="0" err="1"/>
              <a:t>экстраплоскость</a:t>
            </a:r>
            <a:r>
              <a:rPr lang="ru-RU" sz="2400" dirty="0"/>
              <a:t> посредством незначительного смещения перейдёт в полную плоскость кристалла, а функции </a:t>
            </a:r>
            <a:r>
              <a:rPr lang="ru-RU" sz="2400" dirty="0" err="1"/>
              <a:t>экстраплоскости</a:t>
            </a:r>
            <a:r>
              <a:rPr lang="ru-RU" sz="2400" dirty="0"/>
              <a:t> будут переданы соседней плоскости.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1640" y="6147789"/>
            <a:ext cx="554461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/>
              <a:t>Рис. 8</a:t>
            </a:r>
            <a:r>
              <a:rPr lang="ru-RU" sz="2400" dirty="0"/>
              <a:t>. Скольжение краевой дислокации.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350608"/>
            <a:ext cx="798195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/>
              <a:t>3.1. Краевые дислокации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254665" y="4293096"/>
            <a:ext cx="604867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Рис. 9. Схема взаимодействия дислокаций, лежащих в одной плоскости скольжения.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5301208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     Дислокации одинакового знака отталкиваются (а), а разного знака взаимно притягиваются (б). Сближение дислокаций разного знака приводит к их уничтожению (аннигиляции).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4939427"/>
            <a:ext cx="8229600" cy="118673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08271"/>
            <a:ext cx="6454773" cy="3175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16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281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3.2. Винтовые дислокации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038240" y="898639"/>
            <a:ext cx="3782232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Рис. 10. </a:t>
            </a:r>
            <a:r>
              <a:rPr lang="ru-RU" sz="2000" dirty="0"/>
              <a:t>Винтовая дислокация </a:t>
            </a:r>
            <a:r>
              <a:rPr lang="en-GB" sz="2000" dirty="0"/>
              <a:t>EF </a:t>
            </a:r>
            <a:r>
              <a:rPr lang="ru-RU" sz="2000" dirty="0"/>
              <a:t>в результате неполного сдвига по плоскости </a:t>
            </a:r>
            <a:r>
              <a:rPr lang="en-GB" sz="2000" dirty="0"/>
              <a:t>Q </a:t>
            </a:r>
            <a:r>
              <a:rPr lang="ru-RU" sz="2000" dirty="0"/>
              <a:t>(а) и расположение атомов в области винтовой дислокации (б).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026" y="3463531"/>
            <a:ext cx="879447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     Вокруг линии </a:t>
            </a:r>
            <a:r>
              <a:rPr lang="en-GB" sz="2000" dirty="0"/>
              <a:t>EF </a:t>
            </a:r>
            <a:r>
              <a:rPr lang="ru-RU" sz="2000" dirty="0"/>
              <a:t>атомные плоскости изогнуты по винтовой поверхности.</a:t>
            </a:r>
            <a:r>
              <a:rPr lang="en-GB" sz="2000" dirty="0"/>
              <a:t> </a:t>
            </a:r>
            <a:r>
              <a:rPr lang="ru-RU" sz="2000" dirty="0"/>
              <a:t>Обойдя верхнюю атомную плоскость по часовой стрелке, приходим к краю второй атомной плоскости и т.д.</a:t>
            </a:r>
            <a:endParaRPr lang="en-US" sz="2000" dirty="0"/>
          </a:p>
          <a:p>
            <a:pPr algn="just"/>
            <a:r>
              <a:rPr lang="ru-RU" sz="2000" b="1" u="sng" dirty="0">
                <a:solidFill>
                  <a:srgbClr val="FF0000"/>
                </a:solidFill>
              </a:rPr>
              <a:t>Винтовую дислокацию </a:t>
            </a:r>
            <a:r>
              <a:rPr lang="ru-RU" sz="2000" dirty="0"/>
              <a:t>можно представить как расположение атомов по винтовой поверхности с шагом в одно межатомное расстояние (</a:t>
            </a:r>
            <a:r>
              <a:rPr lang="ru-RU" sz="2000" b="1" dirty="0"/>
              <a:t>Рис. 10</a:t>
            </a:r>
            <a:r>
              <a:rPr lang="ru-RU" sz="2000" dirty="0"/>
              <a:t>). </a:t>
            </a:r>
          </a:p>
          <a:p>
            <a:pPr algn="just"/>
            <a:r>
              <a:rPr lang="ru-RU" sz="2000" dirty="0"/>
              <a:t>	Ось этой винтовой поверхности является </a:t>
            </a:r>
            <a:r>
              <a:rPr lang="ru-RU" sz="2000" b="1" dirty="0"/>
              <a:t>линией дислокации</a:t>
            </a:r>
            <a:r>
              <a:rPr lang="ru-RU" sz="2000" dirty="0"/>
              <a:t>. </a:t>
            </a:r>
          </a:p>
          <a:p>
            <a:pPr algn="just"/>
            <a:r>
              <a:rPr lang="ru-RU" sz="2000" dirty="0"/>
              <a:t>	Кристалл, содержащий винтовую дислокацию, представляет собой фактически одну-единственную атомную плоскость, свёрнутую в виде винтовой лестницы.</a:t>
            </a:r>
          </a:p>
          <a:p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8" y="623634"/>
            <a:ext cx="4763886" cy="276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0360"/>
            <a:ext cx="8892480" cy="5821852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7281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3.2. Винтовые дислокации</a:t>
            </a:r>
          </a:p>
        </p:txBody>
      </p:sp>
    </p:spTree>
    <p:extLst>
      <p:ext uri="{BB962C8B-B14F-4D97-AF65-F5344CB8AC3E}">
        <p14:creationId xmlns:p14="http://schemas.microsoft.com/office/powerpoint/2010/main" val="59804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368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3.2. Винтовые дислокации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b="1" dirty="0"/>
              <a:t>Винтовая дислокация, также как и краевая, </a:t>
            </a:r>
            <a:r>
              <a:rPr lang="ru-RU" dirty="0"/>
              <a:t>	образована неполным сдвигом кристалла по плоскости </a:t>
            </a:r>
            <a:r>
              <a:rPr lang="en-GB" dirty="0"/>
              <a:t>Q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r>
              <a:rPr lang="ru-RU" dirty="0"/>
              <a:t>	По каким-то причинам в процессе образования кристалла произошло слипание верхнего и нижнего атомных слоёв. </a:t>
            </a:r>
          </a:p>
          <a:p>
            <a:pPr marL="0" indent="0" algn="just">
              <a:buNone/>
            </a:pPr>
            <a:r>
              <a:rPr lang="ru-RU" dirty="0"/>
              <a:t>	В отличие от краевой дислокации, винтовая дислокация параллельна вектору сдвига.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33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3.3. Другие линейные дефекты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1628800"/>
            <a:ext cx="4824536" cy="49685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Дислокационные петли</a:t>
            </a:r>
            <a:r>
              <a:rPr lang="ru-RU" b="1" dirty="0">
                <a:solidFill>
                  <a:srgbClr val="C0000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ru-RU" b="1" dirty="0"/>
              <a:t>	1). </a:t>
            </a:r>
            <a:r>
              <a:rPr lang="ru-RU" dirty="0"/>
              <a:t>Если в каком-то месте плотноупакованной кристаллической плоскости образуется скопление вакансий, то это эквивалентно как бы вырезанию диска из атомной плоскости. </a:t>
            </a:r>
          </a:p>
          <a:p>
            <a:pPr marL="0" indent="0" algn="just">
              <a:buNone/>
            </a:pPr>
            <a:r>
              <a:rPr lang="ru-RU" dirty="0"/>
              <a:t>	Край такого «вынутого» атомного диска представляет «круговую» дислокацию, или </a:t>
            </a:r>
            <a:r>
              <a:rPr lang="ru-RU" b="1" dirty="0" err="1"/>
              <a:t>вакансионную</a:t>
            </a:r>
            <a:r>
              <a:rPr lang="ru-RU" b="1" dirty="0"/>
              <a:t> дислокационную петлю.</a:t>
            </a:r>
            <a:r>
              <a:rPr lang="ru-RU" dirty="0"/>
              <a:t>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3024336" cy="23042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01427" y="443711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Рис. 11. </a:t>
            </a:r>
            <a:r>
              <a:rPr lang="ru-RU" sz="2400" dirty="0"/>
              <a:t>Структура </a:t>
            </a:r>
            <a:r>
              <a:rPr lang="ru-RU" sz="2400" dirty="0" err="1"/>
              <a:t>вакансионной</a:t>
            </a:r>
            <a:r>
              <a:rPr lang="ru-RU" sz="2400" dirty="0"/>
              <a:t> дислокационной петли.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8331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3.3. Другие линейные дефекты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904" y="1268760"/>
            <a:ext cx="4978896" cy="540059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/>
              <a:t>	</a:t>
            </a:r>
            <a:r>
              <a:rPr lang="ru-RU" sz="2400" b="1" dirty="0">
                <a:solidFill>
                  <a:srgbClr val="FF0000"/>
                </a:solidFill>
              </a:rPr>
              <a:t>Дислокационные петли. </a:t>
            </a:r>
          </a:p>
          <a:p>
            <a:pPr marL="0" indent="0" algn="just">
              <a:buNone/>
            </a:pPr>
            <a:r>
              <a:rPr lang="ru-RU" sz="2400" dirty="0"/>
              <a:t>2). Если образуется скопление междоузельных атомов в пространстве между двумя соседними атомными плоскостями (Рис. 12</a:t>
            </a:r>
            <a:r>
              <a:rPr lang="en-US" sz="2400" dirty="0"/>
              <a:t>)</a:t>
            </a:r>
            <a:r>
              <a:rPr lang="ru-RU" sz="2400" dirty="0"/>
              <a:t>, то они могут образовать кусок дополнительной плоскости, «вставленной» между имеющимися кристаллическими плоскостями. </a:t>
            </a:r>
          </a:p>
          <a:p>
            <a:pPr marL="0" indent="0" algn="just">
              <a:buNone/>
            </a:pPr>
            <a:r>
              <a:rPr lang="ru-RU" sz="2400" dirty="0"/>
              <a:t>	Край такого атомного диска, «вставленного» в кристалл, представляет собой </a:t>
            </a:r>
            <a:r>
              <a:rPr lang="ru-RU" sz="2400" b="1" dirty="0">
                <a:solidFill>
                  <a:srgbClr val="FF0000"/>
                </a:solidFill>
              </a:rPr>
              <a:t>междоузельную дислокационную петлю</a:t>
            </a:r>
            <a:r>
              <a:rPr lang="ru-RU" sz="2400" b="1" dirty="0"/>
              <a:t>.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3024336" cy="27209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95536" y="4725144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Рис. 12</a:t>
            </a:r>
            <a:r>
              <a:rPr lang="ru-RU" sz="2400" dirty="0"/>
              <a:t>. Структура междоузельной дислокационной петли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565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b="1" dirty="0"/>
              <a:t>3.4. Характеристики дислокаций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sz="2800" dirty="0"/>
              <a:t>В районе края </a:t>
            </a:r>
            <a:r>
              <a:rPr lang="ru-RU" sz="2800" dirty="0" err="1"/>
              <a:t>экстраплоскости</a:t>
            </a:r>
            <a:r>
              <a:rPr lang="ru-RU" sz="2800" dirty="0"/>
              <a:t> на протяжении нескольких межатомных расстояний возникают искажения кристаллической решётки. </a:t>
            </a:r>
          </a:p>
          <a:p>
            <a:pPr marL="0" indent="0" algn="just">
              <a:buNone/>
            </a:pPr>
            <a:r>
              <a:rPr lang="ru-RU" sz="2800" dirty="0"/>
              <a:t>	Энергия искажения решётки является одной из важнейших характеристик дислокации любого типа. Критерием этого искажения служит </a:t>
            </a:r>
            <a:r>
              <a:rPr lang="ru-RU" sz="2800" i="1" dirty="0"/>
              <a:t>вектор </a:t>
            </a:r>
            <a:r>
              <a:rPr lang="ru-RU" sz="2800" i="1" dirty="0" err="1"/>
              <a:t>Бюргерса</a:t>
            </a:r>
            <a:r>
              <a:rPr lang="ru-RU" sz="2800" dirty="0"/>
              <a:t>. </a:t>
            </a:r>
          </a:p>
          <a:p>
            <a:pPr marL="0" indent="0" algn="just">
              <a:buNone/>
            </a:pPr>
            <a:r>
              <a:rPr lang="ru-RU" sz="2800" b="1" dirty="0"/>
              <a:t>	</a:t>
            </a:r>
            <a:r>
              <a:rPr lang="ru-RU" sz="2800" b="1" dirty="0">
                <a:solidFill>
                  <a:srgbClr val="FF0000"/>
                </a:solidFill>
              </a:rPr>
              <a:t>Вектор </a:t>
            </a:r>
            <a:r>
              <a:rPr lang="ru-RU" sz="2800" b="1" dirty="0" err="1">
                <a:solidFill>
                  <a:srgbClr val="FF0000"/>
                </a:solidFill>
              </a:rPr>
              <a:t>Бюргерса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– параметр, характеризующий </a:t>
            </a:r>
            <a:r>
              <a:rPr lang="ru-RU" sz="2800" dirty="0" err="1"/>
              <a:t>искажённость</a:t>
            </a:r>
            <a:r>
              <a:rPr lang="ru-RU" sz="2800" dirty="0"/>
              <a:t> кристаллической решётки </a:t>
            </a:r>
            <a:r>
              <a:rPr lang="ru-RU" sz="2800" b="1" dirty="0"/>
              <a:t>при наличии дислокаций</a:t>
            </a:r>
            <a:r>
              <a:rPr lang="ru-RU" sz="2800" dirty="0"/>
              <a:t>.</a:t>
            </a:r>
          </a:p>
          <a:p>
            <a:pPr marL="0" indent="0" algn="just">
              <a:buNone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305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504" y="-176720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b="1" dirty="0"/>
              <a:t>3.4. Характеристики дислокаций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339752" y="6125517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Рис. 13.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85840" y="3743181"/>
            <a:ext cx="32642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Для краевой дислокации </a:t>
            </a:r>
            <a:r>
              <a:rPr lang="ru-RU" sz="2000" b="1" dirty="0"/>
              <a:t>вектор </a:t>
            </a:r>
            <a:r>
              <a:rPr lang="ru-RU" sz="2000" b="1" dirty="0" err="1"/>
              <a:t>Бюргерса</a:t>
            </a:r>
            <a:r>
              <a:rPr lang="ru-RU" sz="2000" b="1" dirty="0"/>
              <a:t> </a:t>
            </a:r>
            <a:r>
              <a:rPr lang="ru-RU" sz="2000" dirty="0"/>
              <a:t>перпендикулярен к её линии, для винтовой – параллелен ей.</a:t>
            </a:r>
          </a:p>
          <a:p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777240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	</a:t>
            </a:r>
            <a:r>
              <a:rPr lang="ru-RU" sz="2000" dirty="0"/>
              <a:t>Представить себе </a:t>
            </a:r>
            <a:r>
              <a:rPr lang="ru-RU" sz="2000" b="1" dirty="0"/>
              <a:t>вектор </a:t>
            </a:r>
            <a:r>
              <a:rPr lang="ru-RU" sz="2000" b="1" dirty="0" err="1"/>
              <a:t>Бюргерса</a:t>
            </a:r>
            <a:r>
              <a:rPr lang="ru-RU" sz="2000" b="1" dirty="0"/>
              <a:t> </a:t>
            </a:r>
            <a:r>
              <a:rPr lang="ru-RU" sz="2000" dirty="0"/>
              <a:t>можно следующим образом. </a:t>
            </a:r>
          </a:p>
          <a:p>
            <a:pPr algn="just"/>
            <a:r>
              <a:rPr lang="ru-RU" sz="2000" dirty="0"/>
              <a:t>	</a:t>
            </a:r>
            <a:endParaRPr lang="en-US" sz="2000" dirty="0"/>
          </a:p>
          <a:p>
            <a:pPr algn="just"/>
            <a:r>
              <a:rPr lang="ru-RU" sz="2000" dirty="0"/>
              <a:t>Если в кристалле с дислокацией сделать обход по некоторому контуру вокруг этого дефекта (контур </a:t>
            </a:r>
            <a:r>
              <a:rPr lang="en-US" sz="2000" dirty="0"/>
              <a:t>ABCDA </a:t>
            </a:r>
            <a:r>
              <a:rPr lang="ru-RU" sz="2000" dirty="0"/>
              <a:t>на рис. 13,  который называют контуром </a:t>
            </a:r>
            <a:r>
              <a:rPr lang="ru-RU" sz="2000" dirty="0" err="1"/>
              <a:t>Бюргерса</a:t>
            </a:r>
            <a:r>
              <a:rPr lang="ru-RU" sz="2000" dirty="0"/>
              <a:t>), а затем нанести такой же контур в идеальном кристалле, т.е. без дислокации), </a:t>
            </a:r>
          </a:p>
          <a:p>
            <a:pPr algn="just"/>
            <a:r>
              <a:rPr lang="ru-RU" sz="2000" dirty="0"/>
              <a:t>то отрезок, необходимый для того, чтобы замкнуть контур в идеальном кристалле, и будет являться </a:t>
            </a:r>
            <a:r>
              <a:rPr lang="ru-RU" sz="2000" b="1" dirty="0"/>
              <a:t>вектором </a:t>
            </a:r>
            <a:r>
              <a:rPr lang="ru-RU" sz="2000" b="1" dirty="0" err="1"/>
              <a:t>Бюргерса</a:t>
            </a:r>
            <a:r>
              <a:rPr lang="ru-RU" sz="2000" dirty="0"/>
              <a:t>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40" y="3444042"/>
            <a:ext cx="581977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89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776" y="-31541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3.4. Характеристики дислокаций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652120" y="980728"/>
            <a:ext cx="3223673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Рис. 14.  </a:t>
            </a:r>
            <a:r>
              <a:rPr lang="ru-RU" sz="2000" dirty="0"/>
              <a:t>Схема определения вектора </a:t>
            </a:r>
            <a:r>
              <a:rPr lang="ru-RU" sz="2000" dirty="0" err="1"/>
              <a:t>Бюргерса</a:t>
            </a:r>
            <a:r>
              <a:rPr lang="ru-RU" sz="2000" dirty="0"/>
              <a:t>: а) – плоскость реального кристалла; б) – плоскость совершенного кристалла.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  <a14:imgEffect>
                      <a14:brightnessContrast bright="29000" contrast="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692697"/>
            <a:ext cx="5211607" cy="273630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2968" y="3589034"/>
            <a:ext cx="842383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/>
              <a:t>	</a:t>
            </a:r>
            <a:r>
              <a:rPr lang="ru-RU" sz="2200" dirty="0"/>
              <a:t>Из способа построения контура следует, что </a:t>
            </a:r>
            <a:r>
              <a:rPr lang="ru-RU" sz="2200" b="1" dirty="0"/>
              <a:t>вектор </a:t>
            </a:r>
            <a:r>
              <a:rPr lang="ru-RU" sz="2200" b="1" dirty="0" err="1"/>
              <a:t>Бюргерса</a:t>
            </a:r>
            <a:r>
              <a:rPr lang="ru-RU" sz="2200" b="1" dirty="0"/>
              <a:t> </a:t>
            </a:r>
            <a:r>
              <a:rPr lang="ru-RU" sz="2200" dirty="0"/>
              <a:t>представляет собой разность периметров контуров вокруг данного атома в плоскости идеальной решётки и вокруг центра дислокации в реальной решётке, показывающую величину и направление сдвига в процессе скольжения. </a:t>
            </a:r>
          </a:p>
          <a:p>
            <a:pPr algn="just"/>
            <a:r>
              <a:rPr lang="ru-RU" sz="2200" dirty="0"/>
              <a:t>	</a:t>
            </a:r>
            <a:r>
              <a:rPr lang="ru-RU" sz="2200" b="1" dirty="0">
                <a:solidFill>
                  <a:srgbClr val="FF0000"/>
                </a:solidFill>
              </a:rPr>
              <a:t>Квадрат вектора </a:t>
            </a:r>
            <a:r>
              <a:rPr lang="ru-RU" sz="2200" b="1" dirty="0" err="1">
                <a:solidFill>
                  <a:srgbClr val="FF0000"/>
                </a:solidFill>
              </a:rPr>
              <a:t>Бюргерса</a:t>
            </a:r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ru-RU" sz="2200" dirty="0"/>
              <a:t>характеризует энергию дислокаций и силы их взаимодействия.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219094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/>
              <a:t>3.4. Характеристики дислокаций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41896"/>
            <a:ext cx="8229600" cy="542340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3100" dirty="0"/>
              <a:t>	</a:t>
            </a:r>
            <a:endParaRPr lang="en-US" sz="3100" dirty="0"/>
          </a:p>
          <a:p>
            <a:pPr marL="0" indent="0" algn="just">
              <a:buNone/>
            </a:pPr>
            <a:r>
              <a:rPr lang="en-US" sz="3100" dirty="0"/>
              <a:t>	</a:t>
            </a:r>
            <a:r>
              <a:rPr lang="ru-RU" sz="3100" dirty="0"/>
              <a:t>Величина </a:t>
            </a:r>
            <a:r>
              <a:rPr lang="ru-RU" sz="3100" b="1" dirty="0"/>
              <a:t>вектора </a:t>
            </a:r>
            <a:r>
              <a:rPr lang="ru-RU" sz="3100" b="1" dirty="0" err="1"/>
              <a:t>Бюргерса</a:t>
            </a:r>
            <a:r>
              <a:rPr lang="ru-RU" sz="3100" b="1" dirty="0"/>
              <a:t> </a:t>
            </a:r>
            <a:r>
              <a:rPr lang="ru-RU" sz="3100" dirty="0"/>
              <a:t>зависит от типа кристаллической решётки и от того, в какой плоскости находится дислокация. </a:t>
            </a:r>
          </a:p>
          <a:p>
            <a:pPr marL="0" indent="0" algn="just">
              <a:buNone/>
            </a:pPr>
            <a:r>
              <a:rPr lang="ru-RU" sz="3100" dirty="0"/>
              <a:t>	В простой кубической решётке с параметром «</a:t>
            </a:r>
            <a:r>
              <a:rPr lang="ru-RU" sz="3100" i="1" dirty="0"/>
              <a:t>а</a:t>
            </a:r>
            <a:r>
              <a:rPr lang="ru-RU" sz="3100" dirty="0"/>
              <a:t>», если краевая дислокация лежит в плоскости одной из граней куба, величина </a:t>
            </a:r>
            <a:r>
              <a:rPr lang="ru-RU" sz="3100" b="1" dirty="0"/>
              <a:t>вектора </a:t>
            </a:r>
            <a:r>
              <a:rPr lang="ru-RU" sz="3100" b="1" dirty="0" err="1"/>
              <a:t>Бюргерса</a:t>
            </a:r>
            <a:r>
              <a:rPr lang="ru-RU" sz="3100" b="1" dirty="0"/>
              <a:t> </a:t>
            </a:r>
            <a:r>
              <a:rPr lang="ru-RU" sz="3100" dirty="0"/>
              <a:t>будет определена как </a:t>
            </a:r>
            <a:r>
              <a:rPr lang="ru-RU" sz="3100" i="1" dirty="0"/>
              <a:t>а</a:t>
            </a:r>
            <a:r>
              <a:rPr lang="ru-RU" sz="3100" dirty="0"/>
              <a:t>.  </a:t>
            </a:r>
          </a:p>
          <a:p>
            <a:pPr marL="0" indent="0" algn="just">
              <a:buNone/>
            </a:pPr>
            <a:r>
              <a:rPr lang="ru-RU" sz="3100" dirty="0"/>
              <a:t>	Если же дислокация лежит в диагональной плоскости, то величина </a:t>
            </a:r>
            <a:r>
              <a:rPr lang="ru-RU" sz="3100" b="1" dirty="0"/>
              <a:t>вектора </a:t>
            </a:r>
            <a:r>
              <a:rPr lang="ru-RU" sz="3100" b="1" dirty="0" err="1"/>
              <a:t>Бюргерса</a:t>
            </a:r>
            <a:r>
              <a:rPr lang="ru-RU" sz="3100" b="1" dirty="0"/>
              <a:t> </a:t>
            </a:r>
            <a:r>
              <a:rPr lang="ru-RU" sz="3100" dirty="0"/>
              <a:t>будет равна         </a:t>
            </a:r>
            <a:endParaRPr lang="en-US" sz="3100" dirty="0"/>
          </a:p>
          <a:p>
            <a:pPr marL="0" indent="0" algn="just">
              <a:buNone/>
            </a:pPr>
            <a:endParaRPr lang="en-US" sz="3100" dirty="0"/>
          </a:p>
          <a:p>
            <a:pPr marL="0" indent="0" algn="just">
              <a:buNone/>
            </a:pPr>
            <a:r>
              <a:rPr lang="en-US" sz="3100" dirty="0"/>
              <a:t>	</a:t>
            </a:r>
            <a:r>
              <a:rPr lang="ru-RU" sz="3100" dirty="0"/>
              <a:t>Область диаметром 2 – 3 межатомных расстояния, непосредственно окружающая край </a:t>
            </a:r>
            <a:r>
              <a:rPr lang="ru-RU" sz="3100" dirty="0" err="1"/>
              <a:t>экстраплоскости</a:t>
            </a:r>
            <a:r>
              <a:rPr lang="ru-RU" sz="3100" dirty="0"/>
              <a:t>, где число ближайших соседей данного атома (координационное число) однозначно не определяется из-за смещений из равновесных положений, называется </a:t>
            </a:r>
            <a:r>
              <a:rPr lang="ru-RU" sz="3100" b="1" dirty="0">
                <a:solidFill>
                  <a:srgbClr val="FF0000"/>
                </a:solidFill>
              </a:rPr>
              <a:t>ядром дислокации</a:t>
            </a:r>
            <a:r>
              <a:rPr lang="ru-RU" sz="3100" dirty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3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666496"/>
              </p:ext>
            </p:extLst>
          </p:nvPr>
        </p:nvGraphicFramePr>
        <p:xfrm>
          <a:off x="6210657" y="3265083"/>
          <a:ext cx="685086" cy="57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name="Equation" r:id="rId3" imgW="291973" imgH="203112" progId="Equation.DSMT4">
                  <p:embed/>
                </p:oleObj>
              </mc:Choice>
              <mc:Fallback>
                <p:oleObj name="Equation" r:id="rId3" imgW="291973" imgH="203112" progId="Equation.DSMT4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0657" y="3265083"/>
                        <a:ext cx="685086" cy="576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5320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0" cy="5151646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39552" y="-14557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/>
              <a:t>3.4. Характеристики дислокаций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67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80200"/>
            <a:ext cx="8928992" cy="619268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2800" b="1" dirty="0"/>
              <a:t>	</a:t>
            </a:r>
            <a:endParaRPr lang="ru-RU" sz="4400" b="1" dirty="0"/>
          </a:p>
          <a:p>
            <a:pPr marL="0" indent="0" algn="just">
              <a:buNone/>
            </a:pPr>
            <a:r>
              <a:rPr lang="ru-RU" sz="4400" dirty="0"/>
              <a:t>	</a:t>
            </a:r>
            <a:r>
              <a:rPr lang="ru-RU" sz="5100" dirty="0"/>
              <a:t>Количественной характеристикой дислокационной структуры является </a:t>
            </a:r>
            <a:r>
              <a:rPr lang="ru-RU" sz="5100" b="1" dirty="0">
                <a:solidFill>
                  <a:srgbClr val="FF0000"/>
                </a:solidFill>
              </a:rPr>
              <a:t>плотность дислокаций ρ. </a:t>
            </a:r>
          </a:p>
          <a:p>
            <a:pPr marL="0" indent="0" algn="just">
              <a:buNone/>
            </a:pPr>
            <a:r>
              <a:rPr lang="ru-RU" sz="5100" dirty="0"/>
              <a:t>	Это – суммарная длина дислокаций в 1 см</a:t>
            </a:r>
            <a:r>
              <a:rPr lang="ru-RU" sz="5100" baseline="30000" dirty="0"/>
              <a:t>3</a:t>
            </a:r>
            <a:r>
              <a:rPr lang="ru-RU" sz="5100" dirty="0"/>
              <a:t>.</a:t>
            </a:r>
          </a:p>
          <a:p>
            <a:pPr marL="0" indent="0" algn="just">
              <a:buNone/>
            </a:pPr>
            <a:r>
              <a:rPr lang="ru-RU" sz="5100" dirty="0"/>
              <a:t> 	Плотность дислокаций имеет размерность см/см</a:t>
            </a:r>
            <a:r>
              <a:rPr lang="ru-RU" sz="5100" baseline="30000" dirty="0"/>
              <a:t>3</a:t>
            </a:r>
            <a:r>
              <a:rPr lang="ru-RU" sz="5100" dirty="0"/>
              <a:t> или см</a:t>
            </a:r>
            <a:r>
              <a:rPr lang="ru-RU" sz="5100" baseline="30000" dirty="0"/>
              <a:t>-2</a:t>
            </a:r>
            <a:r>
              <a:rPr lang="ru-RU" sz="5100" dirty="0"/>
              <a:t>.</a:t>
            </a:r>
          </a:p>
          <a:p>
            <a:pPr marL="0" indent="0" algn="just">
              <a:buNone/>
            </a:pPr>
            <a:r>
              <a:rPr lang="ru-RU" sz="5100" dirty="0"/>
              <a:t>	Для реальных технических металлов ρ=10</a:t>
            </a:r>
            <a:r>
              <a:rPr lang="ru-RU" sz="5100" baseline="30000" dirty="0"/>
              <a:t>6</a:t>
            </a:r>
            <a:r>
              <a:rPr lang="ru-RU" sz="5100" dirty="0"/>
              <a:t>..10</a:t>
            </a:r>
            <a:r>
              <a:rPr lang="ru-RU" sz="5100" baseline="30000" dirty="0"/>
              <a:t>8</a:t>
            </a:r>
            <a:r>
              <a:rPr lang="ru-RU" sz="5100" dirty="0"/>
              <a:t> см</a:t>
            </a:r>
            <a:r>
              <a:rPr lang="ru-RU" sz="5100" baseline="30000" dirty="0"/>
              <a:t>-2</a:t>
            </a:r>
            <a:r>
              <a:rPr lang="ru-RU" sz="5100" dirty="0"/>
              <a:t>. </a:t>
            </a:r>
          </a:p>
          <a:p>
            <a:pPr marL="0" indent="0" algn="just">
              <a:buNone/>
            </a:pPr>
            <a:r>
              <a:rPr lang="ru-RU" sz="5100" dirty="0"/>
              <a:t>	</a:t>
            </a:r>
          </a:p>
          <a:p>
            <a:pPr marL="0" indent="0" algn="just">
              <a:buNone/>
            </a:pPr>
            <a:r>
              <a:rPr lang="ru-RU" sz="5100" dirty="0"/>
              <a:t>	</a:t>
            </a:r>
            <a:r>
              <a:rPr lang="ru-RU" sz="5100" u="sng" dirty="0"/>
              <a:t>Дислокации образуются </a:t>
            </a:r>
            <a:r>
              <a:rPr lang="ru-RU" sz="5100" dirty="0"/>
              <a:t>в процессе кристаллизации металлов при «захлопывании» группы вакансий, а также в процессе пластической деформации и фазовых превращений. </a:t>
            </a:r>
          </a:p>
          <a:p>
            <a:pPr marL="0" indent="0" algn="just">
              <a:buNone/>
            </a:pPr>
            <a:r>
              <a:rPr lang="ru-RU" sz="5100" dirty="0"/>
              <a:t>	</a:t>
            </a:r>
            <a:r>
              <a:rPr lang="ru-RU" sz="5100" u="sng" dirty="0"/>
              <a:t>Количество дислокаций в металле возрастает при пластической деформации</a:t>
            </a:r>
            <a:r>
              <a:rPr lang="ru-RU" sz="5100" dirty="0"/>
              <a:t>, и в сильно деформированном металле плотность дислокаций может достигать 10</a:t>
            </a:r>
            <a:r>
              <a:rPr lang="ru-RU" sz="5100" baseline="30000" dirty="0"/>
              <a:t>12 </a:t>
            </a:r>
            <a:r>
              <a:rPr lang="ru-RU" sz="5100" dirty="0"/>
              <a:t> см</a:t>
            </a:r>
            <a:r>
              <a:rPr lang="ru-RU" sz="5100" baseline="30000" dirty="0"/>
              <a:t>-2</a:t>
            </a:r>
            <a:r>
              <a:rPr lang="ru-RU" sz="5100" dirty="0"/>
              <a:t>.</a:t>
            </a:r>
            <a:r>
              <a:rPr lang="ru-RU" sz="4500" b="1" dirty="0"/>
              <a:t> </a:t>
            </a:r>
            <a:endParaRPr lang="en-US" sz="4500" b="1" dirty="0"/>
          </a:p>
          <a:p>
            <a:pPr marL="0" indent="0" algn="just">
              <a:buNone/>
            </a:pPr>
            <a:endParaRPr lang="en-US" sz="4800" dirty="0"/>
          </a:p>
          <a:p>
            <a:pPr marL="0" indent="0" algn="just">
              <a:buNone/>
            </a:pPr>
            <a:r>
              <a:rPr lang="en-US" sz="4800" dirty="0"/>
              <a:t>	</a:t>
            </a:r>
            <a:r>
              <a:rPr lang="ru-RU" sz="4800" u="sng" dirty="0"/>
              <a:t>Наличие дислокаций в металле, их количество, подвижность в значительной степени определяют сопротивление материала деформации и разрушению. </a:t>
            </a:r>
            <a:endParaRPr lang="en-US" sz="4800" u="sng" dirty="0"/>
          </a:p>
          <a:p>
            <a:pPr marL="0" indent="0" algn="just">
              <a:buNone/>
            </a:pPr>
            <a:endParaRPr lang="ru-RU" sz="4800" u="sng" dirty="0"/>
          </a:p>
          <a:p>
            <a:pPr marL="0" indent="0" algn="just">
              <a:buNone/>
            </a:pPr>
            <a:r>
              <a:rPr lang="ru-RU" sz="4800" dirty="0"/>
              <a:t>	В идеальном металле, где нет дислокаций, для пластической деформации и разрушения </a:t>
            </a:r>
            <a:r>
              <a:rPr lang="ru-RU" sz="4800" b="1" dirty="0"/>
              <a:t>нужно преодолеть силы всех межатомных связей в плоскости сдвига. </a:t>
            </a:r>
          </a:p>
          <a:p>
            <a:pPr marL="0" indent="0" algn="just">
              <a:buNone/>
            </a:pPr>
            <a:endParaRPr lang="ru-RU" sz="4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0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3.5. Связь дислокаций со свойствами материала.</a:t>
            </a:r>
          </a:p>
        </p:txBody>
      </p:sp>
    </p:spTree>
    <p:extLst>
      <p:ext uri="{BB962C8B-B14F-4D97-AF65-F5344CB8AC3E}">
        <p14:creationId xmlns:p14="http://schemas.microsoft.com/office/powerpoint/2010/main" val="20592313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3941"/>
            <a:ext cx="4985593" cy="355699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51520" y="0"/>
            <a:ext cx="88924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3.5. Связь дислокаций со свойствами материала.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4585" y="5425319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Рис. 15. </a:t>
            </a:r>
            <a:r>
              <a:rPr lang="ru-RU" sz="2400" dirty="0"/>
              <a:t>Зависимость прочности от плотности дислокаций.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32120" y="731685"/>
            <a:ext cx="8435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Следовательно, в бездефектном, идеальном кристалле прочность должна быть максимальной (</a:t>
            </a:r>
            <a:r>
              <a:rPr lang="ru-RU" sz="2000" b="1" dirty="0"/>
              <a:t>точка 1</a:t>
            </a:r>
            <a:r>
              <a:rPr lang="ru-RU" sz="2000" dirty="0"/>
              <a:t> на рис. 15).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1844824"/>
            <a:ext cx="40324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С появлением в металле дислокаций и увеличением их количества прочность сильно снижается (</a:t>
            </a:r>
            <a:r>
              <a:rPr lang="ru-RU" sz="2000" b="1" dirty="0"/>
              <a:t>до точки 3 </a:t>
            </a:r>
            <a:r>
              <a:rPr lang="ru-RU" sz="2000" dirty="0"/>
              <a:t>на рис. 15 ). </a:t>
            </a:r>
          </a:p>
          <a:p>
            <a:pPr algn="just"/>
            <a:r>
              <a:rPr lang="ru-RU" sz="2000" dirty="0"/>
              <a:t>	Это прочность реального технического металла. </a:t>
            </a:r>
            <a:endParaRPr lang="en-US" sz="2000" dirty="0"/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	Затем, при дальнейшем возрастании плотности дислокаций (свыше 10</a:t>
            </a:r>
            <a:r>
              <a:rPr lang="ru-RU" sz="2000" baseline="30000" dirty="0"/>
              <a:t>6</a:t>
            </a:r>
            <a:r>
              <a:rPr lang="ru-RU" sz="2000" dirty="0"/>
              <a:t>..10</a:t>
            </a:r>
            <a:r>
              <a:rPr lang="ru-RU" sz="2000" baseline="30000" dirty="0"/>
              <a:t>7</a:t>
            </a:r>
            <a:r>
              <a:rPr lang="ru-RU" sz="2000" dirty="0"/>
              <a:t> см</a:t>
            </a:r>
            <a:r>
              <a:rPr lang="ru-RU" sz="2000" baseline="30000" dirty="0"/>
              <a:t>-2</a:t>
            </a:r>
            <a:r>
              <a:rPr lang="ru-RU" sz="2000" dirty="0"/>
              <a:t>) прочность снова увеличивается.</a:t>
            </a:r>
          </a:p>
        </p:txBody>
      </p:sp>
    </p:spTree>
    <p:extLst>
      <p:ext uri="{BB962C8B-B14F-4D97-AF65-F5344CB8AC3E}">
        <p14:creationId xmlns:p14="http://schemas.microsoft.com/office/powerpoint/2010/main" val="3081590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92" y="-171400"/>
            <a:ext cx="9036496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3.5. Связь дислокаций со свойствами материала.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583264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	Из зависимости, приведённой на рис. 15, следует две возможности повышения прочности металла. </a:t>
            </a:r>
            <a:endParaRPr lang="en-US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b="1" u="sng" dirty="0"/>
              <a:t>Первое возможное направление </a:t>
            </a:r>
            <a:r>
              <a:rPr lang="ru-RU" dirty="0"/>
              <a:t>– создать материал с идеальной кристаллической решёткой или близкой к этому.</a:t>
            </a:r>
          </a:p>
          <a:p>
            <a:pPr marL="0" indent="0" algn="just">
              <a:buNone/>
            </a:pPr>
            <a:r>
              <a:rPr lang="ru-RU" dirty="0"/>
              <a:t>	Реализация этого направления представляет большие трудности. </a:t>
            </a:r>
          </a:p>
          <a:p>
            <a:pPr marL="0" indent="0" algn="just">
              <a:buNone/>
            </a:pPr>
            <a:r>
              <a:rPr lang="ru-RU" dirty="0"/>
              <a:t>	Искусственным путём по специальной технологии получают кристаллы различных металлов, которые имеют прочность, близкую к теоретической. Величина таких кристаллов небольшая: толщина порядка 2 мкм и длина около 10 мм. </a:t>
            </a:r>
            <a:endParaRPr lang="en-US" dirty="0"/>
          </a:p>
          <a:p>
            <a:pPr marL="0" indent="0" algn="just">
              <a:buNone/>
            </a:pPr>
            <a:r>
              <a:rPr lang="en-US" b="1" dirty="0"/>
              <a:t>	</a:t>
            </a:r>
          </a:p>
          <a:p>
            <a:pPr marL="0" indent="0" algn="just">
              <a:buNone/>
            </a:pPr>
            <a:r>
              <a:rPr lang="en-US" b="1" dirty="0"/>
              <a:t>	</a:t>
            </a:r>
            <a:r>
              <a:rPr lang="ru-RU" b="1" u="sng" dirty="0"/>
              <a:t>Второе направление </a:t>
            </a:r>
            <a:r>
              <a:rPr lang="ru-RU" dirty="0"/>
              <a:t>– создание в структуре материала очень большого числа дислокаций. При этом происходит упрочнение (точка 4 на рис. 15). </a:t>
            </a:r>
          </a:p>
          <a:p>
            <a:pPr marL="0" indent="0" algn="just">
              <a:buNone/>
            </a:pPr>
            <a:r>
              <a:rPr lang="ru-RU" dirty="0"/>
              <a:t>	Такое упрочнение может быть получено:</a:t>
            </a:r>
          </a:p>
          <a:p>
            <a:pPr algn="just">
              <a:buFontTx/>
              <a:buChar char="-"/>
            </a:pPr>
            <a:r>
              <a:rPr lang="ru-RU" dirty="0"/>
              <a:t>пластическим деформированием, </a:t>
            </a:r>
          </a:p>
          <a:p>
            <a:pPr algn="just">
              <a:buFontTx/>
              <a:buChar char="-"/>
            </a:pPr>
            <a:r>
              <a:rPr lang="ru-RU" dirty="0"/>
              <a:t>термической обработкой,</a:t>
            </a:r>
          </a:p>
          <a:p>
            <a:pPr algn="just">
              <a:buFontTx/>
              <a:buChar char="-"/>
            </a:pPr>
            <a:r>
              <a:rPr lang="ru-RU" dirty="0"/>
              <a:t> и другими методами.</a:t>
            </a:r>
          </a:p>
          <a:p>
            <a:pPr marL="0" indent="0" algn="just">
              <a:buNone/>
            </a:pPr>
            <a:r>
              <a:rPr lang="ru-RU" dirty="0"/>
              <a:t>     </a:t>
            </a:r>
            <a:endParaRPr lang="en-US" dirty="0"/>
          </a:p>
          <a:p>
            <a:pPr marL="0" indent="0" algn="just">
              <a:buNone/>
            </a:pPr>
            <a:r>
              <a:rPr lang="ru-RU" dirty="0"/>
              <a:t> Оно широко используется в практике работы с реальным металлом. 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080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34961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4. Поверхностные дефекты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5" y="1310753"/>
            <a:ext cx="4681499" cy="374771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altLang="ru-RU" sz="1800" b="1" i="1" dirty="0" err="1">
                <a:cs typeface="Times New Roman" panose="02020603050405020304" pitchFamily="18" charset="0"/>
              </a:rPr>
              <a:t>Межзеренные</a:t>
            </a:r>
            <a:r>
              <a:rPr lang="ru-RU" altLang="ru-RU" sz="1800" b="1" i="1" dirty="0">
                <a:cs typeface="Times New Roman" panose="02020603050405020304" pitchFamily="18" charset="0"/>
              </a:rPr>
              <a:t> границы</a:t>
            </a:r>
            <a:r>
              <a:rPr lang="ru-RU" altLang="ru-RU" sz="1800" dirty="0">
                <a:cs typeface="Times New Roman" panose="02020603050405020304" pitchFamily="18" charset="0"/>
              </a:rPr>
              <a:t> (МЗГ) называют </a:t>
            </a:r>
            <a:r>
              <a:rPr lang="ru-RU" altLang="ru-RU" sz="1800" b="1" u="sng" dirty="0" err="1">
                <a:cs typeface="Times New Roman" panose="02020603050405020304" pitchFamily="18" charset="0"/>
              </a:rPr>
              <a:t>большеугловыми</a:t>
            </a:r>
            <a:r>
              <a:rPr lang="ru-RU" altLang="ru-RU" sz="1800" dirty="0">
                <a:cs typeface="Times New Roman" panose="02020603050405020304" pitchFamily="18" charset="0"/>
              </a:rPr>
              <a:t>, так как кристаллографические направления в соседних зернах образуют углы, достигающие десятков градусов. </a:t>
            </a:r>
            <a:endParaRPr lang="ru-RU" altLang="ru-RU" sz="1800" dirty="0"/>
          </a:p>
          <a:p>
            <a:pPr marL="0" indent="0" algn="just">
              <a:buNone/>
            </a:pPr>
            <a:r>
              <a:rPr lang="ru-RU" altLang="ru-RU" sz="1800" b="1" dirty="0">
                <a:cs typeface="Times New Roman" panose="02020603050405020304" pitchFamily="18" charset="0"/>
              </a:rPr>
              <a:t>	</a:t>
            </a:r>
            <a:r>
              <a:rPr lang="ru-RU" altLang="ru-RU" sz="1800" b="1" dirty="0" err="1">
                <a:cs typeface="Times New Roman" panose="02020603050405020304" pitchFamily="18" charset="0"/>
              </a:rPr>
              <a:t>Большеугловые</a:t>
            </a:r>
            <a:r>
              <a:rPr lang="ru-RU" altLang="ru-RU" sz="1800" b="1" dirty="0">
                <a:cs typeface="Times New Roman" panose="02020603050405020304" pitchFamily="18" charset="0"/>
              </a:rPr>
              <a:t> границы</a:t>
            </a:r>
            <a:r>
              <a:rPr lang="ru-RU" altLang="ru-RU" sz="1800" dirty="0">
                <a:cs typeface="Times New Roman" panose="02020603050405020304" pitchFamily="18" charset="0"/>
              </a:rPr>
              <a:t> представляют собой переходный слой шириной 1</a:t>
            </a:r>
            <a:r>
              <a:rPr lang="ru-RU" altLang="ru-RU" sz="18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ru-RU" altLang="ru-RU" sz="1800" dirty="0">
                <a:cs typeface="Times New Roman" panose="02020603050405020304" pitchFamily="18" charset="0"/>
              </a:rPr>
              <a:t>5 </a:t>
            </a:r>
            <a:r>
              <a:rPr lang="ru-RU" altLang="ru-RU" sz="1800" dirty="0" err="1">
                <a:cs typeface="Times New Roman" panose="02020603050405020304" pitchFamily="18" charset="0"/>
              </a:rPr>
              <a:t>нм</a:t>
            </a:r>
            <a:r>
              <a:rPr lang="ru-RU" altLang="ru-RU" sz="1800" dirty="0"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1800" dirty="0"/>
              <a:t>В области границ зёрен решётка одного кристалла, имеющего определённую ориентацию, переходит в решётку другого кристалла, имеющего иную ориентацию. 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 </a:t>
            </a:r>
          </a:p>
          <a:p>
            <a:pPr marL="0" indent="0" algn="just">
              <a:buNone/>
            </a:pP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06865" y="3550358"/>
            <a:ext cx="389875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Рис. 16. </a:t>
            </a:r>
            <a:r>
              <a:rPr lang="ru-RU" altLang="ru-RU" sz="2000" dirty="0" err="1"/>
              <a:t>Большеугловая</a:t>
            </a:r>
            <a:r>
              <a:rPr lang="ru-RU" altLang="ru-RU" sz="2000" dirty="0"/>
              <a:t> граница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37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11073" y="39143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Реальный промышленный металл – поликристаллическое твёрдое тело. </a:t>
            </a:r>
          </a:p>
          <a:p>
            <a:pPr algn="just"/>
            <a:r>
              <a:rPr lang="ru-RU" dirty="0"/>
              <a:t>Он состоит из множества кристалликов, или зёрен. Размер этих зёрен может быть различным и составляет от нескольких микронов до нескольких миллиметров.</a:t>
            </a:r>
          </a:p>
        </p:txBody>
      </p:sp>
      <p:pic>
        <p:nvPicPr>
          <p:cNvPr id="8" name="Picture 9" descr="Fig52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6" y="1247146"/>
            <a:ext cx="4186784" cy="220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4830247"/>
            <a:ext cx="90715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На границе между зёрнами имеется большое число дислокаций, </a:t>
            </a:r>
            <a:r>
              <a:rPr lang="ru-RU" dirty="0" err="1"/>
              <a:t>микроучастков</a:t>
            </a:r>
            <a:r>
              <a:rPr lang="ru-RU" dirty="0"/>
              <a:t> с искажениями кристаллической решётки. Также на границах зёрен может находиться значительное количество атомов примесей, имеющихся в металле.</a:t>
            </a:r>
          </a:p>
          <a:p>
            <a:pPr algn="just"/>
            <a:r>
              <a:rPr lang="ru-RU" dirty="0"/>
              <a:t>	Следовательно, </a:t>
            </a:r>
            <a:r>
              <a:rPr lang="ru-RU" dirty="0" err="1"/>
              <a:t>зернограничная</a:t>
            </a:r>
            <a:r>
              <a:rPr lang="ru-RU" dirty="0"/>
              <a:t> поверхность небольшой толщины насыщена дефектами кристаллического строения, искажениями решётки, атомами примесей, т.е. </a:t>
            </a:r>
            <a:r>
              <a:rPr lang="ru-RU" b="1" dirty="0">
                <a:solidFill>
                  <a:srgbClr val="FF0000"/>
                </a:solidFill>
              </a:rPr>
              <a:t>границы зёрен </a:t>
            </a:r>
            <a:r>
              <a:rPr lang="ru-RU" b="1" dirty="0"/>
              <a:t>являются поверхностными дефектами кристаллического строения.</a:t>
            </a:r>
          </a:p>
        </p:txBody>
      </p:sp>
    </p:spTree>
    <p:extLst>
      <p:ext uri="{BB962C8B-B14F-4D97-AF65-F5344CB8AC3E}">
        <p14:creationId xmlns:p14="http://schemas.microsoft.com/office/powerpoint/2010/main" val="4243811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4. Поверхностные дефекты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0496" y="620688"/>
            <a:ext cx="5443992" cy="489654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2800" dirty="0"/>
              <a:t>	</a:t>
            </a:r>
          </a:p>
          <a:p>
            <a:pPr marL="0" indent="0" algn="just">
              <a:buNone/>
            </a:pPr>
            <a:r>
              <a:rPr lang="ru-RU" sz="2800" dirty="0"/>
              <a:t>	</a:t>
            </a:r>
            <a:endParaRPr lang="ru-RU" sz="3100" dirty="0"/>
          </a:p>
          <a:p>
            <a:pPr marL="0" indent="0" algn="just">
              <a:buNone/>
            </a:pPr>
            <a:r>
              <a:rPr lang="ru-RU" sz="3100" dirty="0"/>
              <a:t>	Зерно в свою очередь состоит из более мелких образований, называемых фрагментами и блоками (это - </a:t>
            </a:r>
            <a:r>
              <a:rPr lang="ru-RU" sz="3100" dirty="0" err="1"/>
              <a:t>субзёрна</a:t>
            </a:r>
            <a:r>
              <a:rPr lang="ru-RU" sz="3100" dirty="0"/>
              <a:t>). </a:t>
            </a:r>
          </a:p>
          <a:p>
            <a:pPr marL="0" indent="0" algn="just">
              <a:buNone/>
            </a:pPr>
            <a:r>
              <a:rPr lang="ru-RU" sz="3100" dirty="0"/>
              <a:t>	</a:t>
            </a:r>
            <a:r>
              <a:rPr lang="ru-RU" altLang="ru-RU" dirty="0" err="1">
                <a:cs typeface="Times New Roman" panose="02020603050405020304" pitchFamily="18" charset="0"/>
              </a:rPr>
              <a:t>Субзерна</a:t>
            </a:r>
            <a:r>
              <a:rPr lang="ru-RU" altLang="ru-RU" dirty="0"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cs typeface="Times New Roman" panose="02020603050405020304" pitchFamily="18" charset="0"/>
              </a:rPr>
              <a:t>разориентированы</a:t>
            </a:r>
            <a:r>
              <a:rPr lang="ru-RU" altLang="ru-RU" dirty="0">
                <a:cs typeface="Times New Roman" panose="02020603050405020304" pitchFamily="18" charset="0"/>
              </a:rPr>
              <a:t> относительно друг друга от нескольких долей до единиц градусов (</a:t>
            </a:r>
            <a:r>
              <a:rPr lang="ru-RU" altLang="ru-RU" b="1" dirty="0">
                <a:cs typeface="Times New Roman" panose="02020603050405020304" pitchFamily="18" charset="0"/>
              </a:rPr>
              <a:t>&lt;</a:t>
            </a:r>
            <a:r>
              <a:rPr lang="ru-RU" altLang="ru-RU" dirty="0">
                <a:cs typeface="Times New Roman" panose="02020603050405020304" pitchFamily="18" charset="0"/>
              </a:rPr>
              <a:t> 5</a:t>
            </a:r>
            <a:r>
              <a:rPr lang="ru-RU" altLang="ru-RU" baseline="30000" dirty="0">
                <a:cs typeface="Times New Roman" panose="02020603050405020304" pitchFamily="18" charset="0"/>
              </a:rPr>
              <a:t>о</a:t>
            </a:r>
            <a:r>
              <a:rPr lang="ru-RU" altLang="ru-RU" dirty="0">
                <a:cs typeface="Times New Roman" panose="02020603050405020304" pitchFamily="18" charset="0"/>
              </a:rPr>
              <a:t>).</a:t>
            </a:r>
            <a:endParaRPr lang="ru-RU" sz="3100" dirty="0"/>
          </a:p>
          <a:p>
            <a:pPr marL="0" indent="0" algn="just">
              <a:buNone/>
            </a:pPr>
            <a:r>
              <a:rPr lang="ru-RU" sz="3100" dirty="0"/>
              <a:t>	</a:t>
            </a:r>
            <a:r>
              <a:rPr lang="ru-RU" sz="3100" b="1" dirty="0"/>
              <a:t>Границы между фрагментами или блоками обычно называют </a:t>
            </a:r>
            <a:r>
              <a:rPr lang="ru-RU" sz="3100" b="1" dirty="0" err="1"/>
              <a:t>малоугловыми</a:t>
            </a:r>
            <a:r>
              <a:rPr lang="ru-RU" sz="3100" dirty="0"/>
              <a:t>.</a:t>
            </a:r>
          </a:p>
          <a:p>
            <a:pPr marL="0" indent="0" algn="just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38</a:t>
            </a:fld>
            <a:endParaRPr lang="ru-RU"/>
          </a:p>
        </p:txBody>
      </p:sp>
      <p:pic>
        <p:nvPicPr>
          <p:cNvPr id="6" name="Picture 6" descr="Fig52_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7880"/>
            <a:ext cx="1929440" cy="370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112" y="4653136"/>
            <a:ext cx="345638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Рис. 16. </a:t>
            </a:r>
            <a:r>
              <a:rPr lang="ru-RU" altLang="ru-RU" sz="2000" dirty="0" err="1"/>
              <a:t>Малоугловая</a:t>
            </a:r>
            <a:r>
              <a:rPr lang="ru-RU" altLang="ru-RU" sz="2000" dirty="0"/>
              <a:t> граница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116508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57795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4. Поверхностные дефекты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91880" y="842799"/>
            <a:ext cx="5531902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20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Двойникование</a:t>
            </a:r>
            <a:r>
              <a:rPr lang="ru-RU" altLang="ru-RU" sz="2000" dirty="0">
                <a:cs typeface="Times New Roman" panose="02020603050405020304" pitchFamily="18" charset="0"/>
              </a:rPr>
              <a:t> – образование в монокристалле областей с измененной ориентацией кристаллической структуры при помощи зеркального отражения структуры материнского кристалла (матрицы) в определенной плоскости – </a:t>
            </a:r>
            <a:r>
              <a:rPr lang="ru-RU" altLang="ru-RU" sz="2000" b="1" i="1" dirty="0">
                <a:cs typeface="Times New Roman" panose="02020603050405020304" pitchFamily="18" charset="0"/>
              </a:rPr>
              <a:t>плоскости </a:t>
            </a:r>
            <a:r>
              <a:rPr lang="ru-RU" altLang="ru-RU" sz="2000" b="1" i="1" dirty="0" err="1">
                <a:cs typeface="Times New Roman" panose="02020603050405020304" pitchFamily="18" charset="0"/>
              </a:rPr>
              <a:t>двойникования</a:t>
            </a:r>
            <a:r>
              <a:rPr lang="ru-RU" altLang="ru-RU" sz="2000" b="1" i="1" dirty="0"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cs typeface="Times New Roman" panose="02020603050405020304" pitchFamily="18" charset="0"/>
              </a:rPr>
              <a:t>(рис. 18), поворота вокруг кристаллографической оси – </a:t>
            </a:r>
            <a:r>
              <a:rPr lang="ru-RU" altLang="ru-RU" sz="2000" b="1" i="1" dirty="0">
                <a:cs typeface="Times New Roman" panose="02020603050405020304" pitchFamily="18" charset="0"/>
              </a:rPr>
              <a:t>оси </a:t>
            </a:r>
            <a:r>
              <a:rPr lang="ru-RU" altLang="ru-RU" sz="2000" b="1" i="1" dirty="0" err="1">
                <a:cs typeface="Times New Roman" panose="02020603050405020304" pitchFamily="18" charset="0"/>
              </a:rPr>
              <a:t>двойникования</a:t>
            </a:r>
            <a:r>
              <a:rPr lang="ru-RU" altLang="ru-RU" sz="2000" dirty="0">
                <a:cs typeface="Times New Roman" panose="02020603050405020304" pitchFamily="18" charset="0"/>
              </a:rPr>
              <a:t> либо другого преобразования симметрии. </a:t>
            </a:r>
            <a:endParaRPr lang="ru-RU" altLang="ru-RU" sz="2000" dirty="0"/>
          </a:p>
          <a:p>
            <a:pPr algn="just">
              <a:lnSpc>
                <a:spcPct val="90000"/>
              </a:lnSpc>
            </a:pPr>
            <a:endParaRPr lang="ru-RU" altLang="ru-RU" sz="2000" dirty="0"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altLang="ru-RU" sz="2000" dirty="0">
                <a:cs typeface="Times New Roman" panose="02020603050405020304" pitchFamily="18" charset="0"/>
              </a:rPr>
              <a:t>Матрицу и двойниковое образование называют </a:t>
            </a:r>
            <a:r>
              <a:rPr lang="ru-RU" altLang="ru-RU" sz="2000" b="1" i="1" dirty="0">
                <a:cs typeface="Times New Roman" panose="02020603050405020304" pitchFamily="18" charset="0"/>
              </a:rPr>
              <a:t>двойником</a:t>
            </a:r>
            <a:r>
              <a:rPr lang="ru-RU" altLang="ru-RU" sz="2000" dirty="0">
                <a:cs typeface="Times New Roman" panose="02020603050405020304" pitchFamily="18" charset="0"/>
              </a:rPr>
              <a:t>. Он может образоваться при кристаллизации, деформации кристалла или при фазовом превращении.</a:t>
            </a:r>
            <a:r>
              <a:rPr lang="ru-RU" altLang="ru-RU" sz="2000" dirty="0"/>
              <a:t> 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b="1" dirty="0">
                <a:solidFill>
                  <a:srgbClr val="FF0000"/>
                </a:solidFill>
              </a:rPr>
              <a:t>Двойник – объёмный дефект!</a:t>
            </a:r>
          </a:p>
          <a:p>
            <a:pPr algn="just"/>
            <a:r>
              <a:rPr lang="ru-RU" sz="2000" b="1" dirty="0">
                <a:solidFill>
                  <a:srgbClr val="FF0000"/>
                </a:solidFill>
              </a:rPr>
              <a:t>Двойниковая граница – поверхностный дефект!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0218" y="4221088"/>
            <a:ext cx="3291832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Рис. 18. </a:t>
            </a:r>
            <a:r>
              <a:rPr lang="ru-RU" altLang="ru-RU" dirty="0"/>
              <a:t>Схема </a:t>
            </a:r>
            <a:r>
              <a:rPr lang="ru-RU" altLang="ru-RU" dirty="0" err="1"/>
              <a:t>двойникования</a:t>
            </a:r>
            <a:r>
              <a:rPr lang="ru-RU" altLang="ru-RU" dirty="0"/>
              <a:t>.</a:t>
            </a:r>
          </a:p>
          <a:p>
            <a:endParaRPr lang="ru-RU" altLang="ru-RU" dirty="0"/>
          </a:p>
          <a:p>
            <a:r>
              <a:rPr lang="ru-RU" altLang="ru-RU" dirty="0"/>
              <a:t>Красной прямой</a:t>
            </a:r>
            <a:r>
              <a:rPr lang="ru-RU" altLang="ru-RU" dirty="0">
                <a:cs typeface="Times New Roman" panose="02020603050405020304" pitchFamily="18" charset="0"/>
              </a:rPr>
              <a:t> </a:t>
            </a:r>
            <a:r>
              <a:rPr lang="ru-RU" altLang="ru-RU" dirty="0"/>
              <a:t>показана</a:t>
            </a:r>
            <a:r>
              <a:rPr lang="ru-RU" altLang="ru-RU" dirty="0">
                <a:cs typeface="Times New Roman" panose="02020603050405020304" pitchFamily="18" charset="0"/>
              </a:rPr>
              <a:t> плоскость </a:t>
            </a:r>
            <a:r>
              <a:rPr lang="ru-RU" altLang="ru-RU" dirty="0" err="1">
                <a:cs typeface="Times New Roman" panose="02020603050405020304" pitchFamily="18" charset="0"/>
              </a:rPr>
              <a:t>двойникования</a:t>
            </a:r>
            <a:r>
              <a:rPr lang="ru-RU" altLang="ru-RU" dirty="0"/>
              <a:t> </a:t>
            </a:r>
          </a:p>
          <a:p>
            <a:endParaRPr lang="ru-RU" dirty="0"/>
          </a:p>
        </p:txBody>
      </p:sp>
      <p:pic>
        <p:nvPicPr>
          <p:cNvPr id="9" name="Picture 6" descr="Fig52_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96119"/>
            <a:ext cx="2358659" cy="323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33432"/>
            <a:ext cx="9020908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rgbClr val="FF0000"/>
                </a:solidFill>
              </a:rPr>
              <a:t>Дефекты упаковки </a:t>
            </a:r>
            <a:r>
              <a:rPr lang="ru-RU" sz="2400" dirty="0"/>
              <a:t>– часть атомной плоскости, ограниченную дислокациями, в пределах которой нарушен нормальный порядок чередования слоев. </a:t>
            </a:r>
          </a:p>
          <a:p>
            <a:pPr marL="0" indent="0" algn="just">
              <a:buNone/>
            </a:pPr>
            <a:r>
              <a:rPr lang="ru-RU" sz="2400" dirty="0"/>
              <a:t>Например, в плотноупакованных сплавах с гранецентрированной  решеткой (ГЦК) слои чередуются АВС </a:t>
            </a:r>
            <a:r>
              <a:rPr lang="ru-RU" sz="2400" dirty="0" err="1"/>
              <a:t>АВС</a:t>
            </a:r>
            <a:r>
              <a:rPr lang="ru-RU" sz="2400" dirty="0"/>
              <a:t> АВС…, а при прохождении через дефект упаковки АВС ВС АВС…, чередование ВС характерно для гексагональной плотноупакованной решетки(ГПУ). </a:t>
            </a:r>
          </a:p>
          <a:p>
            <a:pPr marL="0" indent="0" algn="just">
              <a:buNone/>
            </a:pPr>
            <a:r>
              <a:rPr lang="ru-RU" sz="2400" dirty="0"/>
              <a:t>Таким образом, подобный дефект – как бы тонкую прослойку с ГПУ решёткой в ГЦК-решётке.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3717032"/>
            <a:ext cx="3136291" cy="297306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-25779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latin typeface="+mn-lt"/>
              </a:rPr>
              <a:t>4. Поверхностные дефекты</a:t>
            </a:r>
          </a:p>
        </p:txBody>
      </p:sp>
    </p:spTree>
    <p:extLst>
      <p:ext uri="{BB962C8B-B14F-4D97-AF65-F5344CB8AC3E}">
        <p14:creationId xmlns:p14="http://schemas.microsoft.com/office/powerpoint/2010/main" val="26560874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29393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5. Объёмные дефекты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/>
              <a:t>	Объёмные дефекты имеют значительно большие размеры, несоизмеримые с межатомным расстоянием. </a:t>
            </a:r>
          </a:p>
          <a:p>
            <a:pPr marL="0" indent="0" algn="just">
              <a:buNone/>
            </a:pPr>
            <a:r>
              <a:rPr lang="ru-RU" sz="2800" dirty="0"/>
              <a:t>	К объёмным дефектам относятся: </a:t>
            </a:r>
          </a:p>
          <a:p>
            <a:pPr marL="0" indent="0" algn="just">
              <a:buNone/>
            </a:pPr>
            <a:r>
              <a:rPr lang="ru-RU" sz="2800" dirty="0"/>
              <a:t>● поры, </a:t>
            </a:r>
          </a:p>
          <a:p>
            <a:pPr marL="0" indent="0" algn="just">
              <a:buNone/>
            </a:pPr>
            <a:r>
              <a:rPr lang="ru-RU" sz="2800" dirty="0"/>
              <a:t>● трещины, </a:t>
            </a:r>
          </a:p>
          <a:p>
            <a:pPr marL="0" indent="0" algn="just">
              <a:buNone/>
            </a:pPr>
            <a:r>
              <a:rPr lang="ru-RU" sz="2800" dirty="0"/>
              <a:t>● инородные включения,</a:t>
            </a:r>
          </a:p>
          <a:p>
            <a:pPr marL="0" indent="0" algn="just">
              <a:buNone/>
            </a:pPr>
            <a:r>
              <a:rPr lang="ru-RU" sz="2800" dirty="0"/>
              <a:t>● царапины, </a:t>
            </a:r>
          </a:p>
          <a:p>
            <a:pPr marL="0" indent="0" algn="just">
              <a:buNone/>
            </a:pPr>
            <a:r>
              <a:rPr lang="ru-RU" sz="2800" dirty="0"/>
              <a:t>● разупорядоченные области и т.п.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7724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3200" b="1" dirty="0"/>
              <a:t>5. Объёмные дефекты кристаллического строения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2800" dirty="0"/>
              <a:t>	Большинство объёмных дефектов уменьшают прочностные характеристики кристаллического материала с одновременным уменьшением и пластических. </a:t>
            </a:r>
          </a:p>
          <a:p>
            <a:pPr marL="0" indent="0" algn="just">
              <a:buNone/>
            </a:pPr>
            <a:r>
              <a:rPr lang="ru-RU" sz="2800" dirty="0"/>
              <a:t>	Более сложное влияние оказывают инородные включения, создавая, например, в некоторых случаях дисперсное упрочнение.</a:t>
            </a:r>
          </a:p>
          <a:p>
            <a:pPr marL="0" indent="0" algn="just">
              <a:buNone/>
            </a:pPr>
            <a:r>
              <a:rPr lang="ru-RU" sz="2800" dirty="0"/>
              <a:t>В ненагруженном кристалле различают два типа нарушений </a:t>
            </a:r>
            <a:r>
              <a:rPr lang="ru-RU" sz="2800" dirty="0" err="1"/>
              <a:t>сплошности</a:t>
            </a:r>
            <a:r>
              <a:rPr lang="ru-RU" sz="2800" dirty="0"/>
              <a:t> (т.е. образования полости, наименьший размер которой превышает радиус действия межатомных сил, т.е. превосходит 2-3 межатомных расстояния): </a:t>
            </a:r>
          </a:p>
          <a:p>
            <a:pPr algn="just">
              <a:buFontTx/>
              <a:buChar char="-"/>
            </a:pPr>
            <a:r>
              <a:rPr lang="ru-RU" sz="2800" dirty="0"/>
              <a:t>трещины,</a:t>
            </a:r>
          </a:p>
          <a:p>
            <a:pPr algn="just">
              <a:buFontTx/>
              <a:buChar char="-"/>
            </a:pPr>
            <a:r>
              <a:rPr lang="ru-RU" sz="2800" dirty="0"/>
              <a:t>поры. </a:t>
            </a:r>
          </a:p>
          <a:p>
            <a:pPr marL="0" indent="0" algn="just">
              <a:buNone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0301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3200" b="1" dirty="0"/>
              <a:t>5. Объёмные дефекты кристаллического строения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032" y="1417638"/>
            <a:ext cx="8695184" cy="150730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600" b="1" dirty="0">
                <a:solidFill>
                  <a:srgbClr val="FF0000"/>
                </a:solidFill>
              </a:rPr>
              <a:t>Трещины образуются</a:t>
            </a:r>
            <a:r>
              <a:rPr lang="ru-RU" sz="2600" dirty="0"/>
              <a:t>, как правило, в результате скопления дислокаций перед каким-либо препятствием. Такими препятствиями могут быть, например, границы зёрен. </a:t>
            </a:r>
          </a:p>
          <a:p>
            <a:pPr marL="0" indent="0" algn="just">
              <a:buNone/>
            </a:pPr>
            <a:r>
              <a:rPr lang="ru-RU" sz="2600" dirty="0"/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43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140968"/>
            <a:ext cx="3305175" cy="24479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8032" y="2755635"/>
            <a:ext cx="4572000" cy="38164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200" dirty="0"/>
              <a:t>В отличие от трещины, </a:t>
            </a:r>
            <a:r>
              <a:rPr lang="ru-RU" sz="2200" b="1" dirty="0">
                <a:solidFill>
                  <a:srgbClr val="FF0000"/>
                </a:solidFill>
              </a:rPr>
              <a:t>пора возникает </a:t>
            </a:r>
            <a:r>
              <a:rPr lang="ru-RU" sz="2200" dirty="0"/>
              <a:t>в результате объединения дефектов, не имеющих дальнодействующих полей напряжений, например, вакансий. </a:t>
            </a:r>
          </a:p>
          <a:p>
            <a:pPr algn="just"/>
            <a:r>
              <a:rPr lang="ru-RU" sz="2200" dirty="0"/>
              <a:t>	Сваливание дислокаций обратного знака в дислокационную микротрещину приводит к её </a:t>
            </a:r>
            <a:r>
              <a:rPr lang="ru-RU" sz="2200" dirty="0" err="1"/>
              <a:t>затуплению</a:t>
            </a:r>
            <a:r>
              <a:rPr lang="ru-RU" sz="2200" dirty="0"/>
              <a:t> и к превращению её также в пору.</a:t>
            </a:r>
          </a:p>
        </p:txBody>
      </p:sp>
    </p:spTree>
    <p:extLst>
      <p:ext uri="{BB962C8B-B14F-4D97-AF65-F5344CB8AC3E}">
        <p14:creationId xmlns:p14="http://schemas.microsoft.com/office/powerpoint/2010/main" val="21315386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3200" b="1" dirty="0"/>
              <a:t>4. Объёмные дефекты кристаллического строения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sz="2800" dirty="0"/>
              <a:t>	Кристалл же вокруг поры, как правило, свободен от напряжений.</a:t>
            </a:r>
          </a:p>
          <a:p>
            <a:pPr marL="0" indent="0" algn="just">
              <a:buNone/>
            </a:pPr>
            <a:r>
              <a:rPr lang="ru-RU" sz="2800" dirty="0"/>
              <a:t>	Если к телу приложено напряжение, то любое нарушение </a:t>
            </a:r>
            <a:r>
              <a:rPr lang="ru-RU" sz="2800" dirty="0" err="1"/>
              <a:t>сплошности</a:t>
            </a:r>
            <a:r>
              <a:rPr lang="ru-RU" sz="2800" dirty="0"/>
              <a:t>, в том числе и пора, становится концентратором напряжений.</a:t>
            </a:r>
            <a:endParaRPr lang="en-US" sz="2800" dirty="0"/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ru-RU" sz="2800" dirty="0"/>
              <a:t>Образование трещин и пор происходит при механическом, температурном воздействиях, при фазовых превращениях в кристалле.</a:t>
            </a:r>
          </a:p>
          <a:p>
            <a:pPr marL="0" indent="0" algn="just">
              <a:buNone/>
            </a:pPr>
            <a:endParaRPr lang="ru-RU" sz="28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C45A-943E-428A-806C-9D63F954D132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2723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3217</Words>
  <Application>Microsoft Office PowerPoint</Application>
  <PresentationFormat>Экран (4:3)</PresentationFormat>
  <Paragraphs>334</Paragraphs>
  <Slides>44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2" baseType="lpstr">
      <vt:lpstr>Arial</vt:lpstr>
      <vt:lpstr>Calibri</vt:lpstr>
      <vt:lpstr>Calibri Light</vt:lpstr>
      <vt:lpstr>Symbol</vt:lpstr>
      <vt:lpstr>Times New Roman</vt:lpstr>
      <vt:lpstr>Тема Office</vt:lpstr>
      <vt:lpstr>1_Тема Office</vt:lpstr>
      <vt:lpstr>Equation</vt:lpstr>
      <vt:lpstr>2. Дефекты кристаллических решёток </vt:lpstr>
      <vt:lpstr>1. Дефекты </vt:lpstr>
      <vt:lpstr>1. Дефекты: классификация</vt:lpstr>
      <vt:lpstr>1. Дефекты: классификация</vt:lpstr>
      <vt:lpstr>1. Дефекты: классификация</vt:lpstr>
      <vt:lpstr>2.1. Вакансии</vt:lpstr>
      <vt:lpstr>2.1. Вакансии</vt:lpstr>
      <vt:lpstr>2.1. Как образуются вакансии?</vt:lpstr>
      <vt:lpstr>2.1. Образование вакансий</vt:lpstr>
      <vt:lpstr>2.1. Влияние вакансий на интенсивность диффузии</vt:lpstr>
      <vt:lpstr>2.2. Междоузельные атомы</vt:lpstr>
      <vt:lpstr>Презентация PowerPoint</vt:lpstr>
      <vt:lpstr>2.3. Другие виды точечных дефектов</vt:lpstr>
      <vt:lpstr>2.3. Другие виды точечных дефектов</vt:lpstr>
      <vt:lpstr>3. Линейные дефекты</vt:lpstr>
      <vt:lpstr>3. Дислокации</vt:lpstr>
      <vt:lpstr>3.1. Краевые дислокации</vt:lpstr>
      <vt:lpstr>3.1. Образование краевых дислокаций</vt:lpstr>
      <vt:lpstr>3.1. Краевые дислокации</vt:lpstr>
      <vt:lpstr>3.1. Краевые дислокации</vt:lpstr>
      <vt:lpstr>3.1. Краевые дислокации</vt:lpstr>
      <vt:lpstr>3.1. Краевые дислокации</vt:lpstr>
      <vt:lpstr>3.1. Краевые дислокации</vt:lpstr>
      <vt:lpstr>3.2. Винтовые дислокации</vt:lpstr>
      <vt:lpstr>3.2. Винтовые дислокации</vt:lpstr>
      <vt:lpstr>3.2. Винтовые дислокации</vt:lpstr>
      <vt:lpstr>3.3. Другие линейные дефекты</vt:lpstr>
      <vt:lpstr>3.3. Другие линейные дефекты</vt:lpstr>
      <vt:lpstr>3.4. Характеристики дислокаций</vt:lpstr>
      <vt:lpstr>3.4. Характеристики дислокаций</vt:lpstr>
      <vt:lpstr>3.4. Характеристики дислокаций</vt:lpstr>
      <vt:lpstr>3.4. Характеристики дислокаций</vt:lpstr>
      <vt:lpstr>Презентация PowerPoint</vt:lpstr>
      <vt:lpstr>Презентация PowerPoint</vt:lpstr>
      <vt:lpstr>Презентация PowerPoint</vt:lpstr>
      <vt:lpstr>3.5. Связь дислокаций со свойствами материала.</vt:lpstr>
      <vt:lpstr>4. Поверхностные дефекты</vt:lpstr>
      <vt:lpstr>4. Поверхностные дефекты</vt:lpstr>
      <vt:lpstr>4. Поверхностные дефекты</vt:lpstr>
      <vt:lpstr>Презентация PowerPoint</vt:lpstr>
      <vt:lpstr>5. Объёмные дефекты</vt:lpstr>
      <vt:lpstr>5. Объёмные дефекты кристаллического строения </vt:lpstr>
      <vt:lpstr>5. Объёмные дефекты кристаллического строения </vt:lpstr>
      <vt:lpstr>4. Объёмные дефекты кристаллического строения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Дефекты кристаллических решёток и механические свойства твёрдых тел</dc:title>
  <dc:creator>GA1</dc:creator>
  <cp:lastModifiedBy>Юрьева Алёна Викторовна</cp:lastModifiedBy>
  <cp:revision>181</cp:revision>
  <cp:lastPrinted>2022-03-09T02:51:22Z</cp:lastPrinted>
  <dcterms:created xsi:type="dcterms:W3CDTF">2014-09-16T10:10:21Z</dcterms:created>
  <dcterms:modified xsi:type="dcterms:W3CDTF">2022-03-09T07:25:16Z</dcterms:modified>
</cp:coreProperties>
</file>