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7"/>
  </p:notesMasterIdLst>
  <p:handoutMasterIdLst>
    <p:handoutMasterId r:id="rId18"/>
  </p:handoutMasterIdLst>
  <p:sldIdLst>
    <p:sldId id="287" r:id="rId2"/>
    <p:sldId id="280" r:id="rId3"/>
    <p:sldId id="259" r:id="rId4"/>
    <p:sldId id="260" r:id="rId5"/>
    <p:sldId id="261" r:id="rId6"/>
    <p:sldId id="270" r:id="rId7"/>
    <p:sldId id="262" r:id="rId8"/>
    <p:sldId id="283" r:id="rId9"/>
    <p:sldId id="276" r:id="rId10"/>
    <p:sldId id="263" r:id="rId11"/>
    <p:sldId id="271" r:id="rId12"/>
    <p:sldId id="286" r:id="rId13"/>
    <p:sldId id="285" r:id="rId14"/>
    <p:sldId id="268" r:id="rId15"/>
    <p:sldId id="272" r:id="rId16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  <p:cmAuthor id="2" name="Сиделёв Дмитрий Владимирович" initials="СДВ" lastIdx="5" clrIdx="1"/>
  <p:cmAuthor id="3" name="Kamilla" initials="K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BE46"/>
    <a:srgbClr val="393939"/>
    <a:srgbClr val="686868"/>
    <a:srgbClr val="A2A1A1"/>
    <a:srgbClr val="6C6D6C"/>
    <a:srgbClr val="76B729"/>
    <a:srgbClr val="CC2E2A"/>
    <a:srgbClr val="808080"/>
    <a:srgbClr val="1E7DC2"/>
    <a:srgbClr val="006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38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73C26-FAED-B94A-38E7-2D926E639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64452C-4138-2CBF-22B0-66A933827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47C973-17C1-0545-E201-02D865070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F649-5D68-4345-9563-73C89ED97CAF}" type="datetime1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7F7AF6-580C-EE53-6B7B-9B9A2D9A9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40B73B-1F19-7481-F682-8786C9BCD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72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DA869-5F08-785C-DAA5-3AA9BC76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5BA877-C831-259B-FEB5-D51A60A1B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C9DA2F-09EC-C8BB-449F-69B5DB2EC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FF7FD-1969-4178-83BE-09EE2D69AB2D}" type="datetime1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590ADA-12C2-0A67-ABDA-4256BDD78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81F62-802E-C304-0C3A-389BD5869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77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1E3C66-FA7C-3D5E-0C0E-446B0E3CA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B9BD19-94CA-DAD1-4393-C063B78E5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278925-5054-08DF-D433-EEC27F0FB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AC151-079A-45C7-AD50-8437ACCB93B7}" type="datetime1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9DDBAD-3B36-CE07-D2E8-41DBF1A8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7E3EBD-DC5C-6A34-FA51-536DFE5F3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0FFBF0-4C4D-FADB-73B6-F47BE8181F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A7BEE98-650D-19E6-861A-ACAC4B6DF3F3}"/>
              </a:ext>
            </a:extLst>
          </p:cNvPr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557ABB-ED51-3DE2-DAC6-3E6B6122E6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17" y="562598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9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7176C-02F8-D67F-1863-AE4C10CAE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6F4389-5B02-654C-0347-48E377B79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2B2256-FC9A-D14C-0737-637BBBD6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16EA01-D4D8-EDAF-FA01-8229DD3AC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A572-1F3E-4351-BE25-08FA92D342F4}" type="datetime1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58FC5C-5AA2-7AE6-9819-19D57246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3AF497-2063-2DC9-C7CE-AF0D4D9A5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8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073A88-FF9D-6997-C542-7A10F5F0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6737DD-7361-3460-9893-83C9ED9BD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B258C2-497D-38D6-EE21-120A5C4EA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3264E7B-E4BE-D8FC-32F4-1AEFA84170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418ACFE-969B-C02A-4BBB-493B32EDE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58B597-F6A2-6858-DA8D-124110FE4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338D-1EAE-4FF2-B6CB-CF6741FCC794}" type="datetime1">
              <a:rPr lang="ru-RU" smtClean="0"/>
              <a:t>24.10.2024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BFB1C8-BA8D-C173-7726-1EB94D668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D55CAE-957A-2155-4B24-D7E614EA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0163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E768A-35D2-F94E-8171-B54D27C84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82E29C-11F6-68F7-1C43-934F3DD76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50C2-E4B9-4864-942A-B4D5CB2BAE89}" type="datetime1">
              <a:rPr lang="ru-RU" smtClean="0"/>
              <a:t>24.10.2024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E790FF-C9E0-B0A6-AA34-1F10E588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CC412C-2565-8D92-72C7-07CA88E8A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54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A0EB7EC-0963-271A-5E6C-54488DA2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6EA7-F396-4516-B761-45A30E9AB853}" type="datetime1">
              <a:rPr lang="ru-RU" smtClean="0"/>
              <a:t>24.10.2024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7C9F1E-2AC6-2BF0-2976-B6570FCE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E27118-6386-8DD7-01C7-C3A92F924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04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5D085-40D6-FFAD-A542-F066C521F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8A474A-07F0-3EEF-5A2B-1C04CA033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330327-78F6-D7F4-1E93-DBD547B5D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64E858-A2B0-89A8-C82E-1E63CE383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650A-ADEE-4DDC-A829-92A4E3670C7A}" type="datetime1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9516BC-64E9-00EA-4D81-B65E09B8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0357B7-1E5D-9064-04FA-4C0379E15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23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980FA-5413-C957-C493-5489600E9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E54B36-2EAD-ED53-CC4F-A687008C3A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0BCC98-B97D-6699-202F-582BC9590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C0086D-5B2A-F1CD-5325-9087E9F18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3F9A2-48AE-419A-9F74-69E8FD78981E}" type="datetime1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64CB61-99E5-2813-6C17-1069DB2F7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318BC9-9EAF-8300-A154-1F4975172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A0127C-B75F-E53E-85C4-B4113938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30A959-B69F-4CBB-DF52-79F4B91B1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778D46-65BC-3151-7F9B-2E42E4895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20F6-1D9A-41F9-A4E5-404B3FAA2FDB}" type="datetime1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266FBC-E342-4377-E136-584B54905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DDB41E-63C6-56F2-3783-5B2F207F0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65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D760D04-9F1C-539C-240A-06710518F8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D20DE2-F06E-76D4-E6B6-24F8E821E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1025CB-C3C4-D528-01F5-C0474CF5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104D4-742D-43F0-94DC-DC014F028D8A}" type="datetime1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33FFDD-FA2F-B62A-E0D9-25183F281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8101D-B338-3C5B-D765-71FB22AEA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922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1661747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66174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168A1DA9-5D13-4722-A0A6-6A56A87E4BDC}" type="datetime1">
              <a:rPr lang="ru-RU" smtClean="0"/>
              <a:t>24.10.2024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148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0324807-1E96-43C1-AB86-4BD78F701A18}" type="datetime1">
              <a:rPr lang="ru-RU" smtClean="0"/>
              <a:t>24.10.2024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98" y="829296"/>
            <a:ext cx="1946933" cy="500405"/>
          </a:xfrm>
          <a:prstGeom prst="rect">
            <a:avLst/>
          </a:prstGeom>
        </p:spPr>
      </p:pic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4F041743-6082-4EE8-A54A-15C5B2CFECD6}" type="datetime1">
              <a:rPr lang="ru-RU" smtClean="0"/>
              <a:t>24.10.2024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50" y="430860"/>
            <a:ext cx="1621902" cy="416865"/>
          </a:xfrm>
          <a:prstGeom prst="rect">
            <a:avLst/>
          </a:prstGeom>
        </p:spPr>
      </p:pic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238700E-F109-4C3F-9451-315D8BA2910B}" type="datetime1">
              <a:rPr lang="ru-RU" smtClean="0"/>
              <a:t>24.10.2024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E9D1F-1FD2-9807-46B5-24118D53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67C0E7-CB3C-E7AE-B596-3CDC44550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833D39-B611-1691-5244-180EE49E9B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65FAF-87BA-4CFC-BF0D-48B46B0E3324}" type="datetime1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3C075-AD95-454A-7EB5-9993FAC5E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2C3AA7-7F8F-CD05-0995-78F46D633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0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1" r:id="rId12"/>
    <p:sldLayoutId id="2147483661" r:id="rId13"/>
    <p:sldLayoutId id="2147483662" r:id="rId14"/>
    <p:sldLayoutId id="2147483650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223889" y="0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презентации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294" y="1046673"/>
            <a:ext cx="1176169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лист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и постановка проблемы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работы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Экспериментальное оборудование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эксперимента/методика расчетов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эксперимента и/или расчета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оформлению презентации: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всей презентации необходимо использовать одинаковый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шрифт!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Допускаются заголовки большего размера.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применять яркий/темный фон презентации.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на презентации не более 3х цветов текста (лучше черный и красный/синий для выделения важного текста).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увлекаться анимацией на презентации.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688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" y="2375957"/>
            <a:ext cx="12191999" cy="1475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 работы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985422" y="4617478"/>
            <a:ext cx="9942990" cy="1640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4472" y="452395"/>
            <a:ext cx="6992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Инженерная школа ядерных технологий</a:t>
            </a:r>
            <a:endParaRPr lang="ru-RU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Научно-образовательный центр Б.П. Вейнберга</a:t>
            </a:r>
            <a:endParaRPr lang="ru-RU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 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14.03.02 «Ядерные физика и технологии»</a:t>
            </a:r>
            <a:endParaRPr lang="ru-RU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Специализация - «Пучковые и плазменные технологии»</a:t>
            </a:r>
            <a:endParaRPr lang="ru-RU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Дата 6"/>
          <p:cNvSpPr>
            <a:spLocks noGrp="1"/>
          </p:cNvSpPr>
          <p:nvPr>
            <p:ph type="dt" sz="half" idx="10"/>
          </p:nvPr>
        </p:nvSpPr>
        <p:spPr>
          <a:xfrm>
            <a:off x="4844143" y="6283309"/>
            <a:ext cx="2743200" cy="365125"/>
          </a:xfrm>
        </p:spPr>
        <p:txBody>
          <a:bodyPr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Томск –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202__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73651" y="3876469"/>
            <a:ext cx="2857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тчет по учебному проекту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880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29E22D-AED6-D89D-218B-641B7445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705" y="163536"/>
            <a:ext cx="10092129" cy="78990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sz="33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(что изучаем и зачем это нужно)</a:t>
            </a:r>
            <a:endParaRPr lang="ru-RU" sz="3300" i="1" u="sng" dirty="0">
              <a:solidFill>
                <a:srgbClr val="FF0000"/>
              </a:solidFill>
            </a:endParaRP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6405A7E0-575F-63AD-7401-6EDA7BC61864}"/>
              </a:ext>
            </a:extLst>
          </p:cNvPr>
          <p:cNvSpPr txBox="1">
            <a:spLocks/>
          </p:cNvSpPr>
          <p:nvPr/>
        </p:nvSpPr>
        <p:spPr>
          <a:xfrm>
            <a:off x="5456321" y="1060981"/>
            <a:ext cx="6183825" cy="507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1 - Основные параметры хромовых покрытий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0385DDA1-91F8-4E38-9957-58F3394C4F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474333"/>
              </p:ext>
            </p:extLst>
          </p:nvPr>
        </p:nvGraphicFramePr>
        <p:xfrm>
          <a:off x="5489827" y="1591311"/>
          <a:ext cx="6346328" cy="33955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5172">
                  <a:extLst>
                    <a:ext uri="{9D8B030D-6E8A-4147-A177-3AD203B41FA5}">
                      <a16:colId xmlns:a16="http://schemas.microsoft.com/office/drawing/2014/main" val="1316477954"/>
                    </a:ext>
                  </a:extLst>
                </a:gridCol>
                <a:gridCol w="2421156">
                  <a:extLst>
                    <a:ext uri="{9D8B030D-6E8A-4147-A177-3AD203B41FA5}">
                      <a16:colId xmlns:a16="http://schemas.microsoft.com/office/drawing/2014/main" val="2550029902"/>
                    </a:ext>
                  </a:extLst>
                </a:gridCol>
              </a:tblGrid>
              <a:tr h="38354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819768"/>
                  </a:ext>
                </a:extLst>
              </a:tr>
              <a:tr h="555072">
                <a:tc>
                  <a:txBody>
                    <a:bodyPr/>
                    <a:lstStyle/>
                    <a:p>
                      <a:pPr algn="ctr"/>
                      <a:r>
                        <a:rPr lang="ru-RU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решётки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кубическая объёмно-центрированная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5484513"/>
                  </a:ext>
                </a:extLst>
              </a:tr>
              <a:tr h="430520">
                <a:tc>
                  <a:txBody>
                    <a:bodyPr/>
                    <a:lstStyle/>
                    <a:p>
                      <a:pPr algn="ctr"/>
                      <a:r>
                        <a:rPr lang="ru-RU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 решётки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2,885 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5061736"/>
                  </a:ext>
                </a:extLst>
              </a:tr>
              <a:tr h="38354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плавления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1856°С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663190"/>
                  </a:ext>
                </a:extLst>
              </a:tr>
              <a:tr h="369155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Твёрдость, ГПа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796314"/>
                  </a:ext>
                </a:extLst>
              </a:tr>
              <a:tr h="10401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трения при комнатной температуре с влажностью 40%, при нагрузке 20-150 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0,15-0,16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794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B4562C7-1A4A-622A-1D4F-F6B8D09B34C9}"/>
              </a:ext>
            </a:extLst>
          </p:cNvPr>
          <p:cNvSpPr txBox="1"/>
          <p:nvPr/>
        </p:nvSpPr>
        <p:spPr>
          <a:xfrm>
            <a:off x="233475" y="1114768"/>
            <a:ext cx="469733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хромовых покрытий:</a:t>
            </a:r>
            <a:endParaRPr lang="ru-RU" sz="2000" b="1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C5FF1FA-5439-22A6-9FE8-016B9D8BEA63}"/>
              </a:ext>
            </a:extLst>
          </p:cNvPr>
          <p:cNvSpPr txBox="1">
            <a:spLocks/>
          </p:cNvSpPr>
          <p:nvPr/>
        </p:nvSpPr>
        <p:spPr>
          <a:xfrm>
            <a:off x="233475" y="1591311"/>
            <a:ext cx="4722788" cy="3700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15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износостойкости поверхности деталей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17CEE8-914C-38DE-84CD-4A920228F845}"/>
              </a:ext>
            </a:extLst>
          </p:cNvPr>
          <p:cNvSpPr txBox="1"/>
          <p:nvPr/>
        </p:nvSpPr>
        <p:spPr>
          <a:xfrm>
            <a:off x="233475" y="3572044"/>
            <a:ext cx="4575701" cy="33855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защиты от коррозии</a:t>
            </a:r>
          </a:p>
        </p:txBody>
      </p:sp>
      <p:sp>
        <p:nvSpPr>
          <p:cNvPr id="19" name="Номер слайда 3">
            <a:extLst>
              <a:ext uri="{FF2B5EF4-FFF2-40B4-BE49-F238E27FC236}">
                <a16:creationId xmlns:a16="http://schemas.microsoft.com/office/drawing/2014/main" id="{E7404B8B-1F31-CCBA-423E-1C2D084D4FBF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0">
            <a:extLst>
              <a:ext uri="{FF2B5EF4-FFF2-40B4-BE49-F238E27FC236}">
                <a16:creationId xmlns:a16="http://schemas.microsoft.com/office/drawing/2014/main" id="{8A27220C-6519-653D-1411-F2989D8C6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55" y="1985685"/>
            <a:ext cx="2279300" cy="158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Антикоррозийное покрытие металла ">
            <a:extLst>
              <a:ext uri="{FF2B5EF4-FFF2-40B4-BE49-F238E27FC236}">
                <a16:creationId xmlns:a16="http://schemas.microsoft.com/office/drawing/2014/main" id="{FCC13696-4782-0921-3366-F68588FA4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15" y="4018136"/>
            <a:ext cx="3160220" cy="147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A3F8BB-93B1-CB42-9855-6BD2E7A57FC1}"/>
              </a:ext>
            </a:extLst>
          </p:cNvPr>
          <p:cNvSpPr txBox="1"/>
          <p:nvPr/>
        </p:nvSpPr>
        <p:spPr>
          <a:xfrm>
            <a:off x="233476" y="5639649"/>
            <a:ext cx="11602680" cy="7899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Хромовые покрытия получают </a:t>
            </a:r>
            <a:r>
              <a:rPr lang="ru-RU" sz="1600" b="1" u="sng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магнетронным распылением</a:t>
            </a: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как метод позволяет получать покрытия с высокой чистотой и высокими функциональными свойствами.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68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0FA3F-A27B-E2A3-3256-E1A8F4F8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9" y="247946"/>
            <a:ext cx="10089385" cy="542548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Магнетронное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распыление </a:t>
            </a:r>
            <a:r>
              <a:rPr lang="ru-RU" sz="33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чем состоит проблема)</a:t>
            </a:r>
            <a:endParaRPr lang="ru-RU" sz="330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8E38FC-F990-C820-9355-6AD42D8A93FF}"/>
              </a:ext>
            </a:extLst>
          </p:cNvPr>
          <p:cNvSpPr txBox="1"/>
          <p:nvPr/>
        </p:nvSpPr>
        <p:spPr>
          <a:xfrm>
            <a:off x="14174" y="5807021"/>
            <a:ext cx="12177826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Предлагаемое решение: применение ионного ассистирования источником индуктивно-связанной плазмы.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CE9DD20-3D46-A60E-D31B-5FF232182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9ED02A-26AE-51C7-8298-5D50AD9B8A43}"/>
              </a:ext>
            </a:extLst>
          </p:cNvPr>
          <p:cNvSpPr txBox="1"/>
          <p:nvPr/>
        </p:nvSpPr>
        <p:spPr>
          <a:xfrm>
            <a:off x="14174" y="6398974"/>
            <a:ext cx="11142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Dmitrii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V.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Sidelev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Galina A.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Bleykher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Valeriy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P.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Krivobokov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Zhanumgyl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Koishybayeva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High-rate magnetron sputtering with hot target, Surface and Coatings Technology, Volume 308, 2016, Pages 168-173.</a:t>
            </a:r>
            <a:endParaRPr lang="ru-RU" sz="1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590FAD2-376B-A6A5-A9E1-B196419F31CC}"/>
              </a:ext>
            </a:extLst>
          </p:cNvPr>
          <p:cNvCxnSpPr>
            <a:cxnSpLocks/>
          </p:cNvCxnSpPr>
          <p:nvPr/>
        </p:nvCxnSpPr>
        <p:spPr>
          <a:xfrm flipH="1">
            <a:off x="4047517" y="841120"/>
            <a:ext cx="540549" cy="4216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60F9804-67BA-C1C4-A6D4-EA060017AD7A}"/>
              </a:ext>
            </a:extLst>
          </p:cNvPr>
          <p:cNvSpPr txBox="1"/>
          <p:nvPr/>
        </p:nvSpPr>
        <p:spPr>
          <a:xfrm>
            <a:off x="7668278" y="2880760"/>
            <a:ext cx="318405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CEEA4-0090-2BF7-B9D4-74337FD73091}"/>
              </a:ext>
            </a:extLst>
          </p:cNvPr>
          <p:cNvSpPr txBox="1"/>
          <p:nvPr/>
        </p:nvSpPr>
        <p:spPr>
          <a:xfrm>
            <a:off x="931734" y="2871318"/>
            <a:ext cx="318405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Классическое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6A9091C-B670-9700-61CE-2605B6ACD6CD}"/>
              </a:ext>
            </a:extLst>
          </p:cNvPr>
          <p:cNvSpPr/>
          <p:nvPr/>
        </p:nvSpPr>
        <p:spPr>
          <a:xfrm>
            <a:off x="6005662" y="5107325"/>
            <a:ext cx="6098958" cy="584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высокие скорости осаждения покрытия</a:t>
            </a: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возможно снижение функциональных свойств покрытий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053C0147-E66C-B298-F188-0073157BA57F}"/>
              </a:ext>
            </a:extLst>
          </p:cNvPr>
          <p:cNvCxnSpPr>
            <a:cxnSpLocks/>
          </p:cNvCxnSpPr>
          <p:nvPr/>
        </p:nvCxnSpPr>
        <p:spPr>
          <a:xfrm>
            <a:off x="2397944" y="3340368"/>
            <a:ext cx="0" cy="301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DCE86A6-346C-E61A-79A1-EDF0629D52C3}"/>
              </a:ext>
            </a:extLst>
          </p:cNvPr>
          <p:cNvSpPr/>
          <p:nvPr/>
        </p:nvSpPr>
        <p:spPr>
          <a:xfrm>
            <a:off x="214718" y="3762822"/>
            <a:ext cx="4471685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 с охлаждаемой или холодной мишенью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традиционный тип конструкции магнетронной распылительной системы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2B800E-41F7-A428-4D55-0FC2AA77F784}"/>
              </a:ext>
            </a:extLst>
          </p:cNvPr>
          <p:cNvSpPr txBox="1"/>
          <p:nvPr/>
        </p:nvSpPr>
        <p:spPr>
          <a:xfrm>
            <a:off x="6415990" y="3586723"/>
            <a:ext cx="5688629" cy="13234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 с сублимирующей или горячей мишенью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–конструкция, где дополнительно к процессу ионного распыления используется сублимация материала мишени из-за её нагрева при ионной бомбардировке и теплоизоляции от системы охлаждения.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CC959F-3F5F-F7CD-CC30-21AB596D49F0}"/>
              </a:ext>
            </a:extLst>
          </p:cNvPr>
          <p:cNvSpPr txBox="1"/>
          <p:nvPr/>
        </p:nvSpPr>
        <p:spPr>
          <a:xfrm>
            <a:off x="280378" y="4999625"/>
            <a:ext cx="4884197" cy="584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оптимальные функциональные свойства покрытий</a:t>
            </a:r>
          </a:p>
          <a:p>
            <a:pPr marL="285750" indent="-285750" algn="ctr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низкие скорости осаждения покрытия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002CEDE-60A0-DCB0-5AC6-C45AC72A7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35" y="733927"/>
            <a:ext cx="2927824" cy="2136291"/>
          </a:xfrm>
          <a:prstGeom prst="rect">
            <a:avLst/>
          </a:prstGeom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3E6A6F1-EEB7-598C-6718-AB5A483A8356}"/>
              </a:ext>
            </a:extLst>
          </p:cNvPr>
          <p:cNvCxnSpPr>
            <a:cxnSpLocks/>
          </p:cNvCxnSpPr>
          <p:nvPr/>
        </p:nvCxnSpPr>
        <p:spPr>
          <a:xfrm>
            <a:off x="2397944" y="4608591"/>
            <a:ext cx="0" cy="301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419B9AD-8B6F-08E0-833F-F3737A2CF5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94038" y="593795"/>
            <a:ext cx="3289754" cy="2277523"/>
          </a:xfrm>
          <a:prstGeom prst="rect">
            <a:avLst/>
          </a:prstGeom>
        </p:spPr>
      </p:pic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FEDD49A3-B88F-9FD6-D714-D0C7512774C6}"/>
              </a:ext>
            </a:extLst>
          </p:cNvPr>
          <p:cNvCxnSpPr>
            <a:cxnSpLocks/>
          </p:cNvCxnSpPr>
          <p:nvPr/>
        </p:nvCxnSpPr>
        <p:spPr>
          <a:xfrm>
            <a:off x="9260304" y="4874275"/>
            <a:ext cx="0" cy="301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1D163A0-6C68-AADD-A07C-27A6B4827A47}"/>
              </a:ext>
            </a:extLst>
          </p:cNvPr>
          <p:cNvCxnSpPr>
            <a:cxnSpLocks/>
          </p:cNvCxnSpPr>
          <p:nvPr/>
        </p:nvCxnSpPr>
        <p:spPr>
          <a:xfrm>
            <a:off x="9296387" y="3312137"/>
            <a:ext cx="0" cy="301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269BB1A5-FCE0-C377-5695-9404A87D9940}"/>
              </a:ext>
            </a:extLst>
          </p:cNvPr>
          <p:cNvCxnSpPr/>
          <p:nvPr/>
        </p:nvCxnSpPr>
        <p:spPr>
          <a:xfrm>
            <a:off x="6943891" y="841120"/>
            <a:ext cx="710214" cy="383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414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B7CCE-D63A-936A-3693-0CE1ED421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49179" cy="71795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задачи</a:t>
            </a:r>
            <a:endParaRPr lang="ru-RU" sz="5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11DE7E-934F-B6E0-E4AC-78DD71F0F71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7409" y="1432033"/>
            <a:ext cx="11317181" cy="4575359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данного исследования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изучение влияния ионного ассистирования высокочастотной индуктивно-связанной плазмой на структурные и функциональные свойства хромовых покрытий, нанесенных с помощью магнетронного распыления.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следующие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(что необходимо сделать, чтобы добиться цели)</a:t>
            </a:r>
            <a:endParaRPr lang="ru-RU" sz="180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режимов магнетронного осаждения хромовых покрытий.</a:t>
            </a:r>
          </a:p>
          <a:p>
            <a:pPr marL="342900" indent="-342900" algn="just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процесса магнетронного распыления хрома с использованием и без ионного ассистирования в случае горячей и холодной мишеней. </a:t>
            </a:r>
          </a:p>
          <a:p>
            <a:pPr marL="342900" indent="-342900" algn="just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кристаллической структуры, микроструктуры, твёрдости и износостойкости, адгезии, коррозионных свойств полученных покрытий.</a:t>
            </a:r>
          </a:p>
          <a:p>
            <a:pPr marL="342900" indent="-342900" algn="just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полученных результатов.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3A7554-3D55-F6EE-54D3-C2B8CFB3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164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FEA11-D417-2385-E13D-6C6AFC26B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667" y="185320"/>
            <a:ext cx="9166934" cy="717951"/>
          </a:xfrm>
          <a:noFill/>
        </p:spPr>
        <p:txBody>
          <a:bodyPr>
            <a:normAutofit/>
          </a:bodyPr>
          <a:lstStyle/>
          <a:p>
            <a:pPr algn="ctr"/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Методика и оборудование</a:t>
            </a:r>
            <a:endParaRPr lang="ru-RU" sz="540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36A45F8-1761-6AFF-1C61-5A6B379C8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79" y="3644326"/>
            <a:ext cx="56814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1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Схема эксперимента: 1 – магнетронная система; 2 – держатель подложки; 3 – вращающийся столик; 4 – экран; 5 – 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РПГ-128.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BF1117-8AD8-1466-67A3-87DB5BEC6949}"/>
              </a:ext>
            </a:extLst>
          </p:cNvPr>
          <p:cNvSpPr/>
          <p:nvPr/>
        </p:nvSpPr>
        <p:spPr>
          <a:xfrm>
            <a:off x="506026" y="4332593"/>
            <a:ext cx="5388747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РПГ-128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радиочастотный плазменный генератор, представляет собой источник индуктивно-связанной плазмы, имеющий плоскую катушку, формирующую при пропускании высокочастотного тока переменное магнитное поле, что позволяет активировать газовую среду в камере.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CBB526-4A57-6225-49BD-0F3D1464214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238" y="717063"/>
            <a:ext cx="4310068" cy="2977714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D7924C4D-7762-D01A-3FAE-1A449A274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306" y="903271"/>
            <a:ext cx="5484915" cy="23211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45115" tIns="72558" rIns="145115" bIns="72558">
            <a:spAutoFit/>
          </a:bodyPr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alt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осаждения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газ – Аргон (99,999 %). 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РПГ-128 – 500 Вт.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Остаточное давление – 2×10</a:t>
            </a:r>
            <a:r>
              <a:rPr lang="ru-RU" alt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Па.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Планетарное вращение для осаждения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мощности МРС – 15,7 Вт/см</a:t>
            </a:r>
            <a:r>
              <a:rPr lang="ru-RU" alt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41180590-4014-01BF-91BF-7AB9A816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8868" y="6309553"/>
            <a:ext cx="2743200" cy="365125"/>
          </a:xfrm>
        </p:spPr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1E9D7FD0-E25D-E523-CE81-CC86CBB06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704395"/>
              </p:ext>
            </p:extLst>
          </p:nvPr>
        </p:nvGraphicFramePr>
        <p:xfrm>
          <a:off x="6473306" y="3905937"/>
          <a:ext cx="5484915" cy="2402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3932">
                  <a:extLst>
                    <a:ext uri="{9D8B030D-6E8A-4147-A177-3AD203B41FA5}">
                      <a16:colId xmlns:a16="http://schemas.microsoft.com/office/drawing/2014/main" val="413187642"/>
                    </a:ext>
                  </a:extLst>
                </a:gridCol>
                <a:gridCol w="2180983">
                  <a:extLst>
                    <a:ext uri="{9D8B030D-6E8A-4147-A177-3AD203B41FA5}">
                      <a16:colId xmlns:a16="http://schemas.microsoft.com/office/drawing/2014/main" val="150269823"/>
                    </a:ext>
                  </a:extLst>
                </a:gridCol>
              </a:tblGrid>
              <a:tr h="32316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5317229"/>
                  </a:ext>
                </a:extLst>
              </a:tr>
              <a:tr h="391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1800" b="0" baseline="-250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осажд</a:t>
                      </a:r>
                      <a:r>
                        <a:rPr lang="en-US" sz="18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нм/с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0,48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53781"/>
                  </a:ext>
                </a:extLst>
              </a:tr>
              <a:tr h="323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ru-RU" sz="18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осажд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нм/с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сублимация)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131441"/>
                  </a:ext>
                </a:extLst>
              </a:tr>
              <a:tr h="323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ru-RU" sz="1800" b="0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осажд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нм/с (распыление)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1137539"/>
                  </a:ext>
                </a:extLst>
              </a:tr>
              <a:tr h="870875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Примечание: </a:t>
                      </a:r>
                      <a:r>
                        <a:rPr lang="en-US" sz="18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1800" b="0" baseline="-250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осажд</a:t>
                      </a:r>
                      <a:r>
                        <a:rPr lang="ru-RU" sz="1800" b="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скорость осаждения материала мишени; </a:t>
                      </a:r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800" baseline="-25000" dirty="0" err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субл.част</a:t>
                      </a:r>
                      <a:r>
                        <a:rPr lang="ru-RU" sz="1800" baseline="-250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количество сублимированных частиц; </a:t>
                      </a:r>
                      <a:r>
                        <a:rPr lang="en-US" sz="18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800" baseline="-25000" dirty="0" err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расп.част</a:t>
                      </a:r>
                      <a:r>
                        <a:rPr lang="ru-RU" sz="1800" baseline="-250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800" baseline="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количество распыленных частиц.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1534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D7383B5-D046-148A-9C75-469BAACA5C9B}"/>
              </a:ext>
            </a:extLst>
          </p:cNvPr>
          <p:cNvSpPr txBox="1"/>
          <p:nvPr/>
        </p:nvSpPr>
        <p:spPr>
          <a:xfrm>
            <a:off x="6473306" y="3269993"/>
            <a:ext cx="5484915" cy="575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Характеристики скоростей осаждения материала при магнетронном распылении горячей мишени</a:t>
            </a:r>
            <a:r>
              <a:rPr lang="en-US" sz="1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E4E43C-6B98-BEA9-0775-E91A7C04094F}"/>
              </a:ext>
            </a:extLst>
          </p:cNvPr>
          <p:cNvSpPr txBox="1"/>
          <p:nvPr/>
        </p:nvSpPr>
        <p:spPr>
          <a:xfrm>
            <a:off x="160042" y="6369004"/>
            <a:ext cx="113365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Грудинин В. А., Высокоскоростное осаждение покрытий на основе соединений хрома и азота с использованием плазмы магнетронных распылительных систем: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канд. техн. наук. – Томск, 2022.</a:t>
            </a:r>
          </a:p>
        </p:txBody>
      </p:sp>
    </p:spTree>
    <p:extLst>
      <p:ext uri="{BB962C8B-B14F-4D97-AF65-F5344CB8AC3E}">
        <p14:creationId xmlns:p14="http://schemas.microsoft.com/office/powerpoint/2010/main" val="1333719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FEA11-D417-2385-E13D-6C6AFC26B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511" y="263750"/>
            <a:ext cx="9308977" cy="735706"/>
          </a:xfrm>
          <a:noFill/>
        </p:spPr>
        <p:txBody>
          <a:bodyPr>
            <a:normAutofit/>
          </a:bodyPr>
          <a:lstStyle/>
          <a:p>
            <a:pPr algn="ctr"/>
            <a:r>
              <a:rPr lang="ru-RU" altLang="ru-RU" sz="4000" b="1" dirty="0">
                <a:latin typeface="Times New Roman" panose="02020603050405020304" pitchFamily="18" charset="0"/>
                <a:cs typeface="Times New Roman" pitchFamily="18" charset="0"/>
              </a:rPr>
              <a:t>Параметры осаждения покрытий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2085201A-38CA-A884-7068-58EC36A07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198274"/>
              </p:ext>
            </p:extLst>
          </p:nvPr>
        </p:nvGraphicFramePr>
        <p:xfrm>
          <a:off x="440781" y="1376045"/>
          <a:ext cx="10913020" cy="46622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15483">
                  <a:extLst>
                    <a:ext uri="{9D8B030D-6E8A-4147-A177-3AD203B41FA5}">
                      <a16:colId xmlns:a16="http://schemas.microsoft.com/office/drawing/2014/main" val="1675568609"/>
                    </a:ext>
                  </a:extLst>
                </a:gridCol>
                <a:gridCol w="1917577">
                  <a:extLst>
                    <a:ext uri="{9D8B030D-6E8A-4147-A177-3AD203B41FA5}">
                      <a16:colId xmlns:a16="http://schemas.microsoft.com/office/drawing/2014/main" val="920613143"/>
                    </a:ext>
                  </a:extLst>
                </a:gridCol>
                <a:gridCol w="1331475">
                  <a:extLst>
                    <a:ext uri="{9D8B030D-6E8A-4147-A177-3AD203B41FA5}">
                      <a16:colId xmlns:a16="http://schemas.microsoft.com/office/drawing/2014/main" val="792492580"/>
                    </a:ext>
                  </a:extLst>
                </a:gridCol>
                <a:gridCol w="843554">
                  <a:extLst>
                    <a:ext uri="{9D8B030D-6E8A-4147-A177-3AD203B41FA5}">
                      <a16:colId xmlns:a16="http://schemas.microsoft.com/office/drawing/2014/main" val="4061743303"/>
                    </a:ext>
                  </a:extLst>
                </a:gridCol>
                <a:gridCol w="1313895">
                  <a:extLst>
                    <a:ext uri="{9D8B030D-6E8A-4147-A177-3AD203B41FA5}">
                      <a16:colId xmlns:a16="http://schemas.microsoft.com/office/drawing/2014/main" val="1733851465"/>
                    </a:ext>
                  </a:extLst>
                </a:gridCol>
                <a:gridCol w="594804">
                  <a:extLst>
                    <a:ext uri="{9D8B030D-6E8A-4147-A177-3AD203B41FA5}">
                      <a16:colId xmlns:a16="http://schemas.microsoft.com/office/drawing/2014/main" val="1736737620"/>
                    </a:ext>
                  </a:extLst>
                </a:gridCol>
                <a:gridCol w="665825">
                  <a:extLst>
                    <a:ext uri="{9D8B030D-6E8A-4147-A177-3AD203B41FA5}">
                      <a16:colId xmlns:a16="http://schemas.microsoft.com/office/drawing/2014/main" val="305119722"/>
                    </a:ext>
                  </a:extLst>
                </a:gridCol>
                <a:gridCol w="665825">
                  <a:extLst>
                    <a:ext uri="{9D8B030D-6E8A-4147-A177-3AD203B41FA5}">
                      <a16:colId xmlns:a16="http://schemas.microsoft.com/office/drawing/2014/main" val="874615439"/>
                    </a:ext>
                  </a:extLst>
                </a:gridCol>
                <a:gridCol w="1064582">
                  <a:extLst>
                    <a:ext uri="{9D8B030D-6E8A-4147-A177-3AD203B41FA5}">
                      <a16:colId xmlns:a16="http://schemas.microsoft.com/office/drawing/2014/main" val="3864947240"/>
                    </a:ext>
                  </a:extLst>
                </a:gridCol>
              </a:tblGrid>
              <a:tr h="8146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 осаждения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распыления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6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RF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6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/см</a:t>
                      </a:r>
                      <a:r>
                        <a:rPr lang="ru-RU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16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нм/с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649535"/>
                  </a:ext>
                </a:extLst>
              </a:tr>
              <a:tr h="7566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Высокоскоростной + ионное ассистирование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горячая мишень + РПГ-128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391453"/>
                  </a:ext>
                </a:extLst>
              </a:tr>
              <a:tr h="5486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Высокоскоростной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горячая мишень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1,95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158018"/>
                  </a:ext>
                </a:extLst>
              </a:tr>
              <a:tr h="7800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Классический +       ионное ассистирование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 мишень + РПГ-128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585268"/>
                  </a:ext>
                </a:extLst>
              </a:tr>
              <a:tr h="5486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Классический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 мишень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857989"/>
                  </a:ext>
                </a:extLst>
              </a:tr>
              <a:tr h="1213447">
                <a:tc gridSpan="9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Примечание: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600" b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RF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мощность высокочастотного источника индуктивно связанной плазмы;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600" b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напряжение смещения на подложке;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b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плотность ионного тока на подложке;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напряжение разряда;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ток разряда ;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рабочее давление;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1600" b="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скорость осаждения распыленных частиц.</a:t>
                      </a:r>
                      <a:endParaRPr lang="ru-RU" sz="16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2722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F6826E2-4274-AF75-968F-78FEFBB488FF}"/>
              </a:ext>
            </a:extLst>
          </p:cNvPr>
          <p:cNvSpPr txBox="1"/>
          <p:nvPr/>
        </p:nvSpPr>
        <p:spPr>
          <a:xfrm>
            <a:off x="440782" y="942469"/>
            <a:ext cx="6112274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3 – Параметры осаждения покрытий  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4DEFC3-5252-C6BE-5E72-FBE827C6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016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B7CCE-D63A-936A-3693-0CE1ED421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21" y="316599"/>
            <a:ext cx="9149179" cy="71795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3A7554-3D55-F6EE-54D3-C2B8CFB3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85BDBB7D-10FE-DE95-CD0B-12791319B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65356"/>
              </p:ext>
            </p:extLst>
          </p:nvPr>
        </p:nvGraphicFramePr>
        <p:xfrm>
          <a:off x="297124" y="1732084"/>
          <a:ext cx="11597751" cy="44126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95399">
                  <a:extLst>
                    <a:ext uri="{9D8B030D-6E8A-4147-A177-3AD203B41FA5}">
                      <a16:colId xmlns:a16="http://schemas.microsoft.com/office/drawing/2014/main" val="449165241"/>
                    </a:ext>
                  </a:extLst>
                </a:gridCol>
                <a:gridCol w="6702352">
                  <a:extLst>
                    <a:ext uri="{9D8B030D-6E8A-4147-A177-3AD203B41FA5}">
                      <a16:colId xmlns:a16="http://schemas.microsoft.com/office/drawing/2014/main" val="3858676250"/>
                    </a:ext>
                  </a:extLst>
                </a:gridCol>
              </a:tblGrid>
              <a:tr h="571523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00330"/>
                  </a:ext>
                </a:extLst>
              </a:tr>
              <a:tr h="480229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Вакуумная ионно-плазменная установка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хромовых покрытий при разных режимах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351891"/>
                  </a:ext>
                </a:extLst>
              </a:tr>
              <a:tr h="513006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Рентгеновский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дифрактометр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XRD-7000S Shimadzu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данных о кристаллической структуре хромовых покрытий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096012"/>
                  </a:ext>
                </a:extLst>
              </a:tr>
              <a:tr h="513006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Сканирующий электронный микроскоп (СЭМ) Hitachi S-3400N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изображений микроструктуры хромовых покрытий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903880"/>
                  </a:ext>
                </a:extLst>
              </a:tr>
              <a:tr h="513006">
                <a:tc>
                  <a:txBody>
                    <a:bodyPr/>
                    <a:lstStyle/>
                    <a:p>
                      <a:pPr algn="l"/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Потенциостат-гальваностат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Electrochemical Instruments P45-X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коррозионной стойкости хромовых покрытий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35992"/>
                  </a:ext>
                </a:extLst>
              </a:tr>
              <a:tr h="480229">
                <a:tc>
                  <a:txBody>
                    <a:bodyPr/>
                    <a:lstStyle/>
                    <a:p>
                      <a:pPr algn="l"/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Нанотвердомер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NHT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микротвёрдости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хромовых покрытий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88310"/>
                  </a:ext>
                </a:extLst>
              </a:tr>
              <a:tr h="480229">
                <a:tc>
                  <a:txBody>
                    <a:bodyPr/>
                    <a:lstStyle/>
                    <a:p>
                      <a:pPr algn="l"/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Трибометр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TNTSAH0000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трибологических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характеристик хромовых покрытий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160914"/>
                  </a:ext>
                </a:extLst>
              </a:tr>
              <a:tr h="480229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Micro-Scratch Tester MST-S-AX-0000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Получение адгезионных характеристик хромовых покрытий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37866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2FA58B5-344B-D2AE-8610-1F8A24AD5245}"/>
              </a:ext>
            </a:extLst>
          </p:cNvPr>
          <p:cNvSpPr txBox="1"/>
          <p:nvPr/>
        </p:nvSpPr>
        <p:spPr>
          <a:xfrm>
            <a:off x="297124" y="1154280"/>
            <a:ext cx="6106884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4 – Используемое оборудование</a:t>
            </a:r>
          </a:p>
        </p:txBody>
      </p:sp>
    </p:spTree>
    <p:extLst>
      <p:ext uri="{BB962C8B-B14F-4D97-AF65-F5344CB8AC3E}">
        <p14:creationId xmlns:p14="http://schemas.microsoft.com/office/powerpoint/2010/main" val="2228948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F09AA4-8003-72C7-0725-8FDB3675E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455" y="841279"/>
            <a:ext cx="6555423" cy="41047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AFF77-4474-2E99-E45C-567F0DC87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553" y="198764"/>
            <a:ext cx="10714565" cy="69131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Рентгеноструктурный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33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(результат и основной краткий вывод по этому результату)</a:t>
            </a:r>
            <a:endParaRPr lang="ru-RU" sz="330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7551D7-A05C-43A4-F7B6-B39DD157E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43D1E1-C7E0-A11B-16D4-9985A228097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5423904"/>
            <a:ext cx="12192000" cy="991713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классическом и высокоскоростном режимах наблюдается рост хромового покрытия в направлении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(110).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ионном ассистировании наблюдается изменение направления роста хромового покрытия: от 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(110) в 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(211).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8B0C7-3A74-1D7F-F2DF-EDD3C98BF41C}"/>
              </a:ext>
            </a:extLst>
          </p:cNvPr>
          <p:cNvSpPr txBox="1"/>
          <p:nvPr/>
        </p:nvSpPr>
        <p:spPr>
          <a:xfrm>
            <a:off x="1355323" y="4846436"/>
            <a:ext cx="94813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Рисунок 2 - 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Рентгенограмма покрытий для разных режимов осаждения хромовых покрытий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417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366B2-0E44-AA61-1451-134F4F5E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3200"/>
            <a:ext cx="9291221" cy="75346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Микроструктура </a:t>
            </a:r>
            <a:r>
              <a:rPr lang="ru-RU" sz="33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(результат и основной краткий вывод по этому результату)</a:t>
            </a:r>
            <a:endParaRPr lang="ru-RU" sz="33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01CECE-E136-7293-ABEC-D2619DFE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866" y="6310312"/>
            <a:ext cx="2743200" cy="365125"/>
          </a:xfrm>
        </p:spPr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61E19F-4083-339F-1499-9FEB452B98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6993" y="5144111"/>
            <a:ext cx="6006332" cy="1334862"/>
          </a:xfrm>
        </p:spPr>
        <p:txBody>
          <a:bodyPr>
            <a:noAutofit/>
          </a:bodyPr>
          <a:lstStyle/>
          <a:p>
            <a:pPr marL="0" lvl="0" indent="0" algn="ctr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3 – 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СЭМ поперечного сечения  </a:t>
            </a:r>
            <a:r>
              <a:rPr lang="en-GB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 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покрытий: </a:t>
            </a:r>
            <a:endParaRPr lang="en-GB" sz="1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ctr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холодная, б) холодная + РПГ-128, </a:t>
            </a:r>
            <a:endParaRPr lang="en-GB" sz="1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ctr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горячая, г) горячая + РПГ-128.</a:t>
            </a:r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C88606-6FC0-DA44-4429-3279B90FD3E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561" y="1046458"/>
            <a:ext cx="5481324" cy="40167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1769E8-77C4-7961-8970-0A293DF2DA47}"/>
              </a:ext>
            </a:extLst>
          </p:cNvPr>
          <p:cNvSpPr txBox="1"/>
          <p:nvPr/>
        </p:nvSpPr>
        <p:spPr>
          <a:xfrm>
            <a:off x="6098676" y="1323860"/>
            <a:ext cx="5741095" cy="50783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полученных покрытий составила 2,4±0,2 мкм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Высокоскоростное осаждение хрома приводит к формированию пористой структуры покрытия из-за снижения количества ускоренных ионов, приходящихся на один осаждаемый атом (в потоке - сублимированные атомы).</a:t>
            </a:r>
          </a:p>
          <a:p>
            <a:pPr algn="just"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онное ассистирование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приводит к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уплотнению хромовых покрытий за счет дополнительной ионной бомбардировки поверхности подложки.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566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426147-5272-9C52-5EE7-348C48321F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9749" r="10978" b="5448"/>
          <a:stretch/>
        </p:blipFill>
        <p:spPr bwMode="auto">
          <a:xfrm>
            <a:off x="919381" y="2153394"/>
            <a:ext cx="4274379" cy="33679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1DE2B-7633-BD9A-04DE-426230475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510" y="105251"/>
            <a:ext cx="9798977" cy="71795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Твёрдость 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(результат и основной краткий вывод по этому результату)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2AB3F8-668D-4FC1-DE99-89E1DCA1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F277AEE-3D3A-5F35-F23E-481107A5D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080" y="5657671"/>
            <a:ext cx="5931613" cy="78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Рисунок 4 - Твёрдость полученных хромовых покрытий для разных режимов</a:t>
            </a:r>
            <a:endParaRPr kumimoji="0" lang="ru-RU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DE111B-6D2D-5312-E717-ADE1761184F5}"/>
                  </a:ext>
                </a:extLst>
              </p:cNvPr>
              <p:cNvSpPr txBox="1"/>
              <p:nvPr/>
            </p:nvSpPr>
            <p:spPr>
              <a:xfrm>
                <a:off x="331394" y="940283"/>
                <a:ext cx="11529210" cy="128907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285750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Уплотнение структуры хромовых покрытий при использовании ионного ассистирования приводит к увеличению твёрдости покрытий в 1,4-2 раза.</a:t>
                </a:r>
              </a:p>
              <a:p>
                <a:pPr marL="285750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Высокоскоростной режим также приводит к увеличению твёрдости покрытий</a:t>
                </a:r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4,8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0,4</a:t>
                </a:r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ГПа до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8,9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0,4 ГПа</a:t>
                </a:r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DE111B-6D2D-5312-E717-ADE176118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94" y="940283"/>
                <a:ext cx="11529210" cy="1289071"/>
              </a:xfrm>
              <a:prstGeom prst="rect">
                <a:avLst/>
              </a:prstGeom>
              <a:blipFill>
                <a:blip r:embed="rId3"/>
                <a:stretch>
                  <a:fillRect l="-317" r="-423" b="-66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863A13-1061-05CA-9E47-9AD3029D42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98448" y="2194393"/>
            <a:ext cx="4589131" cy="33269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17D67C-28F7-2AC5-3581-2DA1AC4FB5E2}"/>
              </a:ext>
            </a:extLst>
          </p:cNvPr>
          <p:cNvSpPr txBox="1"/>
          <p:nvPr/>
        </p:nvSpPr>
        <p:spPr>
          <a:xfrm>
            <a:off x="6062693" y="5317552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Рисунок 5 – Схема различных режимов разрушения при тестировании на царапание, которые преобладают в зависимости от твёрдости покрытия и подложки (</a:t>
            </a:r>
            <a:r>
              <a:rPr lang="ru-RU" sz="1600" dirty="0" err="1"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Hc</a:t>
            </a:r>
            <a:r>
              <a:rPr lang="ru-RU" sz="1600" dirty="0"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ru-RU" sz="1600" dirty="0" err="1"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Hs</a:t>
            </a:r>
            <a:r>
              <a:rPr lang="ru-RU" sz="1600" dirty="0"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, соответственно)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15158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99BF66-CB8A-B91A-8D8C-7392A8A762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9" t="2271" r="7010" b="4069"/>
          <a:stretch/>
        </p:blipFill>
        <p:spPr>
          <a:xfrm>
            <a:off x="57934" y="439906"/>
            <a:ext cx="6505019" cy="55112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1DE2B-7633-BD9A-04DE-426230475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166" y="87696"/>
            <a:ext cx="9308977" cy="717951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Адгезия 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(результат и основной краткий вывод по этому результату)</a:t>
            </a:r>
            <a:endParaRPr lang="ru-RU" sz="33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2AB3F8-668D-4FC1-DE99-89E1DCA1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F277AEE-3D3A-5F35-F23E-481107A5D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223" y="5824689"/>
            <a:ext cx="6339175" cy="786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6 - О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тношение критических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нагрузок хромовых покрытий, полученных при разных режимах осаждения</a:t>
            </a:r>
            <a:endParaRPr kumimoji="0" lang="ru-RU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FFC2D7-5A5E-6178-41FC-79AD645866C7}"/>
              </a:ext>
            </a:extLst>
          </p:cNvPr>
          <p:cNvSpPr txBox="1"/>
          <p:nvPr/>
        </p:nvSpPr>
        <p:spPr>
          <a:xfrm>
            <a:off x="6338655" y="1839636"/>
            <a:ext cx="5525103" cy="2951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твёрдости хромовых покрытий привело к уменьшению адгезионных свойств покрытий.</a:t>
            </a:r>
          </a:p>
          <a:p>
            <a:pPr algn="just">
              <a:lnSpc>
                <a:spcPct val="150000"/>
              </a:lnSpc>
            </a:pPr>
            <a:endParaRPr lang="ru-RU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использовании </a:t>
            </a:r>
            <a:r>
              <a:rPr lang="ru-RU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высокоскоростного режима адгезионные свойства хромовых покрытий уменьшаются.</a:t>
            </a:r>
          </a:p>
        </p:txBody>
      </p:sp>
    </p:spTree>
    <p:extLst>
      <p:ext uri="{BB962C8B-B14F-4D97-AF65-F5344CB8AC3E}">
        <p14:creationId xmlns:p14="http://schemas.microsoft.com/office/powerpoint/2010/main" val="45388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25DC12-8801-DEC8-B189-81B29A3EC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868"/>
            <a:ext cx="5829935" cy="446309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1DE2B-7633-BD9A-04DE-426230475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894" y="216917"/>
            <a:ext cx="9308977" cy="717951"/>
          </a:xfrm>
          <a:noFill/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Износостойкость 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покрытий </a:t>
            </a:r>
            <a:r>
              <a:rPr lang="ru-RU" sz="33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(результат и основной краткий вывод по этому результату)</a:t>
            </a:r>
            <a:endParaRPr lang="ru-RU" sz="33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2AB3F8-668D-4FC1-DE99-89E1DCA1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F277AEE-3D3A-5F35-F23E-481107A5D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205" y="5363686"/>
            <a:ext cx="4869678" cy="786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7 – Скорость износа хромовых покрытий при разных режимах осаждения</a:t>
            </a:r>
            <a:endParaRPr kumimoji="0" lang="ru-RU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55E073B-2D1E-9E2B-3076-DA03CC7C1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722" y="3936195"/>
            <a:ext cx="6737094" cy="41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5 – Значения коэффициента трения и скорости износа покрытия.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C3A24CD-A28D-8296-0F93-3A7617060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366645"/>
              </p:ext>
            </p:extLst>
          </p:nvPr>
        </p:nvGraphicFramePr>
        <p:xfrm>
          <a:off x="5200722" y="4386991"/>
          <a:ext cx="6737094" cy="19421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4804">
                  <a:extLst>
                    <a:ext uri="{9D8B030D-6E8A-4147-A177-3AD203B41FA5}">
                      <a16:colId xmlns:a16="http://schemas.microsoft.com/office/drawing/2014/main" val="3698654912"/>
                    </a:ext>
                  </a:extLst>
                </a:gridCol>
                <a:gridCol w="3122290">
                  <a:extLst>
                    <a:ext uri="{9D8B030D-6E8A-4147-A177-3AD203B41FA5}">
                      <a16:colId xmlns:a16="http://schemas.microsoft.com/office/drawing/2014/main" val="1194917720"/>
                    </a:ext>
                  </a:extLst>
                </a:gridCol>
              </a:tblGrid>
              <a:tr h="4791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распыления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трения, µ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0439240"/>
                  </a:ext>
                </a:extLst>
              </a:tr>
              <a:tr h="3223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Горячая + РПГ-128</a:t>
                      </a:r>
                      <a:endParaRPr lang="ru-RU" sz="16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Надежно не установлено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2515256"/>
                  </a:ext>
                </a:extLst>
              </a:tr>
              <a:tr h="3223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Горячая</a:t>
                      </a:r>
                      <a:endParaRPr lang="ru-RU" sz="16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0,51±0,04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774144"/>
                  </a:ext>
                </a:extLst>
              </a:tr>
              <a:tr h="351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 + РПГ-128</a:t>
                      </a:r>
                      <a:endParaRPr lang="ru-RU" sz="16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0,57±0,04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619865"/>
                  </a:ext>
                </a:extLst>
              </a:tr>
              <a:tr h="3223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</a:t>
                      </a:r>
                      <a:endParaRPr lang="ru-RU" sz="16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0,53±0,02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36165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626BE8-3BD8-5F11-93D5-0A8DF3826A4D}"/>
                  </a:ext>
                </a:extLst>
              </p:cNvPr>
              <p:cNvSpPr txBox="1"/>
              <p:nvPr/>
            </p:nvSpPr>
            <p:spPr>
              <a:xfrm>
                <a:off x="5200722" y="1239940"/>
                <a:ext cx="6737094" cy="253556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ru-RU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Увеличение твёрдости </a:t>
                </a:r>
                <a:r>
                  <a:rPr lang="ru-RU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хромовых покрытий </a:t>
                </a:r>
                <a:r>
                  <a:rPr lang="ru-RU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при ионном ассистировании привело к увеличению износостойкости хромовых покрытий. </a:t>
                </a:r>
              </a:p>
              <a:p>
                <a:pPr marL="285750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ru-RU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При использовании </a:t>
                </a:r>
                <a:r>
                  <a:rPr lang="ru-RU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высокоскоростного режима </a:t>
                </a:r>
                <a:r>
                  <a:rPr lang="ru-RU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скорость износа хромовых покрытий уменьшается с 39∙10</a:t>
                </a:r>
                <a:r>
                  <a:rPr lang="ru-RU" kern="100" baseline="30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-5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мм</a:t>
                </a:r>
                <a:r>
                  <a:rPr lang="ru-RU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/Н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</a:t>
                </a:r>
                <a:r>
                  <a:rPr lang="ru-RU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до 24 ∙10</a:t>
                </a:r>
                <a:r>
                  <a:rPr lang="ru-RU" kern="100" baseline="30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-5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мм</a:t>
                </a:r>
                <a:r>
                  <a:rPr lang="ru-RU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ru-RU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/Н</a:t>
                </a:r>
                <a14:m>
                  <m:oMath xmlns:m="http://schemas.openxmlformats.org/officeDocument/2006/math">
                    <m:r>
                      <a:rPr lang="ru-RU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ru-RU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</a:t>
                </a:r>
                <a:r>
                  <a:rPr lang="ru-RU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ru-RU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626BE8-3BD8-5F11-93D5-0A8DF3826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722" y="1239940"/>
                <a:ext cx="6737094" cy="2535566"/>
              </a:xfrm>
              <a:prstGeom prst="rect">
                <a:avLst/>
              </a:prstGeom>
              <a:blipFill>
                <a:blip r:embed="rId3"/>
                <a:stretch>
                  <a:fillRect l="-452" r="-723" b="-263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0432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88531-DAA6-73F7-7042-CCAD6A682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576" y="204457"/>
            <a:ext cx="9113668" cy="717951"/>
          </a:xfrm>
          <a:noFill/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latin typeface="Times New Roman" panose="02020603050405020304" pitchFamily="18" charset="0"/>
                <a:cs typeface="Times New Roman" pitchFamily="18" charset="0"/>
              </a:rPr>
              <a:t>Оценка коррозионной 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itchFamily="18" charset="0"/>
              </a:rPr>
              <a:t>стойкости </a:t>
            </a:r>
            <a:r>
              <a:rPr lang="ru-RU" sz="33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(результат и основной краткий вывод по этому результату)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F9B99D-09C1-CD6E-57F5-D709799F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8359" y="6359660"/>
            <a:ext cx="2743200" cy="365125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3AE06BA-31FD-4227-63DA-210C3920DD70}"/>
              </a:ext>
            </a:extLst>
          </p:cNvPr>
          <p:cNvSpPr/>
          <p:nvPr/>
        </p:nvSpPr>
        <p:spPr>
          <a:xfrm>
            <a:off x="402383" y="1133470"/>
            <a:ext cx="6076628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6 - Электрохимические параметры полученных покрытий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621BBF8-0D49-1C93-95E5-282892EAF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215722"/>
              </p:ext>
            </p:extLst>
          </p:nvPr>
        </p:nvGraphicFramePr>
        <p:xfrm>
          <a:off x="488272" y="1546237"/>
          <a:ext cx="5814873" cy="211615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521327">
                  <a:extLst>
                    <a:ext uri="{9D8B030D-6E8A-4147-A177-3AD203B41FA5}">
                      <a16:colId xmlns:a16="http://schemas.microsoft.com/office/drawing/2014/main" val="4064169157"/>
                    </a:ext>
                  </a:extLst>
                </a:gridCol>
                <a:gridCol w="1568776">
                  <a:extLst>
                    <a:ext uri="{9D8B030D-6E8A-4147-A177-3AD203B41FA5}">
                      <a16:colId xmlns:a16="http://schemas.microsoft.com/office/drawing/2014/main" val="2883106823"/>
                    </a:ext>
                  </a:extLst>
                </a:gridCol>
                <a:gridCol w="1724770">
                  <a:extLst>
                    <a:ext uri="{9D8B030D-6E8A-4147-A177-3AD203B41FA5}">
                      <a16:colId xmlns:a16="http://schemas.microsoft.com/office/drawing/2014/main" val="637499469"/>
                    </a:ext>
                  </a:extLst>
                </a:gridCol>
              </a:tblGrid>
              <a:tr h="5579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распыления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мВ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·10</a:t>
                      </a:r>
                      <a:r>
                        <a:rPr lang="ru-RU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A/см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137706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горячая + РПГ-128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-223,5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441880"/>
                  </a:ext>
                </a:extLst>
              </a:tr>
              <a:tr h="3834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горячая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-324,9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03649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 + РПГ-128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-358,9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122106"/>
                  </a:ext>
                </a:extLst>
              </a:tr>
              <a:tr h="3834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-233,8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301209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39C948-9BE1-5681-C718-5A14328CFF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161" y="1232709"/>
            <a:ext cx="5028456" cy="40986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31839A-219C-48FE-A068-ABC06BB92BE5}"/>
              </a:ext>
            </a:extLst>
          </p:cNvPr>
          <p:cNvSpPr txBox="1"/>
          <p:nvPr/>
        </p:nvSpPr>
        <p:spPr>
          <a:xfrm>
            <a:off x="6684883" y="5331408"/>
            <a:ext cx="5280583" cy="11560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Потенциодинамические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кривые, полученные для хромовых покрытий в зависимости от конфигурации мишени и плазменного ассистирования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E85F44-086D-9FC0-A131-AB3F04A250F4}"/>
              </a:ext>
            </a:extLst>
          </p:cNvPr>
          <p:cNvSpPr txBox="1"/>
          <p:nvPr/>
        </p:nvSpPr>
        <p:spPr>
          <a:xfrm>
            <a:off x="336594" y="4051336"/>
            <a:ext cx="6142417" cy="22640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Столбчатая структура, полученная при использовании высокоскоростного режима, приводит к уменьшению коррозионной стойкости хромовых покрытий.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Плотная микроструктура хромовых покрытий, полученных при использовании ионного ассистирования, приводит к ув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еличению их коррозионной стойкости. </a:t>
            </a:r>
          </a:p>
        </p:txBody>
      </p:sp>
    </p:spTree>
    <p:extLst>
      <p:ext uri="{BB962C8B-B14F-4D97-AF65-F5344CB8AC3E}">
        <p14:creationId xmlns:p14="http://schemas.microsoft.com/office/powerpoint/2010/main" val="3045512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A54BF-62C8-205F-AE0E-804DB589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202445" cy="726828"/>
          </a:xfrm>
          <a:noFill/>
        </p:spPr>
        <p:txBody>
          <a:bodyPr>
            <a:normAutofit/>
          </a:bodyPr>
          <a:lstStyle/>
          <a:p>
            <a:pPr algn="ctr"/>
            <a:r>
              <a:rPr lang="ru-RU" altLang="ru-RU" sz="4000" b="1" dirty="0">
                <a:latin typeface="Times New Roman" panose="02020603050405020304" pitchFamily="18" charset="0"/>
                <a:cs typeface="Times New Roman" pitchFamily="18" charset="0"/>
              </a:rPr>
              <a:t>Заключение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C9301D-4B3B-5462-35DA-9E3BECD7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1F63F5-C988-58BB-B5B5-D1FC07DC77D4}"/>
              </a:ext>
            </a:extLst>
          </p:cNvPr>
          <p:cNvSpPr txBox="1"/>
          <p:nvPr/>
        </p:nvSpPr>
        <p:spPr>
          <a:xfrm>
            <a:off x="281214" y="1713390"/>
            <a:ext cx="11629572" cy="41919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Показано, что при высокоскоростном режиме осаждения микроструктура покрытий становится более столбчатой.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ионного ассистирования приводит к увеличению твёрдости хромовых покрытий и повышению износостойкости.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Коррозионная стойкость покрытий может быть увеличена при использовании ионного ассистирования, создаваемого РПГ- 128, как для случая распыления холодной, так и горячей мишеней из хрома.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Предложенный подход осаждения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покрытий применим для компенсации ухудшения функциональных характеристик покрытий при магнетронном распылении сублимирующей мишени.</a:t>
            </a:r>
          </a:p>
        </p:txBody>
      </p:sp>
    </p:spTree>
    <p:extLst>
      <p:ext uri="{BB962C8B-B14F-4D97-AF65-F5344CB8AC3E}">
        <p14:creationId xmlns:p14="http://schemas.microsoft.com/office/powerpoint/2010/main" val="41554241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3012</TotalTime>
  <Words>1369</Words>
  <Application>Microsoft Office PowerPoint</Application>
  <PresentationFormat>Широкоэкранный</PresentationFormat>
  <Paragraphs>227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Wingdings</vt:lpstr>
      <vt:lpstr>Тема Office</vt:lpstr>
      <vt:lpstr>Презентация PowerPoint</vt:lpstr>
      <vt:lpstr>Презентация PowerPoint</vt:lpstr>
      <vt:lpstr>Актуальность (что изучаем и зачем это нужно)</vt:lpstr>
      <vt:lpstr>Магнетронное распыление (в чем состоит проблема)</vt:lpstr>
      <vt:lpstr>Цель и задачи</vt:lpstr>
      <vt:lpstr>Методика и оборудование</vt:lpstr>
      <vt:lpstr>Параметры осаждения покрытий</vt:lpstr>
      <vt:lpstr>Оборудование </vt:lpstr>
      <vt:lpstr>Рентгеноструктурный анализ (результат и основной краткий вывод по этому результату)</vt:lpstr>
      <vt:lpstr>Микроструктура (результат и основной краткий вывод по этому результату)</vt:lpstr>
      <vt:lpstr>Твёрдость  (результат и основной краткий вывод по этому результату)</vt:lpstr>
      <vt:lpstr>Адгезия  (результат и основной краткий вывод по этому результату)</vt:lpstr>
      <vt:lpstr>Износостойкость покрытий (результат и основной краткий вывод по этому результату)</vt:lpstr>
      <vt:lpstr>Оценка коррозионной стойкости (результат и основной краткий вывод по этому результату)</vt:lpstr>
      <vt:lpstr>Заключение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Сычевская Ольга Витальевна</dc:creator>
  <cp:lastModifiedBy>Юрьева Алёна Викторовна</cp:lastModifiedBy>
  <cp:revision>144</cp:revision>
  <cp:lastPrinted>2021-08-02T01:21:27Z</cp:lastPrinted>
  <dcterms:created xsi:type="dcterms:W3CDTF">2022-09-15T08:49:06Z</dcterms:created>
  <dcterms:modified xsi:type="dcterms:W3CDTF">2024-10-24T09:16:14Z</dcterms:modified>
</cp:coreProperties>
</file>