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FECB4D8-DB02-4DC6-A0A2-4F2EBAE1DC90}" styleName="Средний стиль 1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Средний стиль 1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93D81CF-94F2-401A-BA57-92F5A7B2D0C5}" styleName="Средний стиль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505E3EF-67EA-436B-97B2-0124C06EBD24}" styleName="Средний стиль 4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396" autoAdjust="0"/>
    <p:restoredTop sz="94660"/>
  </p:normalViewPr>
  <p:slideViewPr>
    <p:cSldViewPr snapToGrid="0">
      <p:cViewPr varScale="1">
        <p:scale>
          <a:sx n="69" d="100"/>
          <a:sy n="69" d="100"/>
        </p:scale>
        <p:origin x="1146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3C6693-F0AF-4EF7-BB80-23E0AB57A1B3}" type="datetimeFigureOut">
              <a:rPr lang="ru-RU" smtClean="0"/>
              <a:pPr/>
              <a:t>13.03.2023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F423A8-1D42-4F2B-B533-86DC0DD7F1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59482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05C54-F152-46F1-9616-520A9C2967AC}" type="datetime1">
              <a:rPr lang="ru-RU" smtClean="0"/>
              <a:pPr/>
              <a:t>13.03.2023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6673C-F5A3-43B0-B972-2C1DC889E6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77417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71947-8024-4890-8BEB-0FFC4D9979DF}" type="datetime1">
              <a:rPr lang="ru-RU" smtClean="0"/>
              <a:pPr/>
              <a:t>13.03.2023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6673C-F5A3-43B0-B972-2C1DC889E6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50226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12A98-A512-41B0-9F69-B7F10684E693}" type="datetime1">
              <a:rPr lang="ru-RU" smtClean="0"/>
              <a:pPr/>
              <a:t>13.03.2023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6673C-F5A3-43B0-B972-2C1DC889E6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90278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387C2-F3BB-43ED-B4B3-C7273047465E}" type="datetime1">
              <a:rPr lang="ru-RU" smtClean="0"/>
              <a:pPr/>
              <a:t>13.03.2023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6673C-F5A3-43B0-B972-2C1DC889E6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24223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3BC60-FD66-43B8-9AB7-5512D3B316F1}" type="datetime1">
              <a:rPr lang="ru-RU" smtClean="0"/>
              <a:pPr/>
              <a:t>13.03.2023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6673C-F5A3-43B0-B972-2C1DC889E6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3120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ABB96-58C0-4A32-A0BE-5A9F07CE4A7C}" type="datetime1">
              <a:rPr lang="ru-RU" smtClean="0"/>
              <a:pPr/>
              <a:t>13.03.2023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6673C-F5A3-43B0-B972-2C1DC889E6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55031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05F01-B1AC-479C-A239-34E3BD611C9A}" type="datetime1">
              <a:rPr lang="ru-RU" smtClean="0"/>
              <a:pPr/>
              <a:t>13.03.2023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6673C-F5A3-43B0-B972-2C1DC889E6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12689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D991F-3B87-42BE-89BE-63D8BCCC77C5}" type="datetime1">
              <a:rPr lang="ru-RU" smtClean="0"/>
              <a:pPr/>
              <a:t>13.03.2023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6673C-F5A3-43B0-B972-2C1DC889E6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71038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74767-62EC-40EA-A4A1-A9B15254B20C}" type="datetime1">
              <a:rPr lang="ru-RU" smtClean="0"/>
              <a:pPr/>
              <a:t>13.03.2023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6673C-F5A3-43B0-B972-2C1DC889E6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778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D04B5-A214-402D-ACC4-7DF3E19278AF}" type="datetime1">
              <a:rPr lang="ru-RU" smtClean="0"/>
              <a:pPr/>
              <a:t>13.03.2023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6673C-F5A3-43B0-B972-2C1DC889E6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16342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7800B-D477-451A-AA36-DE626AF05F3D}" type="datetime1">
              <a:rPr lang="ru-RU" smtClean="0"/>
              <a:pPr/>
              <a:t>13.03.2023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6673C-F5A3-43B0-B972-2C1DC889E6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161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F483BE-63CF-42EF-B6F0-2E12F23D8C5C}" type="datetime1">
              <a:rPr lang="ru-RU" smtClean="0"/>
              <a:pPr/>
              <a:t>13.03.2023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26673C-F5A3-43B0-B972-2C1DC889E6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74479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Shyrick\Desktop\png (1)\ТПУ_логотип_rgb-03.pn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89203" y="0"/>
            <a:ext cx="6682010" cy="1697321"/>
          </a:xfrm>
          <a:prstGeom prst="rect">
            <a:avLst/>
          </a:prstGeom>
          <a:solidFill>
            <a:schemeClr val="accent3">
              <a:lumMod val="40000"/>
              <a:lumOff val="60000"/>
              <a:alpha val="3000"/>
            </a:schemeClr>
          </a:solidFill>
          <a:effectLst>
            <a:outerShdw blurRad="825500" dist="330200" dir="9480000" algn="ctr" rotWithShape="0">
              <a:srgbClr val="92D050">
                <a:alpha val="39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2029096" y="2183563"/>
            <a:ext cx="924414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dirty="0">
                <a:solidFill>
                  <a:srgbClr val="FF0000"/>
                </a:solidFill>
              </a:rPr>
              <a:t>Химические реакторы</a:t>
            </a:r>
          </a:p>
          <a:p>
            <a:pPr algn="ctr"/>
            <a:r>
              <a:rPr lang="ru-RU" sz="6600" b="1" dirty="0" smtClean="0">
                <a:solidFill>
                  <a:srgbClr val="FF0000"/>
                </a:solidFill>
              </a:rPr>
              <a:t>Практические занятия</a:t>
            </a:r>
            <a:endParaRPr lang="ru-RU" sz="4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045028" y="4678570"/>
            <a:ext cx="1062010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solidFill>
                  <a:schemeClr val="tx1"/>
                </a:solidFill>
              </a:rPr>
              <a:t>доцент ОЯТЦ ИЯТШ</a:t>
            </a:r>
          </a:p>
          <a:p>
            <a:pPr algn="ctr"/>
            <a:r>
              <a:rPr lang="ru-RU" sz="4000" dirty="0" smtClean="0">
                <a:solidFill>
                  <a:schemeClr val="tx1"/>
                </a:solidFill>
              </a:rPr>
              <a:t>Кантаев Александр Сергеевич</a:t>
            </a:r>
          </a:p>
        </p:txBody>
      </p:sp>
    </p:spTree>
    <p:extLst>
      <p:ext uri="{BB962C8B-B14F-4D97-AF65-F5344CB8AC3E}">
        <p14:creationId xmlns:p14="http://schemas.microsoft.com/office/powerpoint/2010/main" val="3825012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69182"/>
            <a:ext cx="10515600" cy="1325563"/>
          </a:xfrm>
        </p:spPr>
        <p:txBody>
          <a:bodyPr>
            <a:normAutofit/>
          </a:bodyPr>
          <a:lstStyle/>
          <a:p>
            <a:pPr algn="just"/>
            <a:r>
              <a:rPr lang="ru-RU" sz="3200" b="1" dirty="0" smtClean="0">
                <a:solidFill>
                  <a:srgbClr val="FF0000"/>
                </a:solidFill>
              </a:rPr>
              <a:t>Практика №1. Термодинамические и кинетические основы химического процесса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46992" y="1987281"/>
            <a:ext cx="10515600" cy="48992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 smtClean="0">
                <a:solidFill>
                  <a:srgbClr val="00B050"/>
                </a:solidFill>
              </a:rPr>
              <a:t>1. Основные расчетные формулы</a:t>
            </a:r>
            <a:endParaRPr lang="ru-RU" dirty="0" smtClean="0"/>
          </a:p>
        </p:txBody>
      </p:sp>
      <p:sp>
        <p:nvSpPr>
          <p:cNvPr id="5" name="Прямоугольник 4"/>
          <p:cNvSpPr/>
          <p:nvPr/>
        </p:nvSpPr>
        <p:spPr>
          <a:xfrm>
            <a:off x="838200" y="1279301"/>
            <a:ext cx="1089953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dirty="0" smtClean="0"/>
              <a:t>Термодинамика (равновесность) и кинетика (скорость) являются основными количественными характеристиками химического процесса.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6673C-F5A3-43B0-B972-2C1DC889E6DD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846992" y="2477207"/>
            <a:ext cx="1063576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dirty="0" smtClean="0"/>
              <a:t>1. Скорость химической реакции </a:t>
            </a:r>
            <a:r>
              <a:rPr lang="en-US" sz="2200" dirty="0" smtClean="0"/>
              <a:t>r [</a:t>
            </a:r>
            <a:r>
              <a:rPr lang="ru-RU" sz="2200" dirty="0" err="1" smtClean="0"/>
              <a:t>кмоль</a:t>
            </a:r>
            <a:r>
              <a:rPr lang="ru-RU" sz="2200" dirty="0" smtClean="0"/>
              <a:t>/(м</a:t>
            </a:r>
            <a:r>
              <a:rPr lang="ru-RU" sz="2200" baseline="30000" dirty="0" smtClean="0"/>
              <a:t>3</a:t>
            </a:r>
            <a:r>
              <a:rPr lang="ru-RU" sz="2200" dirty="0" smtClean="0"/>
              <a:t>·с)</a:t>
            </a:r>
            <a:r>
              <a:rPr lang="en-US" sz="2200" dirty="0" smtClean="0"/>
              <a:t>]</a:t>
            </a:r>
            <a:endParaRPr lang="ru-RU" sz="2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Прямоугольник 3"/>
              <p:cNvSpPr/>
              <p:nvPr/>
            </p:nvSpPr>
            <p:spPr>
              <a:xfrm>
                <a:off x="5441622" y="3119845"/>
                <a:ext cx="1932773" cy="9103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800" i="1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ru-RU" sz="280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2800" i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ru-RU" sz="2800" i="1">
                              <a:latin typeface="Cambria Math" panose="02040503050406030204" pitchFamily="18" charset="0"/>
                            </a:rPr>
                            <m:t>𝑉</m:t>
                          </m:r>
                        </m:den>
                      </m:f>
                      <m:r>
                        <a:rPr lang="ru-RU" sz="2800" i="0">
                          <a:latin typeface="Cambria Math" panose="02040503050406030204" pitchFamily="18" charset="0"/>
                        </a:rPr>
                        <m:t>∙</m:t>
                      </m:r>
                      <m:f>
                        <m:fPr>
                          <m:ctrlPr>
                            <a:rPr lang="ru-RU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2800" i="1">
                              <a:latin typeface="Cambria Math" panose="02040503050406030204" pitchFamily="18" charset="0"/>
                            </a:rPr>
                            <m:t>𝑑𝑀</m:t>
                          </m:r>
                        </m:num>
                        <m:den>
                          <m:r>
                            <a:rPr lang="ru-RU" sz="2800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ru-RU" sz="2800" i="1">
                              <a:latin typeface="Cambria Math" panose="02040503050406030204" pitchFamily="18" charset="0"/>
                            </a:rPr>
                            <m:t>𝜏</m:t>
                          </m:r>
                        </m:den>
                      </m:f>
                    </m:oMath>
                  </m:oMathPara>
                </a14:m>
                <a:endParaRPr lang="ru-RU" sz="2800" dirty="0"/>
              </a:p>
            </p:txBody>
          </p:sp>
        </mc:Choice>
        <mc:Fallback xmlns="">
          <p:sp>
            <p:nvSpPr>
              <p:cNvPr id="4" name="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1622" y="3119845"/>
                <a:ext cx="1932773" cy="910377"/>
              </a:xfrm>
              <a:prstGeom prst="rect">
                <a:avLst/>
              </a:prstGeom>
              <a:blipFill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Прямоугольник 7"/>
          <p:cNvSpPr/>
          <p:nvPr/>
        </p:nvSpPr>
        <p:spPr>
          <a:xfrm>
            <a:off x="846992" y="4302095"/>
            <a:ext cx="1063576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dirty="0" smtClean="0"/>
              <a:t>При </a:t>
            </a:r>
            <a:r>
              <a:rPr lang="en-US" sz="2200" dirty="0" smtClean="0"/>
              <a:t>V</a:t>
            </a:r>
            <a:r>
              <a:rPr lang="ru-RU" sz="2200" dirty="0" smtClean="0"/>
              <a:t> =</a:t>
            </a:r>
            <a:r>
              <a:rPr lang="en-US" sz="2200" dirty="0" err="1"/>
              <a:t>const</a:t>
            </a:r>
            <a:r>
              <a:rPr lang="ru-RU" sz="2200" dirty="0" smtClean="0"/>
              <a:t> </a:t>
            </a:r>
            <a:endParaRPr lang="ru-RU" sz="2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Прямоугольник 11"/>
              <p:cNvSpPr/>
              <p:nvPr/>
            </p:nvSpPr>
            <p:spPr>
              <a:xfrm>
                <a:off x="5649531" y="4517538"/>
                <a:ext cx="1516954" cy="102733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3200" i="1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ru-RU" sz="320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𝑑𝐶</m:t>
                          </m:r>
                        </m:num>
                        <m:den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𝜏</m:t>
                          </m:r>
                        </m:den>
                      </m:f>
                    </m:oMath>
                  </m:oMathPara>
                </a14:m>
                <a:endParaRPr lang="ru-RU" sz="3200" dirty="0"/>
              </a:p>
            </p:txBody>
          </p:sp>
        </mc:Choice>
        <mc:Fallback xmlns="">
          <p:sp>
            <p:nvSpPr>
              <p:cNvPr id="12" name="Прямоугольник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9531" y="4517538"/>
                <a:ext cx="1516954" cy="1027333"/>
              </a:xfrm>
              <a:prstGeom prst="rect">
                <a:avLst/>
              </a:prstGeom>
              <a:blipFill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07487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2"/>
          <p:cNvSpPr>
            <a:spLocks noGrp="1"/>
          </p:cNvSpPr>
          <p:nvPr>
            <p:ph idx="1"/>
          </p:nvPr>
        </p:nvSpPr>
        <p:spPr>
          <a:xfrm>
            <a:off x="778412" y="280401"/>
            <a:ext cx="10515600" cy="48992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 smtClean="0">
                <a:solidFill>
                  <a:srgbClr val="00B050"/>
                </a:solidFill>
              </a:rPr>
              <a:t>1. Основные расчетные формулы</a:t>
            </a:r>
            <a:endParaRPr lang="ru-RU" dirty="0" smtClean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6673C-F5A3-43B0-B972-2C1DC889E6DD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837548" y="770327"/>
            <a:ext cx="6354175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200" dirty="0"/>
              <a:t>Если реакция протекает в гетерогенной системе, то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Прямоугольник 8"/>
              <p:cNvSpPr/>
              <p:nvPr/>
            </p:nvSpPr>
            <p:spPr>
              <a:xfrm>
                <a:off x="4630332" y="1206913"/>
                <a:ext cx="2138534" cy="102752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3200" i="1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ru-RU" sz="320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200" i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𝑆</m:t>
                          </m:r>
                        </m:den>
                      </m:f>
                      <m:r>
                        <a:rPr lang="ru-RU" sz="3200" i="0">
                          <a:latin typeface="Cambria Math" panose="02040503050406030204" pitchFamily="18" charset="0"/>
                        </a:rPr>
                        <m:t>∙</m:t>
                      </m:r>
                      <m:f>
                        <m:fPr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𝑑𝑀</m:t>
                          </m:r>
                        </m:num>
                        <m:den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𝜏</m:t>
                          </m:r>
                        </m:den>
                      </m:f>
                    </m:oMath>
                  </m:oMathPara>
                </a14:m>
                <a:endParaRPr lang="ru-RU" sz="3200" dirty="0"/>
              </a:p>
            </p:txBody>
          </p:sp>
        </mc:Choice>
        <mc:Fallback xmlns="">
          <p:sp>
            <p:nvSpPr>
              <p:cNvPr id="9" name="Прямоугольник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0332" y="1206913"/>
                <a:ext cx="2138534" cy="1027525"/>
              </a:xfrm>
              <a:prstGeom prst="rect">
                <a:avLst/>
              </a:prstGeom>
              <a:blipFill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Прямоугольник 9"/>
          <p:cNvSpPr/>
          <p:nvPr/>
        </p:nvSpPr>
        <p:spPr>
          <a:xfrm>
            <a:off x="837548" y="2234438"/>
            <a:ext cx="6129178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200" dirty="0"/>
              <a:t>2. Кинетическое уравнение химической реакции: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Прямоугольник 10"/>
              <p:cNvSpPr/>
              <p:nvPr/>
            </p:nvSpPr>
            <p:spPr>
              <a:xfrm>
                <a:off x="3902137" y="2665517"/>
                <a:ext cx="4496872" cy="102733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𝑑𝐶</m:t>
                          </m:r>
                        </m:num>
                        <m:den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𝜏</m:t>
                          </m:r>
                        </m:den>
                      </m:f>
                      <m:r>
                        <a:rPr lang="ru-RU" sz="3200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ru-RU" sz="3200" i="1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ru-RU" sz="3200" i="0">
                          <a:latin typeface="Cambria Math" panose="02040503050406030204" pitchFamily="18" charset="0"/>
                        </a:rPr>
                        <m:t>∙</m:t>
                      </m:r>
                      <m:sSubSup>
                        <m:sSubSupPr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ru-RU" sz="3200" i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sSub>
                            <m:sSubPr>
                              <m:ctrlPr>
                                <a:rPr lang="ru-RU" sz="3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sz="32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ru-RU" sz="3200" i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p>
                      </m:sSubSup>
                      <m:r>
                        <a:rPr lang="ru-RU" sz="3200" i="0">
                          <a:latin typeface="Cambria Math" panose="02040503050406030204" pitchFamily="18" charset="0"/>
                        </a:rPr>
                        <m:t>∙</m:t>
                      </m:r>
                      <m:sSubSup>
                        <m:sSubSupPr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ru-RU" sz="3200" i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sSub>
                            <m:sSubPr>
                              <m:ctrlPr>
                                <a:rPr lang="ru-RU" sz="3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sz="32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ru-RU" sz="320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p>
                      </m:sSubSup>
                      <m:r>
                        <a:rPr lang="ru-RU" sz="3200" i="0">
                          <a:latin typeface="Cambria Math" panose="02040503050406030204" pitchFamily="18" charset="0"/>
                        </a:rPr>
                        <m:t>⋯</m:t>
                      </m:r>
                      <m:sSubSup>
                        <m:sSubSupPr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sSub>
                            <m:sSubPr>
                              <m:ctrlPr>
                                <a:rPr lang="ru-RU" sz="3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sz="32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ru-RU" sz="32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sup>
                      </m:sSubSup>
                    </m:oMath>
                  </m:oMathPara>
                </a14:m>
                <a:endParaRPr lang="ru-RU" sz="3200" dirty="0"/>
              </a:p>
            </p:txBody>
          </p:sp>
        </mc:Choice>
        <mc:Fallback xmlns="">
          <p:sp>
            <p:nvSpPr>
              <p:cNvPr id="11" name="Прямоугольник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2137" y="2665517"/>
                <a:ext cx="4496872" cy="1027333"/>
              </a:xfrm>
              <a:prstGeom prst="rect">
                <a:avLst/>
              </a:prstGeom>
              <a:blipFill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Прямоугольник 11"/>
          <p:cNvSpPr/>
          <p:nvPr/>
        </p:nvSpPr>
        <p:spPr>
          <a:xfrm>
            <a:off x="961301" y="3754874"/>
            <a:ext cx="3266087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200" dirty="0"/>
              <a:t>Общий порядок реакции: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Прямоугольник 12"/>
              <p:cNvSpPr/>
              <p:nvPr/>
            </p:nvSpPr>
            <p:spPr>
              <a:xfrm>
                <a:off x="4014635" y="4038783"/>
                <a:ext cx="4059253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3200" i="1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ru-RU" sz="3200" i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ru-RU" sz="3200" i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ru-RU" sz="3200" i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ru-RU" sz="3200" i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ru-RU" sz="3200" i="0">
                          <a:latin typeface="Cambria Math" panose="02040503050406030204" pitchFamily="18" charset="0"/>
                        </a:rPr>
                        <m:t>+⋯+</m:t>
                      </m:r>
                      <m:sSub>
                        <m:sSubPr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ru-RU" sz="3200" dirty="0"/>
              </a:p>
            </p:txBody>
          </p:sp>
        </mc:Choice>
        <mc:Fallback xmlns="">
          <p:sp>
            <p:nvSpPr>
              <p:cNvPr id="13" name="Прямоугольник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4635" y="4038783"/>
                <a:ext cx="4059253" cy="584775"/>
              </a:xfrm>
              <a:prstGeom prst="rect">
                <a:avLst/>
              </a:prstGeom>
              <a:blipFill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Прямоугольник 13"/>
          <p:cNvSpPr/>
          <p:nvPr/>
        </p:nvSpPr>
        <p:spPr>
          <a:xfrm>
            <a:off x="898508" y="4568135"/>
            <a:ext cx="5457841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200" dirty="0"/>
              <a:t>3. Константа скорости химической реакции: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976541" y="5088264"/>
            <a:ext cx="1282723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200" dirty="0"/>
              <a:t>При </a:t>
            </a:r>
            <a:r>
              <a:rPr lang="en-US" sz="2200" dirty="0"/>
              <a:t>n = 0</a:t>
            </a:r>
            <a:endParaRPr lang="ru-RU" sz="2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Прямоугольник 15"/>
              <p:cNvSpPr/>
              <p:nvPr/>
            </p:nvSpPr>
            <p:spPr>
              <a:xfrm>
                <a:off x="5403011" y="5202861"/>
                <a:ext cx="1550424" cy="102733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𝑑𝐶</m:t>
                          </m:r>
                        </m:num>
                        <m:den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𝜏</m:t>
                          </m:r>
                        </m:den>
                      </m:f>
                      <m:r>
                        <a:rPr lang="ru-RU" sz="3200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ru-RU" sz="3200" i="1">
                          <a:latin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lang="ru-RU" sz="3200" dirty="0"/>
              </a:p>
            </p:txBody>
          </p:sp>
        </mc:Choice>
        <mc:Fallback xmlns="">
          <p:sp>
            <p:nvSpPr>
              <p:cNvPr id="16" name="Прямоугольник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3011" y="5202861"/>
                <a:ext cx="1550424" cy="1027333"/>
              </a:xfrm>
              <a:prstGeom prst="rect">
                <a:avLst/>
              </a:prstGeom>
              <a:blipFill>
                <a:blip r:embed="rId5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11165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6673C-F5A3-43B0-B972-2C1DC889E6DD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8" name="Объект 2"/>
          <p:cNvSpPr>
            <a:spLocks noGrp="1"/>
          </p:cNvSpPr>
          <p:nvPr>
            <p:ph idx="1"/>
          </p:nvPr>
        </p:nvSpPr>
        <p:spPr>
          <a:xfrm>
            <a:off x="778412" y="280401"/>
            <a:ext cx="10515600" cy="48992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 smtClean="0">
                <a:solidFill>
                  <a:srgbClr val="00B050"/>
                </a:solidFill>
              </a:rPr>
              <a:t>1. Основные расчетные формулы</a:t>
            </a:r>
            <a:endParaRPr lang="ru-RU" dirty="0" smtClean="0"/>
          </a:p>
        </p:txBody>
      </p:sp>
      <p:sp>
        <p:nvSpPr>
          <p:cNvPr id="5" name="Прямоугольник 4"/>
          <p:cNvSpPr/>
          <p:nvPr/>
        </p:nvSpPr>
        <p:spPr>
          <a:xfrm>
            <a:off x="778412" y="770327"/>
            <a:ext cx="1282723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200"/>
              <a:t>При </a:t>
            </a:r>
            <a:r>
              <a:rPr lang="en-US" sz="2200" dirty="0"/>
              <a:t>n = 1</a:t>
            </a:r>
            <a:endParaRPr lang="ru-RU" sz="2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Прямоугольник 8"/>
              <p:cNvSpPr/>
              <p:nvPr/>
            </p:nvSpPr>
            <p:spPr>
              <a:xfrm>
                <a:off x="4448858" y="996180"/>
                <a:ext cx="3325334" cy="110113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3200" i="1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ru-RU" sz="320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200" i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𝜏</m:t>
                          </m:r>
                        </m:den>
                      </m:f>
                      <m:r>
                        <a:rPr lang="ru-RU" sz="3200" i="0">
                          <a:latin typeface="Cambria Math" panose="02040503050406030204" pitchFamily="18" charset="0"/>
                        </a:rPr>
                        <m:t>∙</m:t>
                      </m:r>
                      <m:func>
                        <m:funcPr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ru-RU" sz="3200" i="0"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f>
                            <m:fPr>
                              <m:ctrlPr>
                                <a:rPr lang="ru-RU" sz="3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ru-RU" sz="3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ru-RU" sz="3200" i="1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ru-RU" sz="3200" i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ru-RU" sz="3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ru-RU" sz="3200" i="1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ru-RU" sz="3200" i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ru-RU" sz="3200" i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ru-RU" sz="3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ru-RU" sz="3200" i="1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ru-RU" sz="3200" i="0">
                                      <a:latin typeface="Cambria Math" panose="02040503050406030204" pitchFamily="18" charset="0"/>
                                    </a:rPr>
                                    <m:t>П</m:t>
                                  </m:r>
                                </m:sub>
                              </m:sSub>
                            </m:den>
                          </m:f>
                        </m:e>
                      </m:func>
                    </m:oMath>
                  </m:oMathPara>
                </a14:m>
                <a:endParaRPr lang="ru-RU" sz="3200" dirty="0"/>
              </a:p>
            </p:txBody>
          </p:sp>
        </mc:Choice>
        <mc:Fallback xmlns="">
          <p:sp>
            <p:nvSpPr>
              <p:cNvPr id="9" name="Прямоугольник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8858" y="996180"/>
                <a:ext cx="3325334" cy="1101135"/>
              </a:xfrm>
              <a:prstGeom prst="rect">
                <a:avLst/>
              </a:prstGeom>
              <a:blipFill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Прямоугольник 9"/>
              <p:cNvSpPr/>
              <p:nvPr/>
            </p:nvSpPr>
            <p:spPr>
              <a:xfrm>
                <a:off x="2950112" y="2627968"/>
                <a:ext cx="6840270" cy="111767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3200" i="1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ru-RU" sz="32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𝜏</m:t>
                          </m:r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∙(</m:t>
                          </m:r>
                          <m:sSub>
                            <m:sSubPr>
                              <m:ctrlPr>
                                <a:rPr lang="ru-RU" sz="3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sz="3200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ru-RU" sz="3200" i="1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sub>
                          </m:sSub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ru-RU" sz="3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sz="3200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ru-RU" sz="3200" i="1">
                                  <a:latin typeface="Cambria Math" panose="02040503050406030204" pitchFamily="18" charset="0"/>
                                </a:rPr>
                                <m:t>20</m:t>
                              </m:r>
                            </m:sub>
                          </m:sSub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lang="ru-RU" sz="3200" i="1">
                          <a:latin typeface="Cambria Math" panose="02040503050406030204" pitchFamily="18" charset="0"/>
                        </a:rPr>
                        <m:t>∙</m:t>
                      </m:r>
                      <m:func>
                        <m:funcPr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ru-RU" sz="3200"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f>
                            <m:fPr>
                              <m:ctrlPr>
                                <a:rPr lang="ru-RU" sz="3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ru-RU" sz="3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ru-RU" sz="3200" i="1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ru-RU" sz="3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ru-RU" sz="3200" i="1">
                                  <a:latin typeface="Cambria Math" panose="02040503050406030204" pitchFamily="18" charset="0"/>
                                </a:rPr>
                                <m:t>∙(</m:t>
                              </m:r>
                              <m:sSub>
                                <m:sSubPr>
                                  <m:ctrlPr>
                                    <a:rPr lang="ru-RU" sz="3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ru-RU" sz="3200" i="1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ru-RU" sz="3200" i="1">
                                      <a:latin typeface="Cambria Math" panose="02040503050406030204" pitchFamily="18" charset="0"/>
                                    </a:rPr>
                                    <m:t>10</m:t>
                                  </m:r>
                                </m:sub>
                              </m:sSub>
                              <m:r>
                                <a:rPr lang="ru-RU" sz="32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ru-RU" sz="3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ru-RU" sz="3200" i="1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ru-RU" sz="3200" i="1">
                                      <a:latin typeface="Cambria Math" panose="02040503050406030204" pitchFamily="18" charset="0"/>
                                    </a:rPr>
                                    <m:t>20</m:t>
                                  </m:r>
                                </m:sub>
                              </m:sSub>
                              <m:r>
                                <a:rPr lang="ru-RU" sz="32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ru-RU" sz="3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ru-RU" sz="3200" i="1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ru-RU" sz="32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ru-RU" sz="3200" i="1">
                                  <a:latin typeface="Cambria Math" panose="02040503050406030204" pitchFamily="18" charset="0"/>
                                </a:rPr>
                                <m:t>∙(</m:t>
                              </m:r>
                              <m:sSub>
                                <m:sSubPr>
                                  <m:ctrlPr>
                                    <a:rPr lang="ru-RU" sz="3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ru-RU" sz="3200" i="1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ru-RU" sz="3200" i="1">
                                      <a:latin typeface="Cambria Math" panose="02040503050406030204" pitchFamily="18" charset="0"/>
                                    </a:rPr>
                                    <m:t>20</m:t>
                                  </m:r>
                                </m:sub>
                              </m:sSub>
                              <m:r>
                                <a:rPr lang="ru-RU" sz="32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ru-RU" sz="3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ru-RU" sz="3200" i="1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ru-RU" sz="3200" i="1">
                                      <a:latin typeface="Cambria Math" panose="02040503050406030204" pitchFamily="18" charset="0"/>
                                    </a:rPr>
                                    <m:t>П</m:t>
                                  </m:r>
                                </m:sub>
                              </m:sSub>
                              <m:r>
                                <a:rPr lang="ru-RU" sz="32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ru-RU" sz="3200" dirty="0"/>
              </a:p>
            </p:txBody>
          </p:sp>
        </mc:Choice>
        <mc:Fallback xmlns="">
          <p:sp>
            <p:nvSpPr>
              <p:cNvPr id="10" name="Прямоугольник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0112" y="2627968"/>
                <a:ext cx="6840270" cy="1117678"/>
              </a:xfrm>
              <a:prstGeom prst="rect">
                <a:avLst/>
              </a:prstGeom>
              <a:blipFill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Прямоугольник 10"/>
          <p:cNvSpPr/>
          <p:nvPr/>
        </p:nvSpPr>
        <p:spPr>
          <a:xfrm>
            <a:off x="778412" y="2258636"/>
            <a:ext cx="1332416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200" dirty="0">
                <a:latin typeface="Times New Roman" panose="02020603050405020304" pitchFamily="18" charset="0"/>
                <a:ea typeface="Calibri" panose="020F0502020204030204" pitchFamily="34" charset="0"/>
              </a:rPr>
              <a:t>При </a:t>
            </a:r>
            <a:r>
              <a:rPr lang="en-US" sz="2200" dirty="0">
                <a:latin typeface="Times New Roman" panose="02020603050405020304" pitchFamily="18" charset="0"/>
                <a:ea typeface="Calibri" panose="020F0502020204030204" pitchFamily="34" charset="0"/>
              </a:rPr>
              <a:t>n = </a:t>
            </a:r>
            <a:r>
              <a:rPr lang="ru-RU" sz="2200" dirty="0"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endParaRPr lang="ru-RU" sz="22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778412" y="3989662"/>
            <a:ext cx="105156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/>
              <a:t>4. Зависимость скорости химической реакции от температуры: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Прямоугольник 12"/>
              <p:cNvSpPr/>
              <p:nvPr/>
            </p:nvSpPr>
            <p:spPr>
              <a:xfrm>
                <a:off x="3961836" y="4536100"/>
                <a:ext cx="5469639" cy="85234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3200" i="1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ru-RU" sz="3200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ru-RU" sz="3200" i="1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ru-RU" sz="3200" i="0">
                          <a:latin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ru-RU" sz="3200" i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ru-RU" sz="3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ru-RU" sz="3200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num>
                            <m:den>
                              <m:r>
                                <a:rPr lang="ru-RU" sz="3200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  <m:r>
                                <a:rPr lang="ru-RU" sz="3200" i="0">
                                  <a:latin typeface="Cambria Math" panose="02040503050406030204" pitchFamily="18" charset="0"/>
                                </a:rPr>
                                <m:t>∙</m:t>
                              </m:r>
                              <m:r>
                                <a:rPr lang="ru-RU" sz="32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den>
                          </m:f>
                        </m:sup>
                      </m:sSup>
                      <m:r>
                        <a:rPr lang="ru-RU" sz="3200" i="0">
                          <a:latin typeface="Cambria Math" panose="02040503050406030204" pitchFamily="18" charset="0"/>
                        </a:rPr>
                        <m:t>∙</m:t>
                      </m:r>
                      <m:sSubSup>
                        <m:sSubSupPr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ru-RU" sz="3200" i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sSub>
                            <m:sSubPr>
                              <m:ctrlPr>
                                <a:rPr lang="ru-RU" sz="3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sz="32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ru-RU" sz="3200" i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p>
                      </m:sSubSup>
                      <m:r>
                        <a:rPr lang="ru-RU" sz="3200" i="0">
                          <a:latin typeface="Cambria Math" panose="02040503050406030204" pitchFamily="18" charset="0"/>
                        </a:rPr>
                        <m:t>∙</m:t>
                      </m:r>
                      <m:sSubSup>
                        <m:sSubSupPr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ru-RU" sz="3200" i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sSub>
                            <m:sSubPr>
                              <m:ctrlPr>
                                <a:rPr lang="ru-RU" sz="3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sz="32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ru-RU" sz="320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p>
                      </m:sSubSup>
                      <m:r>
                        <a:rPr lang="ru-RU" sz="3200" i="0">
                          <a:latin typeface="Cambria Math" panose="02040503050406030204" pitchFamily="18" charset="0"/>
                        </a:rPr>
                        <m:t>⋯</m:t>
                      </m:r>
                      <m:sSubSup>
                        <m:sSubSupPr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sSub>
                            <m:sSubPr>
                              <m:ctrlPr>
                                <a:rPr lang="ru-RU" sz="3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sz="32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ru-RU" sz="32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sup>
                      </m:sSubSup>
                    </m:oMath>
                  </m:oMathPara>
                </a14:m>
                <a:endParaRPr lang="ru-RU" sz="3200" dirty="0"/>
              </a:p>
            </p:txBody>
          </p:sp>
        </mc:Choice>
        <mc:Fallback xmlns="">
          <p:sp>
            <p:nvSpPr>
              <p:cNvPr id="13" name="Прямоугольник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1836" y="4536100"/>
                <a:ext cx="5469639" cy="852349"/>
              </a:xfrm>
              <a:prstGeom prst="rect">
                <a:avLst/>
              </a:prstGeom>
              <a:blipFill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Прямоугольник 13"/>
          <p:cNvSpPr/>
          <p:nvPr/>
        </p:nvSpPr>
        <p:spPr>
          <a:xfrm>
            <a:off x="778412" y="5241575"/>
            <a:ext cx="5505097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200" dirty="0"/>
              <a:t>Константа равновесия химической реакции: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Прямоугольник 14"/>
              <p:cNvSpPr/>
              <p:nvPr/>
            </p:nvSpPr>
            <p:spPr>
              <a:xfrm>
                <a:off x="5505429" y="5547778"/>
                <a:ext cx="2007665" cy="118949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𝐶</m:t>
                          </m:r>
                        </m:sub>
                      </m:sSub>
                      <m:r>
                        <a:rPr lang="ru-RU" sz="320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ru-RU" sz="3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sz="32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ru-RU" sz="3200" i="0">
                                  <a:latin typeface="Cambria Math" panose="02040503050406030204" pitchFamily="18" charset="0"/>
                                </a:rPr>
                                <m:t>пр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ru-RU" sz="3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sz="32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ru-RU" sz="3200" i="0">
                                  <a:latin typeface="Cambria Math" panose="02040503050406030204" pitchFamily="18" charset="0"/>
                                </a:rPr>
                                <m:t>обр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ru-RU" sz="3200" dirty="0"/>
              </a:p>
            </p:txBody>
          </p:sp>
        </mc:Choice>
        <mc:Fallback xmlns="">
          <p:sp>
            <p:nvSpPr>
              <p:cNvPr id="15" name="Прямоугольник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5429" y="5547778"/>
                <a:ext cx="2007665" cy="1189493"/>
              </a:xfrm>
              <a:prstGeom prst="rect">
                <a:avLst/>
              </a:prstGeom>
              <a:blipFill>
                <a:blip r:embed="rId5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59965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6673C-F5A3-43B0-B972-2C1DC889E6DD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8" name="Объект 2"/>
          <p:cNvSpPr>
            <a:spLocks noGrp="1"/>
          </p:cNvSpPr>
          <p:nvPr>
            <p:ph idx="1"/>
          </p:nvPr>
        </p:nvSpPr>
        <p:spPr>
          <a:xfrm>
            <a:off x="778412" y="280401"/>
            <a:ext cx="10515600" cy="48992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 smtClean="0">
                <a:solidFill>
                  <a:srgbClr val="00B050"/>
                </a:solidFill>
              </a:rPr>
              <a:t>1. Основные расчетные формулы</a:t>
            </a:r>
            <a:endParaRPr lang="ru-RU" dirty="0" smtClean="0"/>
          </a:p>
        </p:txBody>
      </p:sp>
      <p:sp>
        <p:nvSpPr>
          <p:cNvPr id="5" name="Прямоугольник 4"/>
          <p:cNvSpPr/>
          <p:nvPr/>
        </p:nvSpPr>
        <p:spPr>
          <a:xfrm>
            <a:off x="778412" y="770327"/>
            <a:ext cx="5284075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200" smtClean="0"/>
              <a:t>Температурный коэффициент равновесия:</a:t>
            </a:r>
            <a:endParaRPr lang="ru-RU" sz="2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Прямоугольник 8"/>
              <p:cNvSpPr/>
              <p:nvPr/>
            </p:nvSpPr>
            <p:spPr>
              <a:xfrm>
                <a:off x="4816976" y="1255586"/>
                <a:ext cx="3236207" cy="10480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ru-RU" sz="3200" i="0">
                              <a:latin typeface="Cambria Math" panose="02040503050406030204" pitchFamily="18" charset="0"/>
                            </a:rPr>
                            <m:t>(</m:t>
                          </m:r>
                          <m:func>
                            <m:funcPr>
                              <m:ctrlPr>
                                <a:rPr lang="ru-RU" sz="32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ru-RU" sz="3200" i="0">
                                  <a:latin typeface="Cambria Math" panose="02040503050406030204" pitchFamily="18" charset="0"/>
                                </a:rPr>
                                <m:t>ln</m:t>
                              </m:r>
                            </m:fName>
                            <m:e>
                              <m:d>
                                <m:dPr>
                                  <m:begChr m:val=""/>
                                  <m:ctrlPr>
                                    <a:rPr lang="ru-RU" sz="3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ru-RU" sz="3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ru-RU" sz="3200" i="1">
                                          <a:latin typeface="Cambria Math" panose="02040503050406030204" pitchFamily="18" charset="0"/>
                                        </a:rPr>
                                        <m:t>𝐾</m:t>
                                      </m:r>
                                    </m:e>
                                    <m:sub>
                                      <m:r>
                                        <a:rPr lang="ru-RU" sz="3200" i="1">
                                          <a:latin typeface="Cambria Math" panose="02040503050406030204" pitchFamily="18" charset="0"/>
                                        </a:rPr>
                                        <m:t>𝐶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func>
                        </m:num>
                        <m:den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𝑑𝑇</m:t>
                          </m:r>
                        </m:den>
                      </m:f>
                      <m:r>
                        <a:rPr lang="ru-RU" sz="320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200" i="0">
                              <a:latin typeface="Cambria Math" panose="02040503050406030204" pitchFamily="18" charset="0"/>
                            </a:rPr>
                            <m:t>∆</m:t>
                          </m:r>
                          <m:sSub>
                            <m:sSubPr>
                              <m:ctrlPr>
                                <a:rPr lang="ru-RU" sz="3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sz="32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ru-RU" sz="32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</m:num>
                        <m:den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𝑅</m:t>
                          </m:r>
                          <m:r>
                            <a:rPr lang="ru-RU" sz="3200" i="0">
                              <a:latin typeface="Cambria Math" panose="02040503050406030204" pitchFamily="18" charset="0"/>
                            </a:rPr>
                            <m:t>∙</m:t>
                          </m:r>
                          <m:sSup>
                            <m:sSupPr>
                              <m:ctrlPr>
                                <a:rPr lang="ru-RU" sz="3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ru-RU" sz="32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p>
                              <m:r>
                                <a:rPr lang="ru-RU" sz="320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ru-RU" sz="3200" dirty="0"/>
              </a:p>
            </p:txBody>
          </p:sp>
        </mc:Choice>
        <mc:Fallback xmlns="">
          <p:sp>
            <p:nvSpPr>
              <p:cNvPr id="9" name="Прямоугольник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6976" y="1255586"/>
                <a:ext cx="3236207" cy="1048044"/>
              </a:xfrm>
              <a:prstGeom prst="rect">
                <a:avLst/>
              </a:prstGeom>
              <a:blipFill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Прямоугольник 9"/>
          <p:cNvSpPr/>
          <p:nvPr/>
        </p:nvSpPr>
        <p:spPr>
          <a:xfrm>
            <a:off x="778412" y="2303630"/>
            <a:ext cx="7003969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200" dirty="0"/>
              <a:t>Изменение теплового эффекта реакции от температуры: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Прямоугольник 10"/>
              <p:cNvSpPr/>
              <p:nvPr/>
            </p:nvSpPr>
            <p:spPr>
              <a:xfrm>
                <a:off x="4280396" y="2802417"/>
                <a:ext cx="4640116" cy="163750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3200">
                          <a:latin typeface="Cambria Math" panose="02040503050406030204" pitchFamily="18" charset="0"/>
                        </a:rPr>
                        <m:t>∆</m:t>
                      </m:r>
                      <m:sSub>
                        <m:sSubPr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ru-RU" sz="3200" i="0">
                          <a:latin typeface="Cambria Math" panose="02040503050406030204" pitchFamily="18" charset="0"/>
                        </a:rPr>
                        <m:t>=∆</m:t>
                      </m:r>
                      <m:sSubSup>
                        <m:sSubSupPr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  <m:sup>
                          <m:r>
                            <a:rPr lang="ru-RU" sz="3200" i="0">
                              <a:latin typeface="Cambria Math" panose="02040503050406030204" pitchFamily="18" charset="0"/>
                            </a:rPr>
                            <m:t>°</m:t>
                          </m:r>
                        </m:sup>
                      </m:sSubSup>
                      <m:r>
                        <a:rPr lang="ru-RU" sz="3200" i="0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limLoc m:val="undOvr"/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ru-RU" sz="3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sz="32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ru-RU" sz="3200" i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  <m:sup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  <m:e>
                          <m:r>
                            <a:rPr lang="ru-RU" sz="3200" i="0">
                              <a:latin typeface="Cambria Math" panose="02040503050406030204" pitchFamily="18" charset="0"/>
                            </a:rPr>
                            <m:t>∆</m:t>
                          </m:r>
                          <m:sSub>
                            <m:sSubPr>
                              <m:ctrlPr>
                                <a:rPr lang="ru-RU" sz="3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sz="3200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ru-RU" sz="32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ru-RU" sz="3200" i="0">
                              <a:latin typeface="Cambria Math" panose="02040503050406030204" pitchFamily="18" charset="0"/>
                            </a:rPr>
                            <m:t>∙</m:t>
                          </m:r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𝑑𝑇</m:t>
                          </m:r>
                        </m:e>
                      </m:nary>
                    </m:oMath>
                  </m:oMathPara>
                </a14:m>
                <a:endParaRPr lang="ru-RU" sz="3200" dirty="0"/>
              </a:p>
            </p:txBody>
          </p:sp>
        </mc:Choice>
        <mc:Fallback xmlns="">
          <p:sp>
            <p:nvSpPr>
              <p:cNvPr id="11" name="Прямоугольник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0396" y="2802417"/>
                <a:ext cx="4640116" cy="1637500"/>
              </a:xfrm>
              <a:prstGeom prst="rect">
                <a:avLst/>
              </a:prstGeom>
              <a:blipFill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53352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6673C-F5A3-43B0-B972-2C1DC889E6DD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8" name="Объект 2"/>
          <p:cNvSpPr>
            <a:spLocks noGrp="1"/>
          </p:cNvSpPr>
          <p:nvPr>
            <p:ph idx="1"/>
          </p:nvPr>
        </p:nvSpPr>
        <p:spPr>
          <a:xfrm>
            <a:off x="778412" y="280401"/>
            <a:ext cx="10515600" cy="48992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dirty="0">
                <a:solidFill>
                  <a:srgbClr val="00B050"/>
                </a:solidFill>
              </a:rPr>
              <a:t>2</a:t>
            </a:r>
            <a:r>
              <a:rPr lang="ru-RU" dirty="0" smtClean="0">
                <a:solidFill>
                  <a:srgbClr val="00B050"/>
                </a:solidFill>
              </a:rPr>
              <a:t>. Решение задачи</a:t>
            </a:r>
            <a:endParaRPr lang="ru-RU" dirty="0" smtClean="0"/>
          </a:p>
        </p:txBody>
      </p:sp>
      <p:sp>
        <p:nvSpPr>
          <p:cNvPr id="10" name="Прямоугольник 9"/>
          <p:cNvSpPr/>
          <p:nvPr/>
        </p:nvSpPr>
        <p:spPr>
          <a:xfrm>
            <a:off x="840778" y="770327"/>
            <a:ext cx="10886402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dirty="0"/>
              <a:t>Условие задачи</a:t>
            </a:r>
            <a:r>
              <a:rPr lang="ru-RU" sz="2200" dirty="0" smtClean="0"/>
              <a:t>:</a:t>
            </a:r>
          </a:p>
          <a:p>
            <a:pPr algn="just"/>
            <a:r>
              <a:rPr lang="ru-RU" sz="2200" dirty="0" smtClean="0"/>
              <a:t>Используя термодинамические данные, рассчитать константу равновесия </a:t>
            </a:r>
            <a:r>
              <a:rPr lang="ru-RU" sz="2200" dirty="0" err="1" smtClean="0"/>
              <a:t>газофазной</a:t>
            </a:r>
            <a:r>
              <a:rPr lang="ru-RU" sz="2200" dirty="0" smtClean="0"/>
              <a:t> реакции гидратации этилена при температуре 300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℃.</a:t>
            </a:r>
            <a:endParaRPr lang="ru-RU" sz="2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859977" y="1852923"/>
            <a:ext cx="3127779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dirty="0"/>
              <a:t>C</a:t>
            </a:r>
            <a:r>
              <a:rPr lang="ru-RU" sz="2200" baseline="-25000" dirty="0"/>
              <a:t>2</a:t>
            </a:r>
            <a:r>
              <a:rPr lang="en-US" sz="2200" dirty="0"/>
              <a:t>H</a:t>
            </a:r>
            <a:r>
              <a:rPr lang="ru-RU" sz="2200" baseline="-25000" dirty="0"/>
              <a:t>4</a:t>
            </a:r>
            <a:r>
              <a:rPr lang="ru-RU" sz="2200" dirty="0"/>
              <a:t> + </a:t>
            </a:r>
            <a:r>
              <a:rPr lang="en-US" sz="2200" dirty="0"/>
              <a:t>H</a:t>
            </a:r>
            <a:r>
              <a:rPr lang="ru-RU" sz="2200" baseline="-25000" dirty="0"/>
              <a:t>2</a:t>
            </a:r>
            <a:r>
              <a:rPr lang="en-US" sz="2200" dirty="0"/>
              <a:t>O </a:t>
            </a:r>
            <a:r>
              <a:rPr lang="ru-RU" sz="2200" dirty="0"/>
              <a:t>↔ </a:t>
            </a:r>
            <a:r>
              <a:rPr lang="en-US" sz="2200" dirty="0"/>
              <a:t>CH</a:t>
            </a:r>
            <a:r>
              <a:rPr lang="ru-RU" sz="2200" baseline="-25000" dirty="0"/>
              <a:t>3</a:t>
            </a:r>
            <a:r>
              <a:rPr lang="en-US" sz="2200" dirty="0"/>
              <a:t>CH</a:t>
            </a:r>
            <a:r>
              <a:rPr lang="ru-RU" sz="2200" baseline="-25000" dirty="0"/>
              <a:t>2</a:t>
            </a:r>
            <a:r>
              <a:rPr lang="en-US" sz="2200" dirty="0"/>
              <a:t>OH</a:t>
            </a:r>
            <a:endParaRPr lang="ru-RU" sz="22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840778" y="2183583"/>
            <a:ext cx="133325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200"/>
              <a:t>Решение: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840778" y="2614470"/>
            <a:ext cx="436632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200" dirty="0"/>
              <a:t>Температура: T = 300 + 273 = 573 K.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840778" y="3019957"/>
            <a:ext cx="5096332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200" dirty="0"/>
              <a:t>Из термодинамических таблиц находим: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859688" y="3486999"/>
            <a:ext cx="1479892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200" dirty="0"/>
              <a:t>Для </a:t>
            </a:r>
            <a:r>
              <a:rPr lang="en-US" sz="2200" dirty="0"/>
              <a:t>C</a:t>
            </a:r>
            <a:r>
              <a:rPr lang="en-US" sz="2200" baseline="-25000" dirty="0"/>
              <a:t>2</a:t>
            </a:r>
            <a:r>
              <a:rPr lang="en-US" sz="2200" dirty="0"/>
              <a:t>H</a:t>
            </a:r>
            <a:r>
              <a:rPr lang="en-US" sz="2200" baseline="-25000" dirty="0"/>
              <a:t>4(</a:t>
            </a:r>
            <a:r>
              <a:rPr lang="ru-RU" sz="2200" baseline="-25000" dirty="0"/>
              <a:t>г)</a:t>
            </a:r>
            <a:r>
              <a:rPr lang="ru-RU" sz="2200" dirty="0"/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Прямоугольник 11"/>
              <p:cNvSpPr/>
              <p:nvPr/>
            </p:nvSpPr>
            <p:spPr>
              <a:xfrm>
                <a:off x="4670950" y="3740522"/>
                <a:ext cx="3505832" cy="44646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200">
                          <a:latin typeface="Cambria Math" panose="02040503050406030204" pitchFamily="18" charset="0"/>
                        </a:rPr>
                        <m:t>∆</m:t>
                      </m:r>
                      <m:sSubSup>
                        <m:sSubSupPr>
                          <m:ctrlPr>
                            <a:rPr lang="ru-RU" sz="22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ru-RU" sz="2200" i="1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298</m:t>
                          </m:r>
                        </m:sub>
                        <m:sup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°</m:t>
                          </m:r>
                        </m:sup>
                      </m:sSubSup>
                      <m:r>
                        <a:rPr lang="ru-RU" sz="2200" i="0">
                          <a:latin typeface="Cambria Math" panose="02040503050406030204" pitchFamily="18" charset="0"/>
                        </a:rPr>
                        <m:t>=52,28 кД</m:t>
                      </m:r>
                      <m:f>
                        <m:fPr>
                          <m:type m:val="lin"/>
                          <m:ctrlPr>
                            <a:rPr lang="ru-RU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ж</m:t>
                          </m:r>
                        </m:num>
                        <m:den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м</m:t>
                          </m:r>
                        </m:den>
                      </m:f>
                      <m:r>
                        <a:rPr lang="ru-RU" sz="2200" i="0">
                          <a:latin typeface="Cambria Math" panose="02040503050406030204" pitchFamily="18" charset="0"/>
                        </a:rPr>
                        <m:t>оль</m:t>
                      </m:r>
                    </m:oMath>
                  </m:oMathPara>
                </a14:m>
                <a:endParaRPr lang="ru-RU" sz="2200" dirty="0"/>
              </a:p>
            </p:txBody>
          </p:sp>
        </mc:Choice>
        <mc:Fallback xmlns="">
          <p:sp>
            <p:nvSpPr>
              <p:cNvPr id="12" name="Прямоугольник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0950" y="3740522"/>
                <a:ext cx="3505832" cy="446469"/>
              </a:xfrm>
              <a:prstGeom prst="rect">
                <a:avLst/>
              </a:prstGeom>
              <a:blipFill>
                <a:blip r:embed="rId2" cstate="print"/>
                <a:stretch>
                  <a:fillRect t="-113699" r="-1913" b="-18082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Прямоугольник 12"/>
              <p:cNvSpPr/>
              <p:nvPr/>
            </p:nvSpPr>
            <p:spPr>
              <a:xfrm>
                <a:off x="4670950" y="4214492"/>
                <a:ext cx="3765390" cy="47448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"/>
                          <m:ctrlPr>
                            <a:rPr lang="ru-RU" sz="2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ru-RU" sz="22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ru-RU" sz="2200" i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ru-RU" sz="2200" i="0">
                                  <a:latin typeface="Cambria Math" panose="02040503050406030204" pitchFamily="18" charset="0"/>
                                </a:rPr>
                                <m:t>298</m:t>
                              </m:r>
                            </m:sub>
                            <m:sup>
                              <m:r>
                                <a:rPr lang="ru-RU" sz="2200" i="0">
                                  <a:latin typeface="Cambria Math" panose="02040503050406030204" pitchFamily="18" charset="0"/>
                                </a:rPr>
                                <m:t>°</m:t>
                              </m:r>
                            </m:sup>
                          </m:sSubSup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=219,4 Д</m:t>
                          </m:r>
                          <m:f>
                            <m:fPr>
                              <m:type m:val="lin"/>
                              <m:ctrlPr>
                                <a:rPr lang="ru-RU" sz="2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ru-RU" sz="2200" i="0">
                                  <a:latin typeface="Cambria Math" panose="02040503050406030204" pitchFamily="18" charset="0"/>
                                </a:rPr>
                                <m:t>ж</m:t>
                              </m:r>
                            </m:num>
                            <m:den>
                              <m:r>
                                <a:rPr lang="ru-RU" sz="2200" i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</m:den>
                          </m:f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моль∙К</m:t>
                          </m:r>
                        </m:e>
                      </m:d>
                    </m:oMath>
                  </m:oMathPara>
                </a14:m>
                <a:endParaRPr lang="ru-RU" sz="2200" dirty="0"/>
              </a:p>
            </p:txBody>
          </p:sp>
        </mc:Choice>
        <mc:Fallback xmlns="">
          <p:sp>
            <p:nvSpPr>
              <p:cNvPr id="13" name="Прямоугольник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0950" y="4214492"/>
                <a:ext cx="3765390" cy="474489"/>
              </a:xfrm>
              <a:prstGeom prst="rect">
                <a:avLst/>
              </a:prstGeom>
              <a:blipFill>
                <a:blip r:embed="rId3" cstate="print"/>
                <a:stretch>
                  <a:fillRect t="-164103" r="-20874" b="-23974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Прямоугольник 13"/>
              <p:cNvSpPr/>
              <p:nvPr/>
            </p:nvSpPr>
            <p:spPr>
              <a:xfrm>
                <a:off x="1086309" y="4680715"/>
                <a:ext cx="10934672" cy="5990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"/>
                          <m:ctrlPr>
                            <a:rPr lang="ru-RU" sz="2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ru-RU" sz="2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sz="2200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ru-RU" sz="2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ru-RU" sz="2200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sSub>
                                    <m:sSubPr>
                                      <m:ctrlPr>
                                        <a:rPr lang="ru-RU" sz="2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ru-RU" sz="2200" i="1">
                                          <a:latin typeface="Cambria Math" panose="02040503050406030204" pitchFamily="18" charset="0"/>
                                        </a:rPr>
                                        <m:t>𝐶</m:t>
                                      </m:r>
                                    </m:e>
                                    <m:sub>
                                      <m:r>
                                        <a:rPr lang="ru-RU" sz="2200" i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ru-RU" sz="2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ru-RU" sz="2200" i="1">
                                          <a:latin typeface="Cambria Math" panose="02040503050406030204" pitchFamily="18" charset="0"/>
                                        </a:rPr>
                                        <m:t>𝐻</m:t>
                                      </m:r>
                                    </m:e>
                                    <m:sub>
                                      <m:r>
                                        <a:rPr lang="ru-RU" sz="2200" i="0"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</m:sub>
                                  </m:sSub>
                                </m:sub>
                              </m:sSub>
                            </m:sub>
                          </m:sSub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=4,196+154,59∙</m:t>
                          </m:r>
                          <m:sSup>
                            <m:sSupPr>
                              <m:ctrlPr>
                                <a:rPr lang="ru-RU" sz="2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ru-RU" sz="2200" i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ru-RU" sz="2200" i="0"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</m:sup>
                          </m:sSup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∙</m:t>
                          </m:r>
                          <m:r>
                            <a:rPr lang="ru-RU" sz="2200" i="1"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−81,09∙</m:t>
                          </m:r>
                          <m:sSup>
                            <m:sSupPr>
                              <m:ctrlPr>
                                <a:rPr lang="ru-RU" sz="2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ru-RU" sz="2200" i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ru-RU" sz="2200" i="0">
                                  <a:latin typeface="Cambria Math" panose="02040503050406030204" pitchFamily="18" charset="0"/>
                                </a:rPr>
                                <m:t>−6</m:t>
                              </m:r>
                            </m:sup>
                          </m:sSup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∙</m:t>
                          </m:r>
                          <m:sSup>
                            <m:sSupPr>
                              <m:ctrlPr>
                                <a:rPr lang="ru-RU" sz="2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ru-RU" sz="22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p>
                              <m:r>
                                <a:rPr lang="ru-RU" sz="220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+16,82∙</m:t>
                          </m:r>
                          <m:sSup>
                            <m:sSupPr>
                              <m:ctrlPr>
                                <a:rPr lang="ru-RU" sz="2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ru-RU" sz="2200" i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ru-RU" sz="2200" i="0">
                                  <a:latin typeface="Cambria Math" panose="02040503050406030204" pitchFamily="18" charset="0"/>
                                </a:rPr>
                                <m:t>−9</m:t>
                              </m:r>
                            </m:sup>
                          </m:sSup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∙</m:t>
                          </m:r>
                          <m:sSup>
                            <m:sSupPr>
                              <m:ctrlPr>
                                <a:rPr lang="ru-RU" sz="2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ru-RU" sz="22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p>
                              <m:r>
                                <a:rPr lang="ru-RU" sz="2200" i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 Д</m:t>
                          </m:r>
                          <m:f>
                            <m:fPr>
                              <m:type m:val="lin"/>
                              <m:ctrlPr>
                                <a:rPr lang="ru-RU" sz="2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ru-RU" sz="2200" i="0">
                                  <a:latin typeface="Cambria Math" panose="02040503050406030204" pitchFamily="18" charset="0"/>
                                </a:rPr>
                                <m:t>ж</m:t>
                              </m:r>
                            </m:num>
                            <m:den>
                              <m:r>
                                <a:rPr lang="ru-RU" sz="2200" i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</m:den>
                          </m:f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моль∙К</m:t>
                          </m:r>
                        </m:e>
                      </m:d>
                    </m:oMath>
                  </m:oMathPara>
                </a14:m>
                <a:endParaRPr lang="ru-RU" sz="2200" dirty="0"/>
              </a:p>
            </p:txBody>
          </p:sp>
        </mc:Choice>
        <mc:Fallback xmlns="">
          <p:sp>
            <p:nvSpPr>
              <p:cNvPr id="14" name="Прямоугольник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6309" y="4680715"/>
                <a:ext cx="10934672" cy="599010"/>
              </a:xfrm>
              <a:prstGeom prst="rect">
                <a:avLst/>
              </a:prstGeom>
              <a:blipFill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2028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6673C-F5A3-43B0-B972-2C1DC889E6DD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4" name="Объект 2"/>
          <p:cNvSpPr>
            <a:spLocks noGrp="1"/>
          </p:cNvSpPr>
          <p:nvPr>
            <p:ph idx="1"/>
          </p:nvPr>
        </p:nvSpPr>
        <p:spPr>
          <a:xfrm>
            <a:off x="778412" y="280401"/>
            <a:ext cx="10515600" cy="48992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dirty="0">
                <a:solidFill>
                  <a:srgbClr val="00B050"/>
                </a:solidFill>
              </a:rPr>
              <a:t>2</a:t>
            </a:r>
            <a:r>
              <a:rPr lang="ru-RU" dirty="0" smtClean="0">
                <a:solidFill>
                  <a:srgbClr val="00B050"/>
                </a:solidFill>
              </a:rPr>
              <a:t>. Решение задачи</a:t>
            </a:r>
            <a:endParaRPr lang="ru-RU" dirty="0" smtClean="0"/>
          </a:p>
        </p:txBody>
      </p:sp>
      <p:sp>
        <p:nvSpPr>
          <p:cNvPr id="6" name="Прямоугольник 5"/>
          <p:cNvSpPr/>
          <p:nvPr/>
        </p:nvSpPr>
        <p:spPr>
          <a:xfrm>
            <a:off x="778412" y="770327"/>
            <a:ext cx="142218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200" dirty="0"/>
              <a:t>Для Н</a:t>
            </a:r>
            <a:r>
              <a:rPr lang="ru-RU" sz="2200" baseline="-25000" dirty="0"/>
              <a:t>2</a:t>
            </a:r>
            <a:r>
              <a:rPr lang="en-US" sz="2200" dirty="0"/>
              <a:t>O</a:t>
            </a:r>
            <a:r>
              <a:rPr lang="en-US" sz="2200" baseline="-25000" dirty="0"/>
              <a:t>(</a:t>
            </a:r>
            <a:r>
              <a:rPr lang="ru-RU" sz="2200" baseline="-25000" dirty="0"/>
              <a:t>г)</a:t>
            </a:r>
            <a:r>
              <a:rPr lang="ru-RU" sz="2200" dirty="0"/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Прямоугольник 6"/>
              <p:cNvSpPr/>
              <p:nvPr/>
            </p:nvSpPr>
            <p:spPr>
              <a:xfrm>
                <a:off x="4077157" y="1112038"/>
                <a:ext cx="3871316" cy="44646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200">
                          <a:latin typeface="Cambria Math" panose="02040503050406030204" pitchFamily="18" charset="0"/>
                        </a:rPr>
                        <m:t>∆</m:t>
                      </m:r>
                      <m:sSubSup>
                        <m:sSubSupPr>
                          <m:ctrlPr>
                            <a:rPr lang="ru-RU" sz="22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ru-RU" sz="2200" i="1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298</m:t>
                          </m:r>
                        </m:sub>
                        <m:sup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°</m:t>
                          </m:r>
                        </m:sup>
                      </m:sSubSup>
                      <m:r>
                        <a:rPr lang="ru-RU" sz="2200" i="0">
                          <a:latin typeface="Cambria Math" panose="02040503050406030204" pitchFamily="18" charset="0"/>
                        </a:rPr>
                        <m:t>=−241,84 кД</m:t>
                      </m:r>
                      <m:f>
                        <m:fPr>
                          <m:type m:val="lin"/>
                          <m:ctrlPr>
                            <a:rPr lang="ru-RU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ж</m:t>
                          </m:r>
                        </m:num>
                        <m:den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м</m:t>
                          </m:r>
                        </m:den>
                      </m:f>
                      <m:r>
                        <a:rPr lang="ru-RU" sz="2200" i="0">
                          <a:latin typeface="Cambria Math" panose="02040503050406030204" pitchFamily="18" charset="0"/>
                        </a:rPr>
                        <m:t>оль</m:t>
                      </m:r>
                    </m:oMath>
                  </m:oMathPara>
                </a14:m>
                <a:endParaRPr lang="ru-RU" sz="2200" dirty="0"/>
              </a:p>
            </p:txBody>
          </p:sp>
        </mc:Choice>
        <mc:Fallback xmlns="">
          <p:sp>
            <p:nvSpPr>
              <p:cNvPr id="7" name="Прямоугольник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7157" y="1112038"/>
                <a:ext cx="3871316" cy="446469"/>
              </a:xfrm>
              <a:prstGeom prst="rect">
                <a:avLst/>
              </a:prstGeom>
              <a:blipFill>
                <a:blip r:embed="rId2" cstate="print"/>
                <a:stretch>
                  <a:fillRect t="-112162" r="-1575" b="-17702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Прямоугольник 7"/>
              <p:cNvSpPr/>
              <p:nvPr/>
            </p:nvSpPr>
            <p:spPr>
              <a:xfrm>
                <a:off x="4240336" y="1554914"/>
                <a:ext cx="3920882" cy="47448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"/>
                          <m:ctrlPr>
                            <a:rPr lang="ru-RU" sz="2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ru-RU" sz="22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ru-RU" sz="2200" i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ru-RU" sz="2200" i="0">
                                  <a:latin typeface="Cambria Math" panose="02040503050406030204" pitchFamily="18" charset="0"/>
                                </a:rPr>
                                <m:t>298</m:t>
                              </m:r>
                            </m:sub>
                            <m:sup>
                              <m:r>
                                <a:rPr lang="ru-RU" sz="2200" i="0">
                                  <a:latin typeface="Cambria Math" panose="02040503050406030204" pitchFamily="18" charset="0"/>
                                </a:rPr>
                                <m:t>°</m:t>
                              </m:r>
                            </m:sup>
                          </m:sSubSup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=188,74 Д</m:t>
                          </m:r>
                          <m:f>
                            <m:fPr>
                              <m:type m:val="lin"/>
                              <m:ctrlPr>
                                <a:rPr lang="ru-RU" sz="2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ru-RU" sz="2200" i="0">
                                  <a:latin typeface="Cambria Math" panose="02040503050406030204" pitchFamily="18" charset="0"/>
                                </a:rPr>
                                <m:t>ж</m:t>
                              </m:r>
                            </m:num>
                            <m:den>
                              <m:r>
                                <a:rPr lang="ru-RU" sz="2200" i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</m:den>
                          </m:f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моль∙К</m:t>
                          </m:r>
                        </m:e>
                      </m:d>
                    </m:oMath>
                  </m:oMathPara>
                </a14:m>
                <a:endParaRPr lang="ru-RU" sz="2200" dirty="0"/>
              </a:p>
            </p:txBody>
          </p:sp>
        </mc:Choice>
        <mc:Fallback xmlns="">
          <p:sp>
            <p:nvSpPr>
              <p:cNvPr id="8" name="Прямоугольник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0336" y="1554914"/>
                <a:ext cx="3920882" cy="474489"/>
              </a:xfrm>
              <a:prstGeom prst="rect">
                <a:avLst/>
              </a:prstGeom>
              <a:blipFill>
                <a:blip r:embed="rId3" cstate="print"/>
                <a:stretch>
                  <a:fillRect t="-164103" r="-20062" b="-23974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Прямоугольник 10"/>
              <p:cNvSpPr/>
              <p:nvPr/>
            </p:nvSpPr>
            <p:spPr>
              <a:xfrm>
                <a:off x="778412" y="2029403"/>
                <a:ext cx="10979248" cy="5990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"/>
                          <m:ctrlPr>
                            <a:rPr lang="ru-RU" sz="2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ru-RU" sz="2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sz="2200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ru-RU" sz="2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ru-RU" sz="2200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sSub>
                                    <m:sSubPr>
                                      <m:ctrlPr>
                                        <a:rPr lang="ru-RU" sz="2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ru-RU" sz="2200" i="1">
                                          <a:latin typeface="Cambria Math" panose="02040503050406030204" pitchFamily="18" charset="0"/>
                                        </a:rPr>
                                        <m:t>𝐻</m:t>
                                      </m:r>
                                    </m:e>
                                    <m:sub>
                                      <m:r>
                                        <a:rPr lang="ru-RU" sz="2200" i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ru-RU" sz="2200" i="1">
                                      <a:latin typeface="Cambria Math" panose="02040503050406030204" pitchFamily="18" charset="0"/>
                                    </a:rPr>
                                    <m:t>𝑂</m:t>
                                  </m:r>
                                </m:sub>
                              </m:sSub>
                            </m:sub>
                          </m:sSub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=30,00+10,71∙</m:t>
                          </m:r>
                          <m:sSup>
                            <m:sSupPr>
                              <m:ctrlPr>
                                <a:rPr lang="ru-RU" sz="2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ru-RU" sz="2200" i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ru-RU" sz="2200" i="0"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</m:sup>
                          </m:sSup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∙</m:t>
                          </m:r>
                          <m:r>
                            <a:rPr lang="ru-RU" sz="2200" i="1"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+0,33∙</m:t>
                          </m:r>
                          <m:sSup>
                            <m:sSupPr>
                              <m:ctrlPr>
                                <a:rPr lang="ru-RU" sz="2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ru-RU" sz="2200" i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ru-RU" sz="2200" i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p>
                          </m:sSup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∙</m:t>
                          </m:r>
                          <m:sSup>
                            <m:sSupPr>
                              <m:ctrlPr>
                                <a:rPr lang="ru-RU" sz="2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ru-RU" sz="22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p>
                              <m:r>
                                <a:rPr lang="ru-RU" sz="2200" i="0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sup>
                          </m:sSup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 Д</m:t>
                          </m:r>
                          <m:f>
                            <m:fPr>
                              <m:type m:val="lin"/>
                              <m:ctrlPr>
                                <a:rPr lang="ru-RU" sz="2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ru-RU" sz="2200" i="0">
                                  <a:latin typeface="Cambria Math" panose="02040503050406030204" pitchFamily="18" charset="0"/>
                                </a:rPr>
                                <m:t>ж</m:t>
                              </m:r>
                            </m:num>
                            <m:den>
                              <m:r>
                                <a:rPr lang="ru-RU" sz="2200" i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</m:den>
                          </m:f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моль∙К</m:t>
                          </m:r>
                        </m:e>
                      </m:d>
                    </m:oMath>
                  </m:oMathPara>
                </a14:m>
                <a:endParaRPr lang="ru-RU" sz="2200" dirty="0"/>
              </a:p>
            </p:txBody>
          </p:sp>
        </mc:Choice>
        <mc:Fallback xmlns="">
          <p:sp>
            <p:nvSpPr>
              <p:cNvPr id="11" name="Прямоугольник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8412" y="2029403"/>
                <a:ext cx="10979248" cy="599010"/>
              </a:xfrm>
              <a:prstGeom prst="rect">
                <a:avLst/>
              </a:prstGeom>
              <a:blipFill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Прямоугольник 11"/>
          <p:cNvSpPr/>
          <p:nvPr/>
        </p:nvSpPr>
        <p:spPr>
          <a:xfrm>
            <a:off x="946661" y="2653777"/>
            <a:ext cx="2170787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200" dirty="0"/>
              <a:t>Для </a:t>
            </a:r>
            <a:r>
              <a:rPr lang="en-US" sz="2200" dirty="0"/>
              <a:t>CH</a:t>
            </a:r>
            <a:r>
              <a:rPr lang="en-US" sz="2200" baseline="-25000" dirty="0"/>
              <a:t>3</a:t>
            </a:r>
            <a:r>
              <a:rPr lang="en-US" sz="2200" dirty="0"/>
              <a:t>CH</a:t>
            </a:r>
            <a:r>
              <a:rPr lang="en-US" sz="2200" baseline="-25000" dirty="0"/>
              <a:t>2</a:t>
            </a:r>
            <a:r>
              <a:rPr lang="en-US" sz="2200" dirty="0"/>
              <a:t>OH</a:t>
            </a:r>
            <a:r>
              <a:rPr lang="en-US" sz="2200" baseline="-25000" dirty="0"/>
              <a:t>(</a:t>
            </a:r>
            <a:r>
              <a:rPr lang="ru-RU" sz="2200" baseline="-25000" dirty="0"/>
              <a:t>г)</a:t>
            </a:r>
            <a:r>
              <a:rPr lang="ru-RU" sz="2200" dirty="0"/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Прямоугольник 12"/>
              <p:cNvSpPr/>
              <p:nvPr/>
            </p:nvSpPr>
            <p:spPr>
              <a:xfrm>
                <a:off x="4178299" y="3167602"/>
                <a:ext cx="3715825" cy="44646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200">
                          <a:latin typeface="Cambria Math" panose="02040503050406030204" pitchFamily="18" charset="0"/>
                        </a:rPr>
                        <m:t>∆</m:t>
                      </m:r>
                      <m:sSubSup>
                        <m:sSubSupPr>
                          <m:ctrlPr>
                            <a:rPr lang="ru-RU" sz="22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ru-RU" sz="2200" i="1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298</m:t>
                          </m:r>
                        </m:sub>
                        <m:sup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°</m:t>
                          </m:r>
                        </m:sup>
                      </m:sSubSup>
                      <m:r>
                        <a:rPr lang="ru-RU" sz="2200" i="0">
                          <a:latin typeface="Cambria Math" panose="02040503050406030204" pitchFamily="18" charset="0"/>
                        </a:rPr>
                        <m:t>=−235,3 кД</m:t>
                      </m:r>
                      <m:f>
                        <m:fPr>
                          <m:type m:val="lin"/>
                          <m:ctrlPr>
                            <a:rPr lang="ru-RU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ж</m:t>
                          </m:r>
                        </m:num>
                        <m:den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м</m:t>
                          </m:r>
                        </m:den>
                      </m:f>
                      <m:r>
                        <a:rPr lang="ru-RU" sz="2200" i="0">
                          <a:latin typeface="Cambria Math" panose="02040503050406030204" pitchFamily="18" charset="0"/>
                        </a:rPr>
                        <m:t>оль</m:t>
                      </m:r>
                    </m:oMath>
                  </m:oMathPara>
                </a14:m>
                <a:endParaRPr lang="ru-RU" sz="2200" dirty="0"/>
              </a:p>
            </p:txBody>
          </p:sp>
        </mc:Choice>
        <mc:Fallback xmlns="">
          <p:sp>
            <p:nvSpPr>
              <p:cNvPr id="13" name="Прямоугольник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8299" y="3167602"/>
                <a:ext cx="3715825" cy="446469"/>
              </a:xfrm>
              <a:prstGeom prst="rect">
                <a:avLst/>
              </a:prstGeom>
              <a:blipFill>
                <a:blip r:embed="rId5" cstate="print"/>
                <a:stretch>
                  <a:fillRect t="-113699" r="-1803" b="-18082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Прямоугольник 13"/>
              <p:cNvSpPr/>
              <p:nvPr/>
            </p:nvSpPr>
            <p:spPr>
              <a:xfrm>
                <a:off x="4240336" y="3678771"/>
                <a:ext cx="3765390" cy="47448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"/>
                          <m:ctrlPr>
                            <a:rPr lang="ru-RU" sz="2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ru-RU" sz="22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ru-RU" sz="2200" i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ru-RU" sz="2200" i="0">
                                  <a:latin typeface="Cambria Math" panose="02040503050406030204" pitchFamily="18" charset="0"/>
                                </a:rPr>
                                <m:t>298</m:t>
                              </m:r>
                            </m:sub>
                            <m:sup>
                              <m:r>
                                <a:rPr lang="ru-RU" sz="2200" i="0">
                                  <a:latin typeface="Cambria Math" panose="02040503050406030204" pitchFamily="18" charset="0"/>
                                </a:rPr>
                                <m:t>°</m:t>
                              </m:r>
                            </m:sup>
                          </m:sSubSup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=282,0 Д</m:t>
                          </m:r>
                          <m:f>
                            <m:fPr>
                              <m:type m:val="lin"/>
                              <m:ctrlPr>
                                <a:rPr lang="ru-RU" sz="2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ru-RU" sz="2200" i="0">
                                  <a:latin typeface="Cambria Math" panose="02040503050406030204" pitchFamily="18" charset="0"/>
                                </a:rPr>
                                <m:t>ж</m:t>
                              </m:r>
                            </m:num>
                            <m:den>
                              <m:r>
                                <a:rPr lang="ru-RU" sz="2200" i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</m:den>
                          </m:f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моль∙К</m:t>
                          </m:r>
                        </m:e>
                      </m:d>
                    </m:oMath>
                  </m:oMathPara>
                </a14:m>
                <a:endParaRPr lang="ru-RU" sz="2200" dirty="0"/>
              </a:p>
            </p:txBody>
          </p:sp>
        </mc:Choice>
        <mc:Fallback xmlns="">
          <p:sp>
            <p:nvSpPr>
              <p:cNvPr id="14" name="Прямоугольник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0336" y="3678771"/>
                <a:ext cx="3765390" cy="474489"/>
              </a:xfrm>
              <a:prstGeom prst="rect">
                <a:avLst/>
              </a:prstGeom>
              <a:blipFill>
                <a:blip r:embed="rId6" cstate="print"/>
                <a:stretch>
                  <a:fillRect t="-164103" r="-20908" b="-23974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Прямоугольник 14"/>
              <p:cNvSpPr/>
              <p:nvPr/>
            </p:nvSpPr>
            <p:spPr>
              <a:xfrm>
                <a:off x="838200" y="4308835"/>
                <a:ext cx="11026140" cy="5990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"/>
                          <m:ctrlPr>
                            <a:rPr lang="ru-RU" sz="2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ru-RU" sz="2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sz="2200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ru-RU" sz="2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ru-RU" sz="2200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sSub>
                                    <m:sSubPr>
                                      <m:ctrlPr>
                                        <a:rPr lang="ru-RU" sz="2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ru-RU" sz="2200" i="1">
                                          <a:latin typeface="Cambria Math" panose="02040503050406030204" pitchFamily="18" charset="0"/>
                                        </a:rPr>
                                        <m:t>𝐶</m:t>
                                      </m:r>
                                    </m:e>
                                    <m:sub>
                                      <m:r>
                                        <a:rPr lang="ru-RU" sz="2200" i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ru-RU" sz="2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ru-RU" sz="2200" i="1">
                                          <a:latin typeface="Cambria Math" panose="02040503050406030204" pitchFamily="18" charset="0"/>
                                        </a:rPr>
                                        <m:t>𝐻</m:t>
                                      </m:r>
                                    </m:e>
                                    <m:sub>
                                      <m:r>
                                        <a:rPr lang="ru-RU" sz="2200" i="0">
                                          <a:latin typeface="Cambria Math" panose="02040503050406030204" pitchFamily="18" charset="0"/>
                                        </a:rPr>
                                        <m:t>5</m:t>
                                      </m:r>
                                    </m:sub>
                                  </m:sSub>
                                  <m:r>
                                    <a:rPr lang="ru-RU" sz="2200" i="1">
                                      <a:latin typeface="Cambria Math" panose="02040503050406030204" pitchFamily="18" charset="0"/>
                                    </a:rPr>
                                    <m:t>𝑂𝐻</m:t>
                                  </m:r>
                                </m:sub>
                              </m:sSub>
                            </m:sub>
                          </m:sSub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=19,07+212,7∙</m:t>
                          </m:r>
                          <m:sSup>
                            <m:sSupPr>
                              <m:ctrlPr>
                                <a:rPr lang="ru-RU" sz="2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ru-RU" sz="2200" i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ru-RU" sz="2200" i="0"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</m:sup>
                          </m:sSup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∙</m:t>
                          </m:r>
                          <m:r>
                            <a:rPr lang="ru-RU" sz="2200" i="1"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−108,6∙</m:t>
                          </m:r>
                          <m:sSup>
                            <m:sSupPr>
                              <m:ctrlPr>
                                <a:rPr lang="ru-RU" sz="2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ru-RU" sz="2200" i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ru-RU" sz="2200" i="0">
                                  <a:latin typeface="Cambria Math" panose="02040503050406030204" pitchFamily="18" charset="0"/>
                                </a:rPr>
                                <m:t>−6</m:t>
                              </m:r>
                            </m:sup>
                          </m:sSup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∙</m:t>
                          </m:r>
                          <m:sSup>
                            <m:sSupPr>
                              <m:ctrlPr>
                                <a:rPr lang="ru-RU" sz="2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ru-RU" sz="22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p>
                              <m:r>
                                <a:rPr lang="ru-RU" sz="220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+21,9∙</m:t>
                          </m:r>
                          <m:sSup>
                            <m:sSupPr>
                              <m:ctrlPr>
                                <a:rPr lang="ru-RU" sz="2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ru-RU" sz="2200" i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ru-RU" sz="2200" i="0">
                                  <a:latin typeface="Cambria Math" panose="02040503050406030204" pitchFamily="18" charset="0"/>
                                </a:rPr>
                                <m:t>−9</m:t>
                              </m:r>
                            </m:sup>
                          </m:sSup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∙</m:t>
                          </m:r>
                          <m:sSup>
                            <m:sSupPr>
                              <m:ctrlPr>
                                <a:rPr lang="ru-RU" sz="2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ru-RU" sz="22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p>
                              <m:r>
                                <a:rPr lang="ru-RU" sz="2200" i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 Д</m:t>
                          </m:r>
                          <m:f>
                            <m:fPr>
                              <m:type m:val="lin"/>
                              <m:ctrlPr>
                                <a:rPr lang="ru-RU" sz="2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ru-RU" sz="2200" i="0">
                                  <a:latin typeface="Cambria Math" panose="02040503050406030204" pitchFamily="18" charset="0"/>
                                </a:rPr>
                                <m:t>ж</m:t>
                              </m:r>
                            </m:num>
                            <m:den>
                              <m:r>
                                <a:rPr lang="ru-RU" sz="2200" i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</m:den>
                          </m:f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моль∙К</m:t>
                          </m:r>
                        </m:e>
                      </m:d>
                    </m:oMath>
                  </m:oMathPara>
                </a14:m>
                <a:endParaRPr lang="ru-RU" sz="2200" dirty="0"/>
              </a:p>
            </p:txBody>
          </p:sp>
        </mc:Choice>
        <mc:Fallback xmlns="">
          <p:sp>
            <p:nvSpPr>
              <p:cNvPr id="15" name="Прямоугольник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4308835"/>
                <a:ext cx="11026140" cy="599010"/>
              </a:xfrm>
              <a:prstGeom prst="rect">
                <a:avLst/>
              </a:prstGeom>
              <a:blipFill>
                <a:blip r:embed="rId7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Прямоугольник 15"/>
          <p:cNvSpPr/>
          <p:nvPr/>
        </p:nvSpPr>
        <p:spPr>
          <a:xfrm>
            <a:off x="906780" y="5018952"/>
            <a:ext cx="800862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/>
              <a:t>Определим тепловой эффект реакции при 298 К: (Закон Гесса)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Прямоугольник 17"/>
              <p:cNvSpPr/>
              <p:nvPr/>
            </p:nvSpPr>
            <p:spPr>
              <a:xfrm>
                <a:off x="3976484" y="5620496"/>
                <a:ext cx="4938916" cy="4901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200">
                          <a:latin typeface="Cambria Math" panose="02040503050406030204" pitchFamily="18" charset="0"/>
                        </a:rPr>
                        <m:t>∆</m:t>
                      </m:r>
                      <m:sSubSup>
                        <m:sSubSupPr>
                          <m:ctrlPr>
                            <a:rPr lang="ru-RU" sz="22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ru-RU" sz="2200" i="1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ru-RU" sz="2200" i="1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 298</m:t>
                          </m:r>
                        </m:sub>
                        <m:sup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°</m:t>
                          </m:r>
                        </m:sup>
                      </m:sSubSup>
                      <m:r>
                        <a:rPr lang="ru-RU" sz="2200" i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ru-RU" sz="22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∆</m:t>
                          </m:r>
                          <m:r>
                            <a:rPr lang="ru-RU" sz="2200" i="1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sSub>
                            <m:sSubPr>
                              <m:ctrlPr>
                                <a:rPr lang="ru-RU" sz="2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sz="2200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ru-RU" sz="220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ru-RU" sz="2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sz="22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ru-RU" sz="2200" i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  <m:r>
                            <a:rPr lang="ru-RU" sz="2200" i="1">
                              <a:latin typeface="Cambria Math" panose="02040503050406030204" pitchFamily="18" charset="0"/>
                            </a:rPr>
                            <m:t>𝑂𝐻</m:t>
                          </m:r>
                        </m:sub>
                        <m:sup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°</m:t>
                          </m:r>
                        </m:sup>
                      </m:sSubSup>
                      <m:r>
                        <a:rPr lang="ru-RU" sz="2200" i="0">
                          <a:latin typeface="Cambria Math" panose="02040503050406030204" pitchFamily="18" charset="0"/>
                        </a:rPr>
                        <m:t>−</m:t>
                      </m:r>
                      <m:sSubSup>
                        <m:sSubSupPr>
                          <m:ctrlPr>
                            <a:rPr lang="ru-RU" sz="22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∆</m:t>
                          </m:r>
                          <m:r>
                            <a:rPr lang="ru-RU" sz="2200" i="1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sSub>
                            <m:sSubPr>
                              <m:ctrlPr>
                                <a:rPr lang="ru-RU" sz="2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sz="2200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ru-RU" sz="220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ru-RU" sz="2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sz="22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ru-RU" sz="2200" i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sub>
                        <m:sup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°</m:t>
                          </m:r>
                        </m:sup>
                      </m:sSubSup>
                      <m:r>
                        <a:rPr lang="ru-RU" sz="2200" i="0">
                          <a:latin typeface="Cambria Math" panose="02040503050406030204" pitchFamily="18" charset="0"/>
                        </a:rPr>
                        <m:t>−</m:t>
                      </m:r>
                      <m:sSubSup>
                        <m:sSubSupPr>
                          <m:ctrlPr>
                            <a:rPr lang="ru-RU" sz="22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∆</m:t>
                          </m:r>
                          <m:r>
                            <a:rPr lang="ru-RU" sz="2200" i="1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sSub>
                            <m:sSubPr>
                              <m:ctrlPr>
                                <a:rPr lang="ru-RU" sz="2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sz="22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ru-RU" sz="220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ru-RU" sz="2200" i="1">
                              <a:latin typeface="Cambria Math" panose="02040503050406030204" pitchFamily="18" charset="0"/>
                            </a:rPr>
                            <m:t>𝑂</m:t>
                          </m:r>
                        </m:sub>
                        <m:sup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°</m:t>
                          </m:r>
                        </m:sup>
                      </m:sSubSup>
                    </m:oMath>
                  </m:oMathPara>
                </a14:m>
                <a:endParaRPr lang="ru-RU" sz="2200" dirty="0"/>
              </a:p>
            </p:txBody>
          </p:sp>
        </mc:Choice>
        <mc:Fallback xmlns="">
          <p:sp>
            <p:nvSpPr>
              <p:cNvPr id="18" name="Прямоугольник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6484" y="5620496"/>
                <a:ext cx="4938916" cy="490199"/>
              </a:xfrm>
              <a:prstGeom prst="rect">
                <a:avLst/>
              </a:prstGeom>
              <a:blipFill>
                <a:blip r:embed="rId8" cstate="print"/>
                <a:stretch>
                  <a:fillRect b="-125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0453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6673C-F5A3-43B0-B972-2C1DC889E6DD}" type="slidenum">
              <a:rPr lang="ru-RU" smtClean="0"/>
              <a:pPr/>
              <a:t>8</a:t>
            </a:fld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Прямоугольник 2"/>
              <p:cNvSpPr/>
              <p:nvPr/>
            </p:nvSpPr>
            <p:spPr>
              <a:xfrm>
                <a:off x="3050010" y="654838"/>
                <a:ext cx="7218002" cy="44646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200">
                          <a:latin typeface="Cambria Math" panose="02040503050406030204" pitchFamily="18" charset="0"/>
                        </a:rPr>
                        <m:t>∆</m:t>
                      </m:r>
                      <m:sSubSup>
                        <m:sSubSupPr>
                          <m:ctrlPr>
                            <a:rPr lang="ru-RU" sz="22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ru-RU" sz="2200" i="1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ru-RU" sz="2200" i="1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 298</m:t>
                          </m:r>
                        </m:sub>
                        <m:sup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°</m:t>
                          </m:r>
                        </m:sup>
                      </m:sSubSup>
                      <m:r>
                        <a:rPr lang="ru-RU" sz="2200" i="0">
                          <a:latin typeface="Cambria Math" panose="02040503050406030204" pitchFamily="18" charset="0"/>
                        </a:rPr>
                        <m:t>=−235,3−52,28+241,84=–45,74 кД</m:t>
                      </m:r>
                      <m:f>
                        <m:fPr>
                          <m:type m:val="lin"/>
                          <m:ctrlPr>
                            <a:rPr lang="ru-RU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ж</m:t>
                          </m:r>
                        </m:num>
                        <m:den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м</m:t>
                          </m:r>
                        </m:den>
                      </m:f>
                      <m:r>
                        <a:rPr lang="ru-RU" sz="2200" i="0">
                          <a:latin typeface="Cambria Math" panose="02040503050406030204" pitchFamily="18" charset="0"/>
                        </a:rPr>
                        <m:t>оль</m:t>
                      </m:r>
                    </m:oMath>
                  </m:oMathPara>
                </a14:m>
                <a:endParaRPr lang="ru-RU" sz="2200" dirty="0"/>
              </a:p>
            </p:txBody>
          </p:sp>
        </mc:Choice>
        <mc:Fallback xmlns="">
          <p:sp>
            <p:nvSpPr>
              <p:cNvPr id="3" name="Прямоугольник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0010" y="654838"/>
                <a:ext cx="7218002" cy="446469"/>
              </a:xfrm>
              <a:prstGeom prst="rect">
                <a:avLst/>
              </a:prstGeom>
              <a:blipFill>
                <a:blip r:embed="rId2" cstate="print"/>
                <a:stretch>
                  <a:fillRect t="-112162" r="-676" b="-17702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Объект 2"/>
          <p:cNvSpPr>
            <a:spLocks noGrp="1"/>
          </p:cNvSpPr>
          <p:nvPr>
            <p:ph idx="1"/>
          </p:nvPr>
        </p:nvSpPr>
        <p:spPr>
          <a:xfrm>
            <a:off x="778412" y="280401"/>
            <a:ext cx="10515600" cy="48992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dirty="0">
                <a:solidFill>
                  <a:srgbClr val="00B050"/>
                </a:solidFill>
              </a:rPr>
              <a:t>2</a:t>
            </a:r>
            <a:r>
              <a:rPr lang="ru-RU" dirty="0" smtClean="0">
                <a:solidFill>
                  <a:srgbClr val="00B050"/>
                </a:solidFill>
              </a:rPr>
              <a:t>. Решение задачи</a:t>
            </a:r>
            <a:endParaRPr lang="ru-RU" dirty="0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899866" y="1144764"/>
            <a:ext cx="64518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/>
              <a:t>Определим изменение энтропии при 298 К: (Закон Гесса)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Прямоугольник 6"/>
              <p:cNvSpPr/>
              <p:nvPr/>
            </p:nvSpPr>
            <p:spPr>
              <a:xfrm>
                <a:off x="4394667" y="1588331"/>
                <a:ext cx="4065793" cy="4901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200">
                          <a:latin typeface="Cambria Math" panose="02040503050406030204" pitchFamily="18" charset="0"/>
                        </a:rPr>
                        <m:t>∆</m:t>
                      </m:r>
                      <m:sSubSup>
                        <m:sSubSupPr>
                          <m:ctrlPr>
                            <a:rPr lang="ru-RU" sz="22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ru-RU" sz="2200" i="1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298</m:t>
                          </m:r>
                        </m:sub>
                        <m:sup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°</m:t>
                          </m:r>
                        </m:sup>
                      </m:sSubSup>
                      <m:r>
                        <a:rPr lang="ru-RU" sz="2200" i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ru-RU" sz="22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ru-RU" sz="2200" i="1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sSub>
                            <m:sSubPr>
                              <m:ctrlPr>
                                <a:rPr lang="ru-RU" sz="2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sz="2200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ru-RU" sz="220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ru-RU" sz="2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sz="22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ru-RU" sz="2200" i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  <m:r>
                            <a:rPr lang="ru-RU" sz="2200" i="1">
                              <a:latin typeface="Cambria Math" panose="02040503050406030204" pitchFamily="18" charset="0"/>
                            </a:rPr>
                            <m:t>𝑂𝐻</m:t>
                          </m:r>
                        </m:sub>
                        <m:sup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°</m:t>
                          </m:r>
                        </m:sup>
                      </m:sSubSup>
                      <m:r>
                        <a:rPr lang="ru-RU" sz="2200" i="0">
                          <a:latin typeface="Cambria Math" panose="02040503050406030204" pitchFamily="18" charset="0"/>
                        </a:rPr>
                        <m:t>−</m:t>
                      </m:r>
                      <m:sSubSup>
                        <m:sSubSupPr>
                          <m:ctrlPr>
                            <a:rPr lang="ru-RU" sz="22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ru-RU" sz="2200" i="1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sSub>
                            <m:sSubPr>
                              <m:ctrlPr>
                                <a:rPr lang="ru-RU" sz="2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sz="2200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ru-RU" sz="220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ru-RU" sz="2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sz="22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ru-RU" sz="2200" i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sub>
                        <m:sup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°</m:t>
                          </m:r>
                        </m:sup>
                      </m:sSubSup>
                      <m:r>
                        <a:rPr lang="ru-RU" sz="2200" i="0">
                          <a:latin typeface="Cambria Math" panose="02040503050406030204" pitchFamily="18" charset="0"/>
                        </a:rPr>
                        <m:t>−</m:t>
                      </m:r>
                      <m:sSubSup>
                        <m:sSubSupPr>
                          <m:ctrlPr>
                            <a:rPr lang="ru-RU" sz="22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ru-RU" sz="2200" i="1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sSub>
                            <m:sSubPr>
                              <m:ctrlPr>
                                <a:rPr lang="ru-RU" sz="2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sz="22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ru-RU" sz="220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ru-RU" sz="2200" i="1">
                              <a:latin typeface="Cambria Math" panose="02040503050406030204" pitchFamily="18" charset="0"/>
                            </a:rPr>
                            <m:t>𝑂</m:t>
                          </m:r>
                        </m:sub>
                        <m:sup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°</m:t>
                          </m:r>
                        </m:sup>
                      </m:sSubSup>
                    </m:oMath>
                  </m:oMathPara>
                </a14:m>
                <a:endParaRPr lang="ru-RU" sz="2200" dirty="0"/>
              </a:p>
            </p:txBody>
          </p:sp>
        </mc:Choice>
        <mc:Fallback xmlns="">
          <p:sp>
            <p:nvSpPr>
              <p:cNvPr id="7" name="Прямоугольник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4667" y="1588331"/>
                <a:ext cx="4065793" cy="490199"/>
              </a:xfrm>
              <a:prstGeom prst="rect">
                <a:avLst/>
              </a:prstGeom>
              <a:blipFill>
                <a:blip r:embed="rId3" cstate="print"/>
                <a:stretch>
                  <a:fillRect b="-125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Прямоугольник 7"/>
              <p:cNvSpPr/>
              <p:nvPr/>
            </p:nvSpPr>
            <p:spPr>
              <a:xfrm>
                <a:off x="1372772" y="2121987"/>
                <a:ext cx="9921240" cy="47448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"/>
                          <m:ctrlPr>
                            <a:rPr lang="ru-RU" sz="2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ru-RU" sz="2200">
                              <a:latin typeface="Cambria Math" panose="02040503050406030204" pitchFamily="18" charset="0"/>
                            </a:rPr>
                            <m:t>∆</m:t>
                          </m:r>
                          <m:sSubSup>
                            <m:sSubSupPr>
                              <m:ctrlPr>
                                <a:rPr lang="ru-RU" sz="22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ru-RU" sz="2200" i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ru-RU" sz="2200" i="0">
                                  <a:latin typeface="Cambria Math" panose="02040503050406030204" pitchFamily="18" charset="0"/>
                                </a:rPr>
                                <m:t>298</m:t>
                              </m:r>
                            </m:sub>
                            <m:sup>
                              <m:r>
                                <a:rPr lang="ru-RU" sz="2200" i="0">
                                  <a:latin typeface="Cambria Math" panose="02040503050406030204" pitchFamily="18" charset="0"/>
                                </a:rPr>
                                <m:t>°</m:t>
                              </m:r>
                            </m:sup>
                          </m:sSubSup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=282,0−219,4−188,74=−126,14 Д</m:t>
                          </m:r>
                          <m:f>
                            <m:fPr>
                              <m:type m:val="lin"/>
                              <m:ctrlPr>
                                <a:rPr lang="ru-RU" sz="2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ru-RU" sz="2200" i="0">
                                  <a:latin typeface="Cambria Math" panose="02040503050406030204" pitchFamily="18" charset="0"/>
                                </a:rPr>
                                <m:t>ж</m:t>
                              </m:r>
                            </m:num>
                            <m:den>
                              <m:r>
                                <a:rPr lang="ru-RU" sz="2200" i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</m:den>
                          </m:f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моль∙К</m:t>
                          </m:r>
                        </m:e>
                      </m:d>
                    </m:oMath>
                  </m:oMathPara>
                </a14:m>
                <a:endParaRPr lang="ru-RU" sz="2200" dirty="0"/>
              </a:p>
            </p:txBody>
          </p:sp>
        </mc:Choice>
        <mc:Fallback xmlns="">
          <p:sp>
            <p:nvSpPr>
              <p:cNvPr id="8" name="Прямоугольник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2772" y="2121987"/>
                <a:ext cx="9921240" cy="474489"/>
              </a:xfrm>
              <a:prstGeom prst="rect">
                <a:avLst/>
              </a:prstGeom>
              <a:blipFill>
                <a:blip r:embed="rId4" cstate="print"/>
                <a:stretch>
                  <a:fillRect t="-164103" b="-23974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Прямоугольник 9"/>
          <p:cNvSpPr/>
          <p:nvPr/>
        </p:nvSpPr>
        <p:spPr>
          <a:xfrm>
            <a:off x="899866" y="2596476"/>
            <a:ext cx="876229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/>
              <a:t>Определим изменение теплоемкости при 298 К: (Закон Гесса)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899866" y="3024701"/>
            <a:ext cx="548823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200" dirty="0"/>
              <a:t>Зависимость теплоемкости от температуры: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Прямоугольник 11"/>
              <p:cNvSpPr/>
              <p:nvPr/>
            </p:nvSpPr>
            <p:spPr>
              <a:xfrm>
                <a:off x="4221929" y="3453686"/>
                <a:ext cx="4532779" cy="44358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200" i="1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ru-RU" sz="2200" i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ru-RU" sz="2200" i="1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ru-RU" sz="2200" i="0">
                          <a:latin typeface="Cambria Math" panose="02040503050406030204" pitchFamily="18" charset="0"/>
                        </a:rPr>
                        <m:t>∙</m:t>
                      </m:r>
                      <m:r>
                        <a:rPr lang="ru-RU" sz="2200" i="1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ru-RU" sz="2200" i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ru-RU" sz="2200" i="1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ru-RU" sz="2200" i="0">
                          <a:latin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ru-RU" sz="2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ru-RU" sz="2200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p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ru-RU" sz="2200" i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ru-RU" sz="2200" i="1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ru-RU" sz="2200" i="0">
                          <a:latin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ru-RU" sz="2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ru-RU" sz="2200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p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ru-RU" sz="2200" i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ru-RU" sz="2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ru-RU" sz="2200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|</m:t>
                          </m:r>
                        </m:sup>
                      </m:sSup>
                      <m:r>
                        <a:rPr lang="ru-RU" sz="2200" i="0">
                          <a:latin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ru-RU" sz="2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ru-RU" sz="2200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p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−2</m:t>
                          </m:r>
                        </m:sup>
                      </m:sSup>
                    </m:oMath>
                  </m:oMathPara>
                </a14:m>
                <a:endParaRPr lang="ru-RU" sz="2200" dirty="0"/>
              </a:p>
            </p:txBody>
          </p:sp>
        </mc:Choice>
        <mc:Fallback xmlns="">
          <p:sp>
            <p:nvSpPr>
              <p:cNvPr id="12" name="Прямоугольник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1929" y="3453686"/>
                <a:ext cx="4532779" cy="443583"/>
              </a:xfrm>
              <a:prstGeom prst="rect">
                <a:avLst/>
              </a:prstGeom>
              <a:blipFill>
                <a:blip r:embed="rId5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Прямоугольник 1"/>
          <p:cNvSpPr/>
          <p:nvPr/>
        </p:nvSpPr>
        <p:spPr>
          <a:xfrm>
            <a:off x="899866" y="3954260"/>
            <a:ext cx="63214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200" dirty="0"/>
              <a:t>Находим коэффициенты a, b, c, d и c</a:t>
            </a:r>
            <a:r>
              <a:rPr lang="ru-RU" sz="2200" baseline="30000" dirty="0"/>
              <a:t>|</a:t>
            </a:r>
            <a:r>
              <a:rPr lang="ru-RU" sz="2200" dirty="0"/>
              <a:t> (закон Гесса):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Прямоугольник 12"/>
              <p:cNvSpPr/>
              <p:nvPr/>
            </p:nvSpPr>
            <p:spPr>
              <a:xfrm>
                <a:off x="3468553" y="4480479"/>
                <a:ext cx="5135317" cy="4308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200" i="1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ru-RU" sz="2200" i="0">
                          <a:latin typeface="Cambria Math" panose="02040503050406030204" pitchFamily="18" charset="0"/>
                        </a:rPr>
                        <m:t>=19,07−</m:t>
                      </m:r>
                      <m:d>
                        <m:dPr>
                          <m:ctrlPr>
                            <a:rPr lang="ru-RU" sz="2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30,00+4,196</m:t>
                          </m:r>
                        </m:e>
                      </m:d>
                      <m:r>
                        <a:rPr lang="ru-RU" sz="2200" i="0">
                          <a:latin typeface="Cambria Math" panose="02040503050406030204" pitchFamily="18" charset="0"/>
                        </a:rPr>
                        <m:t>=−15,126</m:t>
                      </m:r>
                    </m:oMath>
                  </m:oMathPara>
                </a14:m>
                <a:endParaRPr lang="ru-RU" sz="2200" dirty="0"/>
              </a:p>
            </p:txBody>
          </p:sp>
        </mc:Choice>
        <mc:Fallback xmlns="">
          <p:sp>
            <p:nvSpPr>
              <p:cNvPr id="13" name="Прямоугольник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8553" y="4480479"/>
                <a:ext cx="5135317" cy="430887"/>
              </a:xfrm>
              <a:prstGeom prst="rect">
                <a:avLst/>
              </a:prstGeom>
              <a:blipFill>
                <a:blip r:embed="rId6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Прямоугольник 14"/>
              <p:cNvSpPr/>
              <p:nvPr/>
            </p:nvSpPr>
            <p:spPr>
              <a:xfrm>
                <a:off x="3050010" y="4968357"/>
                <a:ext cx="6356227" cy="4308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200" i="1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ru-RU" sz="2200" i="0">
                          <a:latin typeface="Cambria Math" panose="02040503050406030204" pitchFamily="18" charset="0"/>
                        </a:rPr>
                        <m:t>=(212,7−10,71−154,59)∙</m:t>
                      </m:r>
                      <m:sSup>
                        <m:sSupPr>
                          <m:ctrlPr>
                            <a:rPr lang="ru-RU" sz="2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−3</m:t>
                          </m:r>
                        </m:sup>
                      </m:sSup>
                      <m:r>
                        <a:rPr lang="ru-RU" sz="2200" i="0">
                          <a:latin typeface="Cambria Math" panose="02040503050406030204" pitchFamily="18" charset="0"/>
                        </a:rPr>
                        <m:t>=47,4∙</m:t>
                      </m:r>
                      <m:sSup>
                        <m:sSupPr>
                          <m:ctrlPr>
                            <a:rPr lang="ru-RU" sz="2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−3</m:t>
                          </m:r>
                        </m:sup>
                      </m:sSup>
                    </m:oMath>
                  </m:oMathPara>
                </a14:m>
                <a:endParaRPr lang="ru-RU" sz="2200" dirty="0"/>
              </a:p>
            </p:txBody>
          </p:sp>
        </mc:Choice>
        <mc:Fallback xmlns="">
          <p:sp>
            <p:nvSpPr>
              <p:cNvPr id="15" name="Прямоугольник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0010" y="4968357"/>
                <a:ext cx="6356227" cy="430887"/>
              </a:xfrm>
              <a:prstGeom prst="rect">
                <a:avLst/>
              </a:prstGeom>
              <a:blipFill>
                <a:blip r:embed="rId7" cstate="print"/>
                <a:stretch>
                  <a:fillRect b="-1549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Прямоугольник 15"/>
              <p:cNvSpPr/>
              <p:nvPr/>
            </p:nvSpPr>
            <p:spPr>
              <a:xfrm>
                <a:off x="3165489" y="5450098"/>
                <a:ext cx="5741444" cy="4308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200" i="1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ru-RU" sz="2200" i="0">
                          <a:latin typeface="Cambria Math" panose="02040503050406030204" pitchFamily="18" charset="0"/>
                        </a:rPr>
                        <m:t>=(−108,6+81,09)∙</m:t>
                      </m:r>
                      <m:sSup>
                        <m:sSupPr>
                          <m:ctrlPr>
                            <a:rPr lang="ru-RU" sz="2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−6</m:t>
                          </m:r>
                        </m:sup>
                      </m:sSup>
                      <m:r>
                        <a:rPr lang="ru-RU" sz="2200" i="0">
                          <a:latin typeface="Cambria Math" panose="02040503050406030204" pitchFamily="18" charset="0"/>
                        </a:rPr>
                        <m:t>=−27,51∙</m:t>
                      </m:r>
                      <m:sSup>
                        <m:sSupPr>
                          <m:ctrlPr>
                            <a:rPr lang="ru-RU" sz="2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−6</m:t>
                          </m:r>
                        </m:sup>
                      </m:sSup>
                    </m:oMath>
                  </m:oMathPara>
                </a14:m>
                <a:endParaRPr lang="ru-RU" sz="2200" dirty="0"/>
              </a:p>
            </p:txBody>
          </p:sp>
        </mc:Choice>
        <mc:Fallback xmlns="">
          <p:sp>
            <p:nvSpPr>
              <p:cNvPr id="16" name="Прямоугольник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5489" y="5450098"/>
                <a:ext cx="5741444" cy="430887"/>
              </a:xfrm>
              <a:prstGeom prst="rect">
                <a:avLst/>
              </a:prstGeom>
              <a:blipFill>
                <a:blip r:embed="rId8" cstate="print"/>
                <a:stretch>
                  <a:fillRect b="-1549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Прямоугольник 17"/>
              <p:cNvSpPr/>
              <p:nvPr/>
            </p:nvSpPr>
            <p:spPr>
              <a:xfrm>
                <a:off x="3518951" y="5880985"/>
                <a:ext cx="5034520" cy="4308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200" i="1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ru-RU" sz="2200" i="0">
                          <a:latin typeface="Cambria Math" panose="02040503050406030204" pitchFamily="18" charset="0"/>
                        </a:rPr>
                        <m:t>=(21,9−16,82)∙</m:t>
                      </m:r>
                      <m:sSup>
                        <m:sSupPr>
                          <m:ctrlPr>
                            <a:rPr lang="ru-RU" sz="2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−9</m:t>
                          </m:r>
                        </m:sup>
                      </m:sSup>
                      <m:r>
                        <a:rPr lang="ru-RU" sz="2200" i="0">
                          <a:latin typeface="Cambria Math" panose="02040503050406030204" pitchFamily="18" charset="0"/>
                        </a:rPr>
                        <m:t>=5,08∙</m:t>
                      </m:r>
                      <m:sSup>
                        <m:sSupPr>
                          <m:ctrlPr>
                            <a:rPr lang="ru-RU" sz="2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−9</m:t>
                          </m:r>
                        </m:sup>
                      </m:sSup>
                    </m:oMath>
                  </m:oMathPara>
                </a14:m>
                <a:endParaRPr lang="ru-RU" sz="2200" dirty="0"/>
              </a:p>
            </p:txBody>
          </p:sp>
        </mc:Choice>
        <mc:Fallback xmlns="">
          <p:sp>
            <p:nvSpPr>
              <p:cNvPr id="18" name="Прямоугольник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8951" y="5880985"/>
                <a:ext cx="5034520" cy="430887"/>
              </a:xfrm>
              <a:prstGeom prst="rect">
                <a:avLst/>
              </a:prstGeom>
              <a:blipFill>
                <a:blip r:embed="rId9" cstate="print"/>
                <a:stretch>
                  <a:fillRect b="-1714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Прямоугольник 18"/>
              <p:cNvSpPr/>
              <p:nvPr/>
            </p:nvSpPr>
            <p:spPr>
              <a:xfrm>
                <a:off x="5003682" y="6311872"/>
                <a:ext cx="2217658" cy="44358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sz="2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ru-RU" sz="2200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|</m:t>
                          </m:r>
                        </m:sup>
                      </m:sSup>
                      <m:r>
                        <a:rPr lang="ru-RU" sz="2200" i="0">
                          <a:latin typeface="Cambria Math" panose="02040503050406030204" pitchFamily="18" charset="0"/>
                        </a:rPr>
                        <m:t>=−0,33∙</m:t>
                      </m:r>
                      <m:sSup>
                        <m:sSupPr>
                          <m:ctrlPr>
                            <a:rPr lang="ru-RU" sz="2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ru-RU" sz="2200" dirty="0"/>
              </a:p>
            </p:txBody>
          </p:sp>
        </mc:Choice>
        <mc:Fallback xmlns="">
          <p:sp>
            <p:nvSpPr>
              <p:cNvPr id="19" name="Прямоугольник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3682" y="6311872"/>
                <a:ext cx="2217658" cy="443583"/>
              </a:xfrm>
              <a:prstGeom prst="rect">
                <a:avLst/>
              </a:prstGeom>
              <a:blipFill>
                <a:blip r:embed="rId10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19310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6673C-F5A3-43B0-B972-2C1DC889E6DD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4" name="Объект 2"/>
          <p:cNvSpPr>
            <a:spLocks noGrp="1"/>
          </p:cNvSpPr>
          <p:nvPr>
            <p:ph idx="1"/>
          </p:nvPr>
        </p:nvSpPr>
        <p:spPr>
          <a:xfrm>
            <a:off x="778412" y="280401"/>
            <a:ext cx="10515600" cy="48992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dirty="0">
                <a:solidFill>
                  <a:srgbClr val="00B050"/>
                </a:solidFill>
              </a:rPr>
              <a:t>2</a:t>
            </a:r>
            <a:r>
              <a:rPr lang="ru-RU" dirty="0" smtClean="0">
                <a:solidFill>
                  <a:srgbClr val="00B050"/>
                </a:solidFill>
              </a:rPr>
              <a:t>. Решение задачи</a:t>
            </a:r>
            <a:endParaRPr lang="ru-RU" dirty="0" smtClean="0"/>
          </a:p>
        </p:txBody>
      </p:sp>
      <p:sp>
        <p:nvSpPr>
          <p:cNvPr id="5" name="Прямоугольник 4"/>
          <p:cNvSpPr/>
          <p:nvPr/>
        </p:nvSpPr>
        <p:spPr>
          <a:xfrm>
            <a:off x="737326" y="877652"/>
            <a:ext cx="6424387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200" dirty="0"/>
              <a:t>Изменение теплоемкости при протекании реакции: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Прямоугольник 5"/>
              <p:cNvSpPr/>
              <p:nvPr/>
            </p:nvSpPr>
            <p:spPr>
              <a:xfrm>
                <a:off x="121024" y="1415864"/>
                <a:ext cx="12070976" cy="8544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"/>
                          <m:ctrlPr>
                            <a:rPr lang="ru-RU" sz="22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ru-RU" sz="2200" i="1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sSub>
                                <m:sSubPr>
                                  <m:ctrlPr>
                                    <a:rPr lang="ru-RU" sz="2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ru-RU" sz="2200">
                                      <a:latin typeface="Cambria Math" panose="02040503050406030204" pitchFamily="18" charset="0"/>
                                    </a:rPr>
                                    <m:t>∆</m:t>
                                  </m:r>
                                  <m:r>
                                    <a:rPr lang="ru-RU" sz="2200" i="1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ru-RU" sz="2200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  <m:r>
                                <a:rPr lang="ru-RU" sz="2200" i="0">
                                  <a:latin typeface="Cambria Math" panose="02040503050406030204" pitchFamily="18" charset="0"/>
                                </a:rPr>
                                <m:t>=−15,126+47,4∙</m:t>
                              </m:r>
                              <m:sSup>
                                <m:sSupPr>
                                  <m:ctrlPr>
                                    <a:rPr lang="ru-RU" sz="2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ru-RU" sz="2200" i="0">
                                      <a:latin typeface="Cambria Math" panose="02040503050406030204" pitchFamily="18" charset="0"/>
                                    </a:rPr>
                                    <m:t>10</m:t>
                                  </m:r>
                                </m:e>
                                <m:sup>
                                  <m:r>
                                    <a:rPr lang="ru-RU" sz="2200" i="0">
                                      <a:latin typeface="Cambria Math" panose="02040503050406030204" pitchFamily="18" charset="0"/>
                                    </a:rPr>
                                    <m:t>−3</m:t>
                                  </m:r>
                                </m:sup>
                              </m:sSup>
                              <m:r>
                                <a:rPr lang="ru-RU" sz="2200" i="0">
                                  <a:latin typeface="Cambria Math" panose="02040503050406030204" pitchFamily="18" charset="0"/>
                                </a:rPr>
                                <m:t>∙</m:t>
                              </m:r>
                              <m:r>
                                <a:rPr lang="ru-RU" sz="22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ru-RU" sz="2200" i="0">
                                  <a:latin typeface="Cambria Math" panose="02040503050406030204" pitchFamily="18" charset="0"/>
                                </a:rPr>
                                <m:t>−27,51∙</m:t>
                              </m:r>
                              <m:sSup>
                                <m:sSupPr>
                                  <m:ctrlPr>
                                    <a:rPr lang="ru-RU" sz="2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ru-RU" sz="2200" i="0">
                                      <a:latin typeface="Cambria Math" panose="02040503050406030204" pitchFamily="18" charset="0"/>
                                    </a:rPr>
                                    <m:t>10</m:t>
                                  </m:r>
                                </m:e>
                                <m:sup>
                                  <m:r>
                                    <a:rPr lang="ru-RU" sz="2200" i="0">
                                      <a:latin typeface="Cambria Math" panose="02040503050406030204" pitchFamily="18" charset="0"/>
                                    </a:rPr>
                                    <m:t>−6</m:t>
                                  </m:r>
                                </m:sup>
                              </m:sSup>
                              <m:r>
                                <a:rPr lang="ru-RU" sz="2200" i="0">
                                  <a:latin typeface="Cambria Math" panose="02040503050406030204" pitchFamily="18" charset="0"/>
                                </a:rPr>
                                <m:t>∙</m:t>
                              </m:r>
                              <m:sSup>
                                <m:sSupPr>
                                  <m:ctrlPr>
                                    <a:rPr lang="ru-RU" sz="2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ru-RU" sz="2200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p>
                                  <m:r>
                                    <a:rPr lang="ru-RU" sz="2200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ru-RU" sz="2200" i="0">
                                  <a:latin typeface="Cambria Math" panose="02040503050406030204" pitchFamily="18" charset="0"/>
                                </a:rPr>
                                <m:t>+5,08∙</m:t>
                              </m:r>
                              <m:sSup>
                                <m:sSupPr>
                                  <m:ctrlPr>
                                    <a:rPr lang="ru-RU" sz="2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ru-RU" sz="2200" i="0">
                                      <a:latin typeface="Cambria Math" panose="02040503050406030204" pitchFamily="18" charset="0"/>
                                    </a:rPr>
                                    <m:t>10</m:t>
                                  </m:r>
                                </m:e>
                                <m:sup>
                                  <m:r>
                                    <a:rPr lang="ru-RU" sz="2200" i="0">
                                      <a:latin typeface="Cambria Math" panose="02040503050406030204" pitchFamily="18" charset="0"/>
                                    </a:rPr>
                                    <m:t>−9</m:t>
                                  </m:r>
                                </m:sup>
                              </m:sSup>
                              <m:r>
                                <a:rPr lang="ru-RU" sz="2200" i="0">
                                  <a:latin typeface="Cambria Math" panose="02040503050406030204" pitchFamily="18" charset="0"/>
                                </a:rPr>
                                <m:t>∙</m:t>
                              </m:r>
                              <m:sSup>
                                <m:sSupPr>
                                  <m:ctrlPr>
                                    <a:rPr lang="ru-RU" sz="2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ru-RU" sz="2200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p>
                                  <m:r>
                                    <a:rPr lang="ru-RU" sz="2200" i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ru-RU" sz="2200" i="0">
                                  <a:latin typeface="Cambria Math" panose="02040503050406030204" pitchFamily="18" charset="0"/>
                                </a:rPr>
                                <m:t>−0,33∙</m:t>
                              </m:r>
                              <m:sSup>
                                <m:sSupPr>
                                  <m:ctrlPr>
                                    <a:rPr lang="ru-RU" sz="2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ru-RU" sz="2200" i="0">
                                      <a:latin typeface="Cambria Math" panose="02040503050406030204" pitchFamily="18" charset="0"/>
                                    </a:rPr>
                                    <m:t>10</m:t>
                                  </m:r>
                                </m:e>
                                <m:sup>
                                  <m:r>
                                    <a:rPr lang="ru-RU" sz="2200" i="0"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sup>
                              </m:sSup>
                              <m:r>
                                <a:rPr lang="ru-RU" sz="2200" i="0">
                                  <a:latin typeface="Cambria Math" panose="02040503050406030204" pitchFamily="18" charset="0"/>
                                </a:rPr>
                                <m:t>×</m:t>
                              </m:r>
                            </m:e>
                            <m:e>
                              <m:r>
                                <a:rPr lang="ru-RU" sz="2200" i="0">
                                  <a:latin typeface="Cambria Math" panose="02040503050406030204" pitchFamily="18" charset="0"/>
                                </a:rPr>
                                <m:t>×</m:t>
                              </m:r>
                              <m:sSup>
                                <m:sSupPr>
                                  <m:ctrlPr>
                                    <a:rPr lang="ru-RU" sz="2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ru-RU" sz="2200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p>
                                  <m:r>
                                    <a:rPr lang="ru-RU" sz="2200" i="0">
                                      <a:latin typeface="Cambria Math" panose="02040503050406030204" pitchFamily="18" charset="0"/>
                                    </a:rPr>
                                    <m:t>−2</m:t>
                                  </m:r>
                                </m:sup>
                              </m:sSup>
                              <m:r>
                                <a:rPr lang="ru-RU" sz="2200" i="0">
                                  <a:latin typeface="Cambria Math" panose="02040503050406030204" pitchFamily="18" charset="0"/>
                                </a:rPr>
                                <m:t> Д</m:t>
                              </m:r>
                              <m:f>
                                <m:fPr>
                                  <m:type m:val="lin"/>
                                  <m:ctrlPr>
                                    <a:rPr lang="ru-RU" sz="2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ru-RU" sz="2200" i="0">
                                      <a:latin typeface="Cambria Math" panose="02040503050406030204" pitchFamily="18" charset="0"/>
                                    </a:rPr>
                                    <m:t>ж</m:t>
                                  </m:r>
                                </m:num>
                                <m:den>
                                  <m:r>
                                    <a:rPr lang="ru-RU" sz="2200" i="0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</m:den>
                              </m:f>
                              <m:r>
                                <a:rPr lang="ru-RU" sz="2200" i="0">
                                  <a:latin typeface="Cambria Math" panose="02040503050406030204" pitchFamily="18" charset="0"/>
                                </a:rPr>
                                <m:t>моль∙К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ru-RU" sz="2200" dirty="0"/>
              </a:p>
            </p:txBody>
          </p:sp>
        </mc:Choice>
        <mc:Fallback xmlns="">
          <p:sp>
            <p:nvSpPr>
              <p:cNvPr id="6" name="Прямоугольник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024" y="1415864"/>
                <a:ext cx="12070976" cy="854465"/>
              </a:xfrm>
              <a:prstGeom prst="rect">
                <a:avLst/>
              </a:prstGeom>
              <a:blipFill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Прямоугольник 6"/>
          <p:cNvSpPr/>
          <p:nvPr/>
        </p:nvSpPr>
        <p:spPr>
          <a:xfrm>
            <a:off x="778412" y="2444005"/>
            <a:ext cx="7663893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200" dirty="0"/>
              <a:t>Найдем значение ∆</a:t>
            </a:r>
            <a:r>
              <a:rPr lang="ru-RU" sz="2200" dirty="0" err="1" smtClean="0"/>
              <a:t>H</a:t>
            </a:r>
            <a:r>
              <a:rPr lang="ru-RU" sz="2200" baseline="-25000" dirty="0" err="1" smtClean="0"/>
              <a:t>r</a:t>
            </a:r>
            <a:r>
              <a:rPr lang="ru-RU" sz="2200" dirty="0" smtClean="0"/>
              <a:t> </a:t>
            </a:r>
            <a:r>
              <a:rPr lang="ru-RU" sz="2200" dirty="0"/>
              <a:t>при температуре 573 </a:t>
            </a:r>
            <a:r>
              <a:rPr lang="ru-RU" sz="2200" dirty="0" smtClean="0"/>
              <a:t>К</a:t>
            </a:r>
            <a:r>
              <a:rPr lang="en-US" sz="2200" dirty="0" smtClean="0"/>
              <a:t> (</a:t>
            </a:r>
            <a:r>
              <a:rPr lang="ru-RU" sz="2200" dirty="0" smtClean="0"/>
              <a:t>закон </a:t>
            </a:r>
            <a:r>
              <a:rPr lang="ru-RU" sz="2200" dirty="0" err="1" smtClean="0"/>
              <a:t>Киргофа</a:t>
            </a:r>
            <a:r>
              <a:rPr lang="en-US" sz="2200" dirty="0" smtClean="0"/>
              <a:t>)</a:t>
            </a:r>
            <a:r>
              <a:rPr lang="ru-RU" sz="2200" dirty="0" smtClean="0"/>
              <a:t>:</a:t>
            </a:r>
            <a:endParaRPr lang="ru-RU" sz="2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Прямоугольник 8"/>
              <p:cNvSpPr/>
              <p:nvPr/>
            </p:nvSpPr>
            <p:spPr>
              <a:xfrm>
                <a:off x="3840518" y="2915866"/>
                <a:ext cx="4117281" cy="111761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200">
                          <a:latin typeface="Cambria Math" panose="02040503050406030204" pitchFamily="18" charset="0"/>
                        </a:rPr>
                        <m:t>∆</m:t>
                      </m:r>
                      <m:sSub>
                        <m:sSubPr>
                          <m:ctrlPr>
                            <a:rPr lang="ru-RU" sz="2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sz="2200" i="1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ru-RU" sz="2200" i="1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 573</m:t>
                          </m:r>
                        </m:sub>
                      </m:sSub>
                      <m:r>
                        <a:rPr lang="ru-RU" sz="2200" i="0">
                          <a:latin typeface="Cambria Math" panose="02040503050406030204" pitchFamily="18" charset="0"/>
                        </a:rPr>
                        <m:t>=∆</m:t>
                      </m:r>
                      <m:sSubSup>
                        <m:sSubSupPr>
                          <m:ctrlPr>
                            <a:rPr lang="ru-RU" sz="22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ru-RU" sz="2200" i="1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sSub>
                            <m:sSubPr>
                              <m:ctrlPr>
                                <a:rPr lang="ru-RU" sz="2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sz="22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ru-RU" sz="2200" i="0">
                                  <a:latin typeface="Cambria Math" panose="02040503050406030204" pitchFamily="18" charset="0"/>
                                </a:rPr>
                                <m:t>298</m:t>
                              </m:r>
                            </m:sub>
                          </m:sSub>
                        </m:sub>
                        <m:sup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°</m:t>
                          </m:r>
                        </m:sup>
                      </m:sSubSup>
                      <m:r>
                        <a:rPr lang="ru-RU" sz="2200" i="0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limLoc m:val="undOvr"/>
                          <m:ctrlPr>
                            <a:rPr lang="ru-RU" sz="22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298</m:t>
                          </m:r>
                        </m:sub>
                        <m:sup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573</m:t>
                          </m:r>
                        </m:sup>
                        <m:e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∆</m:t>
                          </m:r>
                          <m:sSub>
                            <m:sSubPr>
                              <m:ctrlPr>
                                <a:rPr lang="ru-RU" sz="2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sz="2200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ru-RU" sz="22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∙</m:t>
                          </m:r>
                          <m:r>
                            <a:rPr lang="ru-RU" sz="2200" i="1">
                              <a:latin typeface="Cambria Math" panose="02040503050406030204" pitchFamily="18" charset="0"/>
                            </a:rPr>
                            <m:t>𝑑𝑇</m:t>
                          </m:r>
                        </m:e>
                      </m:nary>
                    </m:oMath>
                  </m:oMathPara>
                </a14:m>
                <a:endParaRPr lang="ru-RU" sz="2200" dirty="0"/>
              </a:p>
            </p:txBody>
          </p:sp>
        </mc:Choice>
        <mc:Fallback xmlns="">
          <p:sp>
            <p:nvSpPr>
              <p:cNvPr id="9" name="Прямоугольник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0518" y="2915866"/>
                <a:ext cx="4117281" cy="1117614"/>
              </a:xfrm>
              <a:prstGeom prst="rect">
                <a:avLst/>
              </a:prstGeom>
              <a:blipFill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Прямоугольник 9"/>
              <p:cNvSpPr/>
              <p:nvPr/>
            </p:nvSpPr>
            <p:spPr>
              <a:xfrm>
                <a:off x="4381336" y="4097896"/>
                <a:ext cx="3309752" cy="4308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200">
                          <a:latin typeface="Cambria Math" panose="02040503050406030204" pitchFamily="18" charset="0"/>
                        </a:rPr>
                        <m:t>∆</m:t>
                      </m:r>
                      <m:sSub>
                        <m:sSubPr>
                          <m:ctrlPr>
                            <a:rPr lang="ru-RU" sz="2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sz="2200" i="1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ru-RU" sz="2200" i="1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 573</m:t>
                          </m:r>
                        </m:sub>
                      </m:sSub>
                      <m:r>
                        <a:rPr lang="ru-RU" sz="2200" i="0">
                          <a:latin typeface="Cambria Math" panose="02040503050406030204" pitchFamily="18" charset="0"/>
                        </a:rPr>
                        <m:t>=−45,74∙</m:t>
                      </m:r>
                      <m:sSup>
                        <m:sSupPr>
                          <m:ctrlPr>
                            <a:rPr lang="ru-RU" sz="2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ru-RU" sz="2200" i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ru-RU" sz="2200" dirty="0"/>
              </a:p>
            </p:txBody>
          </p:sp>
        </mc:Choice>
        <mc:Fallback xmlns="">
          <p:sp>
            <p:nvSpPr>
              <p:cNvPr id="10" name="Прямоугольник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1336" y="4097896"/>
                <a:ext cx="3309752" cy="430887"/>
              </a:xfrm>
              <a:prstGeom prst="rect">
                <a:avLst/>
              </a:prstGeom>
              <a:blipFill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Прямоугольник 10"/>
              <p:cNvSpPr/>
              <p:nvPr/>
            </p:nvSpPr>
            <p:spPr>
              <a:xfrm>
                <a:off x="484093" y="4528783"/>
                <a:ext cx="11268635" cy="145616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20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ru-RU" sz="2200" i="0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limLoc m:val="undOvr"/>
                          <m:ctrlPr>
                            <a:rPr lang="ru-RU" sz="22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298</m:t>
                          </m:r>
                        </m:sub>
                        <m:sup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573</m:t>
                          </m:r>
                        </m:sup>
                        <m:e>
                          <m:d>
                            <m:dPr>
                              <m:endChr m:val=""/>
                              <m:ctrlPr>
                                <a:rPr lang="ru-RU" sz="2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ru-RU" sz="2200" i="0">
                                  <a:latin typeface="Cambria Math" panose="02040503050406030204" pitchFamily="18" charset="0"/>
                                </a:rPr>
                                <m:t>−15,126+47,4∙</m:t>
                              </m:r>
                              <m:sSup>
                                <m:sSupPr>
                                  <m:ctrlPr>
                                    <a:rPr lang="ru-RU" sz="2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ru-RU" sz="2200" i="0">
                                      <a:latin typeface="Cambria Math" panose="02040503050406030204" pitchFamily="18" charset="0"/>
                                    </a:rPr>
                                    <m:t>10</m:t>
                                  </m:r>
                                </m:e>
                                <m:sup>
                                  <m:r>
                                    <a:rPr lang="ru-RU" sz="2200" i="0">
                                      <a:latin typeface="Cambria Math" panose="02040503050406030204" pitchFamily="18" charset="0"/>
                                    </a:rPr>
                                    <m:t>−3</m:t>
                                  </m:r>
                                </m:sup>
                              </m:sSup>
                              <m:r>
                                <a:rPr lang="ru-RU" sz="2200" i="0">
                                  <a:latin typeface="Cambria Math" panose="02040503050406030204" pitchFamily="18" charset="0"/>
                                </a:rPr>
                                <m:t>∙</m:t>
                              </m:r>
                              <m:r>
                                <a:rPr lang="ru-RU" sz="22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ru-RU" sz="2200" i="0">
                                  <a:latin typeface="Cambria Math" panose="02040503050406030204" pitchFamily="18" charset="0"/>
                                </a:rPr>
                                <m:t>−27,51∙</m:t>
                              </m:r>
                              <m:sSup>
                                <m:sSupPr>
                                  <m:ctrlPr>
                                    <a:rPr lang="ru-RU" sz="2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ru-RU" sz="2200" i="0">
                                      <a:latin typeface="Cambria Math" panose="02040503050406030204" pitchFamily="18" charset="0"/>
                                    </a:rPr>
                                    <m:t>10</m:t>
                                  </m:r>
                                </m:e>
                                <m:sup>
                                  <m:r>
                                    <a:rPr lang="ru-RU" sz="2200" i="0">
                                      <a:latin typeface="Cambria Math" panose="02040503050406030204" pitchFamily="18" charset="0"/>
                                    </a:rPr>
                                    <m:t>−6</m:t>
                                  </m:r>
                                </m:sup>
                              </m:sSup>
                              <m:r>
                                <a:rPr lang="ru-RU" sz="2200" i="0">
                                  <a:latin typeface="Cambria Math" panose="02040503050406030204" pitchFamily="18" charset="0"/>
                                </a:rPr>
                                <m:t>∙</m:t>
                              </m:r>
                              <m:sSup>
                                <m:sSupPr>
                                  <m:ctrlPr>
                                    <a:rPr lang="ru-RU" sz="2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ru-RU" sz="2200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p>
                                  <m:r>
                                    <a:rPr lang="ru-RU" sz="2200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ru-RU" sz="2200" i="0">
                                  <a:latin typeface="Cambria Math" panose="02040503050406030204" pitchFamily="18" charset="0"/>
                                </a:rPr>
                                <m:t>+5,08∙</m:t>
                              </m:r>
                              <m:sSup>
                                <m:sSupPr>
                                  <m:ctrlPr>
                                    <a:rPr lang="ru-RU" sz="2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ru-RU" sz="2200" i="0">
                                      <a:latin typeface="Cambria Math" panose="02040503050406030204" pitchFamily="18" charset="0"/>
                                    </a:rPr>
                                    <m:t>10</m:t>
                                  </m:r>
                                </m:e>
                                <m:sup>
                                  <m:r>
                                    <a:rPr lang="ru-RU" sz="2200" i="0">
                                      <a:latin typeface="Cambria Math" panose="02040503050406030204" pitchFamily="18" charset="0"/>
                                    </a:rPr>
                                    <m:t>−9</m:t>
                                  </m:r>
                                </m:sup>
                              </m:sSup>
                              <m:r>
                                <a:rPr lang="ru-RU" sz="2200" i="0">
                                  <a:latin typeface="Cambria Math" panose="02040503050406030204" pitchFamily="18" charset="0"/>
                                </a:rPr>
                                <m:t>∙</m:t>
                              </m:r>
                              <m:sSup>
                                <m:sSupPr>
                                  <m:ctrlPr>
                                    <a:rPr lang="ru-RU" sz="2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ru-RU" sz="2200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p>
                                  <m:r>
                                    <a:rPr lang="ru-RU" sz="2200" i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ru-RU" sz="2200" i="0">
                                  <a:latin typeface="Cambria Math" panose="02040503050406030204" pitchFamily="18" charset="0"/>
                                </a:rPr>
                                <m:t>−0,33∙</m:t>
                              </m:r>
                              <m:sSup>
                                <m:sSupPr>
                                  <m:ctrlPr>
                                    <a:rPr lang="ru-RU" sz="2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ru-RU" sz="2200" i="0">
                                      <a:latin typeface="Cambria Math" panose="02040503050406030204" pitchFamily="18" charset="0"/>
                                    </a:rPr>
                                    <m:t>10</m:t>
                                  </m:r>
                                </m:e>
                                <m:sup>
                                  <m:r>
                                    <a:rPr lang="ru-RU" sz="2200" i="0"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sup>
                              </m:sSup>
                              <m:r>
                                <a:rPr lang="ru-RU" sz="2200" i="0">
                                  <a:latin typeface="Cambria Math" panose="02040503050406030204" pitchFamily="18" charset="0"/>
                                </a:rPr>
                                <m:t>∙</m:t>
                              </m:r>
                              <m:sSup>
                                <m:sSupPr>
                                  <m:ctrlPr>
                                    <a:rPr lang="ru-RU" sz="2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ru-RU" sz="2200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p>
                                  <m:r>
                                    <a:rPr lang="ru-RU" sz="2200" i="0">
                                      <a:latin typeface="Cambria Math" panose="02040503050406030204" pitchFamily="18" charset="0"/>
                                    </a:rPr>
                                    <m:t>−2</m:t>
                                  </m:r>
                                </m:sup>
                              </m:sSup>
                              <m:r>
                                <a:rPr lang="ru-RU" sz="2200">
                                  <a:latin typeface="Cambria Math" panose="02040503050406030204" pitchFamily="18" charset="0"/>
                                </a:rPr>
                                <m:t>×</m:t>
                              </m:r>
                              <m:r>
                                <a:rPr lang="ru-RU" sz="2200" i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  <m:r>
                                <a:rPr lang="ru-RU" sz="2200">
                                  <a:latin typeface="Cambria Math" panose="02040503050406030204" pitchFamily="18" charset="0"/>
                                </a:rPr>
                                <m:t>×</m:t>
                              </m:r>
                              <m:r>
                                <a:rPr lang="ru-RU" sz="2200" i="1">
                                  <a:latin typeface="Cambria Math" panose="02040503050406030204" pitchFamily="18" charset="0"/>
                                </a:rPr>
                                <m:t>𝑑𝑇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ru-RU" sz="2200" dirty="0"/>
              </a:p>
            </p:txBody>
          </p:sp>
        </mc:Choice>
        <mc:Fallback xmlns="">
          <p:sp>
            <p:nvSpPr>
              <p:cNvPr id="11" name="Прямоугольник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4093" y="4528783"/>
                <a:ext cx="11268635" cy="1456168"/>
              </a:xfrm>
              <a:prstGeom prst="rect">
                <a:avLst/>
              </a:prstGeom>
              <a:blipFill>
                <a:blip r:embed="rId5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94213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6673C-F5A3-43B0-B972-2C1DC889E6DD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4" name="Объект 2"/>
          <p:cNvSpPr>
            <a:spLocks noGrp="1"/>
          </p:cNvSpPr>
          <p:nvPr>
            <p:ph idx="1"/>
          </p:nvPr>
        </p:nvSpPr>
        <p:spPr>
          <a:xfrm>
            <a:off x="778412" y="280401"/>
            <a:ext cx="10515600" cy="48992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dirty="0">
                <a:solidFill>
                  <a:srgbClr val="00B050"/>
                </a:solidFill>
              </a:rPr>
              <a:t>2</a:t>
            </a:r>
            <a:r>
              <a:rPr lang="ru-RU" dirty="0" smtClean="0">
                <a:solidFill>
                  <a:srgbClr val="00B050"/>
                </a:solidFill>
              </a:rPr>
              <a:t>. Решение задачи</a:t>
            </a:r>
            <a:endParaRPr lang="ru-RU" dirty="0" smtClean="0"/>
          </a:p>
        </p:txBody>
      </p:sp>
      <p:sp>
        <p:nvSpPr>
          <p:cNvPr id="6" name="Прямоугольник 5"/>
          <p:cNvSpPr/>
          <p:nvPr/>
        </p:nvSpPr>
        <p:spPr>
          <a:xfrm>
            <a:off x="778412" y="770327"/>
            <a:ext cx="1837875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200" dirty="0"/>
              <a:t>Интегрируем: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Прямоугольник 6"/>
              <p:cNvSpPr/>
              <p:nvPr/>
            </p:nvSpPr>
            <p:spPr>
              <a:xfrm>
                <a:off x="4657629" y="1201214"/>
                <a:ext cx="3309752" cy="4308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200">
                          <a:latin typeface="Cambria Math" panose="02040503050406030204" pitchFamily="18" charset="0"/>
                        </a:rPr>
                        <m:t>∆</m:t>
                      </m:r>
                      <m:sSub>
                        <m:sSubPr>
                          <m:ctrlPr>
                            <a:rPr lang="ru-RU" sz="2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sz="2200" i="1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ru-RU" sz="2200" i="1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 573</m:t>
                          </m:r>
                        </m:sub>
                      </m:sSub>
                      <m:r>
                        <a:rPr lang="ru-RU" sz="2200" i="0">
                          <a:latin typeface="Cambria Math" panose="02040503050406030204" pitchFamily="18" charset="0"/>
                        </a:rPr>
                        <m:t>=−45,74∙</m:t>
                      </m:r>
                      <m:sSup>
                        <m:sSupPr>
                          <m:ctrlPr>
                            <a:rPr lang="ru-RU" sz="2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ru-RU" sz="2200" i="0">
                          <a:latin typeface="Cambria Math" panose="02040503050406030204" pitchFamily="18" charset="0"/>
                        </a:rPr>
                        <m:t>−</m:t>
                      </m:r>
                    </m:oMath>
                  </m:oMathPara>
                </a14:m>
                <a:endParaRPr lang="ru-RU" sz="2200" dirty="0"/>
              </a:p>
            </p:txBody>
          </p:sp>
        </mc:Choice>
        <mc:Fallback xmlns="">
          <p:sp>
            <p:nvSpPr>
              <p:cNvPr id="7" name="Прямоугольник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7629" y="1201214"/>
                <a:ext cx="3309752" cy="430887"/>
              </a:xfrm>
              <a:prstGeom prst="rect">
                <a:avLst/>
              </a:prstGeom>
              <a:blipFill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Прямоугольник 7"/>
              <p:cNvSpPr/>
              <p:nvPr/>
            </p:nvSpPr>
            <p:spPr>
              <a:xfrm>
                <a:off x="295835" y="1691140"/>
                <a:ext cx="11698941" cy="196592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20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ru-RU" sz="2200" i="0">
                          <a:latin typeface="Cambria Math" panose="02040503050406030204" pitchFamily="18" charset="0"/>
                        </a:rPr>
                        <m:t>15,126∙</m:t>
                      </m:r>
                      <m:d>
                        <m:dPr>
                          <m:ctrlPr>
                            <a:rPr lang="ru-RU" sz="2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573−298</m:t>
                          </m:r>
                        </m:e>
                      </m:d>
                      <m:r>
                        <a:rPr lang="ru-RU" sz="2200" i="0">
                          <a:latin typeface="Cambria Math" panose="02040503050406030204" pitchFamily="18" charset="0"/>
                        </a:rPr>
                        <m:t>+47,4∙</m:t>
                      </m:r>
                      <m:sSup>
                        <m:sSupPr>
                          <m:ctrlPr>
                            <a:rPr lang="ru-RU" sz="2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−3</m:t>
                          </m:r>
                        </m:sup>
                      </m:sSup>
                      <m:r>
                        <a:rPr lang="ru-RU" sz="2200" i="0">
                          <a:latin typeface="Cambria Math" panose="02040503050406030204" pitchFamily="18" charset="0"/>
                        </a:rPr>
                        <m:t>∙</m:t>
                      </m:r>
                      <m:d>
                        <m:dPr>
                          <m:ctrlPr>
                            <a:rPr lang="ru-RU" sz="2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ru-RU" sz="2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ru-RU" sz="2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ru-RU" sz="2200" i="0">
                                      <a:latin typeface="Cambria Math" panose="02040503050406030204" pitchFamily="18" charset="0"/>
                                    </a:rPr>
                                    <m:t>573</m:t>
                                  </m:r>
                                </m:e>
                                <m:sup>
                                  <m:r>
                                    <a:rPr lang="ru-RU" sz="2200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ru-RU" sz="220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ru-RU" sz="2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ru-RU" sz="2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ru-RU" sz="2200" i="0">
                                      <a:latin typeface="Cambria Math" panose="02040503050406030204" pitchFamily="18" charset="0"/>
                                    </a:rPr>
                                    <m:t>298</m:t>
                                  </m:r>
                                </m:e>
                                <m:sup>
                                  <m:r>
                                    <a:rPr lang="ru-RU" sz="2200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ru-RU" sz="220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lang="ru-RU" sz="2200" i="0">
                          <a:latin typeface="Cambria Math" panose="02040503050406030204" pitchFamily="18" charset="0"/>
                        </a:rPr>
                        <m:t>−27,51∙</m:t>
                      </m:r>
                      <m:sSup>
                        <m:sSupPr>
                          <m:ctrlPr>
                            <a:rPr lang="ru-RU" sz="2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−6</m:t>
                          </m:r>
                        </m:sup>
                      </m:sSup>
                      <m:r>
                        <a:rPr lang="ru-RU" sz="2200" i="1" smtClean="0">
                          <a:latin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US" sz="2200" i="1" dirty="0" smtClean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200" i="1" smtClean="0">
                          <a:latin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ru-RU" sz="2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ru-RU" sz="2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ru-RU" sz="2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ru-RU" sz="2200" i="0">
                                      <a:latin typeface="Cambria Math" panose="02040503050406030204" pitchFamily="18" charset="0"/>
                                    </a:rPr>
                                    <m:t>573</m:t>
                                  </m:r>
                                </m:e>
                                <m:sup>
                                  <m:r>
                                    <a:rPr lang="ru-RU" sz="2200" i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ru-RU" sz="2200" i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ru-RU" sz="2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ru-RU" sz="2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ru-RU" sz="2200" i="0">
                                      <a:latin typeface="Cambria Math" panose="02040503050406030204" pitchFamily="18" charset="0"/>
                                    </a:rPr>
                                    <m:t>298</m:t>
                                  </m:r>
                                </m:e>
                                <m:sup>
                                  <m:r>
                                    <a:rPr lang="ru-RU" sz="2200" i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ru-RU" sz="2200" i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d>
                      <m:r>
                        <a:rPr lang="ru-RU" sz="2200" i="0">
                          <a:latin typeface="Cambria Math" panose="02040503050406030204" pitchFamily="18" charset="0"/>
                        </a:rPr>
                        <m:t>+5,08∙</m:t>
                      </m:r>
                      <m:sSup>
                        <m:sSupPr>
                          <m:ctrlPr>
                            <a:rPr lang="ru-RU" sz="2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−9</m:t>
                          </m:r>
                        </m:sup>
                      </m:sSup>
                      <m:r>
                        <a:rPr lang="ru-RU" sz="2200" i="0">
                          <a:latin typeface="Cambria Math" panose="02040503050406030204" pitchFamily="18" charset="0"/>
                        </a:rPr>
                        <m:t>∙</m:t>
                      </m:r>
                      <m:d>
                        <m:dPr>
                          <m:ctrlPr>
                            <a:rPr lang="ru-RU" sz="2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ru-RU" sz="2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ru-RU" sz="2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ru-RU" sz="2200" i="0">
                                      <a:latin typeface="Cambria Math" panose="02040503050406030204" pitchFamily="18" charset="0"/>
                                    </a:rPr>
                                    <m:t>573</m:t>
                                  </m:r>
                                </m:e>
                                <m:sup>
                                  <m:r>
                                    <a:rPr lang="ru-RU" sz="2200" i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ru-RU" sz="2200" i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ru-RU" sz="2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ru-RU" sz="2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ru-RU" sz="2200" i="0">
                                      <a:latin typeface="Cambria Math" panose="02040503050406030204" pitchFamily="18" charset="0"/>
                                    </a:rPr>
                                    <m:t>298</m:t>
                                  </m:r>
                                </m:e>
                                <m:sup>
                                  <m:r>
                                    <a:rPr lang="ru-RU" sz="2200" i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ru-RU" sz="2200" i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e>
                      </m:d>
                      <m:r>
                        <a:rPr lang="ru-RU" sz="2200" i="0">
                          <a:latin typeface="Cambria Math" panose="02040503050406030204" pitchFamily="18" charset="0"/>
                        </a:rPr>
                        <m:t>−0,33∙</m:t>
                      </m:r>
                      <m:sSup>
                        <m:sSupPr>
                          <m:ctrlPr>
                            <a:rPr lang="ru-RU" sz="2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lang="ru-RU" sz="2200" i="0">
                          <a:latin typeface="Cambria Math" panose="02040503050406030204" pitchFamily="18" charset="0"/>
                        </a:rPr>
                        <m:t>∙</m:t>
                      </m:r>
                      <m:d>
                        <m:dPr>
                          <m:ctrlPr>
                            <a:rPr lang="ru-RU" sz="2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ru-RU" sz="2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ru-RU" sz="2200" i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ru-RU" sz="2200" i="0">
                                  <a:latin typeface="Cambria Math" panose="02040503050406030204" pitchFamily="18" charset="0"/>
                                </a:rPr>
                                <m:t>298</m:t>
                              </m:r>
                            </m:den>
                          </m:f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ru-RU" sz="2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ru-RU" sz="2200" i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ru-RU" sz="2200" i="0">
                                  <a:latin typeface="Cambria Math" panose="02040503050406030204" pitchFamily="18" charset="0"/>
                                </a:rPr>
                                <m:t>573</m:t>
                              </m:r>
                            </m:den>
                          </m:f>
                        </m:e>
                      </m:d>
                      <m:r>
                        <a:rPr lang="en-US" sz="2200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ru-RU" sz="2200" i="0">
                          <a:latin typeface="Cambria Math" panose="02040503050406030204" pitchFamily="18" charset="0"/>
                        </a:rPr>
                        <m:t>=−45,63∙</m:t>
                      </m:r>
                      <m:sSup>
                        <m:sSupPr>
                          <m:ctrlPr>
                            <a:rPr lang="ru-RU" sz="2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ru-RU" sz="2200" i="0">
                          <a:latin typeface="Cambria Math" panose="02040503050406030204" pitchFamily="18" charset="0"/>
                        </a:rPr>
                        <m:t> Д</m:t>
                      </m:r>
                      <m:f>
                        <m:fPr>
                          <m:type m:val="lin"/>
                          <m:ctrlPr>
                            <a:rPr lang="ru-RU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ж</m:t>
                          </m:r>
                        </m:num>
                        <m:den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м</m:t>
                          </m:r>
                        </m:den>
                      </m:f>
                      <m:r>
                        <a:rPr lang="ru-RU" sz="2200" i="0">
                          <a:latin typeface="Cambria Math" panose="02040503050406030204" pitchFamily="18" charset="0"/>
                        </a:rPr>
                        <m:t>оль</m:t>
                      </m:r>
                    </m:oMath>
                  </m:oMathPara>
                </a14:m>
                <a:endParaRPr lang="ru-RU" sz="2200" dirty="0"/>
              </a:p>
            </p:txBody>
          </p:sp>
        </mc:Choice>
        <mc:Fallback xmlns="">
          <p:sp>
            <p:nvSpPr>
              <p:cNvPr id="8" name="Прямоугольник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835" y="1691140"/>
                <a:ext cx="11698941" cy="1965923"/>
              </a:xfrm>
              <a:prstGeom prst="rect">
                <a:avLst/>
              </a:prstGeom>
              <a:blipFill>
                <a:blip r:embed="rId3" cstate="print"/>
                <a:stretch>
                  <a:fillRect b="-3993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Прямоугольник 8"/>
          <p:cNvSpPr/>
          <p:nvPr/>
        </p:nvSpPr>
        <p:spPr>
          <a:xfrm>
            <a:off x="778412" y="3716102"/>
            <a:ext cx="851350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/>
              <a:t>Найдем значение ∆S при температуре 573 К (закон </a:t>
            </a:r>
            <a:r>
              <a:rPr lang="ru-RU" sz="2200" dirty="0" err="1"/>
              <a:t>Киргофа</a:t>
            </a:r>
            <a:r>
              <a:rPr lang="ru-RU" sz="2200" dirty="0"/>
              <a:t>):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Прямоугольник 9"/>
              <p:cNvSpPr/>
              <p:nvPr/>
            </p:nvSpPr>
            <p:spPr>
              <a:xfrm>
                <a:off x="4410702" y="4335023"/>
                <a:ext cx="3803605" cy="111761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200">
                          <a:latin typeface="Cambria Math" panose="02040503050406030204" pitchFamily="18" charset="0"/>
                        </a:rPr>
                        <m:t>∆</m:t>
                      </m:r>
                      <m:sSub>
                        <m:sSubPr>
                          <m:ctrlPr>
                            <a:rPr lang="ru-RU" sz="2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sz="2200" i="1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573</m:t>
                          </m:r>
                        </m:sub>
                      </m:sSub>
                      <m:r>
                        <a:rPr lang="ru-RU" sz="2200" i="0">
                          <a:latin typeface="Cambria Math" panose="02040503050406030204" pitchFamily="18" charset="0"/>
                        </a:rPr>
                        <m:t>=∆</m:t>
                      </m:r>
                      <m:sSub>
                        <m:sSubPr>
                          <m:ctrlPr>
                            <a:rPr lang="ru-RU" sz="2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sz="2200" i="1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298</m:t>
                          </m:r>
                        </m:sub>
                      </m:sSub>
                      <m:r>
                        <a:rPr lang="ru-RU" sz="2200" i="0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limLoc m:val="undOvr"/>
                          <m:ctrlPr>
                            <a:rPr lang="ru-RU" sz="22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298</m:t>
                          </m:r>
                        </m:sub>
                        <m:sup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573</m:t>
                          </m:r>
                        </m:sup>
                        <m:e>
                          <m:f>
                            <m:fPr>
                              <m:ctrlPr>
                                <a:rPr lang="ru-RU" sz="2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ru-RU" sz="2200" i="0">
                                  <a:latin typeface="Cambria Math" panose="02040503050406030204" pitchFamily="18" charset="0"/>
                                </a:rPr>
                                <m:t>∆</m:t>
                              </m:r>
                              <m:sSub>
                                <m:sSubPr>
                                  <m:ctrlPr>
                                    <a:rPr lang="ru-RU" sz="2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ru-RU" sz="2200" i="1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ru-RU" sz="2200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ru-RU" sz="22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den>
                          </m:f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∙</m:t>
                          </m:r>
                          <m:r>
                            <a:rPr lang="ru-RU" sz="2200" i="1">
                              <a:latin typeface="Cambria Math" panose="02040503050406030204" pitchFamily="18" charset="0"/>
                            </a:rPr>
                            <m:t>𝑑𝑇</m:t>
                          </m:r>
                        </m:e>
                      </m:nary>
                    </m:oMath>
                  </m:oMathPara>
                </a14:m>
                <a:endParaRPr lang="ru-RU" sz="2200" dirty="0"/>
              </a:p>
            </p:txBody>
          </p:sp>
        </mc:Choice>
        <mc:Fallback xmlns="">
          <p:sp>
            <p:nvSpPr>
              <p:cNvPr id="10" name="Прямоугольник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0702" y="4335023"/>
                <a:ext cx="3803605" cy="1117614"/>
              </a:xfrm>
              <a:prstGeom prst="rect">
                <a:avLst/>
              </a:prstGeom>
              <a:blipFill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22710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6673C-F5A3-43B0-B972-2C1DC889E6DD}" type="slidenum">
              <a:rPr lang="ru-RU" smtClean="0"/>
              <a:pPr/>
              <a:t>11</a:t>
            </a:fld>
            <a:endParaRPr lang="ru-RU"/>
          </a:p>
        </p:txBody>
      </p:sp>
      <p:sp>
        <p:nvSpPr>
          <p:cNvPr id="4" name="Объект 2"/>
          <p:cNvSpPr>
            <a:spLocks noGrp="1"/>
          </p:cNvSpPr>
          <p:nvPr>
            <p:ph idx="1"/>
          </p:nvPr>
        </p:nvSpPr>
        <p:spPr>
          <a:xfrm>
            <a:off x="778412" y="280401"/>
            <a:ext cx="10515600" cy="48992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dirty="0">
                <a:solidFill>
                  <a:srgbClr val="00B050"/>
                </a:solidFill>
              </a:rPr>
              <a:t>2</a:t>
            </a:r>
            <a:r>
              <a:rPr lang="ru-RU" dirty="0" smtClean="0">
                <a:solidFill>
                  <a:srgbClr val="00B050"/>
                </a:solidFill>
              </a:rPr>
              <a:t>. Решение задачи</a:t>
            </a:r>
            <a:endParaRPr lang="ru-RU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Прямоугольник 1"/>
              <p:cNvSpPr/>
              <p:nvPr/>
            </p:nvSpPr>
            <p:spPr>
              <a:xfrm>
                <a:off x="4733227" y="770327"/>
                <a:ext cx="2605970" cy="4308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200">
                          <a:latin typeface="Cambria Math" panose="02040503050406030204" pitchFamily="18" charset="0"/>
                        </a:rPr>
                        <m:t>∆</m:t>
                      </m:r>
                      <m:sSub>
                        <m:sSubPr>
                          <m:ctrlPr>
                            <a:rPr lang="ru-RU" sz="2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sz="2200" i="1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573</m:t>
                          </m:r>
                        </m:sub>
                      </m:sSub>
                      <m:r>
                        <a:rPr lang="ru-RU" sz="2200" i="0">
                          <a:latin typeface="Cambria Math" panose="02040503050406030204" pitchFamily="18" charset="0"/>
                        </a:rPr>
                        <m:t>=−126,14+</m:t>
                      </m:r>
                    </m:oMath>
                  </m:oMathPara>
                </a14:m>
                <a:endParaRPr lang="ru-RU" sz="2200" dirty="0"/>
              </a:p>
            </p:txBody>
          </p:sp>
        </mc:Choice>
        <mc:Fallback xmlns=""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3227" y="770327"/>
                <a:ext cx="2605970" cy="430887"/>
              </a:xfrm>
              <a:prstGeom prst="rect">
                <a:avLst/>
              </a:prstGeom>
              <a:blipFill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Прямоугольник 4"/>
              <p:cNvSpPr/>
              <p:nvPr/>
            </p:nvSpPr>
            <p:spPr>
              <a:xfrm>
                <a:off x="645458" y="1417012"/>
                <a:ext cx="11134165" cy="111761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200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limLoc m:val="undOvr"/>
                          <m:ctrlPr>
                            <a:rPr lang="ru-RU" sz="22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298</m:t>
                          </m:r>
                        </m:sub>
                        <m:sup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573</m:t>
                          </m:r>
                        </m:sup>
                        <m:e>
                          <m:f>
                            <m:fPr>
                              <m:ctrlPr>
                                <a:rPr lang="ru-RU" sz="2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d>
                                <m:dPr>
                                  <m:ctrlPr>
                                    <a:rPr lang="ru-RU" sz="2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ru-RU" sz="2200" i="0">
                                      <a:latin typeface="Cambria Math" panose="02040503050406030204" pitchFamily="18" charset="0"/>
                                    </a:rPr>
                                    <m:t>−15,126+47,4∙</m:t>
                                  </m:r>
                                  <m:sSup>
                                    <m:sSupPr>
                                      <m:ctrlPr>
                                        <a:rPr lang="ru-RU" sz="2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ru-RU" sz="2200" i="0">
                                          <a:latin typeface="Cambria Math" panose="02040503050406030204" pitchFamily="18" charset="0"/>
                                        </a:rPr>
                                        <m:t>10</m:t>
                                      </m:r>
                                    </m:e>
                                    <m:sup>
                                      <m:r>
                                        <a:rPr lang="ru-RU" sz="2200" i="0">
                                          <a:latin typeface="Cambria Math" panose="02040503050406030204" pitchFamily="18" charset="0"/>
                                        </a:rPr>
                                        <m:t>−3</m:t>
                                      </m:r>
                                    </m:sup>
                                  </m:sSup>
                                  <m:r>
                                    <a:rPr lang="ru-RU" sz="2200" i="0">
                                      <a:latin typeface="Cambria Math" panose="02040503050406030204" pitchFamily="18" charset="0"/>
                                    </a:rPr>
                                    <m:t>∙</m:t>
                                  </m:r>
                                  <m:r>
                                    <a:rPr lang="ru-RU" sz="2200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  <m:r>
                                    <a:rPr lang="ru-RU" sz="2200" i="0">
                                      <a:latin typeface="Cambria Math" panose="02040503050406030204" pitchFamily="18" charset="0"/>
                                    </a:rPr>
                                    <m:t>−27,51∙</m:t>
                                  </m:r>
                                  <m:sSup>
                                    <m:sSupPr>
                                      <m:ctrlPr>
                                        <a:rPr lang="ru-RU" sz="2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ru-RU" sz="2200" i="0">
                                          <a:latin typeface="Cambria Math" panose="02040503050406030204" pitchFamily="18" charset="0"/>
                                        </a:rPr>
                                        <m:t>10</m:t>
                                      </m:r>
                                    </m:e>
                                    <m:sup>
                                      <m:r>
                                        <a:rPr lang="ru-RU" sz="2200" i="0">
                                          <a:latin typeface="Cambria Math" panose="02040503050406030204" pitchFamily="18" charset="0"/>
                                        </a:rPr>
                                        <m:t>−6</m:t>
                                      </m:r>
                                    </m:sup>
                                  </m:sSup>
                                  <m:r>
                                    <a:rPr lang="ru-RU" sz="2200" i="0">
                                      <a:latin typeface="Cambria Math" panose="02040503050406030204" pitchFamily="18" charset="0"/>
                                    </a:rPr>
                                    <m:t>∙</m:t>
                                  </m:r>
                                  <m:sSup>
                                    <m:sSupPr>
                                      <m:ctrlPr>
                                        <a:rPr lang="ru-RU" sz="2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ru-RU" sz="2200" i="1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p>
                                      <m:r>
                                        <a:rPr lang="ru-RU" sz="2200" i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ru-RU" sz="2200" i="0">
                                      <a:latin typeface="Cambria Math" panose="02040503050406030204" pitchFamily="18" charset="0"/>
                                    </a:rPr>
                                    <m:t>+5,08∙</m:t>
                                  </m:r>
                                  <m:sSup>
                                    <m:sSupPr>
                                      <m:ctrlPr>
                                        <a:rPr lang="ru-RU" sz="2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ru-RU" sz="2200" i="0">
                                          <a:latin typeface="Cambria Math" panose="02040503050406030204" pitchFamily="18" charset="0"/>
                                        </a:rPr>
                                        <m:t>10</m:t>
                                      </m:r>
                                    </m:e>
                                    <m:sup>
                                      <m:r>
                                        <a:rPr lang="ru-RU" sz="2200" i="0">
                                          <a:latin typeface="Cambria Math" panose="02040503050406030204" pitchFamily="18" charset="0"/>
                                        </a:rPr>
                                        <m:t>−9</m:t>
                                      </m:r>
                                    </m:sup>
                                  </m:sSup>
                                  <m:r>
                                    <a:rPr lang="ru-RU" sz="2200" i="0">
                                      <a:latin typeface="Cambria Math" panose="02040503050406030204" pitchFamily="18" charset="0"/>
                                    </a:rPr>
                                    <m:t>∙</m:t>
                                  </m:r>
                                  <m:sSup>
                                    <m:sSupPr>
                                      <m:ctrlPr>
                                        <a:rPr lang="ru-RU" sz="2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ru-RU" sz="2200" i="1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p>
                                      <m:r>
                                        <a:rPr lang="ru-RU" sz="2200" i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p>
                                  </m:sSup>
                                  <m:r>
                                    <a:rPr lang="ru-RU" sz="2200" i="0">
                                      <a:latin typeface="Cambria Math" panose="02040503050406030204" pitchFamily="18" charset="0"/>
                                    </a:rPr>
                                    <m:t>−0,33∙</m:t>
                                  </m:r>
                                  <m:sSup>
                                    <m:sSupPr>
                                      <m:ctrlPr>
                                        <a:rPr lang="ru-RU" sz="2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ru-RU" sz="2200" i="0">
                                          <a:latin typeface="Cambria Math" panose="02040503050406030204" pitchFamily="18" charset="0"/>
                                        </a:rPr>
                                        <m:t>10</m:t>
                                      </m:r>
                                    </m:e>
                                    <m:sup>
                                      <m:r>
                                        <a:rPr lang="ru-RU" sz="2200" i="0">
                                          <a:latin typeface="Cambria Math" panose="02040503050406030204" pitchFamily="18" charset="0"/>
                                        </a:rPr>
                                        <m:t>5</m:t>
                                      </m:r>
                                    </m:sup>
                                  </m:sSup>
                                  <m:r>
                                    <a:rPr lang="ru-RU" sz="2200" i="0">
                                      <a:latin typeface="Cambria Math" panose="02040503050406030204" pitchFamily="18" charset="0"/>
                                    </a:rPr>
                                    <m:t>∙</m:t>
                                  </m:r>
                                  <m:sSup>
                                    <m:sSupPr>
                                      <m:ctrlPr>
                                        <a:rPr lang="ru-RU" sz="2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ru-RU" sz="2200" i="1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p>
                                      <m:r>
                                        <a:rPr lang="ru-RU" sz="2200" i="0">
                                          <a:latin typeface="Cambria Math" panose="02040503050406030204" pitchFamily="18" charset="0"/>
                                        </a:rPr>
                                        <m:t>−2</m:t>
                                      </m:r>
                                    </m:sup>
                                  </m:sSup>
                                </m:e>
                              </m:d>
                            </m:num>
                            <m:den>
                              <m:r>
                                <a:rPr lang="ru-RU" sz="22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den>
                          </m:f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∙</m:t>
                          </m:r>
                          <m:r>
                            <a:rPr lang="ru-RU" sz="2200" i="1">
                              <a:latin typeface="Cambria Math" panose="02040503050406030204" pitchFamily="18" charset="0"/>
                            </a:rPr>
                            <m:t>𝑑𝑇</m:t>
                          </m:r>
                        </m:e>
                      </m:nary>
                    </m:oMath>
                  </m:oMathPara>
                </a14:m>
                <a:endParaRPr lang="ru-RU" sz="2200" dirty="0"/>
              </a:p>
            </p:txBody>
          </p:sp>
        </mc:Choice>
        <mc:Fallback xmlns="">
          <p:sp>
            <p:nvSpPr>
              <p:cNvPr id="5" name="Прямоугольник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458" y="1417012"/>
                <a:ext cx="11134165" cy="1117614"/>
              </a:xfrm>
              <a:prstGeom prst="rect">
                <a:avLst/>
              </a:prstGeom>
              <a:blipFill>
                <a:blip r:embed="rId3" cstate="print"/>
                <a:stretch>
                  <a:fillRect r="-126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Прямоугольник 5"/>
          <p:cNvSpPr/>
          <p:nvPr/>
        </p:nvSpPr>
        <p:spPr>
          <a:xfrm>
            <a:off x="778412" y="2629401"/>
            <a:ext cx="1837875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200" dirty="0"/>
              <a:t>Интегрируем: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Прямоугольник 7"/>
              <p:cNvSpPr/>
              <p:nvPr/>
            </p:nvSpPr>
            <p:spPr>
              <a:xfrm>
                <a:off x="4947100" y="2927410"/>
                <a:ext cx="2605970" cy="4308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200">
                          <a:latin typeface="Cambria Math" panose="02040503050406030204" pitchFamily="18" charset="0"/>
                        </a:rPr>
                        <m:t>∆</m:t>
                      </m:r>
                      <m:sSub>
                        <m:sSubPr>
                          <m:ctrlPr>
                            <a:rPr lang="ru-RU" sz="2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sz="2200" i="1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573</m:t>
                          </m:r>
                        </m:sub>
                      </m:sSub>
                      <m:r>
                        <a:rPr lang="ru-RU" sz="2200" i="0">
                          <a:latin typeface="Cambria Math" panose="02040503050406030204" pitchFamily="18" charset="0"/>
                        </a:rPr>
                        <m:t>=−126,14−</m:t>
                      </m:r>
                    </m:oMath>
                  </m:oMathPara>
                </a14:m>
                <a:endParaRPr lang="ru-RU" sz="2200" dirty="0"/>
              </a:p>
            </p:txBody>
          </p:sp>
        </mc:Choice>
        <mc:Fallback xmlns="">
          <p:sp>
            <p:nvSpPr>
              <p:cNvPr id="8" name="Прямоугольник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7100" y="2927410"/>
                <a:ext cx="2605970" cy="430887"/>
              </a:xfrm>
              <a:prstGeom prst="rect">
                <a:avLst/>
              </a:prstGeom>
              <a:blipFill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Прямоугольник 8"/>
              <p:cNvSpPr/>
              <p:nvPr/>
            </p:nvSpPr>
            <p:spPr>
              <a:xfrm>
                <a:off x="147918" y="3462526"/>
                <a:ext cx="11631705" cy="196592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20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ru-RU" sz="2200" i="0">
                          <a:latin typeface="Cambria Math" panose="02040503050406030204" pitchFamily="18" charset="0"/>
                        </a:rPr>
                        <m:t>15,126∙</m:t>
                      </m:r>
                      <m:d>
                        <m:dPr>
                          <m:ctrlPr>
                            <a:rPr lang="ru-RU" sz="2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ru-RU" sz="22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ru-RU" sz="2200" i="0">
                                  <a:latin typeface="Cambria Math" panose="02040503050406030204" pitchFamily="18" charset="0"/>
                                </a:rPr>
                                <m:t>ln</m:t>
                              </m:r>
                            </m:fName>
                            <m:e>
                              <m:r>
                                <a:rPr lang="ru-RU" sz="2200" i="0">
                                  <a:latin typeface="Cambria Math" panose="02040503050406030204" pitchFamily="18" charset="0"/>
                                </a:rPr>
                                <m:t>573</m:t>
                              </m:r>
                            </m:e>
                          </m:func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−</m:t>
                          </m:r>
                          <m:func>
                            <m:funcPr>
                              <m:ctrlPr>
                                <a:rPr lang="ru-RU" sz="22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ru-RU" sz="2200" i="0">
                                  <a:latin typeface="Cambria Math" panose="02040503050406030204" pitchFamily="18" charset="0"/>
                                </a:rPr>
                                <m:t>ln</m:t>
                              </m:r>
                            </m:fName>
                            <m:e>
                              <m:r>
                                <a:rPr lang="ru-RU" sz="2200" i="0">
                                  <a:latin typeface="Cambria Math" panose="02040503050406030204" pitchFamily="18" charset="0"/>
                                </a:rPr>
                                <m:t>298</m:t>
                              </m:r>
                            </m:e>
                          </m:func>
                        </m:e>
                      </m:d>
                      <m:r>
                        <a:rPr lang="ru-RU" sz="2200" i="0">
                          <a:latin typeface="Cambria Math" panose="02040503050406030204" pitchFamily="18" charset="0"/>
                        </a:rPr>
                        <m:t>+47,4∙</m:t>
                      </m:r>
                      <m:sSup>
                        <m:sSupPr>
                          <m:ctrlPr>
                            <a:rPr lang="ru-RU" sz="2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−3</m:t>
                          </m:r>
                        </m:sup>
                      </m:sSup>
                      <m:r>
                        <a:rPr lang="ru-RU" sz="2200" i="0">
                          <a:latin typeface="Cambria Math" panose="02040503050406030204" pitchFamily="18" charset="0"/>
                        </a:rPr>
                        <m:t>∙</m:t>
                      </m:r>
                      <m:d>
                        <m:dPr>
                          <m:ctrlPr>
                            <a:rPr lang="ru-RU" sz="2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573−298</m:t>
                          </m:r>
                        </m:e>
                      </m:d>
                      <m:r>
                        <a:rPr lang="ru-RU" sz="2200" i="0">
                          <a:latin typeface="Cambria Math" panose="02040503050406030204" pitchFamily="18" charset="0"/>
                        </a:rPr>
                        <m:t>−27,51∙</m:t>
                      </m:r>
                      <m:sSup>
                        <m:sSupPr>
                          <m:ctrlPr>
                            <a:rPr lang="ru-RU" sz="2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−6</m:t>
                          </m:r>
                        </m:sup>
                      </m:sSup>
                      <m:r>
                        <a:rPr lang="ru-RU" sz="2200" i="0">
                          <a:latin typeface="Cambria Math" panose="02040503050406030204" pitchFamily="18" charset="0"/>
                        </a:rPr>
                        <m:t>∙</m:t>
                      </m:r>
                      <m:d>
                        <m:dPr>
                          <m:ctrlPr>
                            <a:rPr lang="ru-RU" sz="2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ru-RU" sz="2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ru-RU" sz="2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ru-RU" sz="2200" i="0">
                                      <a:latin typeface="Cambria Math" panose="02040503050406030204" pitchFamily="18" charset="0"/>
                                    </a:rPr>
                                    <m:t>573</m:t>
                                  </m:r>
                                </m:e>
                                <m:sup>
                                  <m:r>
                                    <a:rPr lang="ru-RU" sz="2200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ru-RU" sz="220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ru-RU" sz="2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ru-RU" sz="2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ru-RU" sz="2200" i="0">
                                      <a:latin typeface="Cambria Math" panose="02040503050406030204" pitchFamily="18" charset="0"/>
                                    </a:rPr>
                                    <m:t>298</m:t>
                                  </m:r>
                                </m:e>
                                <m:sup>
                                  <m:r>
                                    <a:rPr lang="ru-RU" sz="2200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ru-RU" sz="220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lang="en-US" sz="2200" b="0" i="0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US" sz="2200" b="0" i="0" dirty="0" smtClean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200" i="0">
                          <a:latin typeface="Cambria Math" panose="02040503050406030204" pitchFamily="18" charset="0"/>
                        </a:rPr>
                        <m:t>+5,08∙</m:t>
                      </m:r>
                      <m:sSup>
                        <m:sSupPr>
                          <m:ctrlPr>
                            <a:rPr lang="ru-RU" sz="2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−9</m:t>
                          </m:r>
                        </m:sup>
                      </m:sSup>
                      <m:r>
                        <a:rPr lang="ru-RU" sz="2200" i="0">
                          <a:latin typeface="Cambria Math" panose="02040503050406030204" pitchFamily="18" charset="0"/>
                        </a:rPr>
                        <m:t>∙</m:t>
                      </m:r>
                      <m:d>
                        <m:dPr>
                          <m:ctrlPr>
                            <a:rPr lang="ru-RU" sz="2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ru-RU" sz="2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ru-RU" sz="2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ru-RU" sz="2200" i="0">
                                      <a:latin typeface="Cambria Math" panose="02040503050406030204" pitchFamily="18" charset="0"/>
                                    </a:rPr>
                                    <m:t>573</m:t>
                                  </m:r>
                                </m:e>
                                <m:sup>
                                  <m:r>
                                    <a:rPr lang="ru-RU" sz="2200" i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ru-RU" sz="2200" i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ru-RU" sz="2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ru-RU" sz="2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ru-RU" sz="2200" i="0">
                                      <a:latin typeface="Cambria Math" panose="02040503050406030204" pitchFamily="18" charset="0"/>
                                    </a:rPr>
                                    <m:t>298</m:t>
                                  </m:r>
                                </m:e>
                                <m:sup>
                                  <m:r>
                                    <a:rPr lang="ru-RU" sz="2200" i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ru-RU" sz="2200" i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d>
                      <m:r>
                        <a:rPr lang="ru-RU" sz="2200" i="0">
                          <a:latin typeface="Cambria Math" panose="02040503050406030204" pitchFamily="18" charset="0"/>
                        </a:rPr>
                        <m:t>+0,33∙</m:t>
                      </m:r>
                      <m:sSup>
                        <m:sSupPr>
                          <m:ctrlPr>
                            <a:rPr lang="ru-RU" sz="2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lang="ru-RU" sz="2200" i="0">
                          <a:latin typeface="Cambria Math" panose="02040503050406030204" pitchFamily="18" charset="0"/>
                        </a:rPr>
                        <m:t>∙</m:t>
                      </m:r>
                      <m:d>
                        <m:dPr>
                          <m:ctrlPr>
                            <a:rPr lang="ru-RU" sz="2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ru-RU" sz="2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ru-RU" sz="220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ru-RU" sz="2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ru-RU" sz="2200" i="0">
                                      <a:latin typeface="Cambria Math" panose="02040503050406030204" pitchFamily="18" charset="0"/>
                                    </a:rPr>
                                    <m:t>298</m:t>
                                  </m:r>
                                </m:e>
                                <m:sup>
                                  <m:r>
                                    <a:rPr lang="ru-RU" sz="2200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ru-RU" sz="2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ru-RU" sz="220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ru-RU" sz="2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ru-RU" sz="2200" i="0">
                                      <a:latin typeface="Cambria Math" panose="02040503050406030204" pitchFamily="18" charset="0"/>
                                    </a:rPr>
                                    <m:t>573</m:t>
                                  </m:r>
                                </m:e>
                                <m:sup>
                                  <m:r>
                                    <a:rPr lang="ru-RU" sz="2200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  <m:r>
                        <a:rPr lang="en-US" sz="2200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ru-RU" sz="2200" i="0">
                          <a:latin typeface="Cambria Math" panose="02040503050406030204" pitchFamily="18" charset="0"/>
                        </a:rPr>
                        <m:t>−126,14−9,89+13,035−</m:t>
                      </m:r>
                    </m:oMath>
                  </m:oMathPara>
                </a14:m>
                <a:endParaRPr lang="en-US" sz="2200" i="0" dirty="0" smtClean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0" i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ru-RU" sz="2200" i="0">
                          <a:latin typeface="Cambria Math" panose="02040503050406030204" pitchFamily="18" charset="0"/>
                        </a:rPr>
                        <m:t>3,29+0,27+0,07=−125,95 Д</m:t>
                      </m:r>
                      <m:f>
                        <m:fPr>
                          <m:type m:val="lin"/>
                          <m:ctrlPr>
                            <a:rPr lang="ru-RU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ж</m:t>
                          </m:r>
                        </m:num>
                        <m:den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м</m:t>
                          </m:r>
                        </m:den>
                      </m:f>
                      <m:r>
                        <a:rPr lang="ru-RU" sz="2200" i="0">
                          <a:latin typeface="Cambria Math" panose="02040503050406030204" pitchFamily="18" charset="0"/>
                        </a:rPr>
                        <m:t>оль</m:t>
                      </m:r>
                    </m:oMath>
                  </m:oMathPara>
                </a14:m>
                <a:endParaRPr lang="ru-RU" sz="2200" dirty="0"/>
              </a:p>
            </p:txBody>
          </p:sp>
        </mc:Choice>
        <mc:Fallback xmlns="">
          <p:sp>
            <p:nvSpPr>
              <p:cNvPr id="9" name="Прямоугольник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918" y="3462526"/>
                <a:ext cx="11631705" cy="1965923"/>
              </a:xfrm>
              <a:prstGeom prst="rect">
                <a:avLst/>
              </a:prstGeom>
              <a:blipFill>
                <a:blip r:embed="rId5" cstate="print"/>
                <a:stretch>
                  <a:fillRect b="-4006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03457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6673C-F5A3-43B0-B972-2C1DC889E6DD}" type="slidenum">
              <a:rPr lang="ru-RU" smtClean="0"/>
              <a:pPr/>
              <a:t>12</a:t>
            </a:fld>
            <a:endParaRPr lang="ru-RU"/>
          </a:p>
        </p:txBody>
      </p:sp>
      <p:sp>
        <p:nvSpPr>
          <p:cNvPr id="4" name="Объект 2"/>
          <p:cNvSpPr>
            <a:spLocks noGrp="1"/>
          </p:cNvSpPr>
          <p:nvPr>
            <p:ph idx="1"/>
          </p:nvPr>
        </p:nvSpPr>
        <p:spPr>
          <a:xfrm>
            <a:off x="778412" y="280401"/>
            <a:ext cx="10515600" cy="48992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dirty="0">
                <a:solidFill>
                  <a:srgbClr val="00B050"/>
                </a:solidFill>
              </a:rPr>
              <a:t>2</a:t>
            </a:r>
            <a:r>
              <a:rPr lang="ru-RU" dirty="0" smtClean="0">
                <a:solidFill>
                  <a:srgbClr val="00B050"/>
                </a:solidFill>
              </a:rPr>
              <a:t>. Решение задачи</a:t>
            </a:r>
            <a:endParaRPr lang="ru-RU" dirty="0" smtClean="0"/>
          </a:p>
        </p:txBody>
      </p:sp>
      <p:sp>
        <p:nvSpPr>
          <p:cNvPr id="2" name="Прямоугольник 1"/>
          <p:cNvSpPr/>
          <p:nvPr/>
        </p:nvSpPr>
        <p:spPr>
          <a:xfrm>
            <a:off x="778412" y="770327"/>
            <a:ext cx="4050661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200" smtClean="0"/>
              <a:t>Изменение энергии Гиббса </a:t>
            </a:r>
            <a:r>
              <a:rPr lang="el-GR" sz="2200" smtClean="0"/>
              <a:t>Δ</a:t>
            </a:r>
            <a:r>
              <a:rPr lang="en-US" sz="2200" smtClean="0"/>
              <a:t>Gº:</a:t>
            </a:r>
            <a:endParaRPr lang="ru-RU" sz="2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Прямоугольник 4"/>
              <p:cNvSpPr/>
              <p:nvPr/>
            </p:nvSpPr>
            <p:spPr>
              <a:xfrm>
                <a:off x="4592078" y="1321808"/>
                <a:ext cx="2904706" cy="4308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200">
                          <a:latin typeface="Cambria Math" panose="02040503050406030204" pitchFamily="18" charset="0"/>
                        </a:rPr>
                        <m:t>∆</m:t>
                      </m:r>
                      <m:r>
                        <a:rPr lang="ru-RU" sz="2200" i="1"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ru-RU" sz="2200" i="0">
                          <a:latin typeface="Cambria Math" panose="02040503050406030204" pitchFamily="18" charset="0"/>
                        </a:rPr>
                        <m:t>°=∆</m:t>
                      </m:r>
                      <m:sSub>
                        <m:sSubPr>
                          <m:ctrlPr>
                            <a:rPr lang="ru-RU" sz="2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sz="2200" i="1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ru-RU" sz="2200" i="1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ru-RU" sz="2200" i="1"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  <m:r>
                        <a:rPr lang="ru-RU" sz="2200" i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ru-RU" sz="2200" i="1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ru-RU" sz="2200" i="0">
                          <a:latin typeface="Cambria Math" panose="02040503050406030204" pitchFamily="18" charset="0"/>
                        </a:rPr>
                        <m:t>∙∆</m:t>
                      </m:r>
                      <m:sSub>
                        <m:sSubPr>
                          <m:ctrlPr>
                            <a:rPr lang="ru-RU" sz="2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sz="2200" i="1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ru-RU" sz="2200" i="1"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</m:oMath>
                  </m:oMathPara>
                </a14:m>
                <a:endParaRPr lang="ru-RU" sz="2200" dirty="0"/>
              </a:p>
            </p:txBody>
          </p:sp>
        </mc:Choice>
        <mc:Fallback xmlns="">
          <p:sp>
            <p:nvSpPr>
              <p:cNvPr id="5" name="Прямоугольник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2078" y="1321808"/>
                <a:ext cx="2904706" cy="430887"/>
              </a:xfrm>
              <a:prstGeom prst="rect">
                <a:avLst/>
              </a:prstGeom>
              <a:blipFill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Прямоугольник 6"/>
              <p:cNvSpPr/>
              <p:nvPr/>
            </p:nvSpPr>
            <p:spPr>
              <a:xfrm>
                <a:off x="2650415" y="1873289"/>
                <a:ext cx="7298216" cy="4308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200">
                          <a:latin typeface="Cambria Math" panose="02040503050406030204" pitchFamily="18" charset="0"/>
                        </a:rPr>
                        <m:t>∆</m:t>
                      </m:r>
                      <m:r>
                        <a:rPr lang="ru-RU" sz="2200" i="1"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ru-RU" sz="2200" i="0">
                          <a:latin typeface="Cambria Math" panose="02040503050406030204" pitchFamily="18" charset="0"/>
                        </a:rPr>
                        <m:t>°=−45,63∙</m:t>
                      </m:r>
                      <m:sSup>
                        <m:sSupPr>
                          <m:ctrlPr>
                            <a:rPr lang="ru-RU" sz="2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ru-RU" sz="2200" i="0">
                          <a:latin typeface="Cambria Math" panose="02040503050406030204" pitchFamily="18" charset="0"/>
                        </a:rPr>
                        <m:t>+573∙125,95=26539,35 Д</m:t>
                      </m:r>
                      <m:f>
                        <m:fPr>
                          <m:type m:val="lin"/>
                          <m:ctrlPr>
                            <a:rPr lang="ru-RU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ж</m:t>
                          </m:r>
                        </m:num>
                        <m:den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м</m:t>
                          </m:r>
                        </m:den>
                      </m:f>
                      <m:r>
                        <a:rPr lang="ru-RU" sz="2200" i="0">
                          <a:latin typeface="Cambria Math" panose="02040503050406030204" pitchFamily="18" charset="0"/>
                        </a:rPr>
                        <m:t>оль</m:t>
                      </m:r>
                    </m:oMath>
                  </m:oMathPara>
                </a14:m>
                <a:endParaRPr lang="ru-RU" sz="2200" dirty="0"/>
              </a:p>
            </p:txBody>
          </p:sp>
        </mc:Choice>
        <mc:Fallback xmlns="">
          <p:sp>
            <p:nvSpPr>
              <p:cNvPr id="7" name="Прямоугольник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0415" y="1873289"/>
                <a:ext cx="7298216" cy="430887"/>
              </a:xfrm>
              <a:prstGeom prst="rect">
                <a:avLst/>
              </a:prstGeom>
              <a:blipFill>
                <a:blip r:embed="rId3" cstate="print"/>
                <a:stretch>
                  <a:fillRect t="-121127" r="-585" b="-18450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Прямоугольник 8"/>
          <p:cNvSpPr/>
          <p:nvPr/>
        </p:nvSpPr>
        <p:spPr>
          <a:xfrm>
            <a:off x="778412" y="2365526"/>
            <a:ext cx="5215723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200" dirty="0"/>
              <a:t>Константа равновесия реакции при 573 K: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Прямоугольник 9"/>
              <p:cNvSpPr/>
              <p:nvPr/>
            </p:nvSpPr>
            <p:spPr>
              <a:xfrm>
                <a:off x="5190351" y="2917007"/>
                <a:ext cx="2041841" cy="72616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ru-RU" sz="22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ru-RU" sz="2200"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sSub>
                            <m:sSubPr>
                              <m:ctrlPr>
                                <a:rPr lang="ru-RU" sz="2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sz="2200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ru-RU" sz="2200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sub>
                          </m:sSub>
                        </m:e>
                      </m:func>
                      <m:r>
                        <a:rPr lang="ru-RU" sz="2200" i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ru-RU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∆</m:t>
                          </m:r>
                          <m:r>
                            <a:rPr lang="ru-RU" sz="2200" i="1">
                              <a:latin typeface="Cambria Math" panose="02040503050406030204" pitchFamily="18" charset="0"/>
                            </a:rPr>
                            <m:t>𝐺</m:t>
                          </m:r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°</m:t>
                          </m:r>
                        </m:num>
                        <m:den>
                          <m:r>
                            <a:rPr lang="ru-RU" sz="2200" i="1">
                              <a:latin typeface="Cambria Math" panose="02040503050406030204" pitchFamily="18" charset="0"/>
                            </a:rPr>
                            <m:t>𝑅</m:t>
                          </m:r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∙</m:t>
                          </m:r>
                          <m:r>
                            <a:rPr lang="ru-RU" sz="2200" i="1"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</m:oMath>
                  </m:oMathPara>
                </a14:m>
                <a:endParaRPr lang="ru-RU" sz="2200" dirty="0"/>
              </a:p>
            </p:txBody>
          </p:sp>
        </mc:Choice>
        <mc:Fallback xmlns="">
          <p:sp>
            <p:nvSpPr>
              <p:cNvPr id="10" name="Прямоугольник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0351" y="2917007"/>
                <a:ext cx="2041841" cy="726161"/>
              </a:xfrm>
              <a:prstGeom prst="rect">
                <a:avLst/>
              </a:prstGeom>
              <a:blipFill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Прямоугольник 11"/>
              <p:cNvSpPr/>
              <p:nvPr/>
            </p:nvSpPr>
            <p:spPr>
              <a:xfrm>
                <a:off x="4592078" y="3944740"/>
                <a:ext cx="3926524" cy="77104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ru-RU" sz="22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ru-RU" sz="2200"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sSub>
                            <m:sSubPr>
                              <m:ctrlPr>
                                <a:rPr lang="ru-RU" sz="2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sz="2200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ru-RU" sz="2200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sub>
                          </m:sSub>
                        </m:e>
                      </m:func>
                      <m:r>
                        <a:rPr lang="ru-RU" sz="2200" i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ru-RU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26539,35</m:t>
                          </m:r>
                        </m:num>
                        <m:den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8,314∙573</m:t>
                          </m:r>
                        </m:den>
                      </m:f>
                      <m:r>
                        <a:rPr lang="ru-RU" sz="2200" i="0">
                          <a:latin typeface="Cambria Math" panose="02040503050406030204" pitchFamily="18" charset="0"/>
                        </a:rPr>
                        <m:t>=−5,57</m:t>
                      </m:r>
                    </m:oMath>
                  </m:oMathPara>
                </a14:m>
                <a:endParaRPr lang="ru-RU" sz="2200" dirty="0"/>
              </a:p>
            </p:txBody>
          </p:sp>
        </mc:Choice>
        <mc:Fallback xmlns="">
          <p:sp>
            <p:nvSpPr>
              <p:cNvPr id="12" name="Прямоугольник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2078" y="3944740"/>
                <a:ext cx="3926524" cy="771045"/>
              </a:xfrm>
              <a:prstGeom prst="rect">
                <a:avLst/>
              </a:prstGeom>
              <a:blipFill>
                <a:blip r:embed="rId5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Прямоугольник 12"/>
              <p:cNvSpPr/>
              <p:nvPr/>
            </p:nvSpPr>
            <p:spPr>
              <a:xfrm>
                <a:off x="5396209" y="4827555"/>
                <a:ext cx="2100575" cy="4308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2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sz="2200" i="1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ru-RU" sz="2200" i="1">
                              <a:latin typeface="Cambria Math" panose="02040503050406030204" pitchFamily="18" charset="0"/>
                            </a:rPr>
                            <m:t>𝐶</m:t>
                          </m:r>
                        </m:sub>
                      </m:sSub>
                      <m:r>
                        <a:rPr lang="ru-RU" sz="2200" i="0">
                          <a:latin typeface="Cambria Math" panose="02040503050406030204" pitchFamily="18" charset="0"/>
                        </a:rPr>
                        <m:t>=3,8∙</m:t>
                      </m:r>
                      <m:sSup>
                        <m:sSupPr>
                          <m:ctrlPr>
                            <a:rPr lang="ru-RU" sz="2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ru-RU" sz="2200" i="0">
                              <a:latin typeface="Cambria Math" panose="02040503050406030204" pitchFamily="18" charset="0"/>
                            </a:rPr>
                            <m:t>−3</m:t>
                          </m:r>
                        </m:sup>
                      </m:sSup>
                    </m:oMath>
                  </m:oMathPara>
                </a14:m>
                <a:endParaRPr lang="ru-RU" sz="2200" dirty="0"/>
              </a:p>
            </p:txBody>
          </p:sp>
        </mc:Choice>
        <mc:Fallback xmlns="">
          <p:sp>
            <p:nvSpPr>
              <p:cNvPr id="13" name="Прямоугольник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6209" y="4827555"/>
                <a:ext cx="2100575" cy="430887"/>
              </a:xfrm>
              <a:prstGeom prst="rect">
                <a:avLst/>
              </a:prstGeom>
              <a:blipFill>
                <a:blip r:embed="rId6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93225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6673C-F5A3-43B0-B972-2C1DC889E6DD}" type="slidenum">
              <a:rPr lang="ru-RU" smtClean="0"/>
              <a:pPr/>
              <a:t>13</a:t>
            </a:fld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78412" y="280401"/>
            <a:ext cx="10515600" cy="48992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dirty="0" smtClean="0">
                <a:solidFill>
                  <a:srgbClr val="00B050"/>
                </a:solidFill>
              </a:rPr>
              <a:t>3</a:t>
            </a:r>
            <a:r>
              <a:rPr lang="ru-RU" dirty="0" smtClean="0">
                <a:solidFill>
                  <a:srgbClr val="00B050"/>
                </a:solidFill>
              </a:rPr>
              <a:t>. Решение задачи</a:t>
            </a:r>
            <a:endParaRPr lang="ru-RU" dirty="0" smtClean="0"/>
          </a:p>
        </p:txBody>
      </p:sp>
      <p:sp>
        <p:nvSpPr>
          <p:cNvPr id="2" name="Прямоугольник 1"/>
          <p:cNvSpPr/>
          <p:nvPr/>
        </p:nvSpPr>
        <p:spPr>
          <a:xfrm>
            <a:off x="778411" y="873623"/>
            <a:ext cx="1040954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/>
              <a:t>При исследовании реакции разложения аммиака на вольфрамовой проволоке: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921031" y="1407806"/>
            <a:ext cx="2124299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dirty="0"/>
              <a:t>2NH</a:t>
            </a:r>
            <a:r>
              <a:rPr lang="en-US" sz="2200" baseline="-25000" dirty="0"/>
              <a:t>3</a:t>
            </a:r>
            <a:r>
              <a:rPr lang="en-US" sz="2200" dirty="0"/>
              <a:t> → N</a:t>
            </a:r>
            <a:r>
              <a:rPr lang="en-US" sz="2200" baseline="-25000" dirty="0"/>
              <a:t>2</a:t>
            </a:r>
            <a:r>
              <a:rPr lang="en-US" sz="2200" dirty="0"/>
              <a:t> + 3H</a:t>
            </a:r>
            <a:r>
              <a:rPr lang="en-US" sz="2200" baseline="-25000" dirty="0"/>
              <a:t>2</a:t>
            </a:r>
            <a:endParaRPr lang="ru-RU" sz="2200" baseline="-250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78411" y="2095917"/>
            <a:ext cx="1097431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dirty="0"/>
              <a:t>при различных температурах получены следующие зависимости времени </a:t>
            </a:r>
            <a:r>
              <a:rPr lang="ru-RU" sz="2200" dirty="0" err="1"/>
              <a:t>полуразложения</a:t>
            </a:r>
            <a:r>
              <a:rPr lang="ru-RU" sz="2200" dirty="0"/>
              <a:t> от начального давления паров аммиака (продукты в начальный момент отсутствуют):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0575473"/>
              </p:ext>
            </p:extLst>
          </p:nvPr>
        </p:nvGraphicFramePr>
        <p:xfrm>
          <a:off x="927850" y="3203913"/>
          <a:ext cx="10824879" cy="2880360"/>
        </p:xfrm>
        <a:graphic>
          <a:graphicData uri="http://schemas.openxmlformats.org/drawingml/2006/table">
            <a:tbl>
              <a:tblPr firstRow="1" firstCol="1" bandRow="1">
                <a:tableStyleId>{0505E3EF-67EA-436B-97B2-0124C06EBD24}</a:tableStyleId>
              </a:tblPr>
              <a:tblGrid>
                <a:gridCol w="1803309">
                  <a:extLst>
                    <a:ext uri="{9D8B030D-6E8A-4147-A177-3AD203B41FA5}">
                      <a16:colId xmlns:a16="http://schemas.microsoft.com/office/drawing/2014/main" val="2614269590"/>
                    </a:ext>
                  </a:extLst>
                </a:gridCol>
                <a:gridCol w="1804314">
                  <a:extLst>
                    <a:ext uri="{9D8B030D-6E8A-4147-A177-3AD203B41FA5}">
                      <a16:colId xmlns:a16="http://schemas.microsoft.com/office/drawing/2014/main" val="3410939023"/>
                    </a:ext>
                  </a:extLst>
                </a:gridCol>
                <a:gridCol w="1804314">
                  <a:extLst>
                    <a:ext uri="{9D8B030D-6E8A-4147-A177-3AD203B41FA5}">
                      <a16:colId xmlns:a16="http://schemas.microsoft.com/office/drawing/2014/main" val="787502465"/>
                    </a:ext>
                  </a:extLst>
                </a:gridCol>
                <a:gridCol w="1804314">
                  <a:extLst>
                    <a:ext uri="{9D8B030D-6E8A-4147-A177-3AD203B41FA5}">
                      <a16:colId xmlns:a16="http://schemas.microsoft.com/office/drawing/2014/main" val="1524393720"/>
                    </a:ext>
                  </a:extLst>
                </a:gridCol>
                <a:gridCol w="1804314">
                  <a:extLst>
                    <a:ext uri="{9D8B030D-6E8A-4147-A177-3AD203B41FA5}">
                      <a16:colId xmlns:a16="http://schemas.microsoft.com/office/drawing/2014/main" val="2099517776"/>
                    </a:ext>
                  </a:extLst>
                </a:gridCol>
                <a:gridCol w="1804314">
                  <a:extLst>
                    <a:ext uri="{9D8B030D-6E8A-4147-A177-3AD203B41FA5}">
                      <a16:colId xmlns:a16="http://schemas.microsoft.com/office/drawing/2014/main" val="2627239330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900 ℃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1000 ℃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1100 ℃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2584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</a:rPr>
                        <a:t>τ</a:t>
                      </a:r>
                      <a:r>
                        <a:rPr lang="ru-RU" sz="1800" b="0" baseline="-25000" dirty="0">
                          <a:effectLst/>
                        </a:rPr>
                        <a:t>1/2</a:t>
                      </a:r>
                      <a:r>
                        <a:rPr lang="ru-RU" sz="1800" b="0" dirty="0">
                          <a:effectLst/>
                        </a:rPr>
                        <a:t>·10</a:t>
                      </a:r>
                      <a:r>
                        <a:rPr lang="ru-RU" sz="1800" b="0" baseline="30000" dirty="0">
                          <a:effectLst/>
                        </a:rPr>
                        <a:t>–3</a:t>
                      </a:r>
                      <a:r>
                        <a:rPr lang="ru-RU" sz="1800" b="0" dirty="0">
                          <a:effectLst/>
                        </a:rPr>
                        <a:t> с</a:t>
                      </a:r>
                      <a:endParaRPr lang="ru-RU" sz="24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P</a:t>
                      </a:r>
                      <a:r>
                        <a:rPr lang="en-US" sz="1800" baseline="-25000" dirty="0">
                          <a:effectLst/>
                        </a:rPr>
                        <a:t>0</a:t>
                      </a:r>
                      <a:r>
                        <a:rPr lang="ru-RU" sz="1800" dirty="0">
                          <a:effectLst/>
                        </a:rPr>
                        <a:t>·10</a:t>
                      </a:r>
                      <a:r>
                        <a:rPr lang="ru-RU" sz="1800" baseline="30000" dirty="0">
                          <a:effectLst/>
                        </a:rPr>
                        <a:t>–3</a:t>
                      </a:r>
                      <a:r>
                        <a:rPr lang="ru-RU" sz="1800" dirty="0">
                          <a:effectLst/>
                        </a:rPr>
                        <a:t> Па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τ</a:t>
                      </a:r>
                      <a:r>
                        <a:rPr lang="ru-RU" sz="1800" baseline="-25000">
                          <a:effectLst/>
                        </a:rPr>
                        <a:t>1/2</a:t>
                      </a:r>
                      <a:r>
                        <a:rPr lang="ru-RU" sz="1800">
                          <a:effectLst/>
                        </a:rPr>
                        <a:t>·10</a:t>
                      </a:r>
                      <a:r>
                        <a:rPr lang="ru-RU" sz="1800" baseline="30000">
                          <a:effectLst/>
                        </a:rPr>
                        <a:t>–3</a:t>
                      </a:r>
                      <a:r>
                        <a:rPr lang="ru-RU" sz="1800">
                          <a:effectLst/>
                        </a:rPr>
                        <a:t> с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</a:t>
                      </a:r>
                      <a:r>
                        <a:rPr lang="en-US" sz="1800" baseline="-25000">
                          <a:effectLst/>
                        </a:rPr>
                        <a:t>0</a:t>
                      </a:r>
                      <a:r>
                        <a:rPr lang="ru-RU" sz="1800">
                          <a:effectLst/>
                        </a:rPr>
                        <a:t>·10</a:t>
                      </a:r>
                      <a:r>
                        <a:rPr lang="ru-RU" sz="1800" baseline="30000">
                          <a:effectLst/>
                        </a:rPr>
                        <a:t>–3</a:t>
                      </a:r>
                      <a:r>
                        <a:rPr lang="ru-RU" sz="1800">
                          <a:effectLst/>
                        </a:rPr>
                        <a:t> Па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τ</a:t>
                      </a:r>
                      <a:r>
                        <a:rPr lang="ru-RU" sz="1800" baseline="-25000">
                          <a:effectLst/>
                        </a:rPr>
                        <a:t>1/2</a:t>
                      </a:r>
                      <a:r>
                        <a:rPr lang="ru-RU" sz="1800">
                          <a:effectLst/>
                        </a:rPr>
                        <a:t>·10</a:t>
                      </a:r>
                      <a:r>
                        <a:rPr lang="ru-RU" sz="1800" baseline="30000">
                          <a:effectLst/>
                        </a:rPr>
                        <a:t>–3</a:t>
                      </a:r>
                      <a:r>
                        <a:rPr lang="ru-RU" sz="1800">
                          <a:effectLst/>
                        </a:rPr>
                        <a:t> с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</a:t>
                      </a:r>
                      <a:r>
                        <a:rPr lang="en-US" sz="1800" baseline="-25000">
                          <a:effectLst/>
                        </a:rPr>
                        <a:t>0</a:t>
                      </a:r>
                      <a:r>
                        <a:rPr lang="ru-RU" sz="1800">
                          <a:effectLst/>
                        </a:rPr>
                        <a:t>·10</a:t>
                      </a:r>
                      <a:r>
                        <a:rPr lang="ru-RU" sz="1800" baseline="30000">
                          <a:effectLst/>
                        </a:rPr>
                        <a:t>–3</a:t>
                      </a:r>
                      <a:r>
                        <a:rPr lang="ru-RU" sz="1800">
                          <a:effectLst/>
                        </a:rPr>
                        <a:t> Па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3584108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</a:rPr>
                        <a:t>0,90</a:t>
                      </a:r>
                      <a:endParaRPr lang="ru-RU" sz="24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3,33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0,48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7,98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0,06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4,66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973101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</a:rPr>
                        <a:t>1,62</a:t>
                      </a:r>
                      <a:endParaRPr lang="ru-RU" sz="24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5,33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1,02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17,3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0,18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7,98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053890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</a:rPr>
                        <a:t>3,36</a:t>
                      </a:r>
                      <a:endParaRPr lang="ru-RU" sz="24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10,66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1,62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35,9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0,30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17,30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31895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</a:rPr>
                        <a:t>7,50</a:t>
                      </a:r>
                      <a:endParaRPr lang="ru-RU" sz="24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18,63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 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0,48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34,60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1583687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</a:rPr>
                        <a:t>10,80</a:t>
                      </a:r>
                      <a:endParaRPr lang="ru-RU" sz="24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33,00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 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78170968"/>
                  </a:ext>
                </a:extLst>
              </a:tr>
            </a:tbl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823072" y="6226025"/>
            <a:ext cx="6533071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200" dirty="0"/>
              <a:t>Определить порядок реакции и энергию активации?</a:t>
            </a:r>
          </a:p>
        </p:txBody>
      </p:sp>
    </p:spTree>
    <p:extLst>
      <p:ext uri="{BB962C8B-B14F-4D97-AF65-F5344CB8AC3E}">
        <p14:creationId xmlns:p14="http://schemas.microsoft.com/office/powerpoint/2010/main" val="1415936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69182"/>
            <a:ext cx="10515600" cy="1325563"/>
          </a:xfrm>
        </p:spPr>
        <p:txBody>
          <a:bodyPr>
            <a:normAutofit/>
          </a:bodyPr>
          <a:lstStyle/>
          <a:p>
            <a:pPr algn="just"/>
            <a:r>
              <a:rPr lang="ru-RU" sz="3200" b="1" dirty="0" smtClean="0">
                <a:solidFill>
                  <a:srgbClr val="FF0000"/>
                </a:solidFill>
              </a:rPr>
              <a:t>Практика №</a:t>
            </a:r>
            <a:r>
              <a:rPr lang="en-US" sz="3200" b="1" dirty="0" smtClean="0">
                <a:solidFill>
                  <a:srgbClr val="FF0000"/>
                </a:solidFill>
              </a:rPr>
              <a:t>4</a:t>
            </a:r>
            <a:r>
              <a:rPr lang="ru-RU" sz="3200" b="1" dirty="0" smtClean="0">
                <a:solidFill>
                  <a:srgbClr val="FF0000"/>
                </a:solidFill>
              </a:rPr>
              <a:t>. Материальный и тепловой балансы химического процесса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46992" y="1987281"/>
            <a:ext cx="10515600" cy="48992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 smtClean="0">
                <a:solidFill>
                  <a:srgbClr val="00B050"/>
                </a:solidFill>
              </a:rPr>
              <a:t>1. Основные расчетные формулы</a:t>
            </a:r>
            <a:endParaRPr lang="ru-RU" dirty="0" smtClean="0"/>
          </a:p>
        </p:txBody>
      </p:sp>
      <p:sp>
        <p:nvSpPr>
          <p:cNvPr id="5" name="Прямоугольник 4"/>
          <p:cNvSpPr/>
          <p:nvPr/>
        </p:nvSpPr>
        <p:spPr>
          <a:xfrm>
            <a:off x="838200" y="1279301"/>
            <a:ext cx="1089953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dirty="0" smtClean="0"/>
              <a:t>Материальный и тепловой балансы химического процесса составляются на основе законов сохранения массы и энергии.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6673C-F5A3-43B0-B972-2C1DC889E6DD}" type="slidenum">
              <a:rPr lang="ru-RU" smtClean="0"/>
              <a:pPr/>
              <a:t>14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846992" y="2477207"/>
            <a:ext cx="1063576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dirty="0" smtClean="0"/>
              <a:t>1. Общий </a:t>
            </a:r>
            <a:r>
              <a:rPr lang="ru-RU" sz="2200" dirty="0"/>
              <a:t>материальный </a:t>
            </a:r>
            <a:r>
              <a:rPr lang="ru-RU" sz="2200" dirty="0" smtClean="0"/>
              <a:t>баланс:</a:t>
            </a:r>
            <a:endParaRPr lang="ru-RU" sz="2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Прямоугольник 8"/>
              <p:cNvSpPr/>
              <p:nvPr/>
            </p:nvSpPr>
            <p:spPr>
              <a:xfrm>
                <a:off x="4673054" y="2822892"/>
                <a:ext cx="2863476" cy="102733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𝑑𝑀</m:t>
                          </m:r>
                        </m:num>
                        <m:den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𝜏</m:t>
                          </m:r>
                        </m:den>
                      </m:f>
                      <m:r>
                        <a:rPr lang="ru-RU" sz="3200" i="0">
                          <a:latin typeface="Cambria Math" panose="02040503050406030204" pitchFamily="18" charset="0"/>
                        </a:rPr>
                        <m:t>=−∆</m:t>
                      </m:r>
                      <m:sSub>
                        <m:sSubPr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ru-RU" sz="3200" i="0">
                              <a:latin typeface="Cambria Math" panose="02040503050406030204" pitchFamily="18" charset="0"/>
                            </a:rPr>
                            <m:t>общ</m:t>
                          </m:r>
                        </m:sub>
                      </m:sSub>
                    </m:oMath>
                  </m:oMathPara>
                </a14:m>
                <a:endParaRPr lang="ru-RU" sz="3200" dirty="0"/>
              </a:p>
            </p:txBody>
          </p:sp>
        </mc:Choice>
        <mc:Fallback xmlns="">
          <p:sp>
            <p:nvSpPr>
              <p:cNvPr id="9" name="Прямоугольник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3054" y="2822892"/>
                <a:ext cx="2863476" cy="102733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Прямоугольник 9"/>
          <p:cNvSpPr/>
          <p:nvPr/>
        </p:nvSpPr>
        <p:spPr>
          <a:xfrm>
            <a:off x="846992" y="4011244"/>
            <a:ext cx="5635389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200" dirty="0" smtClean="0"/>
              <a:t>2. Общее </a:t>
            </a:r>
            <a:r>
              <a:rPr lang="ru-RU" sz="2200" dirty="0"/>
              <a:t>уравнение материального баланса: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Прямоугольник 10"/>
              <p:cNvSpPr/>
              <p:nvPr/>
            </p:nvSpPr>
            <p:spPr>
              <a:xfrm>
                <a:off x="4673054" y="4607406"/>
                <a:ext cx="3869970" cy="102733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ru-RU" sz="3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sz="3200" i="1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ru-RU" sz="32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𝜏</m:t>
                          </m:r>
                        </m:den>
                      </m:f>
                      <m:r>
                        <a:rPr lang="ru-RU" sz="3200" i="0">
                          <a:latin typeface="Cambria Math" panose="02040503050406030204" pitchFamily="18" charset="0"/>
                        </a:rPr>
                        <m:t>=−∆</m:t>
                      </m:r>
                      <m:sSub>
                        <m:sSubPr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ru-RU" sz="3200" i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ru-RU" sz="3200" i="0">
                          <a:latin typeface="Cambria Math" panose="02040503050406030204" pitchFamily="18" charset="0"/>
                        </a:rPr>
                        <m:t>∙</m:t>
                      </m:r>
                      <m:r>
                        <a:rPr lang="ru-RU" sz="3200" i="1"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ru-RU" sz="3200" dirty="0"/>
              </a:p>
            </p:txBody>
          </p:sp>
        </mc:Choice>
        <mc:Fallback xmlns="">
          <p:sp>
            <p:nvSpPr>
              <p:cNvPr id="11" name="Прямоугольник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3054" y="4607406"/>
                <a:ext cx="3869970" cy="102733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27110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39415" y="363875"/>
            <a:ext cx="10515600" cy="48992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 smtClean="0">
                <a:solidFill>
                  <a:srgbClr val="00B050"/>
                </a:solidFill>
              </a:rPr>
              <a:t>1. Основные расчетные формулы</a:t>
            </a:r>
            <a:endParaRPr lang="ru-RU" dirty="0" smtClean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6673C-F5A3-43B0-B972-2C1DC889E6DD}" type="slidenum">
              <a:rPr lang="ru-RU" smtClean="0"/>
              <a:pPr/>
              <a:t>15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39415" y="853801"/>
            <a:ext cx="1071747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3. Уравнения </a:t>
            </a:r>
            <a:r>
              <a:rPr lang="ru-RU" sz="2400" dirty="0"/>
              <a:t>материального баланса для различных типов моделей химических реакторов: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739415" y="1684798"/>
            <a:ext cx="98937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/>
              <a:t>РИС-П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Прямоугольник 12"/>
              <p:cNvSpPr/>
              <p:nvPr/>
            </p:nvSpPr>
            <p:spPr>
              <a:xfrm>
                <a:off x="3982112" y="1915630"/>
                <a:ext cx="4030206" cy="112832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ru-RU" sz="3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sz="3200" i="1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ru-RU" sz="32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𝜏</m:t>
                          </m:r>
                        </m:den>
                      </m:f>
                      <m:r>
                        <a:rPr lang="ru-RU" sz="320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𝑑</m:t>
                          </m:r>
                          <m:d>
                            <m:dPr>
                              <m:ctrlPr>
                                <a:rPr lang="ru-RU" sz="3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ru-RU" sz="3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ru-RU" sz="3200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sSub>
                                    <m:sSubPr>
                                      <m:ctrlPr>
                                        <a:rPr lang="ru-RU" sz="3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ru-RU" sz="3200" i="1">
                                          <a:latin typeface="Cambria Math" panose="02040503050406030204" pitchFamily="18" charset="0"/>
                                        </a:rPr>
                                        <m:t>𝐶</m:t>
                                      </m:r>
                                    </m:e>
                                    <m:sub>
                                      <m:r>
                                        <a:rPr lang="ru-RU" sz="32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𝜏</m:t>
                          </m:r>
                        </m:den>
                      </m:f>
                      <m:r>
                        <a:rPr lang="ru-RU" sz="3200" i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ru-RU" sz="3200" i="0">
                          <a:latin typeface="Cambria Math" panose="02040503050406030204" pitchFamily="18" charset="0"/>
                        </a:rPr>
                        <m:t>∙</m:t>
                      </m:r>
                      <m:r>
                        <a:rPr lang="ru-RU" sz="3200" i="1"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ru-RU" sz="3200" dirty="0"/>
              </a:p>
            </p:txBody>
          </p:sp>
        </mc:Choice>
        <mc:Fallback xmlns="">
          <p:sp>
            <p:nvSpPr>
              <p:cNvPr id="13" name="Прямоугольник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2112" y="1915630"/>
                <a:ext cx="4030206" cy="112832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Прямоугольник 13"/>
          <p:cNvSpPr/>
          <p:nvPr/>
        </p:nvSpPr>
        <p:spPr>
          <a:xfrm>
            <a:off x="839601" y="3217440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/>
              <a:t>РИС-Н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6" name="Прямоугольник 15"/>
              <p:cNvSpPr/>
              <p:nvPr/>
            </p:nvSpPr>
            <p:spPr>
              <a:xfrm>
                <a:off x="2512459" y="3687163"/>
                <a:ext cx="7258782" cy="112832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𝑑</m:t>
                          </m:r>
                          <m:d>
                            <m:dPr>
                              <m:ctrlPr>
                                <a:rPr lang="ru-RU" sz="3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ru-RU" sz="3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ru-RU" sz="3200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sSub>
                                    <m:sSubPr>
                                      <m:ctrlPr>
                                        <a:rPr lang="ru-RU" sz="3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ru-RU" sz="3200" i="1">
                                          <a:latin typeface="Cambria Math" panose="02040503050406030204" pitchFamily="18" charset="0"/>
                                        </a:rPr>
                                        <m:t>𝐶</m:t>
                                      </m:r>
                                    </m:e>
                                    <m:sub>
                                      <m:r>
                                        <a:rPr lang="ru-RU" sz="32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𝜏</m:t>
                          </m:r>
                        </m:den>
                      </m:f>
                      <m:r>
                        <a:rPr lang="ru-RU" sz="3200" i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𝜗</m:t>
                          </m:r>
                        </m:e>
                        <m:sub>
                          <m:r>
                            <a:rPr lang="ru-RU" sz="3200" i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ru-RU" sz="3200" i="0">
                          <a:latin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sSub>
                            <m:sSubPr>
                              <m:ctrlPr>
                                <a:rPr lang="ru-RU" sz="3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sz="32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e>
                            <m:sub>
                              <m:r>
                                <a:rPr lang="ru-RU" sz="3200" i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</m:sSub>
                      <m:r>
                        <a:rPr lang="ru-RU" sz="3200" i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𝜗</m:t>
                          </m:r>
                        </m:e>
                        <m:sub>
                          <m:r>
                            <a:rPr lang="ru-RU" sz="3200" i="0">
                              <a:latin typeface="Cambria Math" panose="02040503050406030204" pitchFamily="18" charset="0"/>
                            </a:rPr>
                            <m:t>вых</m:t>
                          </m:r>
                        </m:sub>
                      </m:sSub>
                      <m:r>
                        <a:rPr lang="ru-RU" sz="3200" i="0">
                          <a:latin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sSub>
                            <m:sSubPr>
                              <m:ctrlPr>
                                <a:rPr lang="ru-RU" sz="3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sz="32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e>
                            <m:sub>
                              <m:r>
                                <a:rPr lang="ru-RU" sz="3200" i="0">
                                  <a:latin typeface="Cambria Math" panose="02040503050406030204" pitchFamily="18" charset="0"/>
                                </a:rPr>
                                <m:t>вых</m:t>
                              </m:r>
                            </m:sub>
                          </m:sSub>
                        </m:sub>
                      </m:sSub>
                      <m:r>
                        <a:rPr lang="ru-RU" sz="3200" i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sSub>
                            <m:sSubPr>
                              <m:ctrlPr>
                                <a:rPr lang="ru-RU" sz="3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sz="32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e>
                            <m:sub>
                              <m:r>
                                <a:rPr lang="ru-RU" sz="3200" i="0">
                                  <a:latin typeface="Cambria Math" panose="02040503050406030204" pitchFamily="18" charset="0"/>
                                </a:rPr>
                                <m:t>вых</m:t>
                              </m:r>
                            </m:sub>
                          </m:sSub>
                        </m:sub>
                      </m:sSub>
                      <m:r>
                        <a:rPr lang="ru-RU" sz="3200" i="0">
                          <a:latin typeface="Cambria Math" panose="02040503050406030204" pitchFamily="18" charset="0"/>
                        </a:rPr>
                        <m:t>∙</m:t>
                      </m:r>
                      <m:r>
                        <a:rPr lang="ru-RU" sz="3200" i="1"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ru-RU" sz="3200" dirty="0"/>
              </a:p>
            </p:txBody>
          </p:sp>
        </mc:Choice>
        <mc:Fallback>
          <p:sp>
            <p:nvSpPr>
              <p:cNvPr id="16" name="Прямоугольник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2459" y="3687163"/>
                <a:ext cx="7258782" cy="112832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Прямоугольник 16"/>
          <p:cNvSpPr/>
          <p:nvPr/>
        </p:nvSpPr>
        <p:spPr>
          <a:xfrm>
            <a:off x="839601" y="4842415"/>
            <a:ext cx="39794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/>
              <a:t>Каскад из n реакторов РИС-Н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Прямоугольник 17"/>
              <p:cNvSpPr/>
              <p:nvPr/>
            </p:nvSpPr>
            <p:spPr>
              <a:xfrm>
                <a:off x="3108053" y="5330852"/>
                <a:ext cx="6216254" cy="114210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ru-RU" sz="3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sz="3200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ru-RU" sz="32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ru-RU" sz="3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sz="3200" i="1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ru-RU" sz="3200" i="0">
                                  <a:latin typeface="Cambria Math" panose="02040503050406030204" pitchFamily="18" charset="0"/>
                                </a:rPr>
                                <m:t>общ</m:t>
                              </m:r>
                            </m:sub>
                          </m:sSub>
                        </m:den>
                      </m:f>
                      <m:r>
                        <a:rPr lang="ru-RU" sz="3200" i="0">
                          <a:latin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sSub>
                            <m:sSubPr>
                              <m:ctrlPr>
                                <a:rPr lang="ru-RU" sz="3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sz="32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e>
                            <m:sub>
                              <m:r>
                                <a:rPr lang="ru-RU" sz="32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sub>
                      </m:sSub>
                      <m:r>
                        <a:rPr lang="ru-RU" sz="3200" i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sSub>
                            <m:sSubPr>
                              <m:ctrlPr>
                                <a:rPr lang="ru-RU" sz="3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sz="32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e>
                            <m:sub>
                              <m:r>
                                <a:rPr lang="ru-RU" sz="32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sub>
                      </m:sSub>
                      <m:r>
                        <a:rPr lang="ru-RU" sz="3200" i="0">
                          <a:latin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𝜗</m:t>
                          </m:r>
                        </m:e>
                        <m:sub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ru-RU" sz="3200" i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sSub>
                            <m:sSubPr>
                              <m:ctrlPr>
                                <a:rPr lang="ru-RU" sz="3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sz="32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e>
                            <m:sub>
                              <m:r>
                                <a:rPr lang="ru-RU" sz="32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ru-RU" sz="3200" i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b>
                          </m:sSub>
                        </m:sub>
                      </m:sSub>
                      <m:r>
                        <a:rPr lang="ru-RU" sz="3200" i="0">
                          <a:latin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𝜗</m:t>
                          </m:r>
                        </m:e>
                        <m:sub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ru-RU" sz="3200" i="0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</m:oMath>
                  </m:oMathPara>
                </a14:m>
                <a:endParaRPr lang="ru-RU" sz="3200" dirty="0"/>
              </a:p>
            </p:txBody>
          </p:sp>
        </mc:Choice>
        <mc:Fallback xmlns="">
          <p:sp>
            <p:nvSpPr>
              <p:cNvPr id="18" name="Прямоугольник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8053" y="5330852"/>
                <a:ext cx="6216254" cy="114210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04904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39415" y="363875"/>
            <a:ext cx="10515600" cy="48992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 smtClean="0">
                <a:solidFill>
                  <a:srgbClr val="00B050"/>
                </a:solidFill>
              </a:rPr>
              <a:t>1. Основные расчетные формулы</a:t>
            </a:r>
            <a:endParaRPr lang="ru-RU" dirty="0" smtClean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6673C-F5A3-43B0-B972-2C1DC889E6DD}" type="slidenum">
              <a:rPr lang="ru-RU" smtClean="0"/>
              <a:pPr/>
              <a:t>16</a:t>
            </a:fld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739415" y="853801"/>
            <a:ext cx="7072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/>
              <a:t>РИВ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Прямоугольник 3"/>
              <p:cNvSpPr/>
              <p:nvPr/>
            </p:nvSpPr>
            <p:spPr>
              <a:xfrm>
                <a:off x="3928508" y="1315466"/>
                <a:ext cx="3532505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3200" i="1">
                          <a:latin typeface="Cambria Math" panose="02040503050406030204" pitchFamily="18" charset="0"/>
                        </a:rPr>
                        <m:t>𝜗</m:t>
                      </m:r>
                      <m:r>
                        <a:rPr lang="ru-RU" sz="3200" i="0">
                          <a:latin typeface="Cambria Math" panose="02040503050406030204" pitchFamily="18" charset="0"/>
                        </a:rPr>
                        <m:t>∙</m:t>
                      </m:r>
                      <m:r>
                        <a:rPr lang="ru-RU" sz="3200" i="1">
                          <a:latin typeface="Cambria Math" panose="02040503050406030204" pitchFamily="18" charset="0"/>
                        </a:rPr>
                        <m:t>𝑑</m:t>
                      </m:r>
                      <m:sSub>
                        <m:sSubPr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ru-RU" sz="3200" i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ru-RU" sz="3200" i="0">
                          <a:latin typeface="Cambria Math" panose="02040503050406030204" pitchFamily="18" charset="0"/>
                        </a:rPr>
                        <m:t>∙</m:t>
                      </m:r>
                      <m:r>
                        <a:rPr lang="ru-RU" sz="3200" i="1"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ru-RU" sz="3200" i="0">
                          <a:latin typeface="Cambria Math" panose="02040503050406030204" pitchFamily="18" charset="0"/>
                        </a:rPr>
                        <m:t>∙</m:t>
                      </m:r>
                      <m:r>
                        <a:rPr lang="ru-RU" sz="3200" i="1">
                          <a:latin typeface="Cambria Math" panose="02040503050406030204" pitchFamily="18" charset="0"/>
                        </a:rPr>
                        <m:t>𝑑𝐿</m:t>
                      </m:r>
                    </m:oMath>
                  </m:oMathPara>
                </a14:m>
                <a:endParaRPr lang="ru-RU" sz="3200" dirty="0"/>
              </a:p>
            </p:txBody>
          </p:sp>
        </mc:Choice>
        <mc:Fallback xmlns="">
          <p:sp>
            <p:nvSpPr>
              <p:cNvPr id="4" name="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8508" y="1315466"/>
                <a:ext cx="3532505" cy="5847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Прямоугольник 4"/>
          <p:cNvSpPr/>
          <p:nvPr/>
        </p:nvSpPr>
        <p:spPr>
          <a:xfrm>
            <a:off x="739415" y="2087887"/>
            <a:ext cx="141417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/>
              <a:t>РИС-</a:t>
            </a:r>
            <a:r>
              <a:rPr lang="ru-RU" sz="2400" dirty="0" err="1"/>
              <a:t>пн</a:t>
            </a:r>
            <a:r>
              <a:rPr lang="ru-RU" sz="2400" dirty="0"/>
              <a:t>/д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Прямоугольник 6"/>
              <p:cNvSpPr/>
              <p:nvPr/>
            </p:nvSpPr>
            <p:spPr>
              <a:xfrm>
                <a:off x="3102341" y="2549552"/>
                <a:ext cx="6235810" cy="10480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𝑑𝑀</m:t>
                          </m:r>
                        </m:num>
                        <m:den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𝜏</m:t>
                          </m:r>
                        </m:den>
                      </m:f>
                      <m:r>
                        <a:rPr lang="ru-RU" sz="320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𝑑</m:t>
                          </m:r>
                          <m:d>
                            <m:dPr>
                              <m:ctrlPr>
                                <a:rPr lang="ru-RU" sz="3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ru-RU" sz="3200" i="1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ru-RU" sz="3200" i="0">
                                  <a:latin typeface="Cambria Math" panose="02040503050406030204" pitchFamily="18" charset="0"/>
                                </a:rPr>
                                <m:t>∙</m:t>
                              </m:r>
                              <m:r>
                                <a:rPr lang="ru-RU" sz="3200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d>
                        </m:num>
                        <m:den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𝜏</m:t>
                          </m:r>
                        </m:den>
                      </m:f>
                      <m:r>
                        <a:rPr lang="ru-RU" sz="3200" i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sSub>
                            <m:sSubPr>
                              <m:ctrlPr>
                                <a:rPr lang="ru-RU" sz="3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sz="3200" i="0">
                                  <a:latin typeface="Cambria Math" panose="02040503050406030204" pitchFamily="18" charset="0"/>
                                </a:rPr>
                                <m:t>общ</m:t>
                              </m:r>
                            </m:e>
                            <m:sub>
                              <m:r>
                                <a:rPr lang="ru-RU" sz="3200" i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</m:sSub>
                      <m:r>
                        <a:rPr lang="ru-RU" sz="3200" i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sSub>
                            <m:sSubPr>
                              <m:ctrlPr>
                                <a:rPr lang="ru-RU" sz="3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sz="3200" i="0">
                                  <a:latin typeface="Cambria Math" panose="02040503050406030204" pitchFamily="18" charset="0"/>
                                </a:rPr>
                                <m:t>общ</m:t>
                              </m:r>
                            </m:e>
                            <m:sub>
                              <m:r>
                                <a:rPr lang="ru-RU" sz="3200" i="0">
                                  <a:latin typeface="Cambria Math" panose="02040503050406030204" pitchFamily="18" charset="0"/>
                                </a:rPr>
                                <m:t>вых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ru-RU" sz="3200" dirty="0"/>
              </a:p>
            </p:txBody>
          </p:sp>
        </mc:Choice>
        <mc:Fallback xmlns="">
          <p:sp>
            <p:nvSpPr>
              <p:cNvPr id="7" name="Прямоугольник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2341" y="2549552"/>
                <a:ext cx="6235810" cy="104804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Прямоугольник 8"/>
          <p:cNvSpPr/>
          <p:nvPr/>
        </p:nvSpPr>
        <p:spPr>
          <a:xfrm>
            <a:off x="739415" y="3744263"/>
            <a:ext cx="51962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/>
              <a:t>По i-ому веществу для этого реактора: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Прямоугольник 9"/>
              <p:cNvSpPr/>
              <p:nvPr/>
            </p:nvSpPr>
            <p:spPr>
              <a:xfrm>
                <a:off x="2342513" y="4415601"/>
                <a:ext cx="8108182" cy="112274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𝑑</m:t>
                          </m:r>
                          <m:d>
                            <m:dPr>
                              <m:ctrlPr>
                                <a:rPr lang="ru-RU" sz="3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ru-RU" sz="3200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  <m:r>
                                <a:rPr lang="ru-RU" sz="3200" i="0">
                                  <a:latin typeface="Cambria Math" panose="02040503050406030204" pitchFamily="18" charset="0"/>
                                </a:rPr>
                                <m:t>∙</m:t>
                              </m:r>
                              <m:sSub>
                                <m:sSubPr>
                                  <m:ctrlPr>
                                    <a:rPr lang="ru-RU" sz="3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ru-RU" sz="3200" i="1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sSub>
                                    <m:sSubPr>
                                      <m:ctrlPr>
                                        <a:rPr lang="ru-RU" sz="3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ru-RU" sz="32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e>
                                    <m:sub>
                                      <m:r>
                                        <a:rPr lang="ru-RU" sz="3200" i="0">
                                          <a:latin typeface="Cambria Math" panose="02040503050406030204" pitchFamily="18" charset="0"/>
                                        </a:rPr>
                                        <m:t>вых</m:t>
                                      </m:r>
                                    </m:sub>
                                  </m:sSub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𝜏</m:t>
                          </m:r>
                        </m:den>
                      </m:f>
                      <m:r>
                        <a:rPr lang="ru-RU" sz="3200" i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𝜗</m:t>
                          </m:r>
                        </m:e>
                        <m:sub>
                          <m:r>
                            <a:rPr lang="ru-RU" sz="3200" i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ru-RU" sz="3200" i="0">
                          <a:latin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sSub>
                            <m:sSubPr>
                              <m:ctrlPr>
                                <a:rPr lang="ru-RU" sz="3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sz="32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e>
                            <m:sub>
                              <m:r>
                                <a:rPr lang="ru-RU" sz="3200" i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</m:sSub>
                      <m:r>
                        <a:rPr lang="ru-RU" sz="3200" i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𝜗</m:t>
                          </m:r>
                        </m:e>
                        <m:sub>
                          <m:r>
                            <a:rPr lang="ru-RU" sz="3200" i="0">
                              <a:latin typeface="Cambria Math" panose="02040503050406030204" pitchFamily="18" charset="0"/>
                            </a:rPr>
                            <m:t>вых</m:t>
                          </m:r>
                        </m:sub>
                      </m:sSub>
                      <m:r>
                        <a:rPr lang="ru-RU" sz="3200" i="0">
                          <a:latin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sSub>
                            <m:sSubPr>
                              <m:ctrlPr>
                                <a:rPr lang="ru-RU" sz="3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sz="32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e>
                            <m:sub>
                              <m:r>
                                <a:rPr lang="ru-RU" sz="3200" i="0">
                                  <a:latin typeface="Cambria Math" panose="02040503050406030204" pitchFamily="18" charset="0"/>
                                </a:rPr>
                                <m:t>вых</m:t>
                              </m:r>
                            </m:sub>
                          </m:sSub>
                        </m:sub>
                      </m:sSub>
                      <m:r>
                        <a:rPr lang="ru-RU" sz="3200" i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sSub>
                            <m:sSubPr>
                              <m:ctrlPr>
                                <a:rPr lang="ru-RU" sz="3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sz="32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e>
                            <m:sub>
                              <m:r>
                                <a:rPr lang="ru-RU" sz="3200" i="0">
                                  <a:latin typeface="Cambria Math" panose="02040503050406030204" pitchFamily="18" charset="0"/>
                                </a:rPr>
                                <m:t>вых</m:t>
                              </m:r>
                            </m:sub>
                          </m:sSub>
                        </m:sub>
                      </m:sSub>
                      <m:r>
                        <a:rPr lang="ru-RU" sz="3200" i="0">
                          <a:latin typeface="Cambria Math" panose="02040503050406030204" pitchFamily="18" charset="0"/>
                        </a:rPr>
                        <m:t>∙</m:t>
                      </m:r>
                      <m:r>
                        <a:rPr lang="ru-RU" sz="3200" i="1"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ru-RU" sz="3200" dirty="0"/>
              </a:p>
            </p:txBody>
          </p:sp>
        </mc:Choice>
        <mc:Fallback xmlns="">
          <p:sp>
            <p:nvSpPr>
              <p:cNvPr id="10" name="Прямоугольник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2513" y="4415601"/>
                <a:ext cx="8108182" cy="112274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1225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39415" y="363875"/>
            <a:ext cx="10515600" cy="48992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 smtClean="0">
                <a:solidFill>
                  <a:srgbClr val="00B050"/>
                </a:solidFill>
              </a:rPr>
              <a:t>1. Основные расчетные формулы</a:t>
            </a:r>
            <a:endParaRPr lang="ru-RU" dirty="0" smtClean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6673C-F5A3-43B0-B972-2C1DC889E6DD}" type="slidenum">
              <a:rPr lang="ru-RU" smtClean="0"/>
              <a:pPr/>
              <a:t>17</a:t>
            </a:fld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835825" y="998675"/>
            <a:ext cx="603428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/>
              <a:t>4. Общий </a:t>
            </a:r>
            <a:r>
              <a:rPr lang="ru-RU" sz="2400" dirty="0"/>
              <a:t>вид уравнения теплового баланса: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Прямоугольник 3"/>
              <p:cNvSpPr/>
              <p:nvPr/>
            </p:nvSpPr>
            <p:spPr>
              <a:xfrm>
                <a:off x="1164504" y="1605214"/>
                <a:ext cx="9394238" cy="10480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𝑑</m:t>
                          </m:r>
                          <m:d>
                            <m:dPr>
                              <m:ctrlPr>
                                <a:rPr lang="ru-RU" sz="3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ru-RU" sz="3200" i="1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  <m:r>
                                <a:rPr lang="ru-RU" sz="3200" i="0">
                                  <a:latin typeface="Cambria Math" panose="02040503050406030204" pitchFamily="18" charset="0"/>
                                </a:rPr>
                                <m:t>∙</m:t>
                              </m:r>
                              <m:r>
                                <a:rPr lang="ru-RU" sz="3200" i="1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</m:num>
                        <m:den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𝜏</m:t>
                          </m:r>
                        </m:den>
                      </m:f>
                      <m:r>
                        <a:rPr lang="ru-RU" sz="3200" i="0">
                          <a:latin typeface="Cambria Math" panose="02040503050406030204" pitchFamily="18" charset="0"/>
                        </a:rPr>
                        <m:t>=−∆</m:t>
                      </m:r>
                      <m:d>
                        <m:dPr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ru-RU" sz="3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sz="3200" i="1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ru-RU" sz="3200" i="0">
                                  <a:latin typeface="Cambria Math" panose="02040503050406030204" pitchFamily="18" charset="0"/>
                                </a:rPr>
                                <m:t>общ</m:t>
                              </m:r>
                            </m:sub>
                          </m:sSub>
                          <m:r>
                            <a:rPr lang="ru-RU" sz="3200" i="0">
                              <a:latin typeface="Cambria Math" panose="02040503050406030204" pitchFamily="18" charset="0"/>
                            </a:rPr>
                            <m:t>∙</m:t>
                          </m:r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</m:d>
                      <m:r>
                        <a:rPr lang="ru-RU" sz="3200" i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ru-RU" sz="3200" i="1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ru-RU" sz="3200" i="0">
                          <a:latin typeface="Cambria Math" panose="02040503050406030204" pitchFamily="18" charset="0"/>
                        </a:rPr>
                        <m:t>∙</m:t>
                      </m:r>
                      <m:r>
                        <a:rPr lang="ru-RU" sz="3200" i="1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ru-RU" sz="3200" i="0">
                          <a:latin typeface="Cambria Math" panose="02040503050406030204" pitchFamily="18" charset="0"/>
                        </a:rPr>
                        <m:t>∙</m:t>
                      </m:r>
                      <m:d>
                        <m:dPr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ru-RU" sz="3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sz="32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ru-RU" sz="3200" i="0">
                                  <a:latin typeface="Cambria Math" panose="02040503050406030204" pitchFamily="18" charset="0"/>
                                </a:rPr>
                                <m:t>р</m:t>
                              </m:r>
                            </m:sub>
                          </m:sSub>
                          <m:r>
                            <a:rPr lang="ru-RU" sz="3200" i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ru-RU" sz="3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sz="32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ru-RU" sz="3200" i="0">
                                  <a:latin typeface="Cambria Math" panose="02040503050406030204" pitchFamily="18" charset="0"/>
                                </a:rPr>
                                <m:t>х</m:t>
                              </m:r>
                            </m:sub>
                          </m:sSub>
                        </m:e>
                      </m:d>
                      <m:r>
                        <a:rPr lang="ru-RU" sz="3200" i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ru-RU" sz="3200" i="1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ru-RU" sz="3200" i="0">
                          <a:latin typeface="Cambria Math" panose="02040503050406030204" pitchFamily="18" charset="0"/>
                        </a:rPr>
                        <m:t>∙</m:t>
                      </m:r>
                      <m:f>
                        <m:fPr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𝑑𝑉</m:t>
                          </m:r>
                        </m:num>
                        <m:den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𝜏</m:t>
                          </m:r>
                        </m:den>
                      </m:f>
                    </m:oMath>
                  </m:oMathPara>
                </a14:m>
                <a:endParaRPr lang="ru-RU" sz="3200" dirty="0"/>
              </a:p>
            </p:txBody>
          </p:sp>
        </mc:Choice>
        <mc:Fallback xmlns="">
          <p:sp>
            <p:nvSpPr>
              <p:cNvPr id="4" name="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4504" y="1605214"/>
                <a:ext cx="9394238" cy="104804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Прямоугольник 4"/>
          <p:cNvSpPr/>
          <p:nvPr/>
        </p:nvSpPr>
        <p:spPr>
          <a:xfrm>
            <a:off x="835825" y="2798132"/>
            <a:ext cx="112127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5. Уравнение </a:t>
            </a:r>
            <a:r>
              <a:rPr lang="ru-RU" sz="2400" dirty="0"/>
              <a:t>теплового баланса для различных типов химических реакторов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835825" y="3259797"/>
            <a:ext cx="334950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/>
              <a:t>РИС-</a:t>
            </a:r>
            <a:r>
              <a:rPr lang="ru-RU" sz="2400" dirty="0" err="1"/>
              <a:t>пн</a:t>
            </a:r>
            <a:r>
              <a:rPr lang="ru-RU" sz="2400" dirty="0"/>
              <a:t>/д, при </a:t>
            </a:r>
            <a:r>
              <a:rPr lang="en-US" sz="2400" dirty="0"/>
              <a:t>V = </a:t>
            </a:r>
            <a:r>
              <a:rPr lang="en-US" sz="2400" dirty="0" err="1"/>
              <a:t>const</a:t>
            </a:r>
            <a:r>
              <a:rPr lang="en-US" sz="2400" dirty="0"/>
              <a:t>:</a:t>
            </a:r>
            <a:endParaRPr lang="ru-RU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Прямоугольник 7"/>
              <p:cNvSpPr/>
              <p:nvPr/>
            </p:nvSpPr>
            <p:spPr>
              <a:xfrm>
                <a:off x="835825" y="3868714"/>
                <a:ext cx="10513071" cy="104605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3200" i="1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ru-RU" sz="3200" i="0">
                          <a:latin typeface="Cambria Math" panose="02040503050406030204" pitchFamily="18" charset="0"/>
                        </a:rPr>
                        <m:t>∙</m:t>
                      </m:r>
                      <m:f>
                        <m:fPr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𝑑𝑈</m:t>
                          </m:r>
                        </m:num>
                        <m:den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𝜏</m:t>
                          </m:r>
                        </m:den>
                      </m:f>
                      <m:r>
                        <a:rPr lang="ru-RU" sz="3200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ru-RU" sz="3200" i="1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ru-RU" sz="3200" i="0">
                          <a:latin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𝜗</m:t>
                          </m:r>
                        </m:sub>
                      </m:sSub>
                      <m:r>
                        <a:rPr lang="ru-RU" sz="3200" i="0">
                          <a:latin typeface="Cambria Math" panose="02040503050406030204" pitchFamily="18" charset="0"/>
                        </a:rPr>
                        <m:t>∙</m:t>
                      </m:r>
                      <m:f>
                        <m:fPr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ru-RU" sz="3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sz="32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ru-RU" sz="3200" i="0">
                                  <a:latin typeface="Cambria Math" panose="02040503050406030204" pitchFamily="18" charset="0"/>
                                </a:rPr>
                                <m:t>р</m:t>
                              </m:r>
                            </m:sub>
                          </m:sSub>
                        </m:num>
                        <m:den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𝜏</m:t>
                          </m:r>
                        </m:den>
                      </m:f>
                      <m:r>
                        <a:rPr lang="ru-RU" sz="3200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ru-RU" sz="3200" i="1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ru-RU" sz="3200" i="0">
                          <a:latin typeface="Cambria Math" panose="02040503050406030204" pitchFamily="18" charset="0"/>
                        </a:rPr>
                        <m:t>∙</m:t>
                      </m:r>
                      <m:d>
                        <m:dPr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ru-RU" sz="3200" i="0">
                              <a:latin typeface="Cambria Math" panose="02040503050406030204" pitchFamily="18" charset="0"/>
                            </a:rPr>
                            <m:t>−∆</m:t>
                          </m:r>
                          <m:sSub>
                            <m:sSubPr>
                              <m:ctrlPr>
                                <a:rPr lang="ru-RU" sz="3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sz="32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ru-RU" sz="32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</m:e>
                      </m:d>
                      <m:r>
                        <a:rPr lang="ru-RU" sz="3200" i="0">
                          <a:latin typeface="Cambria Math" panose="02040503050406030204" pitchFamily="18" charset="0"/>
                        </a:rPr>
                        <m:t>∙</m:t>
                      </m:r>
                      <m:f>
                        <m:fPr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num>
                        <m:den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𝜏</m:t>
                          </m:r>
                        </m:den>
                      </m:f>
                      <m:r>
                        <a:rPr lang="ru-RU" sz="3200" i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ru-RU" sz="3200" i="1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ru-RU" sz="3200" i="0">
                          <a:latin typeface="Cambria Math" panose="02040503050406030204" pitchFamily="18" charset="0"/>
                        </a:rPr>
                        <m:t>∙</m:t>
                      </m:r>
                      <m:r>
                        <a:rPr lang="ru-RU" sz="3200" i="1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ru-RU" sz="3200" i="0">
                          <a:latin typeface="Cambria Math" panose="02040503050406030204" pitchFamily="18" charset="0"/>
                        </a:rPr>
                        <m:t>∙</m:t>
                      </m:r>
                      <m:d>
                        <m:dPr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ru-RU" sz="3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sz="32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ru-RU" sz="3200" i="0">
                                  <a:latin typeface="Cambria Math" panose="02040503050406030204" pitchFamily="18" charset="0"/>
                                </a:rPr>
                                <m:t>р</m:t>
                              </m:r>
                            </m:sub>
                          </m:sSub>
                          <m:r>
                            <a:rPr lang="ru-RU" sz="3200" i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ru-RU" sz="3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sz="32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ru-RU" sz="3200" i="0">
                                  <a:latin typeface="Cambria Math" panose="02040503050406030204" pitchFamily="18" charset="0"/>
                                </a:rPr>
                                <m:t>х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ru-RU" sz="3200" dirty="0"/>
              </a:p>
            </p:txBody>
          </p:sp>
        </mc:Choice>
        <mc:Fallback xmlns="">
          <p:sp>
            <p:nvSpPr>
              <p:cNvPr id="8" name="Прямоугольник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5825" y="3868714"/>
                <a:ext cx="10513071" cy="104605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Прямоугольник 8"/>
          <p:cNvSpPr/>
          <p:nvPr/>
        </p:nvSpPr>
        <p:spPr>
          <a:xfrm>
            <a:off x="835825" y="4920379"/>
            <a:ext cx="461267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/>
              <a:t>РИС-Н с внешним теплообменом: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Прямоугольник 9"/>
              <p:cNvSpPr/>
              <p:nvPr/>
            </p:nvSpPr>
            <p:spPr>
              <a:xfrm>
                <a:off x="752689" y="5220500"/>
                <a:ext cx="10824310" cy="163750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ru-RU" sz="3200" i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ru-RU" sz="3200" i="0">
                          <a:latin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𝜗</m:t>
                          </m:r>
                        </m:e>
                        <m:sub>
                          <m:r>
                            <a:rPr lang="ru-RU" sz="3200" i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ru-RU" sz="3200" i="0">
                          <a:latin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ru-RU" sz="3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ru-RU" sz="3200" i="0">
                                  <a:latin typeface="Cambria Math" panose="02040503050406030204" pitchFamily="18" charset="0"/>
                                </a:rPr>
                                <m:t>−∆</m:t>
                              </m:r>
                              <m:sSub>
                                <m:sSubPr>
                                  <m:ctrlPr>
                                    <a:rPr lang="ru-RU" sz="3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ru-RU" sz="3200" i="1"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</m:e>
                                <m:sub>
                                  <m:r>
                                    <a:rPr lang="ru-RU" sz="3200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ru-RU" sz="3200" i="0">
                              <a:latin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ru-RU" sz="3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sz="32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ru-RU" sz="3200" i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</m:sSub>
                      <m:r>
                        <a:rPr lang="ru-RU" sz="3200" i="0">
                          <a:latin typeface="Cambria Math" panose="02040503050406030204" pitchFamily="18" charset="0"/>
                        </a:rPr>
                        <m:t>∙</m:t>
                      </m:r>
                      <m:r>
                        <a:rPr lang="ru-RU" sz="32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ru-RU" sz="3200" i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𝜗</m:t>
                          </m:r>
                        </m:e>
                        <m:sub>
                          <m:r>
                            <a:rPr lang="ru-RU" sz="3200" i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ru-RU" sz="3200" i="0">
                          <a:latin typeface="Cambria Math" panose="02040503050406030204" pitchFamily="18" charset="0"/>
                        </a:rPr>
                        <m:t>∙</m:t>
                      </m:r>
                      <m:r>
                        <a:rPr lang="ru-RU" sz="3200" i="1">
                          <a:latin typeface="Cambria Math" panose="02040503050406030204" pitchFamily="18" charset="0"/>
                        </a:rPr>
                        <m:t>𝜌</m:t>
                      </m:r>
                      <m:nary>
                        <m:naryPr>
                          <m:limLoc m:val="undOvr"/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ru-RU" sz="3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sz="32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ru-RU" sz="3200" i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ru-RU" sz="3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sz="32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ru-RU" sz="3200" i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p>
                        <m:e>
                          <m:sSub>
                            <m:sSubPr>
                              <m:ctrlPr>
                                <a:rPr lang="ru-RU" sz="3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sz="3200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ru-RU" sz="32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ru-RU" sz="3200" i="0">
                              <a:latin typeface="Cambria Math" panose="02040503050406030204" pitchFamily="18" charset="0"/>
                            </a:rPr>
                            <m:t>∙</m:t>
                          </m:r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𝑑𝑇</m:t>
                          </m:r>
                        </m:e>
                      </m:nary>
                      <m:r>
                        <a:rPr lang="ru-RU" sz="3200" i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ru-RU" sz="3200" i="1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ru-RU" sz="3200" i="0">
                          <a:latin typeface="Cambria Math" panose="02040503050406030204" pitchFamily="18" charset="0"/>
                        </a:rPr>
                        <m:t>∙</m:t>
                      </m:r>
                      <m:r>
                        <a:rPr lang="ru-RU" sz="3200" i="1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ru-RU" sz="3200" i="0">
                          <a:latin typeface="Cambria Math" panose="02040503050406030204" pitchFamily="18" charset="0"/>
                        </a:rPr>
                        <m:t>∙</m:t>
                      </m:r>
                      <m:d>
                        <m:dPr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ru-RU" sz="3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sz="32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ru-RU" sz="3200" i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ru-RU" sz="3200" i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ru-RU" sz="3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sz="32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ru-RU" sz="3200" i="0">
                                  <a:latin typeface="Cambria Math" panose="02040503050406030204" pitchFamily="18" charset="0"/>
                                </a:rPr>
                                <m:t>х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ru-RU" sz="3200" dirty="0"/>
              </a:p>
            </p:txBody>
          </p:sp>
        </mc:Choice>
        <mc:Fallback xmlns="">
          <p:sp>
            <p:nvSpPr>
              <p:cNvPr id="10" name="Прямоугольник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2689" y="5220500"/>
                <a:ext cx="10824310" cy="16375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43891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39415" y="363875"/>
            <a:ext cx="10515600" cy="48992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 smtClean="0">
                <a:solidFill>
                  <a:srgbClr val="00B050"/>
                </a:solidFill>
              </a:rPr>
              <a:t>1. Основные расчетные формулы</a:t>
            </a:r>
            <a:endParaRPr lang="ru-RU" dirty="0" smtClean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6673C-F5A3-43B0-B972-2C1DC889E6DD}" type="slidenum">
              <a:rPr lang="ru-RU" smtClean="0"/>
              <a:pPr/>
              <a:t>18</a:t>
            </a:fld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739414" y="853801"/>
            <a:ext cx="1089229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/>
              <a:t>РИВ с внешним теплообменом и T = </a:t>
            </a:r>
            <a:r>
              <a:rPr lang="ru-RU" sz="2400" dirty="0" err="1"/>
              <a:t>const</a:t>
            </a:r>
            <a:r>
              <a:rPr lang="ru-RU" sz="2400" dirty="0"/>
              <a:t> и С = </a:t>
            </a:r>
            <a:r>
              <a:rPr lang="ru-RU" sz="2400" dirty="0" err="1"/>
              <a:t>const</a:t>
            </a:r>
            <a:r>
              <a:rPr lang="ru-RU" sz="2400" dirty="0"/>
              <a:t> по поперечному сечению: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Прямоугольник 3"/>
              <p:cNvSpPr/>
              <p:nvPr/>
            </p:nvSpPr>
            <p:spPr>
              <a:xfrm>
                <a:off x="414486" y="1343727"/>
                <a:ext cx="11542146" cy="112857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ru-RU" sz="3200" i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ru-RU" sz="3200" i="0">
                          <a:latin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𝜗</m:t>
                          </m:r>
                        </m:e>
                        <m:sub>
                          <m:r>
                            <a:rPr lang="ru-RU" sz="3200" i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ru-RU" sz="3200" i="0">
                          <a:latin typeface="Cambria Math" panose="02040503050406030204" pitchFamily="18" charset="0"/>
                        </a:rPr>
                        <m:t>∙</m:t>
                      </m:r>
                      <m:d>
                        <m:dPr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ru-RU" sz="3200" i="0">
                              <a:latin typeface="Cambria Math" panose="02040503050406030204" pitchFamily="18" charset="0"/>
                            </a:rPr>
                            <m:t>−∆</m:t>
                          </m:r>
                          <m:sSub>
                            <m:sSubPr>
                              <m:ctrlPr>
                                <a:rPr lang="ru-RU" sz="3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sz="32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ru-RU" sz="32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</m:e>
                      </m:d>
                      <m:r>
                        <a:rPr lang="ru-RU" sz="3200" i="0">
                          <a:latin typeface="Cambria Math" panose="02040503050406030204" pitchFamily="18" charset="0"/>
                        </a:rPr>
                        <m:t>∙</m:t>
                      </m:r>
                      <m:r>
                        <a:rPr lang="ru-RU" sz="3200" i="1">
                          <a:latin typeface="Cambria Math" panose="02040503050406030204" pitchFamily="18" charset="0"/>
                        </a:rPr>
                        <m:t>𝑑𝑥</m:t>
                      </m:r>
                      <m:r>
                        <a:rPr lang="ru-RU" sz="3200" i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𝜗</m:t>
                          </m:r>
                        </m:e>
                        <m:sub>
                          <m:r>
                            <a:rPr lang="ru-RU" sz="3200" i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ru-RU" sz="3200" i="0">
                          <a:latin typeface="Cambria Math" panose="02040503050406030204" pitchFamily="18" charset="0"/>
                        </a:rPr>
                        <m:t>∙</m:t>
                      </m:r>
                      <m:r>
                        <a:rPr lang="ru-RU" sz="3200" i="1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ru-RU" sz="3200" i="0">
                          <a:latin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ru-RU" sz="3200" i="0">
                          <a:latin typeface="Cambria Math" panose="02040503050406030204" pitchFamily="18" charset="0"/>
                        </a:rPr>
                        <m:t>∙</m:t>
                      </m:r>
                      <m:r>
                        <a:rPr lang="ru-RU" sz="3200" i="1">
                          <a:latin typeface="Cambria Math" panose="02040503050406030204" pitchFamily="18" charset="0"/>
                        </a:rPr>
                        <m:t>𝑑</m:t>
                      </m:r>
                      <m:sSub>
                        <m:sSubPr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ru-RU" sz="3200" i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ru-RU" sz="3200" i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ru-RU" sz="3200" i="0">
                              <a:latin typeface="Cambria Math" panose="02040503050406030204" pitchFamily="18" charset="0"/>
                            </a:rPr>
                            <m:t>∙</m:t>
                          </m:r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𝐹</m:t>
                          </m:r>
                          <m:r>
                            <a:rPr lang="ru-RU" sz="3200" i="0">
                              <a:latin typeface="Cambria Math" panose="02040503050406030204" pitchFamily="18" charset="0"/>
                            </a:rPr>
                            <m:t>∙</m:t>
                          </m:r>
                          <m:d>
                            <m:dPr>
                              <m:ctrlPr>
                                <a:rPr lang="ru-RU" sz="3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ru-RU" sz="3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ru-RU" sz="3200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ru-RU" sz="3200" i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ru-RU" sz="3200" i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ru-RU" sz="3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ru-RU" sz="3200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ru-RU" sz="3200" i="0">
                                      <a:latin typeface="Cambria Math" panose="02040503050406030204" pitchFamily="18" charset="0"/>
                                    </a:rPr>
                                    <m:t>х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sSub>
                            <m:sSubPr>
                              <m:ctrlPr>
                                <a:rPr lang="ru-RU" sz="3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sz="3200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ru-RU" sz="3200" i="0">
                                  <a:latin typeface="Cambria Math" panose="02040503050406030204" pitchFamily="18" charset="0"/>
                                </a:rPr>
                                <m:t>г</m:t>
                              </m:r>
                            </m:sub>
                          </m:sSub>
                        </m:den>
                      </m:f>
                      <m:r>
                        <a:rPr lang="ru-RU" sz="3200" i="0">
                          <a:latin typeface="Cambria Math" panose="02040503050406030204" pitchFamily="18" charset="0"/>
                        </a:rPr>
                        <m:t>∙</m:t>
                      </m:r>
                      <m:r>
                        <a:rPr lang="ru-RU" sz="3200" i="1"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ru-RU" sz="3200" i="0">
                          <a:latin typeface="Cambria Math" panose="02040503050406030204" pitchFamily="18" charset="0"/>
                        </a:rPr>
                        <m:t>∙</m:t>
                      </m:r>
                      <m:r>
                        <a:rPr lang="ru-RU" sz="3200" i="1">
                          <a:latin typeface="Cambria Math" panose="02040503050406030204" pitchFamily="18" charset="0"/>
                        </a:rPr>
                        <m:t>𝑑𝐿</m:t>
                      </m:r>
                    </m:oMath>
                  </m:oMathPara>
                </a14:m>
                <a:endParaRPr lang="ru-RU" sz="3200" dirty="0"/>
              </a:p>
            </p:txBody>
          </p:sp>
        </mc:Choice>
        <mc:Fallback xmlns="">
          <p:sp>
            <p:nvSpPr>
              <p:cNvPr id="4" name="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486" y="1343727"/>
                <a:ext cx="11542146" cy="112857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Прямоугольник 4"/>
          <p:cNvSpPr/>
          <p:nvPr/>
        </p:nvSpPr>
        <p:spPr>
          <a:xfrm>
            <a:off x="739414" y="2426491"/>
            <a:ext cx="654672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/>
              <a:t>РИС-Н работающий в </a:t>
            </a:r>
            <a:r>
              <a:rPr lang="ru-RU" sz="2400" dirty="0" err="1"/>
              <a:t>автотермическом</a:t>
            </a:r>
            <a:r>
              <a:rPr lang="ru-RU" sz="2400" dirty="0"/>
              <a:t> режиме: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Прямоугольник 6"/>
              <p:cNvSpPr/>
              <p:nvPr/>
            </p:nvSpPr>
            <p:spPr>
              <a:xfrm>
                <a:off x="645283" y="2962232"/>
                <a:ext cx="10892291" cy="62273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ru-RU" sz="3200" i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ru-RU" sz="3200" i="0">
                          <a:latin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𝜗</m:t>
                          </m:r>
                        </m:e>
                        <m:sub>
                          <m:r>
                            <a:rPr lang="ru-RU" sz="3200" i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ru-RU" sz="3200" i="0">
                          <a:latin typeface="Cambria Math" panose="02040503050406030204" pitchFamily="18" charset="0"/>
                        </a:rPr>
                        <m:t>∙</m:t>
                      </m:r>
                      <m:d>
                        <m:dPr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ru-RU" sz="3200" i="0">
                              <a:latin typeface="Cambria Math" panose="02040503050406030204" pitchFamily="18" charset="0"/>
                            </a:rPr>
                            <m:t>−∆</m:t>
                          </m:r>
                          <m:sSub>
                            <m:sSubPr>
                              <m:ctrlPr>
                                <a:rPr lang="ru-RU" sz="3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sz="32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ru-RU" sz="32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</m:e>
                      </m:d>
                      <m:r>
                        <a:rPr lang="ru-RU" sz="3200" i="0">
                          <a:latin typeface="Cambria Math" panose="02040503050406030204" pitchFamily="18" charset="0"/>
                        </a:rPr>
                        <m:t>∙</m:t>
                      </m:r>
                      <m:r>
                        <a:rPr lang="ru-RU" sz="32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ru-RU" sz="3200" i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𝜗</m:t>
                          </m:r>
                        </m:e>
                        <m:sub>
                          <m:r>
                            <a:rPr lang="ru-RU" sz="3200" i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ru-RU" sz="3200" i="0">
                          <a:latin typeface="Cambria Math" panose="02040503050406030204" pitchFamily="18" charset="0"/>
                        </a:rPr>
                        <m:t>∙</m:t>
                      </m:r>
                      <m:r>
                        <a:rPr lang="ru-RU" sz="3200" i="1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ru-RU" sz="3200" i="0">
                          <a:latin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ru-RU" sz="3200" i="1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ru-RU" sz="3200" i="0">
                          <a:latin typeface="Cambria Math" panose="02040503050406030204" pitchFamily="18" charset="0"/>
                        </a:rPr>
                        <m:t>∙</m:t>
                      </m:r>
                      <m:d>
                        <m:dPr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ru-RU" sz="3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sz="32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ru-RU" sz="3200" i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ru-RU" sz="3200" i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ru-RU" sz="3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sz="32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ru-RU" sz="3200" i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ru-RU" sz="3200" i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ru-RU" sz="3200" i="1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ru-RU" sz="3200" i="0">
                          <a:latin typeface="Cambria Math" panose="02040503050406030204" pitchFamily="18" charset="0"/>
                        </a:rPr>
                        <m:t>∙</m:t>
                      </m:r>
                      <m:r>
                        <a:rPr lang="ru-RU" sz="3200" i="1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ru-RU" sz="3200" i="0">
                          <a:latin typeface="Cambria Math" panose="02040503050406030204" pitchFamily="18" charset="0"/>
                        </a:rPr>
                        <m:t>∙</m:t>
                      </m:r>
                      <m:d>
                        <m:dPr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ru-RU" sz="3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sz="32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ru-RU" sz="3200" i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ru-RU" sz="3200" i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ru-RU" sz="3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sz="32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ru-RU" sz="3200" i="0">
                                  <a:latin typeface="Cambria Math" panose="02040503050406030204" pitchFamily="18" charset="0"/>
                                </a:rPr>
                                <m:t>х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ru-RU" sz="3200" dirty="0"/>
              </a:p>
            </p:txBody>
          </p:sp>
        </mc:Choice>
        <mc:Fallback xmlns="">
          <p:sp>
            <p:nvSpPr>
              <p:cNvPr id="7" name="Прямоугольник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283" y="2962232"/>
                <a:ext cx="10892291" cy="62273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7352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39415" y="363875"/>
            <a:ext cx="10515600" cy="48992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 smtClean="0">
                <a:solidFill>
                  <a:srgbClr val="00B050"/>
                </a:solidFill>
              </a:rPr>
              <a:t>2. Решение задачи</a:t>
            </a:r>
            <a:endParaRPr lang="ru-RU" dirty="0" smtClean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6673C-F5A3-43B0-B972-2C1DC889E6DD}" type="slidenum">
              <a:rPr lang="ru-RU" smtClean="0"/>
              <a:pPr/>
              <a:t>19</a:t>
            </a:fld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739415" y="853801"/>
            <a:ext cx="1098642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В реакторе идеального смешения происходят следующие реакции:</a:t>
            </a:r>
          </a:p>
          <a:p>
            <a:pPr algn="ctr"/>
            <a:r>
              <a:rPr lang="ru-RU" sz="2400" dirty="0"/>
              <a:t>А + 2B → R</a:t>
            </a:r>
          </a:p>
          <a:p>
            <a:pPr algn="ctr"/>
            <a:r>
              <a:rPr lang="ru-RU" sz="2400" dirty="0"/>
              <a:t>R + B → S</a:t>
            </a:r>
          </a:p>
          <a:p>
            <a:pPr algn="ctr"/>
            <a:r>
              <a:rPr lang="ru-RU" sz="2400" dirty="0"/>
              <a:t>3B → 2T</a:t>
            </a:r>
          </a:p>
          <a:p>
            <a:pPr algn="ctr"/>
            <a:r>
              <a:rPr lang="ru-RU" sz="2400" dirty="0"/>
              <a:t>2A + B → S + D</a:t>
            </a:r>
          </a:p>
          <a:p>
            <a:r>
              <a:rPr lang="ru-RU" sz="2400" dirty="0"/>
              <a:t>D – это целевой продукт реакций: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Прямоугольник 3"/>
              <p:cNvSpPr/>
              <p:nvPr/>
            </p:nvSpPr>
            <p:spPr>
              <a:xfrm>
                <a:off x="4289352" y="3162125"/>
                <a:ext cx="4321248" cy="56265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sz="28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sSub>
                            <m:sSubPr>
                              <m:ctrlPr>
                                <a:rPr lang="ru-RU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sz="2800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ru-RU" sz="2800" i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</m:sSub>
                      <m:r>
                        <a:rPr lang="ru-RU" sz="2800" i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ru-RU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sz="28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sSub>
                            <m:sSubPr>
                              <m:ctrlPr>
                                <a:rPr lang="ru-RU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sz="2800" i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ru-RU" sz="2800" i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</m:sSub>
                      <m:r>
                        <a:rPr lang="ru-RU" sz="2800" i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ru-RU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sz="28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sSub>
                            <m:sSubPr>
                              <m:ctrlPr>
                                <a:rPr lang="ru-RU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sz="28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ru-RU" sz="2800" i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</m:sSub>
                      <m:r>
                        <a:rPr lang="ru-RU" sz="2800" i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ru-RU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sz="28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sSub>
                            <m:sSubPr>
                              <m:ctrlPr>
                                <a:rPr lang="ru-RU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sz="2800" i="1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b>
                              <m:r>
                                <a:rPr lang="ru-RU" sz="2800" i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</m:sSub>
                      <m:r>
                        <a:rPr lang="ru-RU" sz="2800" i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ru-RU" sz="2800" dirty="0"/>
              </a:p>
            </p:txBody>
          </p:sp>
        </mc:Choice>
        <mc:Fallback xmlns="">
          <p:sp>
            <p:nvSpPr>
              <p:cNvPr id="4" name="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9352" y="3162125"/>
                <a:ext cx="4321248" cy="56265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Прямоугольник 4"/>
          <p:cNvSpPr/>
          <p:nvPr/>
        </p:nvSpPr>
        <p:spPr>
          <a:xfrm>
            <a:off x="640976" y="3724780"/>
            <a:ext cx="107128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Начальные концентрации промежуточных и конечных продуктов.</a:t>
            </a:r>
          </a:p>
          <a:p>
            <a:r>
              <a:rPr lang="ru-RU" sz="2400" dirty="0"/>
              <a:t>Начальная концентрация исходного вещества: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Прямоугольник 6"/>
              <p:cNvSpPr/>
              <p:nvPr/>
            </p:nvSpPr>
            <p:spPr>
              <a:xfrm>
                <a:off x="4902068" y="4512660"/>
                <a:ext cx="2661113" cy="82779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sz="28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sSub>
                            <m:sSubPr>
                              <m:ctrlPr>
                                <a:rPr lang="ru-RU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sz="2800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ru-RU" sz="2800" i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</m:sSub>
                      <m:r>
                        <a:rPr lang="ru-RU" sz="2800" i="0">
                          <a:latin typeface="Cambria Math" panose="02040503050406030204" pitchFamily="18" charset="0"/>
                        </a:rPr>
                        <m:t>=1</m:t>
                      </m:r>
                      <m:f>
                        <m:fPr>
                          <m:ctrlPr>
                            <a:rPr lang="ru-RU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2800" i="0">
                              <a:latin typeface="Cambria Math" panose="02040503050406030204" pitchFamily="18" charset="0"/>
                            </a:rPr>
                            <m:t>кмоль</m:t>
                          </m:r>
                        </m:num>
                        <m:den>
                          <m:sSup>
                            <m:sSupPr>
                              <m:ctrlPr>
                                <a:rPr lang="ru-RU" sz="2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ru-RU" sz="2800" i="0">
                                  <a:latin typeface="Cambria Math" panose="02040503050406030204" pitchFamily="18" charset="0"/>
                                </a:rPr>
                                <m:t>м</m:t>
                              </m:r>
                            </m:e>
                            <m:sup>
                              <m:r>
                                <a:rPr lang="ru-RU" sz="2800" i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  <m:r>
                        <a:rPr lang="ru-RU" sz="2800" i="0">
                          <a:latin typeface="Cambria Math" panose="02040503050406030204" pitchFamily="18" charset="0"/>
                        </a:rPr>
                        <m:t>;</m:t>
                      </m:r>
                    </m:oMath>
                  </m:oMathPara>
                </a14:m>
                <a:endParaRPr lang="ru-RU" sz="2800" dirty="0"/>
              </a:p>
            </p:txBody>
          </p:sp>
        </mc:Choice>
        <mc:Fallback xmlns="">
          <p:sp>
            <p:nvSpPr>
              <p:cNvPr id="7" name="Прямоугольник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2068" y="4512660"/>
                <a:ext cx="2661113" cy="82779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Прямоугольник 8"/>
          <p:cNvSpPr/>
          <p:nvPr/>
        </p:nvSpPr>
        <p:spPr>
          <a:xfrm>
            <a:off x="640976" y="5271397"/>
            <a:ext cx="447019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/>
              <a:t>Текущие концентрации веществ: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Прямоугольник 9"/>
              <p:cNvSpPr/>
              <p:nvPr/>
            </p:nvSpPr>
            <p:spPr>
              <a:xfrm>
                <a:off x="546846" y="5733062"/>
                <a:ext cx="10116671" cy="72276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sz="24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ru-RU" sz="2400" i="1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ru-RU" sz="2400" i="0">
                          <a:latin typeface="Cambria Math" panose="02040503050406030204" pitchFamily="18" charset="0"/>
                        </a:rPr>
                        <m:t>=0,44</m:t>
                      </m:r>
                      <m:f>
                        <m:fPr>
                          <m:ctrlPr>
                            <a:rPr lang="ru-RU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2400" i="0">
                              <a:latin typeface="Cambria Math" panose="02040503050406030204" pitchFamily="18" charset="0"/>
                            </a:rPr>
                            <m:t>кмоль</m:t>
                          </m:r>
                        </m:num>
                        <m:den>
                          <m:sSup>
                            <m:sSupPr>
                              <m:ctrlPr>
                                <a:rPr lang="ru-RU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ru-RU" sz="2400" i="0">
                                  <a:latin typeface="Cambria Math" panose="02040503050406030204" pitchFamily="18" charset="0"/>
                                </a:rPr>
                                <m:t>м</m:t>
                              </m:r>
                            </m:e>
                            <m:sup>
                              <m:r>
                                <a:rPr lang="ru-RU" sz="2400" i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  <m:r>
                        <a:rPr lang="ru-RU" sz="2400" i="0">
                          <a:latin typeface="Cambria Math" panose="02040503050406030204" pitchFamily="18" charset="0"/>
                        </a:rPr>
                        <m:t>;</m:t>
                      </m:r>
                      <m:sSub>
                        <m:sSubPr>
                          <m:ctrlPr>
                            <a:rPr lang="ru-RU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sz="24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ru-RU" sz="2400" i="1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ru-RU" sz="2400" i="0">
                          <a:latin typeface="Cambria Math" panose="02040503050406030204" pitchFamily="18" charset="0"/>
                        </a:rPr>
                        <m:t>=1,06</m:t>
                      </m:r>
                      <m:f>
                        <m:fPr>
                          <m:ctrlPr>
                            <a:rPr lang="ru-RU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2400" i="0">
                              <a:latin typeface="Cambria Math" panose="02040503050406030204" pitchFamily="18" charset="0"/>
                            </a:rPr>
                            <m:t>кмоль</m:t>
                          </m:r>
                        </m:num>
                        <m:den>
                          <m:sSup>
                            <m:sSupPr>
                              <m:ctrlPr>
                                <a:rPr lang="ru-RU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ru-RU" sz="2400" i="0">
                                  <a:latin typeface="Cambria Math" panose="02040503050406030204" pitchFamily="18" charset="0"/>
                                </a:rPr>
                                <m:t>м</m:t>
                              </m:r>
                            </m:e>
                            <m:sup>
                              <m:r>
                                <a:rPr lang="ru-RU" sz="2400" i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  <m:r>
                        <a:rPr lang="ru-RU" sz="2400" i="0">
                          <a:latin typeface="Cambria Math" panose="02040503050406030204" pitchFamily="18" charset="0"/>
                        </a:rPr>
                        <m:t>;</m:t>
                      </m:r>
                      <m:sSub>
                        <m:sSubPr>
                          <m:ctrlPr>
                            <a:rPr lang="ru-RU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sz="24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ru-RU" sz="2400" i="1">
                              <a:latin typeface="Cambria Math" panose="02040503050406030204" pitchFamily="18" charset="0"/>
                            </a:rPr>
                            <m:t>𝑅</m:t>
                          </m:r>
                        </m:sub>
                      </m:sSub>
                      <m:r>
                        <a:rPr lang="ru-RU" sz="2400" i="0">
                          <a:latin typeface="Cambria Math" panose="02040503050406030204" pitchFamily="18" charset="0"/>
                        </a:rPr>
                        <m:t>=0,05</m:t>
                      </m:r>
                      <m:f>
                        <m:fPr>
                          <m:ctrlPr>
                            <a:rPr lang="ru-RU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2400" i="0">
                              <a:latin typeface="Cambria Math" panose="02040503050406030204" pitchFamily="18" charset="0"/>
                            </a:rPr>
                            <m:t>кмоль</m:t>
                          </m:r>
                        </m:num>
                        <m:den>
                          <m:sSup>
                            <m:sSupPr>
                              <m:ctrlPr>
                                <a:rPr lang="ru-RU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ru-RU" sz="2400" i="0">
                                  <a:latin typeface="Cambria Math" panose="02040503050406030204" pitchFamily="18" charset="0"/>
                                </a:rPr>
                                <m:t>м</m:t>
                              </m:r>
                            </m:e>
                            <m:sup>
                              <m:r>
                                <a:rPr lang="ru-RU" sz="2400" i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  <m:r>
                        <a:rPr lang="ru-RU" sz="2400" i="0">
                          <a:latin typeface="Cambria Math" panose="02040503050406030204" pitchFamily="18" charset="0"/>
                        </a:rPr>
                        <m:t>;</m:t>
                      </m:r>
                      <m:sSub>
                        <m:sSubPr>
                          <m:ctrlPr>
                            <a:rPr lang="ru-RU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sz="24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ru-RU" sz="2400" i="1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</m:sSub>
                      <m:r>
                        <a:rPr lang="ru-RU" sz="2400" i="0">
                          <a:latin typeface="Cambria Math" panose="02040503050406030204" pitchFamily="18" charset="0"/>
                        </a:rPr>
                        <m:t>=0,33</m:t>
                      </m:r>
                      <m:f>
                        <m:fPr>
                          <m:ctrlPr>
                            <a:rPr lang="ru-RU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2400" i="0">
                              <a:latin typeface="Cambria Math" panose="02040503050406030204" pitchFamily="18" charset="0"/>
                            </a:rPr>
                            <m:t>кмоль</m:t>
                          </m:r>
                        </m:num>
                        <m:den>
                          <m:sSup>
                            <m:sSupPr>
                              <m:ctrlPr>
                                <a:rPr lang="ru-RU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ru-RU" sz="2400" i="0">
                                  <a:latin typeface="Cambria Math" panose="02040503050406030204" pitchFamily="18" charset="0"/>
                                </a:rPr>
                                <m:t>м</m:t>
                              </m:r>
                            </m:e>
                            <m:sup>
                              <m:r>
                                <a:rPr lang="ru-RU" sz="2400" i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  <m:r>
                        <a:rPr lang="ru-RU" sz="2400" i="0">
                          <a:latin typeface="Cambria Math" panose="02040503050406030204" pitchFamily="18" charset="0"/>
                        </a:rPr>
                        <m:t>;</m:t>
                      </m:r>
                    </m:oMath>
                  </m:oMathPara>
                </a14:m>
                <a:endParaRPr lang="ru-RU" sz="2400" dirty="0"/>
              </a:p>
            </p:txBody>
          </p:sp>
        </mc:Choice>
        <mc:Fallback xmlns="">
          <p:sp>
            <p:nvSpPr>
              <p:cNvPr id="10" name="Прямоугольник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846" y="5733062"/>
                <a:ext cx="10116671" cy="72276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58598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39415" y="363875"/>
            <a:ext cx="10515600" cy="48992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>
                <a:solidFill>
                  <a:srgbClr val="00B050"/>
                </a:solidFill>
              </a:rPr>
              <a:t>2. Решение задачи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6673C-F5A3-43B0-B972-2C1DC889E6DD}" type="slidenum">
              <a:rPr lang="ru-RU" smtClean="0"/>
              <a:pPr/>
              <a:t>20</a:t>
            </a:fld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Прямоугольник 1"/>
              <p:cNvSpPr/>
              <p:nvPr/>
            </p:nvSpPr>
            <p:spPr>
              <a:xfrm>
                <a:off x="4498086" y="833543"/>
                <a:ext cx="2998257" cy="82779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sz="28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ru-RU" sz="2800" i="1"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  <m:r>
                        <a:rPr lang="ru-RU" sz="2800" i="0">
                          <a:latin typeface="Cambria Math" panose="02040503050406030204" pitchFamily="18" charset="0"/>
                        </a:rPr>
                        <m:t>=0,14</m:t>
                      </m:r>
                      <m:f>
                        <m:fPr>
                          <m:ctrlPr>
                            <a:rPr lang="ru-RU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2800" i="0">
                              <a:latin typeface="Cambria Math" panose="02040503050406030204" pitchFamily="18" charset="0"/>
                            </a:rPr>
                            <m:t>кмоль</m:t>
                          </m:r>
                        </m:num>
                        <m:den>
                          <m:sSup>
                            <m:sSupPr>
                              <m:ctrlPr>
                                <a:rPr lang="ru-RU" sz="2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ru-RU" sz="2800" i="0">
                                  <a:latin typeface="Cambria Math" panose="02040503050406030204" pitchFamily="18" charset="0"/>
                                </a:rPr>
                                <m:t>м</m:t>
                              </m:r>
                            </m:e>
                            <m:sup>
                              <m:r>
                                <a:rPr lang="ru-RU" sz="2800" i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  <m:r>
                        <a:rPr lang="ru-RU" sz="2800" i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ru-RU" sz="2800" dirty="0"/>
              </a:p>
            </p:txBody>
          </p:sp>
        </mc:Choice>
        <mc:Fallback xmlns=""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8086" y="833543"/>
                <a:ext cx="2998257" cy="82779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Прямоугольник 3"/>
          <p:cNvSpPr/>
          <p:nvPr/>
        </p:nvSpPr>
        <p:spPr>
          <a:xfrm>
            <a:off x="739414" y="1661334"/>
            <a:ext cx="492917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/>
              <a:t>Скорость подачи исходных веществ: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Прямоугольник 4"/>
              <p:cNvSpPr/>
              <p:nvPr/>
            </p:nvSpPr>
            <p:spPr>
              <a:xfrm>
                <a:off x="4582762" y="2169778"/>
                <a:ext cx="2994089" cy="9568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sz="2800" i="1">
                              <a:latin typeface="Cambria Math" panose="02040503050406030204" pitchFamily="18" charset="0"/>
                            </a:rPr>
                            <m:t>𝜗</m:t>
                          </m:r>
                        </m:e>
                        <m:sub>
                          <m:r>
                            <a:rPr lang="ru-RU" sz="2800" i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ru-RU" sz="2800" i="0">
                          <a:latin typeface="Cambria Math" panose="02040503050406030204" pitchFamily="18" charset="0"/>
                        </a:rPr>
                        <m:t>=5∙</m:t>
                      </m:r>
                      <m:sSup>
                        <m:sSupPr>
                          <m:ctrlPr>
                            <a:rPr lang="ru-RU" sz="2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ru-RU" sz="2800" i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ru-RU" sz="2800" i="0">
                              <a:latin typeface="Cambria Math" panose="02040503050406030204" pitchFamily="18" charset="0"/>
                            </a:rPr>
                            <m:t>−3</m:t>
                          </m:r>
                        </m:sup>
                      </m:sSup>
                      <m:f>
                        <m:fPr>
                          <m:ctrlPr>
                            <a:rPr lang="ru-RU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ru-RU" sz="2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ru-RU" sz="2800" i="0">
                                  <a:latin typeface="Cambria Math" panose="02040503050406030204" pitchFamily="18" charset="0"/>
                                </a:rPr>
                                <m:t> м</m:t>
                              </m:r>
                            </m:e>
                            <m:sup>
                              <m:r>
                                <a:rPr lang="ru-RU" sz="2800" i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ru-RU" sz="2800" i="0">
                              <a:latin typeface="Cambria Math" panose="02040503050406030204" pitchFamily="18" charset="0"/>
                            </a:rPr>
                            <m:t>с</m:t>
                          </m:r>
                        </m:den>
                      </m:f>
                      <m:r>
                        <a:rPr lang="ru-RU" sz="2800" i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ru-RU" sz="2800" dirty="0"/>
              </a:p>
            </p:txBody>
          </p:sp>
        </mc:Choice>
        <mc:Fallback xmlns="">
          <p:sp>
            <p:nvSpPr>
              <p:cNvPr id="5" name="Прямоугольник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2762" y="2169778"/>
                <a:ext cx="2994089" cy="9568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Прямоугольник 7"/>
          <p:cNvSpPr/>
          <p:nvPr/>
        </p:nvSpPr>
        <p:spPr>
          <a:xfrm>
            <a:off x="739414" y="3126643"/>
            <a:ext cx="785554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/>
              <a:t>Определить производительность реактора по веществу В?</a:t>
            </a:r>
          </a:p>
        </p:txBody>
      </p:sp>
    </p:spTree>
    <p:extLst>
      <p:ext uri="{BB962C8B-B14F-4D97-AF65-F5344CB8AC3E}">
        <p14:creationId xmlns:p14="http://schemas.microsoft.com/office/powerpoint/2010/main" val="268798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1260</TotalTime>
  <Words>3126</Words>
  <Application>Microsoft Office PowerPoint</Application>
  <PresentationFormat>Широкоэкранный</PresentationFormat>
  <Paragraphs>217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6" baseType="lpstr">
      <vt:lpstr>Arial</vt:lpstr>
      <vt:lpstr>Calibri</vt:lpstr>
      <vt:lpstr>Calibri Light</vt:lpstr>
      <vt:lpstr>Cambria Math</vt:lpstr>
      <vt:lpstr>Times New Roman</vt:lpstr>
      <vt:lpstr>Тема Office</vt:lpstr>
      <vt:lpstr>Презентация PowerPoint</vt:lpstr>
      <vt:lpstr>Практика №1. Термодинамические и кинетические основы химического процесса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Практика №4. Материальный и тепловой балансы химического процесса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TPU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Кантаев Александр Сергеевич</dc:creator>
  <cp:lastModifiedBy>Кантаев Александр Сергеевич</cp:lastModifiedBy>
  <cp:revision>60</cp:revision>
  <dcterms:created xsi:type="dcterms:W3CDTF">2022-02-08T05:21:01Z</dcterms:created>
  <dcterms:modified xsi:type="dcterms:W3CDTF">2023-03-13T02:32:09Z</dcterms:modified>
</cp:coreProperties>
</file>