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5"/>
  </p:notesMasterIdLst>
  <p:sldIdLst>
    <p:sldId id="256" r:id="rId2"/>
    <p:sldId id="257" r:id="rId3"/>
    <p:sldId id="263" r:id="rId4"/>
    <p:sldId id="270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32" autoAdjust="0"/>
    <p:restoredTop sz="94629" autoAdjust="0"/>
  </p:normalViewPr>
  <p:slideViewPr>
    <p:cSldViewPr>
      <p:cViewPr varScale="1">
        <p:scale>
          <a:sx n="117" d="100"/>
          <a:sy n="117" d="100"/>
        </p:scale>
        <p:origin x="-17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9BB1B-36E9-43D8-9BCD-EBB487EC5236}" type="doc">
      <dgm:prSet loTypeId="urn:microsoft.com/office/officeart/2008/layout/CircularPictureCallout" loCatId="picture" qsTypeId="urn:microsoft.com/office/officeart/2005/8/quickstyle/simple1#1" qsCatId="simple" csTypeId="urn:microsoft.com/office/officeart/2005/8/colors/accent1_2#1" csCatId="accent1" phldr="1"/>
      <dgm:spPr/>
    </dgm:pt>
    <dgm:pt modelId="{5DE44AAB-935A-4A51-8192-E8E5519A82D4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22FFB988-4070-47EB-86A3-F18B066EF4D6}" type="sibTrans" cxnId="{D87B67DA-DE1D-4F3E-ABDE-76D20772228C}">
      <dgm:prSet/>
      <dgm:spPr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AF4A4E40-F19F-4B1A-901D-A07B8DD38108}" type="parTrans" cxnId="{D87B67DA-DE1D-4F3E-ABDE-76D20772228C}">
      <dgm:prSet/>
      <dgm:spPr/>
      <dgm:t>
        <a:bodyPr/>
        <a:lstStyle/>
        <a:p>
          <a:endParaRPr lang="ru-RU"/>
        </a:p>
      </dgm:t>
    </dgm:pt>
    <dgm:pt modelId="{02640122-1B83-4FCC-A3CD-A727559E0E5E}" type="pres">
      <dgm:prSet presAssocID="{FB29BB1B-36E9-43D8-9BCD-EBB487EC5236}" presName="Name0" presStyleCnt="0">
        <dgm:presLayoutVars>
          <dgm:chMax val="7"/>
          <dgm:chPref val="7"/>
          <dgm:dir/>
        </dgm:presLayoutVars>
      </dgm:prSet>
      <dgm:spPr/>
    </dgm:pt>
    <dgm:pt modelId="{F2578DE2-C42A-41C0-B590-3AB46B10D595}" type="pres">
      <dgm:prSet presAssocID="{FB29BB1B-36E9-43D8-9BCD-EBB487EC5236}" presName="Name1" presStyleCnt="0"/>
      <dgm:spPr/>
    </dgm:pt>
    <dgm:pt modelId="{B015F1DC-C743-4932-B73B-0E38CC7BC18D}" type="pres">
      <dgm:prSet presAssocID="{22FFB988-4070-47EB-86A3-F18B066EF4D6}" presName="picture_1" presStyleCnt="0"/>
      <dgm:spPr/>
    </dgm:pt>
    <dgm:pt modelId="{E16E0607-B178-4BB4-AA96-7BB152DB2512}" type="pres">
      <dgm:prSet presAssocID="{22FFB988-4070-47EB-86A3-F18B066EF4D6}" presName="pictureRepeatNode" presStyleLbl="alignImgPlace1" presStyleIdx="0" presStyleCnt="1" custLinFactNeighborX="49908" custLinFactNeighborY="23225"/>
      <dgm:spPr/>
      <dgm:t>
        <a:bodyPr/>
        <a:lstStyle/>
        <a:p>
          <a:endParaRPr lang="ru-RU"/>
        </a:p>
      </dgm:t>
    </dgm:pt>
    <dgm:pt modelId="{790BA836-7ED3-4BB4-9BFD-11247BF72FD1}" type="pres">
      <dgm:prSet presAssocID="{5DE44AAB-935A-4A51-8192-E8E5519A82D4}" presName="text_1" presStyleLbl="node1" presStyleIdx="0" presStyleCnt="0" custLinFactNeighborX="-95193" custLinFactNeighborY="-46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B67DA-DE1D-4F3E-ABDE-76D20772228C}" srcId="{FB29BB1B-36E9-43D8-9BCD-EBB487EC5236}" destId="{5DE44AAB-935A-4A51-8192-E8E5519A82D4}" srcOrd="0" destOrd="0" parTransId="{AF4A4E40-F19F-4B1A-901D-A07B8DD38108}" sibTransId="{22FFB988-4070-47EB-86A3-F18B066EF4D6}"/>
    <dgm:cxn modelId="{E2E98C42-59B0-4CF6-8C4D-44E93E965B60}" type="presOf" srcId="{FB29BB1B-36E9-43D8-9BCD-EBB487EC5236}" destId="{02640122-1B83-4FCC-A3CD-A727559E0E5E}" srcOrd="0" destOrd="0" presId="urn:microsoft.com/office/officeart/2008/layout/CircularPictureCallout"/>
    <dgm:cxn modelId="{6B74DF76-8FFE-4161-B0CD-BA8EB076942D}" type="presOf" srcId="{22FFB988-4070-47EB-86A3-F18B066EF4D6}" destId="{E16E0607-B178-4BB4-AA96-7BB152DB2512}" srcOrd="0" destOrd="0" presId="urn:microsoft.com/office/officeart/2008/layout/CircularPictureCallout"/>
    <dgm:cxn modelId="{ED7CCB5F-E111-4BF2-8370-C4FC031D05B7}" type="presOf" srcId="{5DE44AAB-935A-4A51-8192-E8E5519A82D4}" destId="{790BA836-7ED3-4BB4-9BFD-11247BF72FD1}" srcOrd="0" destOrd="0" presId="urn:microsoft.com/office/officeart/2008/layout/CircularPictureCallout"/>
    <dgm:cxn modelId="{D2E371BD-74A5-40E4-88CD-3DB041821D88}" type="presParOf" srcId="{02640122-1B83-4FCC-A3CD-A727559E0E5E}" destId="{F2578DE2-C42A-41C0-B590-3AB46B10D595}" srcOrd="0" destOrd="0" presId="urn:microsoft.com/office/officeart/2008/layout/CircularPictureCallout"/>
    <dgm:cxn modelId="{B168F818-D3D0-432A-BE32-09C799C7C9D6}" type="presParOf" srcId="{F2578DE2-C42A-41C0-B590-3AB46B10D595}" destId="{B015F1DC-C743-4932-B73B-0E38CC7BC18D}" srcOrd="0" destOrd="0" presId="urn:microsoft.com/office/officeart/2008/layout/CircularPictureCallout"/>
    <dgm:cxn modelId="{B0395315-E68E-4F47-9E49-657E0244FE98}" type="presParOf" srcId="{B015F1DC-C743-4932-B73B-0E38CC7BC18D}" destId="{E16E0607-B178-4BB4-AA96-7BB152DB2512}" srcOrd="0" destOrd="0" presId="urn:microsoft.com/office/officeart/2008/layout/CircularPictureCallout"/>
    <dgm:cxn modelId="{89B83673-5029-448C-98FE-B5CA958B1A58}" type="presParOf" srcId="{F2578DE2-C42A-41C0-B590-3AB46B10D595}" destId="{790BA836-7ED3-4BB4-9BFD-11247BF72FD1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E0607-B178-4BB4-AA96-7BB152DB2512}">
      <dsp:nvSpPr>
        <dsp:cNvPr id="0" name=""/>
        <dsp:cNvSpPr/>
      </dsp:nvSpPr>
      <dsp:spPr>
        <a:xfrm>
          <a:off x="4567793" y="2204847"/>
          <a:ext cx="4572000" cy="4572000"/>
        </a:xfrm>
        <a:prstGeom prst="ellipse">
          <a:avLst/>
        </a:prstGeom>
        <a:blipFill>
          <a:blip xmlns:r="http://schemas.openxmlformats.org/officeDocument/2006/relationships" r:embed="rId1">
            <a:extLst/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BA836-7ED3-4BB4-9BFD-11247BF72FD1}">
      <dsp:nvSpPr>
        <dsp:cNvPr id="0" name=""/>
        <dsp:cNvSpPr/>
      </dsp:nvSpPr>
      <dsp:spPr>
        <a:xfrm>
          <a:off x="323536" y="3501012"/>
          <a:ext cx="2926080" cy="15087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 </a:t>
          </a:r>
          <a:endParaRPr lang="ru-RU" sz="6500" kern="1200" dirty="0"/>
        </a:p>
      </dsp:txBody>
      <dsp:txXfrm>
        <a:off x="323536" y="3501012"/>
        <a:ext cx="2926080" cy="1508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4" Type="http://schemas.openxmlformats.org/officeDocument/2006/relationships/image" Target="../media/image37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4" Type="http://schemas.openxmlformats.org/officeDocument/2006/relationships/image" Target="../media/image45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A022EEE-297A-419A-BFEB-8311EDD3CFCA}" type="datetimeFigureOut">
              <a:rPr lang="ru-RU"/>
              <a:pPr>
                <a:defRPr/>
              </a:pPr>
              <a:t>19.05.2015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r>
              <a:rPr lang="ru-RU" noProof="0" dirty="0" err="1" smtClean="0"/>
              <a:t>           </a:t>
            </a:r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642269F-A1A6-429C-A827-3FA00882F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751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DF2EC-9671-40F6-B824-0CD0FBAA243A}" type="datetimeFigureOut">
              <a:rPr lang="ru-RU"/>
              <a:pPr>
                <a:defRPr/>
              </a:pPr>
              <a:t>19.05.2015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4CA30-05CF-43F4-BE1D-BDFD5B80E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10A2D-5254-4CA2-A312-9EDC934E59AB}" type="datetimeFigureOut">
              <a:rPr lang="ru-RU"/>
              <a:pPr>
                <a:defRPr/>
              </a:pPr>
              <a:t>19.05.2015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807B5-2410-4E35-B607-06F3EB031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C1E8C-EF2C-436D-95B8-189E8FBAD3DB}" type="datetimeFigureOut">
              <a:rPr lang="ru-RU"/>
              <a:pPr>
                <a:defRPr/>
              </a:pPr>
              <a:t>19.05.2015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DE7C3-043D-4D8B-A280-77F595663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90B86F5-69CB-4FF1-A51E-80A1EF027A9C}" type="datetimeFigureOut">
              <a:rPr lang="ru-RU"/>
              <a:pPr>
                <a:defRPr/>
              </a:pPr>
              <a:t>19.05.2015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C7A186E-946C-432E-B436-E53CA0C242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Arial" charset="0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Arial" charset="0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Arial" charset="0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Arial" charset="0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Arial" charset="0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Arial" charset="0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3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5.emf"/><Relationship Id="rId4" Type="http://schemas.openxmlformats.org/officeDocument/2006/relationships/image" Target="../media/image42.emf"/><Relationship Id="rId9" Type="http://schemas.openxmlformats.org/officeDocument/2006/relationships/oleObject" Target="../embeddings/oleObject4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6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1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7848872" cy="1296144"/>
          </a:xfrm>
        </p:spPr>
        <p:txBody>
          <a:bodyPr/>
          <a:lstStyle/>
          <a:p>
            <a:pPr marL="182880" indent="0" algn="ctr" eaLnBrk="1" hangingPunct="1">
              <a:buFont typeface="Georgia" pitchFamily="18" charset="0"/>
              <a:buNone/>
              <a:defRPr/>
            </a:pPr>
            <a:r>
              <a:rPr lang="ru-RU" dirty="0" smtClean="0">
                <a:latin typeface="+mj-lt"/>
              </a:rPr>
              <a:t>Гетероциклические</a:t>
            </a:r>
            <a:br>
              <a:rPr lang="ru-RU" dirty="0" smtClean="0">
                <a:latin typeface="+mj-lt"/>
              </a:rPr>
            </a:br>
            <a:r>
              <a:rPr lang="ru-RU" dirty="0" smtClean="0">
                <a:latin typeface="+mj-lt"/>
              </a:rPr>
              <a:t>соединения</a:t>
            </a:r>
            <a:endParaRPr lang="ru-RU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175" y="6011863"/>
            <a:ext cx="1657350" cy="366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Лекции 1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-13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16632"/>
            <a:ext cx="43087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effectLst>
                  <a:reflection blurRad="6350" stA="55000" endA="300" endPos="45500" dir="5400000" sy="-100000" algn="bl" rotWithShape="0"/>
                </a:effectLst>
              </a:rPr>
              <a:t>Классификация и номенклатура</a:t>
            </a:r>
          </a:p>
        </p:txBody>
      </p:sp>
      <p:sp>
        <p:nvSpPr>
          <p:cNvPr id="7170" name="Text Box 367"/>
          <p:cNvSpPr txBox="1">
            <a:spLocks noChangeArrowheads="1"/>
          </p:cNvSpPr>
          <p:nvPr/>
        </p:nvSpPr>
        <p:spPr bwMode="auto">
          <a:xfrm>
            <a:off x="107950" y="639763"/>
            <a:ext cx="8928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Гетероциклические соединения – содержат в цикле хотя бы один </a:t>
            </a:r>
            <a:r>
              <a:rPr lang="ru-RU" b="1" dirty="0" err="1">
                <a:solidFill>
                  <a:srgbClr val="FF9900"/>
                </a:solidFill>
              </a:rPr>
              <a:t>гетероатом</a:t>
            </a:r>
            <a:r>
              <a:rPr lang="ru-RU" dirty="0"/>
              <a:t> (отличный от атома </a:t>
            </a:r>
            <a:r>
              <a:rPr lang="ru-RU" dirty="0" smtClean="0"/>
              <a:t>углерода)</a:t>
            </a:r>
            <a:endParaRPr lang="ru-RU" dirty="0"/>
          </a:p>
        </p:txBody>
      </p:sp>
      <p:sp>
        <p:nvSpPr>
          <p:cNvPr id="7171" name="Text Box 368"/>
          <p:cNvSpPr txBox="1">
            <a:spLocks noChangeArrowheads="1"/>
          </p:cNvSpPr>
          <p:nvPr/>
        </p:nvSpPr>
        <p:spPr bwMode="auto">
          <a:xfrm>
            <a:off x="180975" y="1343025"/>
            <a:ext cx="2519363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 размеру цикла:</a:t>
            </a:r>
          </a:p>
          <a:p>
            <a:pPr>
              <a:buFontTx/>
              <a:buChar char="•"/>
            </a:pPr>
            <a:r>
              <a:rPr lang="ru-RU"/>
              <a:t> трехчленные</a:t>
            </a:r>
          </a:p>
          <a:p>
            <a:pPr>
              <a:buFontTx/>
              <a:buChar char="•"/>
            </a:pPr>
            <a:r>
              <a:rPr lang="ru-RU"/>
              <a:t> четырехчленные</a:t>
            </a:r>
          </a:p>
          <a:p>
            <a:pPr>
              <a:buFontTx/>
              <a:buChar char="•"/>
            </a:pPr>
            <a:r>
              <a:rPr lang="ru-RU" b="1">
                <a:solidFill>
                  <a:srgbClr val="FF9900"/>
                </a:solidFill>
              </a:rPr>
              <a:t> пятичленные</a:t>
            </a:r>
          </a:p>
          <a:p>
            <a:pPr>
              <a:buFontTx/>
              <a:buChar char="•"/>
            </a:pPr>
            <a:r>
              <a:rPr lang="ru-RU" b="1">
                <a:solidFill>
                  <a:srgbClr val="FF9900"/>
                </a:solidFill>
              </a:rPr>
              <a:t> шестичленные</a:t>
            </a:r>
          </a:p>
          <a:p>
            <a:pPr>
              <a:buFontTx/>
              <a:buChar char="•"/>
            </a:pPr>
            <a:r>
              <a:rPr lang="ru-RU"/>
              <a:t> семичленные … </a:t>
            </a:r>
          </a:p>
          <a:p>
            <a:pPr>
              <a:buFontTx/>
              <a:buChar char="•"/>
            </a:pPr>
            <a:r>
              <a:rPr lang="ru-RU"/>
              <a:t> макроциклические</a:t>
            </a:r>
          </a:p>
        </p:txBody>
      </p:sp>
      <p:sp>
        <p:nvSpPr>
          <p:cNvPr id="7172" name="Text Box 369"/>
          <p:cNvSpPr txBox="1">
            <a:spLocks noChangeArrowheads="1"/>
          </p:cNvSpPr>
          <p:nvPr/>
        </p:nvSpPr>
        <p:spPr bwMode="auto">
          <a:xfrm>
            <a:off x="3419475" y="1343025"/>
            <a:ext cx="37449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 числу гетероатомов:</a:t>
            </a:r>
          </a:p>
          <a:p>
            <a:pPr>
              <a:buFontTx/>
              <a:buChar char="•"/>
            </a:pPr>
            <a:r>
              <a:rPr lang="ru-RU"/>
              <a:t> с одним гетероатомом</a:t>
            </a:r>
          </a:p>
          <a:p>
            <a:pPr>
              <a:buFontTx/>
              <a:buChar char="•"/>
            </a:pPr>
            <a:r>
              <a:rPr lang="ru-RU"/>
              <a:t> с двумя гетероатомами</a:t>
            </a:r>
          </a:p>
          <a:p>
            <a:pPr>
              <a:buFontTx/>
              <a:buChar char="•"/>
            </a:pPr>
            <a:r>
              <a:rPr lang="ru-RU"/>
              <a:t> с тремя гетероатомами …</a:t>
            </a:r>
          </a:p>
        </p:txBody>
      </p:sp>
      <p:sp>
        <p:nvSpPr>
          <p:cNvPr id="7173" name="Text Box 370"/>
          <p:cNvSpPr txBox="1">
            <a:spLocks noChangeArrowheads="1"/>
          </p:cNvSpPr>
          <p:nvPr/>
        </p:nvSpPr>
        <p:spPr bwMode="auto">
          <a:xfrm>
            <a:off x="3419475" y="2636838"/>
            <a:ext cx="374491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 ароматичности цикла:</a:t>
            </a:r>
          </a:p>
          <a:p>
            <a:pPr>
              <a:buFontTx/>
              <a:buChar char="•"/>
            </a:pPr>
            <a:r>
              <a:rPr lang="ru-RU"/>
              <a:t> ароматические</a:t>
            </a:r>
          </a:p>
          <a:p>
            <a:pPr>
              <a:buFontTx/>
              <a:buChar char="•"/>
            </a:pPr>
            <a:r>
              <a:rPr lang="ru-RU"/>
              <a:t> неароматические</a:t>
            </a:r>
          </a:p>
        </p:txBody>
      </p:sp>
      <p:sp>
        <p:nvSpPr>
          <p:cNvPr id="7174" name="Text Box 371"/>
          <p:cNvSpPr txBox="1">
            <a:spLocks noChangeArrowheads="1"/>
          </p:cNvSpPr>
          <p:nvPr/>
        </p:nvSpPr>
        <p:spPr bwMode="auto">
          <a:xfrm>
            <a:off x="250825" y="3776663"/>
            <a:ext cx="37449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 типу гетероатома:</a:t>
            </a:r>
          </a:p>
          <a:p>
            <a:pPr>
              <a:buFontTx/>
              <a:buChar char="•"/>
            </a:pPr>
            <a:r>
              <a:rPr lang="ru-RU"/>
              <a:t> азотсодержащие</a:t>
            </a:r>
          </a:p>
          <a:p>
            <a:pPr>
              <a:buFontTx/>
              <a:buChar char="•"/>
            </a:pPr>
            <a:r>
              <a:rPr lang="ru-RU"/>
              <a:t> кислородсодержащие</a:t>
            </a:r>
          </a:p>
          <a:p>
            <a:pPr>
              <a:buFontTx/>
              <a:buChar char="•"/>
            </a:pPr>
            <a:r>
              <a:rPr lang="ru-RU"/>
              <a:t> серусодержащие</a:t>
            </a:r>
          </a:p>
          <a:p>
            <a:pPr>
              <a:buFontTx/>
              <a:buChar char="•"/>
            </a:pPr>
            <a:r>
              <a:rPr lang="ru-RU"/>
              <a:t> фосфорсодержащие</a:t>
            </a:r>
          </a:p>
          <a:p>
            <a:pPr>
              <a:buFontTx/>
              <a:buChar char="•"/>
            </a:pPr>
            <a:r>
              <a:rPr lang="ru-RU"/>
              <a:t> халькогенсодержащие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849" name="Object 121"/>
          <p:cNvGraphicFramePr>
            <a:graphicFrameLocks noChangeAspect="1"/>
          </p:cNvGraphicFramePr>
          <p:nvPr/>
        </p:nvGraphicFramePr>
        <p:xfrm>
          <a:off x="1692275" y="0"/>
          <a:ext cx="5103813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9" name="CS ChemDraw Drawing" r:id="rId3" imgW="2631440" imgH="728254" progId="ChemDraw.Document.6.0">
                  <p:embed/>
                </p:oleObj>
              </mc:Choice>
              <mc:Fallback>
                <p:oleObj name="CS ChemDraw Drawing" r:id="rId3" imgW="2631440" imgH="728254" progId="ChemDraw.Document.6.0">
                  <p:embed/>
                  <p:pic>
                    <p:nvPicPr>
                      <p:cNvPr id="0" name="Picture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0"/>
                        <a:ext cx="5103813" cy="1412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850" name="Object 122"/>
          <p:cNvGraphicFramePr>
            <a:graphicFrameLocks noChangeAspect="1"/>
          </p:cNvGraphicFramePr>
          <p:nvPr/>
        </p:nvGraphicFramePr>
        <p:xfrm>
          <a:off x="1501775" y="1773238"/>
          <a:ext cx="6454775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50" name="CS ChemDraw Drawing" r:id="rId5" imgW="2943860" imgH="525417" progId="ChemDraw.Document.6.0">
                  <p:embed/>
                </p:oleObj>
              </mc:Choice>
              <mc:Fallback>
                <p:oleObj name="CS ChemDraw Drawing" r:id="rId5" imgW="2943860" imgH="525417" progId="ChemDraw.Document.6.0">
                  <p:embed/>
                  <p:pic>
                    <p:nvPicPr>
                      <p:cNvPr id="0" name="Picture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775" y="1773238"/>
                        <a:ext cx="6454775" cy="1150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851" name="Object 123"/>
          <p:cNvGraphicFramePr>
            <a:graphicFrameLocks noChangeAspect="1"/>
          </p:cNvGraphicFramePr>
          <p:nvPr/>
        </p:nvGraphicFramePr>
        <p:xfrm>
          <a:off x="179388" y="3213100"/>
          <a:ext cx="5041900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51" name="CS ChemDraw Drawing" r:id="rId7" imgW="2625271" imgH="862511" progId="ChemDraw.Document.6.0">
                  <p:embed/>
                </p:oleObj>
              </mc:Choice>
              <mc:Fallback>
                <p:oleObj name="CS ChemDraw Drawing" r:id="rId7" imgW="2625271" imgH="862511" progId="ChemDraw.Document.6.0">
                  <p:embed/>
                  <p:pic>
                    <p:nvPicPr>
                      <p:cNvPr id="0" name="Picture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3213100"/>
                        <a:ext cx="5041900" cy="165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852" name="Object 124"/>
          <p:cNvGraphicFramePr>
            <a:graphicFrameLocks noChangeAspect="1"/>
          </p:cNvGraphicFramePr>
          <p:nvPr/>
        </p:nvGraphicFramePr>
        <p:xfrm>
          <a:off x="179388" y="5167313"/>
          <a:ext cx="6257925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52" name="CS ChemDraw Drawing" r:id="rId9" imgW="3573417" imgH="857794" progId="ChemDraw.Document.6.0">
                  <p:embed/>
                </p:oleObj>
              </mc:Choice>
              <mc:Fallback>
                <p:oleObj name="CS ChemDraw Drawing" r:id="rId9" imgW="3573417" imgH="857794" progId="ChemDraw.Document.6.0">
                  <p:embed/>
                  <p:pic>
                    <p:nvPicPr>
                      <p:cNvPr id="0" name="Picture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5167313"/>
                        <a:ext cx="6257925" cy="150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853" name="Object 125"/>
          <p:cNvGraphicFramePr>
            <a:graphicFrameLocks noChangeAspect="1"/>
          </p:cNvGraphicFramePr>
          <p:nvPr/>
        </p:nvGraphicFramePr>
        <p:xfrm>
          <a:off x="5724525" y="3284538"/>
          <a:ext cx="3259138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53" name="CS ChemDraw Drawing" r:id="rId11" imgW="1875971" imgH="907869" progId="ChemDraw.Document.6.0">
                  <p:embed/>
                </p:oleObj>
              </mc:Choice>
              <mc:Fallback>
                <p:oleObj name="CS ChemDraw Drawing" r:id="rId11" imgW="1875971" imgH="907869" progId="ChemDraw.Document.6.0">
                  <p:embed/>
                  <p:pic>
                    <p:nvPicPr>
                      <p:cNvPr id="0" name="Picture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3284538"/>
                        <a:ext cx="3259138" cy="1577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93" name="Object 21"/>
          <p:cNvGraphicFramePr>
            <a:graphicFrameLocks noChangeAspect="1"/>
          </p:cNvGraphicFramePr>
          <p:nvPr/>
        </p:nvGraphicFramePr>
        <p:xfrm>
          <a:off x="1898650" y="2060575"/>
          <a:ext cx="4402138" cy="179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6" name="CS ChemDraw Drawing" r:id="rId3" imgW="2588954" imgH="1055700" progId="ChemDraw.Document.6.0">
                  <p:embed/>
                </p:oleObj>
              </mc:Choice>
              <mc:Fallback>
                <p:oleObj name="CS ChemDraw Drawing" r:id="rId3" imgW="2588954" imgH="1055700" progId="ChemDraw.Document.6.0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8650" y="2060575"/>
                        <a:ext cx="4402138" cy="179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835086"/>
              </p:ext>
            </p:extLst>
          </p:nvPr>
        </p:nvGraphicFramePr>
        <p:xfrm>
          <a:off x="1331913" y="98425"/>
          <a:ext cx="5443537" cy="156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7" name="CS ChemDraw Drawing" r:id="rId5" imgW="3202966" imgH="923130" progId="ChemDraw.Document.6.0">
                  <p:embed/>
                </p:oleObj>
              </mc:Choice>
              <mc:Fallback>
                <p:oleObj name="CS ChemDraw Drawing" r:id="rId5" imgW="3202966" imgH="923130" progId="ChemDraw.Document.6.0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98425"/>
                        <a:ext cx="5443537" cy="156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5" name="Object 23"/>
          <p:cNvGraphicFramePr>
            <a:graphicFrameLocks noChangeAspect="1"/>
          </p:cNvGraphicFramePr>
          <p:nvPr/>
        </p:nvGraphicFramePr>
        <p:xfrm>
          <a:off x="2419350" y="4437063"/>
          <a:ext cx="3881438" cy="146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8" name="CS ChemDraw Drawing" r:id="rId7" imgW="2282623" imgH="862110" progId="ChemDraw.Document.6.0">
                  <p:embed/>
                </p:oleObj>
              </mc:Choice>
              <mc:Fallback>
                <p:oleObj name="CS ChemDraw Drawing" r:id="rId7" imgW="2282623" imgH="862110" progId="ChemDraw.Document.6.0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4437063"/>
                        <a:ext cx="3881438" cy="1465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87" name="TextBox 4"/>
          <p:cNvSpPr txBox="1">
            <a:spLocks noChangeArrowheads="1"/>
          </p:cNvSpPr>
          <p:nvPr/>
        </p:nvSpPr>
        <p:spPr bwMode="auto">
          <a:xfrm>
            <a:off x="849313" y="182563"/>
            <a:ext cx="7394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Шестичленные ароматические гетероциклические соединения</a:t>
            </a:r>
          </a:p>
        </p:txBody>
      </p:sp>
      <p:sp>
        <p:nvSpPr>
          <p:cNvPr id="53388" name="TextBox 6"/>
          <p:cNvSpPr txBox="1">
            <a:spLocks noChangeArrowheads="1"/>
          </p:cNvSpPr>
          <p:nvPr/>
        </p:nvSpPr>
        <p:spPr bwMode="auto">
          <a:xfrm>
            <a:off x="395288" y="692150"/>
            <a:ext cx="5218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Электронное строение пиридинового цикла</a:t>
            </a:r>
          </a:p>
        </p:txBody>
      </p:sp>
      <p:pic>
        <p:nvPicPr>
          <p:cNvPr id="53389" name="Picture 93" descr="benzol_pyridin_orbitale_gif"/>
          <p:cNvPicPr>
            <a:picLocks noChangeAspect="1" noChangeArrowheads="1"/>
          </p:cNvPicPr>
          <p:nvPr/>
        </p:nvPicPr>
        <p:blipFill>
          <a:blip r:embed="rId3"/>
          <a:srcRect b="10548"/>
          <a:stretch>
            <a:fillRect/>
          </a:stretch>
        </p:blipFill>
        <p:spPr bwMode="auto">
          <a:xfrm>
            <a:off x="1624013" y="1628775"/>
            <a:ext cx="53244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390" name="Text Box 94"/>
          <p:cNvSpPr txBox="1">
            <a:spLocks noChangeArrowheads="1"/>
          </p:cNvSpPr>
          <p:nvPr/>
        </p:nvSpPr>
        <p:spPr bwMode="auto">
          <a:xfrm>
            <a:off x="2392363" y="3808413"/>
            <a:ext cx="933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бензол</a:t>
            </a:r>
          </a:p>
        </p:txBody>
      </p:sp>
      <p:sp>
        <p:nvSpPr>
          <p:cNvPr id="53391" name="Text Box 95"/>
          <p:cNvSpPr txBox="1">
            <a:spLocks noChangeArrowheads="1"/>
          </p:cNvSpPr>
          <p:nvPr/>
        </p:nvSpPr>
        <p:spPr bwMode="auto">
          <a:xfrm>
            <a:off x="5348288" y="3808413"/>
            <a:ext cx="1168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пиридин</a:t>
            </a:r>
          </a:p>
        </p:txBody>
      </p:sp>
      <p:sp>
        <p:nvSpPr>
          <p:cNvPr id="53392" name="Text Box 96"/>
          <p:cNvSpPr txBox="1">
            <a:spLocks noChangeArrowheads="1"/>
          </p:cNvSpPr>
          <p:nvPr/>
        </p:nvSpPr>
        <p:spPr bwMode="auto">
          <a:xfrm>
            <a:off x="2827338" y="5149850"/>
            <a:ext cx="3184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</a:t>
            </a:r>
            <a:r>
              <a:rPr lang="ru-RU"/>
              <a:t>4</a:t>
            </a:r>
            <a:r>
              <a:rPr lang="en-US"/>
              <a:t>n + 2) </a:t>
            </a:r>
            <a:r>
              <a:rPr lang="en-US">
                <a:latin typeface="Symbol" pitchFamily="18" charset="2"/>
              </a:rPr>
              <a:t>p</a:t>
            </a:r>
            <a:r>
              <a:rPr lang="en-US"/>
              <a:t>-</a:t>
            </a:r>
            <a:r>
              <a:rPr lang="ru-RU"/>
              <a:t>электронов (</a:t>
            </a:r>
            <a:r>
              <a:rPr lang="en-US"/>
              <a:t>n = 1)</a:t>
            </a:r>
            <a:endParaRPr lang="ru-RU"/>
          </a:p>
        </p:txBody>
      </p:sp>
      <p:graphicFrame>
        <p:nvGraphicFramePr>
          <p:cNvPr id="53385" name="Object 137"/>
          <p:cNvGraphicFramePr>
            <a:graphicFrameLocks noChangeAspect="1"/>
          </p:cNvGraphicFramePr>
          <p:nvPr/>
        </p:nvGraphicFramePr>
        <p:xfrm>
          <a:off x="7512050" y="1917700"/>
          <a:ext cx="1163638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5" name="CS ChemDraw Drawing" r:id="rId4" imgW="426357" imgH="581660" progId="ChemDraw.Document.6.0">
                  <p:embed/>
                </p:oleObj>
              </mc:Choice>
              <mc:Fallback>
                <p:oleObj name="CS ChemDraw Drawing" r:id="rId4" imgW="426357" imgH="581660" progId="ChemDraw.Document.6.0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2050" y="1917700"/>
                        <a:ext cx="1163638" cy="158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86" name="Object 138"/>
          <p:cNvGraphicFramePr>
            <a:graphicFrameLocks noChangeAspect="1"/>
          </p:cNvGraphicFramePr>
          <p:nvPr/>
        </p:nvGraphicFramePr>
        <p:xfrm>
          <a:off x="179388" y="1989138"/>
          <a:ext cx="11398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6" name="CS ChemDraw Drawing" r:id="rId6" imgW="427809" imgH="485866" progId="ChemDraw.Document.6.0">
                  <p:embed/>
                </p:oleObj>
              </mc:Choice>
              <mc:Fallback>
                <p:oleObj name="CS ChemDraw Drawing" r:id="rId6" imgW="427809" imgH="485866" progId="ChemDraw.Document.6.0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989138"/>
                        <a:ext cx="113982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93" name="Text Box 99"/>
          <p:cNvSpPr txBox="1">
            <a:spLocks noChangeArrowheads="1"/>
          </p:cNvSpPr>
          <p:nvPr/>
        </p:nvSpPr>
        <p:spPr bwMode="auto">
          <a:xfrm>
            <a:off x="3276600" y="4583113"/>
            <a:ext cx="2084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Правило Хюккеля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01" name="TextBox 6"/>
          <p:cNvSpPr txBox="1">
            <a:spLocks noChangeArrowheads="1"/>
          </p:cNvSpPr>
          <p:nvPr/>
        </p:nvSpPr>
        <p:spPr bwMode="auto">
          <a:xfrm>
            <a:off x="395288" y="188913"/>
            <a:ext cx="61071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Химические свойства пиридина и его производных</a:t>
            </a:r>
          </a:p>
        </p:txBody>
      </p:sp>
      <p:sp>
        <p:nvSpPr>
          <p:cNvPr id="74802" name="TextBox 6"/>
          <p:cNvSpPr txBox="1">
            <a:spLocks noChangeArrowheads="1"/>
          </p:cNvSpPr>
          <p:nvPr/>
        </p:nvSpPr>
        <p:spPr bwMode="auto">
          <a:xfrm>
            <a:off x="323850" y="2420938"/>
            <a:ext cx="2806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1.</a:t>
            </a:r>
            <a:r>
              <a:rPr lang="ru-RU" b="1" dirty="0"/>
              <a:t> Основные свойства</a:t>
            </a:r>
            <a:r>
              <a:rPr lang="en-US" b="1" dirty="0"/>
              <a:t> </a:t>
            </a:r>
            <a:endParaRPr lang="ru-RU" b="1" dirty="0"/>
          </a:p>
        </p:txBody>
      </p:sp>
      <p:sp>
        <p:nvSpPr>
          <p:cNvPr id="74803" name="TextBox 6"/>
          <p:cNvSpPr txBox="1">
            <a:spLocks noChangeArrowheads="1"/>
          </p:cNvSpPr>
          <p:nvPr/>
        </p:nvSpPr>
        <p:spPr bwMode="auto">
          <a:xfrm>
            <a:off x="684213" y="798513"/>
            <a:ext cx="51403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Сходство с другими классами соединений:</a:t>
            </a:r>
          </a:p>
          <a:p>
            <a:pPr>
              <a:buFontTx/>
              <a:buChar char="-"/>
            </a:pPr>
            <a:r>
              <a:rPr lang="ru-RU"/>
              <a:t> третичные амины</a:t>
            </a:r>
          </a:p>
          <a:p>
            <a:pPr>
              <a:buFontTx/>
              <a:buChar char="-"/>
            </a:pPr>
            <a:r>
              <a:rPr lang="ru-RU"/>
              <a:t> бензол</a:t>
            </a:r>
          </a:p>
          <a:p>
            <a:pPr>
              <a:buFontTx/>
              <a:buChar char="-"/>
            </a:pPr>
            <a:r>
              <a:rPr lang="ru-RU"/>
              <a:t> сопряженные имины</a:t>
            </a:r>
          </a:p>
        </p:txBody>
      </p:sp>
      <p:graphicFrame>
        <p:nvGraphicFramePr>
          <p:cNvPr id="74799" name="Object 47"/>
          <p:cNvGraphicFramePr>
            <a:graphicFrameLocks noChangeAspect="1"/>
          </p:cNvGraphicFramePr>
          <p:nvPr/>
        </p:nvGraphicFramePr>
        <p:xfrm>
          <a:off x="6948488" y="692150"/>
          <a:ext cx="1163637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39" name="CS ChemDraw Drawing" r:id="rId3" imgW="426357" imgH="581660" progId="ChemDraw.Document.6.0">
                  <p:embed/>
                </p:oleObj>
              </mc:Choice>
              <mc:Fallback>
                <p:oleObj name="CS ChemDraw Drawing" r:id="rId3" imgW="426357" imgH="581660" progId="ChemDraw.Document.6.0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692150"/>
                        <a:ext cx="1163637" cy="158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800" name="Object 48"/>
          <p:cNvGraphicFramePr>
            <a:graphicFrameLocks noChangeAspect="1"/>
          </p:cNvGraphicFramePr>
          <p:nvPr/>
        </p:nvGraphicFramePr>
        <p:xfrm>
          <a:off x="2290763" y="2997200"/>
          <a:ext cx="456406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40" name="CS ChemDraw Drawing" r:id="rId5" imgW="2681877" imgH="636814" progId="ChemDraw.Document.6.0">
                  <p:embed/>
                </p:oleObj>
              </mc:Choice>
              <mc:Fallback>
                <p:oleObj name="CS ChemDraw Drawing" r:id="rId5" imgW="2681877" imgH="636814" progId="ChemDraw.Document.6.0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0763" y="2997200"/>
                        <a:ext cx="4564062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804" name="Text Box 9"/>
          <p:cNvSpPr txBox="1">
            <a:spLocks noChangeArrowheads="1"/>
          </p:cNvSpPr>
          <p:nvPr/>
        </p:nvSpPr>
        <p:spPr bwMode="auto">
          <a:xfrm>
            <a:off x="3924300" y="4005263"/>
            <a:ext cx="1125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pK</a:t>
            </a:r>
            <a:r>
              <a:rPr lang="en-US" baseline="-25000"/>
              <a:t>b</a:t>
            </a:r>
            <a:r>
              <a:rPr lang="en-US"/>
              <a:t> = 8.8</a:t>
            </a:r>
            <a:endParaRPr lang="ru-RU"/>
          </a:p>
        </p:txBody>
      </p:sp>
      <p:sp>
        <p:nvSpPr>
          <p:cNvPr id="74805" name="Text Box 10"/>
          <p:cNvSpPr txBox="1">
            <a:spLocks noChangeArrowheads="1"/>
          </p:cNvSpPr>
          <p:nvPr/>
        </p:nvSpPr>
        <p:spPr bwMode="auto">
          <a:xfrm>
            <a:off x="250825" y="4581525"/>
            <a:ext cx="86756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Основность пиридина меньше, чем алифатических аминов, это связано, в основном, с меньшей сольватацией катиона </a:t>
            </a:r>
            <a:r>
              <a:rPr lang="ru-RU" b="1">
                <a:solidFill>
                  <a:srgbClr val="FF9900"/>
                </a:solidFill>
              </a:rPr>
              <a:t>пиридиния</a:t>
            </a:r>
            <a:r>
              <a:rPr lang="ru-RU"/>
              <a:t> в растворе.</a:t>
            </a:r>
          </a:p>
        </p:txBody>
      </p:sp>
      <p:sp>
        <p:nvSpPr>
          <p:cNvPr id="74806" name="Text Box 11"/>
          <p:cNvSpPr txBox="1">
            <a:spLocks noChangeArrowheads="1"/>
          </p:cNvSpPr>
          <p:nvPr/>
        </p:nvSpPr>
        <p:spPr bwMode="auto">
          <a:xfrm>
            <a:off x="250825" y="5373688"/>
            <a:ext cx="8675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Подобно аминам, производные пиридина образуют соли с кислотами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27" name="TextBox 6"/>
          <p:cNvSpPr txBox="1">
            <a:spLocks noChangeArrowheads="1"/>
          </p:cNvSpPr>
          <p:nvPr/>
        </p:nvSpPr>
        <p:spPr bwMode="auto">
          <a:xfrm>
            <a:off x="323850" y="182563"/>
            <a:ext cx="4826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2. Реакции электрофильного замещения</a:t>
            </a:r>
          </a:p>
        </p:txBody>
      </p:sp>
      <p:sp>
        <p:nvSpPr>
          <p:cNvPr id="75828" name="Text Box 8"/>
          <p:cNvSpPr txBox="1">
            <a:spLocks noChangeArrowheads="1"/>
          </p:cNvSpPr>
          <p:nvPr/>
        </p:nvSpPr>
        <p:spPr bwMode="auto">
          <a:xfrm>
            <a:off x="250825" y="620713"/>
            <a:ext cx="86756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Пиридиновый цикл менее активен в реакциях электрофильного замещения по сравнению с бензолом вследствие акцепторного эффекта атома азота и образования в кислой среде иона пиридиния.</a:t>
            </a:r>
          </a:p>
        </p:txBody>
      </p:sp>
      <p:graphicFrame>
        <p:nvGraphicFramePr>
          <p:cNvPr id="75825" name="Object 49"/>
          <p:cNvGraphicFramePr>
            <a:graphicFrameLocks noChangeAspect="1"/>
          </p:cNvGraphicFramePr>
          <p:nvPr/>
        </p:nvGraphicFramePr>
        <p:xfrm>
          <a:off x="1528763" y="3014663"/>
          <a:ext cx="6086475" cy="350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5" name="CS ChemDraw Drawing" r:id="rId3" imgW="3802017" imgH="2192383" progId="ChemDraw.Document.6.0">
                  <p:embed/>
                </p:oleObj>
              </mc:Choice>
              <mc:Fallback>
                <p:oleObj name="CS ChemDraw Drawing" r:id="rId3" imgW="3802017" imgH="2192383" progId="ChemDraw.Document.6.0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8763" y="3014663"/>
                        <a:ext cx="6086475" cy="350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26" name="Object 50"/>
          <p:cNvGraphicFramePr>
            <a:graphicFrameLocks noChangeAspect="1"/>
          </p:cNvGraphicFramePr>
          <p:nvPr/>
        </p:nvGraphicFramePr>
        <p:xfrm>
          <a:off x="3173413" y="1644650"/>
          <a:ext cx="2767012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6" name="CS ChemDraw Drawing" r:id="rId5" imgW="1627281" imgH="632070" progId="ChemDraw.Document.6.0">
                  <p:embed/>
                </p:oleObj>
              </mc:Choice>
              <mc:Fallback>
                <p:oleObj name="CS ChemDraw Drawing" r:id="rId5" imgW="1627281" imgH="632070" progId="ChemDraw.Document.6.0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3413" y="1644650"/>
                        <a:ext cx="2767012" cy="1074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51" name="Object 51"/>
          <p:cNvGraphicFramePr>
            <a:graphicFrameLocks noChangeAspect="1"/>
          </p:cNvGraphicFramePr>
          <p:nvPr/>
        </p:nvGraphicFramePr>
        <p:xfrm>
          <a:off x="288925" y="425450"/>
          <a:ext cx="4138613" cy="134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11" name="CS ChemDraw Drawing" r:id="rId3" imgW="2587333" imgH="842400" progId="ChemDraw.Document.6.0">
                  <p:embed/>
                </p:oleObj>
              </mc:Choice>
              <mc:Fallback>
                <p:oleObj name="CS ChemDraw Drawing" r:id="rId3" imgW="2587333" imgH="842400" progId="ChemDraw.Document.6.0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" y="425450"/>
                        <a:ext cx="4138613" cy="1347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52" name="Object 52"/>
          <p:cNvGraphicFramePr>
            <a:graphicFrameLocks noChangeAspect="1"/>
          </p:cNvGraphicFramePr>
          <p:nvPr/>
        </p:nvGraphicFramePr>
        <p:xfrm>
          <a:off x="107950" y="1803400"/>
          <a:ext cx="5824538" cy="177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12" name="CS ChemDraw Drawing" r:id="rId5" imgW="3640311" imgH="1106190" progId="ChemDraw.Document.6.0">
                  <p:embed/>
                </p:oleObj>
              </mc:Choice>
              <mc:Fallback>
                <p:oleObj name="CS ChemDraw Drawing" r:id="rId5" imgW="3640311" imgH="1106190" progId="ChemDraw.Document.6.0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803400"/>
                        <a:ext cx="5824538" cy="177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54" name="TextBox 6"/>
          <p:cNvSpPr txBox="1">
            <a:spLocks noChangeArrowheads="1"/>
          </p:cNvSpPr>
          <p:nvPr/>
        </p:nvSpPr>
        <p:spPr bwMode="auto">
          <a:xfrm>
            <a:off x="323850" y="44450"/>
            <a:ext cx="1952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2.1 Нитрование</a:t>
            </a:r>
          </a:p>
        </p:txBody>
      </p:sp>
      <p:graphicFrame>
        <p:nvGraphicFramePr>
          <p:cNvPr id="76853" name="Object 53"/>
          <p:cNvGraphicFramePr>
            <a:graphicFrameLocks noChangeAspect="1"/>
          </p:cNvGraphicFramePr>
          <p:nvPr/>
        </p:nvGraphicFramePr>
        <p:xfrm>
          <a:off x="638175" y="4437063"/>
          <a:ext cx="4281488" cy="134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13" name="CS ChemDraw Drawing" r:id="rId7" imgW="2675667" imgH="842400" progId="ChemDraw.Document.6.0">
                  <p:embed/>
                </p:oleObj>
              </mc:Choice>
              <mc:Fallback>
                <p:oleObj name="CS ChemDraw Drawing" r:id="rId7" imgW="2675667" imgH="842400" progId="ChemDraw.Document.6.0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4437063"/>
                        <a:ext cx="4281488" cy="1347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55" name="TextBox 8"/>
          <p:cNvSpPr txBox="1">
            <a:spLocks noChangeArrowheads="1"/>
          </p:cNvSpPr>
          <p:nvPr/>
        </p:nvSpPr>
        <p:spPr bwMode="auto">
          <a:xfrm>
            <a:off x="323850" y="3860800"/>
            <a:ext cx="2454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2.2 Сульфирование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56" name="TextBox 3"/>
          <p:cNvSpPr txBox="1">
            <a:spLocks noChangeArrowheads="1"/>
          </p:cNvSpPr>
          <p:nvPr/>
        </p:nvSpPr>
        <p:spPr bwMode="auto">
          <a:xfrm>
            <a:off x="323850" y="115888"/>
            <a:ext cx="25765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2.3 Галогенирование</a:t>
            </a:r>
          </a:p>
        </p:txBody>
      </p:sp>
      <p:graphicFrame>
        <p:nvGraphicFramePr>
          <p:cNvPr id="77854" name="Object 30"/>
          <p:cNvGraphicFramePr>
            <a:graphicFrameLocks noChangeAspect="1"/>
          </p:cNvGraphicFramePr>
          <p:nvPr/>
        </p:nvGraphicFramePr>
        <p:xfrm>
          <a:off x="2700338" y="692150"/>
          <a:ext cx="3336925" cy="134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4" name="CS ChemDraw Drawing" r:id="rId3" imgW="2086237" imgH="842400" progId="ChemDraw.Document.6.0">
                  <p:embed/>
                </p:oleObj>
              </mc:Choice>
              <mc:Fallback>
                <p:oleObj name="CS ChemDraw Drawing" r:id="rId3" imgW="2086237" imgH="842400" progId="ChemDraw.Document.6.0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692150"/>
                        <a:ext cx="3336925" cy="1347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55" name="Object 31"/>
          <p:cNvGraphicFramePr>
            <a:graphicFrameLocks noChangeAspect="1"/>
          </p:cNvGraphicFramePr>
          <p:nvPr/>
        </p:nvGraphicFramePr>
        <p:xfrm>
          <a:off x="2700338" y="2349500"/>
          <a:ext cx="3563937" cy="13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5" name="CS ChemDraw Drawing" r:id="rId5" imgW="2227786" imgH="840780" progId="ChemDraw.Document.6.0">
                  <p:embed/>
                </p:oleObj>
              </mc:Choice>
              <mc:Fallback>
                <p:oleObj name="CS ChemDraw Drawing" r:id="rId5" imgW="2227786" imgH="840780" progId="ChemDraw.Document.6.0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349500"/>
                        <a:ext cx="3563937" cy="1344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82" name="TextBox 6"/>
          <p:cNvSpPr txBox="1">
            <a:spLocks noChangeArrowheads="1"/>
          </p:cNvSpPr>
          <p:nvPr/>
        </p:nvSpPr>
        <p:spPr bwMode="auto">
          <a:xfrm>
            <a:off x="323850" y="182563"/>
            <a:ext cx="47444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3. Реакции нуклеофильного </a:t>
            </a:r>
            <a:r>
              <a:rPr lang="ru-RU" b="1" dirty="0" smtClean="0"/>
              <a:t>замещения</a:t>
            </a:r>
            <a:endParaRPr lang="ru-RU" b="1" dirty="0"/>
          </a:p>
        </p:txBody>
      </p:sp>
      <p:graphicFrame>
        <p:nvGraphicFramePr>
          <p:cNvPr id="78879" name="Object 31"/>
          <p:cNvGraphicFramePr>
            <a:graphicFrameLocks noChangeAspect="1"/>
          </p:cNvGraphicFramePr>
          <p:nvPr/>
        </p:nvGraphicFramePr>
        <p:xfrm>
          <a:off x="3203575" y="692150"/>
          <a:ext cx="27336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42" name="CS ChemDraw Drawing" r:id="rId3" imgW="1708051" imgH="531360" progId="ChemDraw.Document.6.0">
                  <p:embed/>
                </p:oleObj>
              </mc:Choice>
              <mc:Fallback>
                <p:oleObj name="CS ChemDraw Drawing" r:id="rId3" imgW="1708051" imgH="531360" progId="ChemDraw.Document.6.0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692150"/>
                        <a:ext cx="2733675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80" name="Object 32"/>
          <p:cNvGraphicFramePr>
            <a:graphicFrameLocks noChangeAspect="1"/>
          </p:cNvGraphicFramePr>
          <p:nvPr/>
        </p:nvGraphicFramePr>
        <p:xfrm>
          <a:off x="1385888" y="2420938"/>
          <a:ext cx="4103687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43" name="CS ChemDraw Drawing" r:id="rId5" imgW="2413638" imgH="557550" progId="ChemDraw.Document.6.0">
                  <p:embed/>
                </p:oleObj>
              </mc:Choice>
              <mc:Fallback>
                <p:oleObj name="CS ChemDraw Drawing" r:id="rId5" imgW="2413638" imgH="557550" progId="ChemDraw.Document.6.0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2420938"/>
                        <a:ext cx="4103687" cy="947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81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094223"/>
              </p:ext>
            </p:extLst>
          </p:nvPr>
        </p:nvGraphicFramePr>
        <p:xfrm>
          <a:off x="1385888" y="3789363"/>
          <a:ext cx="6210300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44" name="CS ChemDraw Drawing" r:id="rId7" imgW="3652738" imgH="636660" progId="ChemDraw.Document.6.0">
                  <p:embed/>
                </p:oleObj>
              </mc:Choice>
              <mc:Fallback>
                <p:oleObj name="CS ChemDraw Drawing" r:id="rId7" imgW="3652738" imgH="636660" progId="ChemDraw.Document.6.0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3789363"/>
                        <a:ext cx="6210300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83" name="TextBox 6"/>
          <p:cNvSpPr txBox="1">
            <a:spLocks noChangeArrowheads="1"/>
          </p:cNvSpPr>
          <p:nvPr/>
        </p:nvSpPr>
        <p:spPr bwMode="auto">
          <a:xfrm>
            <a:off x="827088" y="1773238"/>
            <a:ext cx="43211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3.1 </a:t>
            </a:r>
            <a:r>
              <a:rPr lang="ru-RU" b="1" dirty="0" err="1"/>
              <a:t>Алкилирование</a:t>
            </a:r>
            <a:r>
              <a:rPr lang="ru-RU" b="1" dirty="0"/>
              <a:t> и </a:t>
            </a:r>
            <a:r>
              <a:rPr lang="ru-RU" b="1" dirty="0" err="1"/>
              <a:t>арилирование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4" name="TextBox 6"/>
          <p:cNvSpPr txBox="1">
            <a:spLocks noChangeArrowheads="1"/>
          </p:cNvSpPr>
          <p:nvPr/>
        </p:nvSpPr>
        <p:spPr bwMode="auto">
          <a:xfrm>
            <a:off x="827088" y="179388"/>
            <a:ext cx="41862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3.2 Аминирование (р. Чичибабина)</a:t>
            </a:r>
          </a:p>
        </p:txBody>
      </p:sp>
      <p:graphicFrame>
        <p:nvGraphicFramePr>
          <p:cNvPr id="80902" name="Object 6"/>
          <p:cNvGraphicFramePr>
            <a:graphicFrameLocks noChangeAspect="1"/>
          </p:cNvGraphicFramePr>
          <p:nvPr/>
        </p:nvGraphicFramePr>
        <p:xfrm>
          <a:off x="2195513" y="765175"/>
          <a:ext cx="449262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2" name="CS ChemDraw Drawing" r:id="rId3" imgW="2642170" imgH="557280" progId="ChemDraw.Document.6.0">
                  <p:embed/>
                </p:oleObj>
              </mc:Choice>
              <mc:Fallback>
                <p:oleObj name="CS ChemDraw Drawing" r:id="rId3" imgW="2642170" imgH="557280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765175"/>
                        <a:ext cx="4492625" cy="94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3" name="Object 7"/>
          <p:cNvGraphicFramePr>
            <a:graphicFrameLocks noChangeAspect="1"/>
          </p:cNvGraphicFramePr>
          <p:nvPr/>
        </p:nvGraphicFramePr>
        <p:xfrm>
          <a:off x="1020763" y="3141663"/>
          <a:ext cx="6461125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3" name="CS ChemDraw Drawing" r:id="rId5" imgW="3800500" imgH="604530" progId="ChemDraw.Document.6.0">
                  <p:embed/>
                </p:oleObj>
              </mc:Choice>
              <mc:Fallback>
                <p:oleObj name="CS ChemDraw Drawing" r:id="rId5" imgW="3800500" imgH="604530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3" y="3141663"/>
                        <a:ext cx="6461125" cy="1027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5" name="TextBox 6"/>
          <p:cNvSpPr txBox="1">
            <a:spLocks noChangeArrowheads="1"/>
          </p:cNvSpPr>
          <p:nvPr/>
        </p:nvSpPr>
        <p:spPr bwMode="auto">
          <a:xfrm>
            <a:off x="827088" y="2420938"/>
            <a:ext cx="3784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3.3 Замещение уходящих групп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TextBox 6"/>
          <p:cNvSpPr txBox="1">
            <a:spLocks noChangeArrowheads="1"/>
          </p:cNvSpPr>
          <p:nvPr/>
        </p:nvSpPr>
        <p:spPr bwMode="auto">
          <a:xfrm>
            <a:off x="611188" y="260350"/>
            <a:ext cx="16884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/>
              <a:t>4. </a:t>
            </a:r>
            <a:r>
              <a:rPr lang="ru-RU" b="1" dirty="0"/>
              <a:t>Окисление</a:t>
            </a:r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2484438" y="765175"/>
          <a:ext cx="3527425" cy="127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4" name="CS ChemDraw Drawing" r:id="rId3" imgW="2075161" imgH="747900" progId="ChemDraw.Document.6.0">
                  <p:embed/>
                </p:oleObj>
              </mc:Choice>
              <mc:Fallback>
                <p:oleObj name="CS ChemDraw Drawing" r:id="rId3" imgW="2075161" imgH="74790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765175"/>
                        <a:ext cx="3527425" cy="127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611188" y="2492896"/>
            <a:ext cx="41929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/>
              <a:t>5</a:t>
            </a:r>
            <a:r>
              <a:rPr lang="ru-RU" b="1" dirty="0"/>
              <a:t>.</a:t>
            </a:r>
            <a:r>
              <a:rPr lang="ru-RU" b="1" dirty="0" smtClean="0"/>
              <a:t> Восстановление (гидрирование)</a:t>
            </a:r>
            <a:endParaRPr lang="ru-RU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569940"/>
              </p:ext>
            </p:extLst>
          </p:nvPr>
        </p:nvGraphicFramePr>
        <p:xfrm>
          <a:off x="2483768" y="3284984"/>
          <a:ext cx="4110991" cy="1432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5" name="CS ChemDraw Drawing" r:id="rId5" imgW="2418230" imgH="842400" progId="ChemDraw.Document.6.0">
                  <p:embed/>
                </p:oleObj>
              </mc:Choice>
              <mc:Fallback>
                <p:oleObj name="CS ChemDraw Drawing" r:id="rId5" imgW="2418230" imgH="8424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3768" y="3284984"/>
                        <a:ext cx="4110991" cy="1432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TextBox 4"/>
          <p:cNvSpPr txBox="1">
            <a:spLocks noChangeArrowheads="1"/>
          </p:cNvSpPr>
          <p:nvPr/>
        </p:nvSpPr>
        <p:spPr bwMode="auto">
          <a:xfrm>
            <a:off x="179388" y="44450"/>
            <a:ext cx="8785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Пятичленные ароматические гетероциклические соединения с одним гетероатомом</a:t>
            </a:r>
          </a:p>
        </p:txBody>
      </p:sp>
      <p:graphicFrame>
        <p:nvGraphicFramePr>
          <p:cNvPr id="92165" name="Object 5"/>
          <p:cNvGraphicFramePr>
            <a:graphicFrameLocks noChangeAspect="1"/>
          </p:cNvGraphicFramePr>
          <p:nvPr/>
        </p:nvGraphicFramePr>
        <p:xfrm>
          <a:off x="1692275" y="836613"/>
          <a:ext cx="5041900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5" name="CS ChemDraw Drawing" r:id="rId3" imgW="2625271" imgH="862511" progId="ChemDraw.Document.6.0">
                  <p:embed/>
                </p:oleObj>
              </mc:Choice>
              <mc:Fallback>
                <p:oleObj name="CS ChemDraw Drawing" r:id="rId3" imgW="2625271" imgH="862511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836613"/>
                        <a:ext cx="5041900" cy="165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171" name="Picture 11" descr="NCSU-researchers-invent-solar-energy-lea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3590925"/>
            <a:ext cx="4356100" cy="3267075"/>
          </a:xfrm>
          <a:prstGeom prst="rect">
            <a:avLst/>
          </a:prstGeom>
          <a:noFill/>
        </p:spPr>
      </p:pic>
      <p:pic>
        <p:nvPicPr>
          <p:cNvPr id="92173" name="Picture 13" descr="260px-Chlorophyll_c1_c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3429000"/>
            <a:ext cx="3887788" cy="3109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Box 6"/>
          <p:cNvSpPr txBox="1">
            <a:spLocks noChangeArrowheads="1"/>
          </p:cNvSpPr>
          <p:nvPr/>
        </p:nvSpPr>
        <p:spPr bwMode="auto">
          <a:xfrm>
            <a:off x="395288" y="123825"/>
            <a:ext cx="5908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Электронное строение гетероциклических систем</a:t>
            </a:r>
          </a:p>
        </p:txBody>
      </p:sp>
      <p:pic>
        <p:nvPicPr>
          <p:cNvPr id="93187" name="Picture 3" descr="FG21_00-68U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55625"/>
            <a:ext cx="7127875" cy="2405063"/>
          </a:xfrm>
          <a:prstGeom prst="rect">
            <a:avLst/>
          </a:prstGeom>
          <a:noFill/>
        </p:spPr>
      </p:pic>
      <p:graphicFrame>
        <p:nvGraphicFramePr>
          <p:cNvPr id="93188" name="Object 4"/>
          <p:cNvGraphicFramePr>
            <a:graphicFrameLocks noChangeAspect="1"/>
          </p:cNvGraphicFramePr>
          <p:nvPr/>
        </p:nvGraphicFramePr>
        <p:xfrm>
          <a:off x="1331913" y="3292475"/>
          <a:ext cx="6477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8" name="CS ChemDraw Drawing" r:id="rId4" imgW="404949" imgH="535940" progId="ChemDraw.Document.6.0">
                  <p:embed/>
                </p:oleObj>
              </mc:Choice>
              <mc:Fallback>
                <p:oleObj name="CS ChemDraw Drawing" r:id="rId4" imgW="404949" imgH="53594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292475"/>
                        <a:ext cx="6477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9" name="Object 5"/>
          <p:cNvGraphicFramePr>
            <a:graphicFrameLocks noChangeAspect="1"/>
          </p:cNvGraphicFramePr>
          <p:nvPr/>
        </p:nvGraphicFramePr>
        <p:xfrm>
          <a:off x="4787900" y="3292475"/>
          <a:ext cx="219075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9" name="CS ChemDraw Drawing" r:id="rId6" imgW="1369786" imgH="430711" progId="ChemDraw.Document.6.0">
                  <p:embed/>
                </p:oleObj>
              </mc:Choice>
              <mc:Fallback>
                <p:oleObj name="CS ChemDraw Drawing" r:id="rId6" imgW="1369786" imgH="430711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292475"/>
                        <a:ext cx="2190750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0" name="Text Box 96"/>
          <p:cNvSpPr txBox="1">
            <a:spLocks noChangeArrowheads="1"/>
          </p:cNvSpPr>
          <p:nvPr/>
        </p:nvSpPr>
        <p:spPr bwMode="auto">
          <a:xfrm>
            <a:off x="1835150" y="4292600"/>
            <a:ext cx="3959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4 + 2 = </a:t>
            </a:r>
            <a:r>
              <a:rPr lang="en-US"/>
              <a:t>(</a:t>
            </a:r>
            <a:r>
              <a:rPr lang="ru-RU"/>
              <a:t>4</a:t>
            </a:r>
            <a:r>
              <a:rPr lang="en-US"/>
              <a:t>n + 2) </a:t>
            </a:r>
            <a:r>
              <a:rPr lang="en-US">
                <a:latin typeface="Symbol" pitchFamily="18" charset="2"/>
              </a:rPr>
              <a:t>p</a:t>
            </a:r>
            <a:r>
              <a:rPr lang="en-US"/>
              <a:t>-</a:t>
            </a:r>
            <a:r>
              <a:rPr lang="ru-RU"/>
              <a:t>электронов (</a:t>
            </a:r>
            <a:r>
              <a:rPr lang="en-US"/>
              <a:t>n = 1)</a:t>
            </a:r>
            <a:endParaRPr lang="ru-RU"/>
          </a:p>
        </p:txBody>
      </p:sp>
      <p:sp>
        <p:nvSpPr>
          <p:cNvPr id="93191" name="Text Box 96"/>
          <p:cNvSpPr txBox="1">
            <a:spLocks noChangeArrowheads="1"/>
          </p:cNvSpPr>
          <p:nvPr/>
        </p:nvSpPr>
        <p:spPr bwMode="auto">
          <a:xfrm>
            <a:off x="144463" y="4941888"/>
            <a:ext cx="882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6 </a:t>
            </a:r>
            <a:r>
              <a:rPr lang="en-US">
                <a:latin typeface="Symbol" pitchFamily="18" charset="2"/>
              </a:rPr>
              <a:t>p</a:t>
            </a:r>
            <a:r>
              <a:rPr lang="en-US"/>
              <a:t>-</a:t>
            </a:r>
            <a:r>
              <a:rPr lang="ru-RU"/>
              <a:t>электронов на 5 атомов -</a:t>
            </a:r>
            <a:r>
              <a:rPr lang="en-US"/>
              <a:t> </a:t>
            </a:r>
            <a:r>
              <a:rPr lang="en-US">
                <a:solidFill>
                  <a:srgbClr val="FF9900"/>
                </a:solidFill>
                <a:latin typeface="Symbol" pitchFamily="18" charset="2"/>
              </a:rPr>
              <a:t>p</a:t>
            </a:r>
            <a:r>
              <a:rPr lang="en-US">
                <a:solidFill>
                  <a:srgbClr val="FF9900"/>
                </a:solidFill>
              </a:rPr>
              <a:t>-</a:t>
            </a:r>
            <a:r>
              <a:rPr lang="ru-RU">
                <a:solidFill>
                  <a:srgbClr val="FF9900"/>
                </a:solidFill>
              </a:rPr>
              <a:t>избыточные гетероциклические соединения</a:t>
            </a:r>
            <a:r>
              <a:rPr lang="ru-RU"/>
              <a:t> – по свойствам напоминают производные бензола с донорными заместителями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Box 6"/>
          <p:cNvSpPr txBox="1">
            <a:spLocks noChangeArrowheads="1"/>
          </p:cNvSpPr>
          <p:nvPr/>
        </p:nvSpPr>
        <p:spPr bwMode="auto">
          <a:xfrm>
            <a:off x="395288" y="44450"/>
            <a:ext cx="3713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Химические свойства пиррола</a:t>
            </a:r>
          </a:p>
        </p:txBody>
      </p:sp>
      <p:sp>
        <p:nvSpPr>
          <p:cNvPr id="94211" name="TextBox 6"/>
          <p:cNvSpPr txBox="1">
            <a:spLocks noChangeArrowheads="1"/>
          </p:cNvSpPr>
          <p:nvPr/>
        </p:nvSpPr>
        <p:spPr bwMode="auto">
          <a:xfrm>
            <a:off x="323850" y="476250"/>
            <a:ext cx="28876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1.</a:t>
            </a:r>
            <a:r>
              <a:rPr lang="ru-RU" b="1"/>
              <a:t> Кислотные свойства</a:t>
            </a:r>
            <a:r>
              <a:rPr lang="en-US" b="1"/>
              <a:t> </a:t>
            </a:r>
            <a:endParaRPr lang="ru-RU" b="1"/>
          </a:p>
        </p:txBody>
      </p:sp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1476375" y="981075"/>
          <a:ext cx="3062288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94" name="CS ChemDraw Drawing" r:id="rId3" imgW="1799409" imgH="535940" progId="ChemDraw.Document.6.0">
                  <p:embed/>
                </p:oleObj>
              </mc:Choice>
              <mc:Fallback>
                <p:oleObj name="CS ChemDraw Drawing" r:id="rId3" imgW="1799409" imgH="535940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981075"/>
                        <a:ext cx="3062288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1835150" y="1989138"/>
            <a:ext cx="2087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pK</a:t>
            </a:r>
            <a:r>
              <a:rPr lang="en-US" baseline="-25000"/>
              <a:t>a</a:t>
            </a:r>
            <a:r>
              <a:rPr lang="en-US"/>
              <a:t> = 17,5</a:t>
            </a:r>
            <a:endParaRPr lang="ru-RU"/>
          </a:p>
        </p:txBody>
      </p:sp>
      <p:graphicFrame>
        <p:nvGraphicFramePr>
          <p:cNvPr id="94214" name="Object 6"/>
          <p:cNvGraphicFramePr>
            <a:graphicFrameLocks noChangeAspect="1"/>
          </p:cNvGraphicFramePr>
          <p:nvPr/>
        </p:nvGraphicFramePr>
        <p:xfrm>
          <a:off x="6300788" y="981075"/>
          <a:ext cx="13668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95" name="CS ChemDraw Drawing" r:id="rId5" imgW="801189" imgH="535940" progId="ChemDraw.Document.6.0">
                  <p:embed/>
                </p:oleObj>
              </mc:Choice>
              <mc:Fallback>
                <p:oleObj name="CS ChemDraw Drawing" r:id="rId5" imgW="801189" imgH="535940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981075"/>
                        <a:ext cx="136683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6011863" y="1989138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pK</a:t>
            </a:r>
            <a:r>
              <a:rPr lang="en-US" baseline="-25000"/>
              <a:t>a</a:t>
            </a:r>
            <a:r>
              <a:rPr lang="en-US"/>
              <a:t> = 1</a:t>
            </a:r>
            <a:r>
              <a:rPr lang="ru-RU"/>
              <a:t>0</a:t>
            </a:r>
            <a:r>
              <a:rPr lang="en-US"/>
              <a:t>,</a:t>
            </a:r>
            <a:r>
              <a:rPr lang="ru-RU"/>
              <a:t>6</a:t>
            </a:r>
          </a:p>
        </p:txBody>
      </p:sp>
      <p:graphicFrame>
        <p:nvGraphicFramePr>
          <p:cNvPr id="94216" name="Object 8"/>
          <p:cNvGraphicFramePr>
            <a:graphicFrameLocks noChangeAspect="1"/>
          </p:cNvGraphicFramePr>
          <p:nvPr/>
        </p:nvGraphicFramePr>
        <p:xfrm>
          <a:off x="3265488" y="3155950"/>
          <a:ext cx="2613025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96" name="CS ChemDraw Drawing" r:id="rId7" imgW="1537426" imgH="548277" progId="ChemDraw.Document.6.0">
                  <p:embed/>
                </p:oleObj>
              </mc:Choice>
              <mc:Fallback>
                <p:oleObj name="CS ChemDraw Drawing" r:id="rId7" imgW="1537426" imgH="548277" progId="ChemDraw.Document.6.0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3155950"/>
                        <a:ext cx="2613025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7" name="Object 9"/>
          <p:cNvGraphicFramePr>
            <a:graphicFrameLocks noChangeAspect="1"/>
          </p:cNvGraphicFramePr>
          <p:nvPr/>
        </p:nvGraphicFramePr>
        <p:xfrm>
          <a:off x="3375025" y="4584700"/>
          <a:ext cx="2395538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97" name="CS ChemDraw Drawing" r:id="rId9" imgW="1409337" imgH="548277" progId="ChemDraw.Document.6.0">
                  <p:embed/>
                </p:oleObj>
              </mc:Choice>
              <mc:Fallback>
                <p:oleObj name="CS ChemDraw Drawing" r:id="rId9" imgW="1409337" imgH="548277" progId="ChemDraw.Document.6.0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5025" y="4584700"/>
                        <a:ext cx="2395538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Box 6"/>
          <p:cNvSpPr txBox="1">
            <a:spLocks noChangeArrowheads="1"/>
          </p:cNvSpPr>
          <p:nvPr/>
        </p:nvSpPr>
        <p:spPr bwMode="auto">
          <a:xfrm>
            <a:off x="323850" y="260350"/>
            <a:ext cx="5926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2</a:t>
            </a:r>
            <a:r>
              <a:rPr lang="en-US" b="1"/>
              <a:t>.</a:t>
            </a:r>
            <a:r>
              <a:rPr lang="ru-RU" b="1"/>
              <a:t> Алкилирование и ацилирование по атому азота</a:t>
            </a:r>
          </a:p>
        </p:txBody>
      </p:sp>
      <p:graphicFrame>
        <p:nvGraphicFramePr>
          <p:cNvPr id="95235" name="Object 3"/>
          <p:cNvGraphicFramePr>
            <a:graphicFrameLocks noChangeAspect="1"/>
          </p:cNvGraphicFramePr>
          <p:nvPr/>
        </p:nvGraphicFramePr>
        <p:xfrm>
          <a:off x="2916238" y="908050"/>
          <a:ext cx="332422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5" name="CS ChemDraw Drawing" r:id="rId3" imgW="1956163" imgH="689791" progId="ChemDraw.Document.6.0">
                  <p:embed/>
                </p:oleObj>
              </mc:Choice>
              <mc:Fallback>
                <p:oleObj name="CS ChemDraw Drawing" r:id="rId3" imgW="1956163" imgH="689791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908050"/>
                        <a:ext cx="3324225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6" name="Object 4"/>
          <p:cNvGraphicFramePr>
            <a:graphicFrameLocks noChangeAspect="1"/>
          </p:cNvGraphicFramePr>
          <p:nvPr/>
        </p:nvGraphicFramePr>
        <p:xfrm>
          <a:off x="2916238" y="2420938"/>
          <a:ext cx="3070225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6" name="CS ChemDraw Drawing" r:id="rId5" imgW="1807029" imgH="814977" progId="ChemDraw.Document.6.0">
                  <p:embed/>
                </p:oleObj>
              </mc:Choice>
              <mc:Fallback>
                <p:oleObj name="CS ChemDraw Drawing" r:id="rId5" imgW="1807029" imgH="814977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2420938"/>
                        <a:ext cx="3070225" cy="138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6"/>
          <p:cNvSpPr txBox="1">
            <a:spLocks noChangeArrowheads="1"/>
          </p:cNvSpPr>
          <p:nvPr/>
        </p:nvSpPr>
        <p:spPr bwMode="auto">
          <a:xfrm>
            <a:off x="323850" y="115888"/>
            <a:ext cx="3738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3</a:t>
            </a:r>
            <a:r>
              <a:rPr lang="en-US" b="1" dirty="0"/>
              <a:t>.</a:t>
            </a:r>
            <a:r>
              <a:rPr lang="ru-RU" b="1" dirty="0"/>
              <a:t> Электрофильное замещение</a:t>
            </a:r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468313" y="547688"/>
            <a:ext cx="71993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Замещение в пиррольном цикле проходит легче, чем в бензоле</a:t>
            </a:r>
          </a:p>
        </p:txBody>
      </p:sp>
      <p:graphicFrame>
        <p:nvGraphicFramePr>
          <p:cNvPr id="96262" name="Object 6"/>
          <p:cNvGraphicFramePr>
            <a:graphicFrameLocks noChangeAspect="1"/>
          </p:cNvGraphicFramePr>
          <p:nvPr/>
        </p:nvGraphicFramePr>
        <p:xfrm>
          <a:off x="3186113" y="1073150"/>
          <a:ext cx="27717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2" name="CS ChemDraw Drawing" r:id="rId3" imgW="1627414" imgH="535940" progId="ChemDraw.Document.6.0">
                  <p:embed/>
                </p:oleObj>
              </mc:Choice>
              <mc:Fallback>
                <p:oleObj name="CS ChemDraw Drawing" r:id="rId3" imgW="1627414" imgH="535940" progId="ChemDraw.Document.6.0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6113" y="1073150"/>
                        <a:ext cx="27717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3" name="Object 7"/>
          <p:cNvGraphicFramePr>
            <a:graphicFrameLocks noChangeAspect="1"/>
          </p:cNvGraphicFramePr>
          <p:nvPr/>
        </p:nvGraphicFramePr>
        <p:xfrm>
          <a:off x="1042988" y="2420938"/>
          <a:ext cx="6877050" cy="274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3" name="CS ChemDraw Drawing" r:id="rId5" imgW="4048760" imgH="1616529" progId="ChemDraw.Document.6.0">
                  <p:embed/>
                </p:oleObj>
              </mc:Choice>
              <mc:Fallback>
                <p:oleObj name="CS ChemDraw Drawing" r:id="rId5" imgW="4048760" imgH="1616529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420938"/>
                        <a:ext cx="6877050" cy="274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Box 6"/>
          <p:cNvSpPr txBox="1">
            <a:spLocks noChangeArrowheads="1"/>
          </p:cNvSpPr>
          <p:nvPr/>
        </p:nvSpPr>
        <p:spPr bwMode="auto">
          <a:xfrm>
            <a:off x="323850" y="115888"/>
            <a:ext cx="2562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3</a:t>
            </a:r>
            <a:r>
              <a:rPr lang="en-US" b="1"/>
              <a:t>.</a:t>
            </a:r>
            <a:r>
              <a:rPr lang="ru-RU" b="1"/>
              <a:t>1 Галогенирование</a:t>
            </a:r>
          </a:p>
        </p:txBody>
      </p:sp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2484438" y="2157413"/>
          <a:ext cx="4105275" cy="127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64" name="CS ChemDraw Drawing" r:id="rId3" imgW="2415177" imgH="747849" progId="ChemDraw.Document.6.0">
                  <p:embed/>
                </p:oleObj>
              </mc:Choice>
              <mc:Fallback>
                <p:oleObj name="CS ChemDraw Drawing" r:id="rId3" imgW="2415177" imgH="747849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157413"/>
                        <a:ext cx="4105275" cy="127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4" name="Object 4"/>
          <p:cNvGraphicFramePr>
            <a:graphicFrameLocks noChangeAspect="1"/>
          </p:cNvGraphicFramePr>
          <p:nvPr/>
        </p:nvGraphicFramePr>
        <p:xfrm>
          <a:off x="2493963" y="404813"/>
          <a:ext cx="4086225" cy="127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65" name="CS ChemDraw Drawing" r:id="rId5" imgW="2404291" imgH="748211" progId="ChemDraw.Document.6.0">
                  <p:embed/>
                </p:oleObj>
              </mc:Choice>
              <mc:Fallback>
                <p:oleObj name="CS ChemDraw Drawing" r:id="rId5" imgW="2404291" imgH="748211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3963" y="404813"/>
                        <a:ext cx="4086225" cy="127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5" name="Object 5"/>
          <p:cNvGraphicFramePr>
            <a:graphicFrameLocks noChangeAspect="1"/>
          </p:cNvGraphicFramePr>
          <p:nvPr/>
        </p:nvGraphicFramePr>
        <p:xfrm>
          <a:off x="2541588" y="3741738"/>
          <a:ext cx="3990975" cy="127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66" name="CS ChemDraw Drawing" r:id="rId7" imgW="2348049" imgH="747849" progId="ChemDraw.Document.6.0">
                  <p:embed/>
                </p:oleObj>
              </mc:Choice>
              <mc:Fallback>
                <p:oleObj name="CS ChemDraw Drawing" r:id="rId7" imgW="2348049" imgH="747849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1588" y="3741738"/>
                        <a:ext cx="3990975" cy="127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7" name="Object 7"/>
          <p:cNvGraphicFramePr>
            <a:graphicFrameLocks noChangeAspect="1"/>
          </p:cNvGraphicFramePr>
          <p:nvPr/>
        </p:nvGraphicFramePr>
        <p:xfrm>
          <a:off x="1908175" y="5126038"/>
          <a:ext cx="5226050" cy="152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67" name="CS ChemDraw Drawing" r:id="rId9" imgW="3073763" imgH="895531" progId="ChemDraw.Document.6.0">
                  <p:embed/>
                </p:oleObj>
              </mc:Choice>
              <mc:Fallback>
                <p:oleObj name="CS ChemDraw Drawing" r:id="rId9" imgW="3073763" imgH="895531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5126038"/>
                        <a:ext cx="5226050" cy="152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Box 6"/>
          <p:cNvSpPr txBox="1">
            <a:spLocks noChangeArrowheads="1"/>
          </p:cNvSpPr>
          <p:nvPr/>
        </p:nvSpPr>
        <p:spPr bwMode="auto">
          <a:xfrm>
            <a:off x="323850" y="115888"/>
            <a:ext cx="1938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3</a:t>
            </a:r>
            <a:r>
              <a:rPr lang="en-US" b="1"/>
              <a:t>.</a:t>
            </a:r>
            <a:r>
              <a:rPr lang="ru-RU" b="1"/>
              <a:t>2 Нитрование</a:t>
            </a:r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395288" y="549275"/>
            <a:ext cx="7632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Действие нитрующей смеси приводит к полному разрушению пиррольного цикла</a:t>
            </a:r>
          </a:p>
        </p:txBody>
      </p:sp>
      <p:graphicFrame>
        <p:nvGraphicFramePr>
          <p:cNvPr id="98309" name="Object 5"/>
          <p:cNvGraphicFramePr>
            <a:graphicFrameLocks noChangeAspect="1"/>
          </p:cNvGraphicFramePr>
          <p:nvPr/>
        </p:nvGraphicFramePr>
        <p:xfrm>
          <a:off x="1554163" y="1052513"/>
          <a:ext cx="6035675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50" name="CS ChemDraw Drawing" r:id="rId3" imgW="3554911" imgH="974997" progId="ChemDraw.Document.6.0">
                  <p:embed/>
                </p:oleObj>
              </mc:Choice>
              <mc:Fallback>
                <p:oleObj name="CS ChemDraw Drawing" r:id="rId3" imgW="3554911" imgH="974997" progId="ChemDraw.Document.6.0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163" y="1052513"/>
                        <a:ext cx="6035675" cy="165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10" name="TextBox 6"/>
          <p:cNvSpPr txBox="1">
            <a:spLocks noChangeArrowheads="1"/>
          </p:cNvSpPr>
          <p:nvPr/>
        </p:nvSpPr>
        <p:spPr bwMode="auto">
          <a:xfrm>
            <a:off x="323850" y="2997200"/>
            <a:ext cx="2438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3</a:t>
            </a:r>
            <a:r>
              <a:rPr lang="en-US" b="1"/>
              <a:t>.3</a:t>
            </a:r>
            <a:r>
              <a:rPr lang="ru-RU" b="1"/>
              <a:t> Сульфирование</a:t>
            </a:r>
          </a:p>
        </p:txBody>
      </p:sp>
      <p:graphicFrame>
        <p:nvGraphicFramePr>
          <p:cNvPr id="98311" name="Object 7"/>
          <p:cNvGraphicFramePr>
            <a:graphicFrameLocks noChangeAspect="1"/>
          </p:cNvGraphicFramePr>
          <p:nvPr/>
        </p:nvGraphicFramePr>
        <p:xfrm>
          <a:off x="1624013" y="4005263"/>
          <a:ext cx="5894387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51" name="CS ChemDraw Drawing" r:id="rId5" imgW="3466737" imgH="699226" progId="ChemDraw.Document.6.0">
                  <p:embed/>
                </p:oleObj>
              </mc:Choice>
              <mc:Fallback>
                <p:oleObj name="CS ChemDraw Drawing" r:id="rId5" imgW="3466737" imgH="699226" progId="ChemDraw.Document.6.0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013" y="4005263"/>
                        <a:ext cx="5894387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Box 6"/>
          <p:cNvSpPr txBox="1">
            <a:spLocks noChangeArrowheads="1"/>
          </p:cNvSpPr>
          <p:nvPr/>
        </p:nvSpPr>
        <p:spPr bwMode="auto">
          <a:xfrm>
            <a:off x="323850" y="188913"/>
            <a:ext cx="22526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3</a:t>
            </a:r>
            <a:r>
              <a:rPr lang="en-US" b="1" dirty="0"/>
              <a:t>.</a:t>
            </a:r>
            <a:r>
              <a:rPr lang="ru-RU" b="1" dirty="0"/>
              <a:t>4 </a:t>
            </a:r>
            <a:r>
              <a:rPr lang="ru-RU" b="1" dirty="0" err="1"/>
              <a:t>Ацилирование</a:t>
            </a:r>
            <a:endParaRPr lang="ru-RU" b="1" dirty="0"/>
          </a:p>
        </p:txBody>
      </p:sp>
      <p:graphicFrame>
        <p:nvGraphicFramePr>
          <p:cNvPr id="99331" name="Object 3"/>
          <p:cNvGraphicFramePr>
            <a:graphicFrameLocks noChangeAspect="1"/>
          </p:cNvGraphicFramePr>
          <p:nvPr/>
        </p:nvGraphicFramePr>
        <p:xfrm>
          <a:off x="2490788" y="571500"/>
          <a:ext cx="4164012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9" name="CS ChemDraw Drawing" r:id="rId3" imgW="2445657" imgH="578757" progId="ChemDraw.Document.6.0">
                  <p:embed/>
                </p:oleObj>
              </mc:Choice>
              <mc:Fallback>
                <p:oleObj name="CS ChemDraw Drawing" r:id="rId3" imgW="2445657" imgH="578757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0788" y="571500"/>
                        <a:ext cx="4164012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323850" y="1772816"/>
            <a:ext cx="21596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3</a:t>
            </a:r>
            <a:r>
              <a:rPr lang="en-US" b="1" dirty="0" smtClean="0"/>
              <a:t>.5</a:t>
            </a:r>
            <a:r>
              <a:rPr lang="ru-RU" b="1" dirty="0" smtClean="0"/>
              <a:t> </a:t>
            </a:r>
            <a:r>
              <a:rPr lang="ru-RU" b="1" dirty="0" err="1" smtClean="0"/>
              <a:t>Азосочетание</a:t>
            </a:r>
            <a:endParaRPr lang="ru-RU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430582"/>
              </p:ext>
            </p:extLst>
          </p:nvPr>
        </p:nvGraphicFramePr>
        <p:xfrm>
          <a:off x="1187624" y="2348880"/>
          <a:ext cx="6872777" cy="1085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90" name="CS ChemDraw Drawing" r:id="rId5" imgW="4042810" imgH="638280" progId="ChemDraw.Document.6.0">
                  <p:embed/>
                </p:oleObj>
              </mc:Choice>
              <mc:Fallback>
                <p:oleObj name="CS ChemDraw Drawing" r:id="rId5" imgW="4042810" imgH="6382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7624" y="2348880"/>
                        <a:ext cx="6872777" cy="1085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283792"/>
              </p:ext>
            </p:extLst>
          </p:nvPr>
        </p:nvGraphicFramePr>
        <p:xfrm>
          <a:off x="251520" y="3717032"/>
          <a:ext cx="8792341" cy="1085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91" name="CS ChemDraw Drawing" r:id="rId7" imgW="5171965" imgH="638280" progId="ChemDraw.Document.6.0">
                  <p:embed/>
                </p:oleObj>
              </mc:Choice>
              <mc:Fallback>
                <p:oleObj name="CS ChemDraw Drawing" r:id="rId7" imgW="5171965" imgH="6382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1520" y="3717032"/>
                        <a:ext cx="8792341" cy="1085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323850" y="179348"/>
            <a:ext cx="41929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/>
              <a:t>4. Восстановление (гидрирование)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011220"/>
              </p:ext>
            </p:extLst>
          </p:nvPr>
        </p:nvGraphicFramePr>
        <p:xfrm>
          <a:off x="2123728" y="764704"/>
          <a:ext cx="3986541" cy="957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5" name="CS ChemDraw Drawing" r:id="rId3" imgW="2345024" imgH="563490" progId="ChemDraw.Document.6.0">
                  <p:embed/>
                </p:oleObj>
              </mc:Choice>
              <mc:Fallback>
                <p:oleObj name="CS ChemDraw Drawing" r:id="rId3" imgW="2345024" imgH="5634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3728" y="764704"/>
                        <a:ext cx="3986541" cy="957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23850" y="2060848"/>
            <a:ext cx="33986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/>
              <a:t>5. Присоединение карбенов</a:t>
            </a:r>
            <a:endParaRPr lang="ru-RU" b="1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731670"/>
              </p:ext>
            </p:extLst>
          </p:nvPr>
        </p:nvGraphicFramePr>
        <p:xfrm>
          <a:off x="1403648" y="2564904"/>
          <a:ext cx="6460850" cy="1424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6" name="CS ChemDraw Drawing" r:id="rId5" imgW="3800500" imgH="837810" progId="ChemDraw.Document.6.0">
                  <p:embed/>
                </p:oleObj>
              </mc:Choice>
              <mc:Fallback>
                <p:oleObj name="CS ChemDraw Drawing" r:id="rId5" imgW="3800500" imgH="8378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03648" y="2564904"/>
                        <a:ext cx="6460850" cy="14242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3036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395288" y="44450"/>
            <a:ext cx="36208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Химические свойства </a:t>
            </a:r>
            <a:r>
              <a:rPr lang="ru-RU" b="1" dirty="0" smtClean="0"/>
              <a:t>фурана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476672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растворах кислот фурановый цикл раскрывается</a:t>
            </a:r>
            <a:endParaRPr lang="ru-RU" dirty="0"/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36437" y="974056"/>
            <a:ext cx="3738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/>
              <a:t>1</a:t>
            </a:r>
            <a:r>
              <a:rPr lang="en-US" b="1" dirty="0" smtClean="0"/>
              <a:t>.</a:t>
            </a:r>
            <a:r>
              <a:rPr lang="ru-RU" b="1" dirty="0" smtClean="0"/>
              <a:t> </a:t>
            </a:r>
            <a:r>
              <a:rPr lang="ru-RU" b="1" dirty="0"/>
              <a:t>Электрофильное замещение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1340768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Менее реакционноспособен, чем пиррол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458916"/>
              </p:ext>
            </p:extLst>
          </p:nvPr>
        </p:nvGraphicFramePr>
        <p:xfrm>
          <a:off x="107504" y="1844824"/>
          <a:ext cx="8933676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13" name="CS ChemDraw Drawing" r:id="rId3" imgW="6055840" imgH="781380" progId="ChemDraw.Document.6.0">
                  <p:embed/>
                </p:oleObj>
              </mc:Choice>
              <mc:Fallback>
                <p:oleObj name="CS ChemDraw Drawing" r:id="rId3" imgW="6055840" imgH="7813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1844824"/>
                        <a:ext cx="8933676" cy="1152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486430"/>
              </p:ext>
            </p:extLst>
          </p:nvPr>
        </p:nvGraphicFramePr>
        <p:xfrm>
          <a:off x="1619672" y="3140968"/>
          <a:ext cx="6299933" cy="1123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14" name="CS ChemDraw Drawing" r:id="rId5" imgW="3937458" imgH="702270" progId="ChemDraw.Document.6.0">
                  <p:embed/>
                </p:oleObj>
              </mc:Choice>
              <mc:Fallback>
                <p:oleObj name="CS ChemDraw Drawing" r:id="rId5" imgW="3937458" imgH="70227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19672" y="3140968"/>
                        <a:ext cx="6299933" cy="1123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3366576"/>
              </p:ext>
            </p:extLst>
          </p:nvPr>
        </p:nvGraphicFramePr>
        <p:xfrm>
          <a:off x="2051720" y="4581128"/>
          <a:ext cx="5941629" cy="735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15" name="CS ChemDraw Drawing" r:id="rId7" imgW="3713518" imgH="459810" progId="ChemDraw.Document.6.0">
                  <p:embed/>
                </p:oleObj>
              </mc:Choice>
              <mc:Fallback>
                <p:oleObj name="CS ChemDraw Drawing" r:id="rId7" imgW="3713518" imgH="4598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51720" y="4581128"/>
                        <a:ext cx="5941629" cy="735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0465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336437" y="188640"/>
            <a:ext cx="23460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/>
              <a:t>2</a:t>
            </a:r>
            <a:r>
              <a:rPr lang="en-US" b="1" dirty="0" smtClean="0"/>
              <a:t>.</a:t>
            </a:r>
            <a:r>
              <a:rPr lang="ru-RU" b="1" dirty="0" smtClean="0"/>
              <a:t> Восстановление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696452"/>
              </p:ext>
            </p:extLst>
          </p:nvPr>
        </p:nvGraphicFramePr>
        <p:xfrm>
          <a:off x="2627784" y="692696"/>
          <a:ext cx="3167741" cy="1183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2" name="CS ChemDraw Drawing" r:id="rId3" imgW="1863377" imgH="696060" progId="ChemDraw.Document.6.0">
                  <p:embed/>
                </p:oleObj>
              </mc:Choice>
              <mc:Fallback>
                <p:oleObj name="CS ChemDraw Drawing" r:id="rId3" imgW="1863377" imgH="6960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7784" y="692696"/>
                        <a:ext cx="3167741" cy="11833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36437" y="2204864"/>
            <a:ext cx="69641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/>
              <a:t>3</a:t>
            </a:r>
            <a:r>
              <a:rPr lang="en-US" b="1" dirty="0" smtClean="0"/>
              <a:t>.</a:t>
            </a:r>
            <a:r>
              <a:rPr lang="ru-RU" b="1" dirty="0" smtClean="0"/>
              <a:t> Взаимное превращение </a:t>
            </a:r>
            <a:r>
              <a:rPr lang="ru-RU" b="1" dirty="0" err="1" smtClean="0"/>
              <a:t>гетероциклов</a:t>
            </a:r>
            <a:r>
              <a:rPr lang="ru-RU" b="1" dirty="0" smtClean="0"/>
              <a:t> (реакция Юрьева)</a:t>
            </a:r>
            <a:endParaRPr lang="ru-RU" b="1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886184"/>
              </p:ext>
            </p:extLst>
          </p:nvPr>
        </p:nvGraphicFramePr>
        <p:xfrm>
          <a:off x="2843808" y="2852935"/>
          <a:ext cx="3170497" cy="26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3" name="CS ChemDraw Drawing" r:id="rId5" imgW="1864998" imgH="1539000" progId="ChemDraw.Document.6.0">
                  <p:embed/>
                </p:oleObj>
              </mc:Choice>
              <mc:Fallback>
                <p:oleObj name="CS ChemDraw Drawing" r:id="rId5" imgW="1864998" imgH="15390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43808" y="2852935"/>
                        <a:ext cx="3170497" cy="261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3171527"/>
      </p:ext>
    </p:extLst>
  </p:cSld>
  <p:clrMapOvr>
    <a:masterClrMapping/>
  </p:clrMapOvr>
</p:sld>
</file>

<file path=ppt/theme/theme1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1_Воздушный пото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3628</TotalTime>
  <Words>383</Words>
  <Application>Microsoft Office PowerPoint</Application>
  <PresentationFormat>Экран (4:3)</PresentationFormat>
  <Paragraphs>76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1_Воздушный поток</vt:lpstr>
      <vt:lpstr>CS ChemDraw Drawing</vt:lpstr>
      <vt:lpstr>Гетероциклические соединения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Углубленный курс органической химии</dc:title>
  <dc:creator>Andrei S. Potapov</dc:creator>
  <cp:lastModifiedBy>Andrei S. Potapov</cp:lastModifiedBy>
  <cp:revision>469</cp:revision>
  <dcterms:created xsi:type="dcterms:W3CDTF">2015-02-09T04:44:15Z</dcterms:created>
  <dcterms:modified xsi:type="dcterms:W3CDTF">2015-05-19T02:51:52Z</dcterms:modified>
</cp:coreProperties>
</file>