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56" r:id="rId2"/>
    <p:sldId id="260" r:id="rId3"/>
    <p:sldId id="267" r:id="rId4"/>
    <p:sldId id="268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32" autoAdjust="0"/>
    <p:restoredTop sz="94629" autoAdjust="0"/>
  </p:normalViewPr>
  <p:slideViewPr>
    <p:cSldViewPr>
      <p:cViewPr varScale="1">
        <p:scale>
          <a:sx n="117" d="100"/>
          <a:sy n="117" d="100"/>
        </p:scale>
        <p:origin x="-17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9BB1B-36E9-43D8-9BCD-EBB487EC5236}" type="doc">
      <dgm:prSet loTypeId="urn:microsoft.com/office/officeart/2008/layout/CircularPictureCallout" loCatId="picture" qsTypeId="urn:microsoft.com/office/officeart/2005/8/quickstyle/simple1#1" qsCatId="simple" csTypeId="urn:microsoft.com/office/officeart/2005/8/colors/accent1_2#1" csCatId="accent1" phldr="1"/>
      <dgm:spPr/>
    </dgm:pt>
    <dgm:pt modelId="{5DE44AAB-935A-4A51-8192-E8E5519A82D4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22FFB988-4070-47EB-86A3-F18B066EF4D6}" type="sibTrans" cxnId="{D87B67DA-DE1D-4F3E-ABDE-76D20772228C}">
      <dgm:prSet/>
      <dgm:spPr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AF4A4E40-F19F-4B1A-901D-A07B8DD38108}" type="parTrans" cxnId="{D87B67DA-DE1D-4F3E-ABDE-76D20772228C}">
      <dgm:prSet/>
      <dgm:spPr/>
      <dgm:t>
        <a:bodyPr/>
        <a:lstStyle/>
        <a:p>
          <a:endParaRPr lang="ru-RU"/>
        </a:p>
      </dgm:t>
    </dgm:pt>
    <dgm:pt modelId="{02640122-1B83-4FCC-A3CD-A727559E0E5E}" type="pres">
      <dgm:prSet presAssocID="{FB29BB1B-36E9-43D8-9BCD-EBB487EC5236}" presName="Name0" presStyleCnt="0">
        <dgm:presLayoutVars>
          <dgm:chMax val="7"/>
          <dgm:chPref val="7"/>
          <dgm:dir/>
        </dgm:presLayoutVars>
      </dgm:prSet>
      <dgm:spPr/>
    </dgm:pt>
    <dgm:pt modelId="{F2578DE2-C42A-41C0-B590-3AB46B10D595}" type="pres">
      <dgm:prSet presAssocID="{FB29BB1B-36E9-43D8-9BCD-EBB487EC5236}" presName="Name1" presStyleCnt="0"/>
      <dgm:spPr/>
    </dgm:pt>
    <dgm:pt modelId="{B015F1DC-C743-4932-B73B-0E38CC7BC18D}" type="pres">
      <dgm:prSet presAssocID="{22FFB988-4070-47EB-86A3-F18B066EF4D6}" presName="picture_1" presStyleCnt="0"/>
      <dgm:spPr/>
    </dgm:pt>
    <dgm:pt modelId="{E16E0607-B178-4BB4-AA96-7BB152DB2512}" type="pres">
      <dgm:prSet presAssocID="{22FFB988-4070-47EB-86A3-F18B066EF4D6}" presName="pictureRepeatNode" presStyleLbl="alignImgPlace1" presStyleIdx="0" presStyleCnt="1" custLinFactNeighborX="49908" custLinFactNeighborY="23225"/>
      <dgm:spPr/>
      <dgm:t>
        <a:bodyPr/>
        <a:lstStyle/>
        <a:p>
          <a:endParaRPr lang="ru-RU"/>
        </a:p>
      </dgm:t>
    </dgm:pt>
    <dgm:pt modelId="{790BA836-7ED3-4BB4-9BFD-11247BF72FD1}" type="pres">
      <dgm:prSet presAssocID="{5DE44AAB-935A-4A51-8192-E8E5519A82D4}" presName="text_1" presStyleLbl="node1" presStyleIdx="0" presStyleCnt="0" custLinFactNeighborX="-95193" custLinFactNeighborY="-46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B67DA-DE1D-4F3E-ABDE-76D20772228C}" srcId="{FB29BB1B-36E9-43D8-9BCD-EBB487EC5236}" destId="{5DE44AAB-935A-4A51-8192-E8E5519A82D4}" srcOrd="0" destOrd="0" parTransId="{AF4A4E40-F19F-4B1A-901D-A07B8DD38108}" sibTransId="{22FFB988-4070-47EB-86A3-F18B066EF4D6}"/>
    <dgm:cxn modelId="{E2E98C42-59B0-4CF6-8C4D-44E93E965B60}" type="presOf" srcId="{FB29BB1B-36E9-43D8-9BCD-EBB487EC5236}" destId="{02640122-1B83-4FCC-A3CD-A727559E0E5E}" srcOrd="0" destOrd="0" presId="urn:microsoft.com/office/officeart/2008/layout/CircularPictureCallout"/>
    <dgm:cxn modelId="{6B74DF76-8FFE-4161-B0CD-BA8EB076942D}" type="presOf" srcId="{22FFB988-4070-47EB-86A3-F18B066EF4D6}" destId="{E16E0607-B178-4BB4-AA96-7BB152DB2512}" srcOrd="0" destOrd="0" presId="urn:microsoft.com/office/officeart/2008/layout/CircularPictureCallout"/>
    <dgm:cxn modelId="{ED7CCB5F-E111-4BF2-8370-C4FC031D05B7}" type="presOf" srcId="{5DE44AAB-935A-4A51-8192-E8E5519A82D4}" destId="{790BA836-7ED3-4BB4-9BFD-11247BF72FD1}" srcOrd="0" destOrd="0" presId="urn:microsoft.com/office/officeart/2008/layout/CircularPictureCallout"/>
    <dgm:cxn modelId="{D2E371BD-74A5-40E4-88CD-3DB041821D88}" type="presParOf" srcId="{02640122-1B83-4FCC-A3CD-A727559E0E5E}" destId="{F2578DE2-C42A-41C0-B590-3AB46B10D595}" srcOrd="0" destOrd="0" presId="urn:microsoft.com/office/officeart/2008/layout/CircularPictureCallout"/>
    <dgm:cxn modelId="{B168F818-D3D0-432A-BE32-09C799C7C9D6}" type="presParOf" srcId="{F2578DE2-C42A-41C0-B590-3AB46B10D595}" destId="{B015F1DC-C743-4932-B73B-0E38CC7BC18D}" srcOrd="0" destOrd="0" presId="urn:microsoft.com/office/officeart/2008/layout/CircularPictureCallout"/>
    <dgm:cxn modelId="{B0395315-E68E-4F47-9E49-657E0244FE98}" type="presParOf" srcId="{B015F1DC-C743-4932-B73B-0E38CC7BC18D}" destId="{E16E0607-B178-4BB4-AA96-7BB152DB2512}" srcOrd="0" destOrd="0" presId="urn:microsoft.com/office/officeart/2008/layout/CircularPictureCallout"/>
    <dgm:cxn modelId="{89B83673-5029-448C-98FE-B5CA958B1A58}" type="presParOf" srcId="{F2578DE2-C42A-41C0-B590-3AB46B10D595}" destId="{790BA836-7ED3-4BB4-9BFD-11247BF72FD1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E0607-B178-4BB4-AA96-7BB152DB2512}">
      <dsp:nvSpPr>
        <dsp:cNvPr id="0" name=""/>
        <dsp:cNvSpPr/>
      </dsp:nvSpPr>
      <dsp:spPr>
        <a:xfrm>
          <a:off x="4567793" y="2204847"/>
          <a:ext cx="4572000" cy="4572000"/>
        </a:xfrm>
        <a:prstGeom prst="ellipse">
          <a:avLst/>
        </a:prstGeom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BA836-7ED3-4BB4-9BFD-11247BF72FD1}">
      <dsp:nvSpPr>
        <dsp:cNvPr id="0" name=""/>
        <dsp:cNvSpPr/>
      </dsp:nvSpPr>
      <dsp:spPr>
        <a:xfrm>
          <a:off x="323536" y="3501012"/>
          <a:ext cx="2926080" cy="15087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 </a:t>
          </a:r>
          <a:endParaRPr lang="ru-RU" sz="6500" kern="1200" dirty="0"/>
        </a:p>
      </dsp:txBody>
      <dsp:txXfrm>
        <a:off x="323536" y="3501012"/>
        <a:ext cx="2926080" cy="1508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4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F8A1E-753B-49A3-AE94-7947D5CA8B3F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79163-1587-4E60-B23C-2B2F5E4E1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52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F03D8-AA1D-4264-B88A-85027FF2CF45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8A766-90B6-4472-80F9-587E574DE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645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FC5FC-5606-4649-BFEF-163886CC0F04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6B7FE-B251-469E-8CF7-3364B504D3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10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A01BC3-2466-4595-BF54-5B5A050A9F81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0D004A-66E1-46C1-BD7D-2DA24AA2ED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Arial" charset="0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Arial" charset="0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Arial" charset="0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Arial" charset="0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Arial" charset="0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Arial" charset="0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3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7848872" cy="1296144"/>
          </a:xfrm>
        </p:spPr>
        <p:txBody>
          <a:bodyPr/>
          <a:lstStyle/>
          <a:p>
            <a:pPr marL="182880" indent="0" algn="ctr" eaLnBrk="1" hangingPunct="1">
              <a:buFont typeface="Georgia" pitchFamily="18" charset="0"/>
              <a:buNone/>
              <a:defRPr/>
            </a:pPr>
            <a:r>
              <a:rPr lang="ru-RU" dirty="0" smtClean="0">
                <a:latin typeface="+mj-lt"/>
              </a:rPr>
              <a:t>Карбонильные соединения</a:t>
            </a:r>
            <a:endParaRPr lang="ru-RU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175" y="6011863"/>
            <a:ext cx="120173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" name="TextBox 6"/>
          <p:cNvSpPr txBox="1">
            <a:spLocks noChangeArrowheads="1"/>
          </p:cNvSpPr>
          <p:nvPr/>
        </p:nvSpPr>
        <p:spPr bwMode="auto">
          <a:xfrm>
            <a:off x="107950" y="476250"/>
            <a:ext cx="86407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 dirty="0">
                <a:latin typeface="Trebuchet MS" pitchFamily="34" charset="0"/>
              </a:rPr>
              <a:t>1. Карбонильная группа является полярной – атом углерода является электрофильным центром</a:t>
            </a:r>
            <a:endParaRPr lang="ru-RU" altLang="ru-RU" b="1" dirty="0"/>
          </a:p>
        </p:txBody>
      </p:sp>
      <p:graphicFrame>
        <p:nvGraphicFramePr>
          <p:cNvPr id="2711" name="Object 663"/>
          <p:cNvGraphicFramePr>
            <a:graphicFrameLocks noChangeAspect="1"/>
          </p:cNvGraphicFramePr>
          <p:nvPr/>
        </p:nvGraphicFramePr>
        <p:xfrm>
          <a:off x="1422400" y="1535113"/>
          <a:ext cx="4589463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1" name="CS ChemDraw Drawing" r:id="rId3" imgW="2294779" imgH="622890" progId="ChemDraw.Document.6.0">
                  <p:embed/>
                </p:oleObj>
              </mc:Choice>
              <mc:Fallback>
                <p:oleObj name="CS ChemDraw Drawing" r:id="rId3" imgW="2294779" imgH="622890" progId="ChemDraw.Document.6.0">
                  <p:embed/>
                  <p:pic>
                    <p:nvPicPr>
                      <p:cNvPr id="0" name="Object 6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1535113"/>
                        <a:ext cx="4589463" cy="1246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4" name="TextBox 6"/>
          <p:cNvSpPr txBox="1">
            <a:spLocks noChangeArrowheads="1"/>
          </p:cNvSpPr>
          <p:nvPr/>
        </p:nvSpPr>
        <p:spPr bwMode="auto">
          <a:xfrm>
            <a:off x="395288" y="3078163"/>
            <a:ext cx="8640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>
                <a:latin typeface="Trebuchet MS" pitchFamily="34" charset="0"/>
              </a:rPr>
              <a:t>Реакции нуклеофильного присоединения по карбонильной группе (</a:t>
            </a:r>
            <a:r>
              <a:rPr lang="en-US" altLang="ru-RU" b="1">
                <a:latin typeface="Trebuchet MS" pitchFamily="34" charset="0"/>
              </a:rPr>
              <a:t>Ad</a:t>
            </a:r>
            <a:r>
              <a:rPr lang="en-US" altLang="ru-RU" b="1" baseline="-25000">
                <a:latin typeface="Trebuchet MS" pitchFamily="34" charset="0"/>
              </a:rPr>
              <a:t>N</a:t>
            </a:r>
            <a:r>
              <a:rPr lang="en-US" altLang="ru-RU" b="1">
                <a:latin typeface="Trebuchet MS" pitchFamily="34" charset="0"/>
              </a:rPr>
              <a:t>)</a:t>
            </a:r>
            <a:endParaRPr lang="ru-RU" altLang="ru-RU" b="1"/>
          </a:p>
        </p:txBody>
      </p:sp>
      <p:graphicFrame>
        <p:nvGraphicFramePr>
          <p:cNvPr id="2712" name="Object 664"/>
          <p:cNvGraphicFramePr>
            <a:graphicFrameLocks noChangeAspect="1"/>
          </p:cNvGraphicFramePr>
          <p:nvPr/>
        </p:nvGraphicFramePr>
        <p:xfrm>
          <a:off x="2106613" y="3746500"/>
          <a:ext cx="4049712" cy="14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2" name="CS ChemDraw Drawing" r:id="rId5" imgW="2024917" imgH="705240" progId="ChemDraw.Document.6.0">
                  <p:embed/>
                </p:oleObj>
              </mc:Choice>
              <mc:Fallback>
                <p:oleObj name="CS ChemDraw Drawing" r:id="rId5" imgW="2024917" imgH="705240" progId="ChemDraw.Document.6.0">
                  <p:embed/>
                  <p:pic>
                    <p:nvPicPr>
                      <p:cNvPr id="0" name="Object 6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6613" y="3746500"/>
                        <a:ext cx="4049712" cy="141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5" name="TextBox 6"/>
          <p:cNvSpPr txBox="1">
            <a:spLocks noChangeArrowheads="1"/>
          </p:cNvSpPr>
          <p:nvPr/>
        </p:nvSpPr>
        <p:spPr bwMode="auto">
          <a:xfrm>
            <a:off x="107950" y="44450"/>
            <a:ext cx="8640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>
                <a:latin typeface="Trebuchet MS" pitchFamily="34" charset="0"/>
              </a:rPr>
              <a:t>Особенности реакционной способности карбонильных соединений</a:t>
            </a:r>
            <a:endParaRPr lang="ru-RU" alt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Box 6"/>
          <p:cNvSpPr txBox="1">
            <a:spLocks noChangeArrowheads="1"/>
          </p:cNvSpPr>
          <p:nvPr/>
        </p:nvSpPr>
        <p:spPr bwMode="auto">
          <a:xfrm>
            <a:off x="395288" y="-28575"/>
            <a:ext cx="75612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 dirty="0">
                <a:latin typeface="Trebuchet MS" pitchFamily="34" charset="0"/>
              </a:rPr>
              <a:t>Реакционная способность в нуклеофильном присоединении</a:t>
            </a:r>
            <a:endParaRPr lang="ru-RU" altLang="ru-RU" b="1" dirty="0"/>
          </a:p>
        </p:txBody>
      </p:sp>
      <p:graphicFrame>
        <p:nvGraphicFramePr>
          <p:cNvPr id="99331" name="Object 3"/>
          <p:cNvGraphicFramePr>
            <a:graphicFrameLocks noChangeAspect="1"/>
          </p:cNvGraphicFramePr>
          <p:nvPr/>
        </p:nvGraphicFramePr>
        <p:xfrm>
          <a:off x="2878138" y="404813"/>
          <a:ext cx="3386137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5" name="CS ChemDraw Drawing" r:id="rId3" imgW="2261326" imgH="650603" progId="ChemDraw.Document.6.0">
                  <p:embed/>
                </p:oleObj>
              </mc:Choice>
              <mc:Fallback>
                <p:oleObj name="CS ChemDraw Drawing" r:id="rId3" imgW="2261326" imgH="650603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8138" y="404813"/>
                        <a:ext cx="3386137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412750" y="3141663"/>
            <a:ext cx="4230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/>
              <a:t>Влияние пространственных факторов</a:t>
            </a:r>
          </a:p>
        </p:txBody>
      </p:sp>
      <p:graphicFrame>
        <p:nvGraphicFramePr>
          <p:cNvPr id="99334" name="Object 6"/>
          <p:cNvGraphicFramePr>
            <a:graphicFrameLocks noChangeAspect="1"/>
          </p:cNvGraphicFramePr>
          <p:nvPr/>
        </p:nvGraphicFramePr>
        <p:xfrm>
          <a:off x="1958975" y="1420813"/>
          <a:ext cx="5226050" cy="150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6" name="CS ChemDraw Drawing" r:id="rId5" imgW="3486331" imgH="1004026" progId="ChemDraw.Document.6.0">
                  <p:embed/>
                </p:oleObj>
              </mc:Choice>
              <mc:Fallback>
                <p:oleObj name="CS ChemDraw Drawing" r:id="rId5" imgW="3486331" imgH="1004026" progId="ChemDraw.Document.6.0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975" y="1420813"/>
                        <a:ext cx="5226050" cy="150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5" name="Object 7"/>
          <p:cNvGraphicFramePr>
            <a:graphicFrameLocks noChangeAspect="1"/>
          </p:cNvGraphicFramePr>
          <p:nvPr/>
        </p:nvGraphicFramePr>
        <p:xfrm>
          <a:off x="2532063" y="3716338"/>
          <a:ext cx="408146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7" name="CS ChemDraw Drawing" r:id="rId7" imgW="2722880" imgH="595811" progId="ChemDraw.Document.6.0">
                  <p:embed/>
                </p:oleObj>
              </mc:Choice>
              <mc:Fallback>
                <p:oleObj name="CS ChemDraw Drawing" r:id="rId7" imgW="2722880" imgH="595811" progId="ChemDraw.Document.6.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3716338"/>
                        <a:ext cx="4081462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6" name="Object 8"/>
          <p:cNvGraphicFramePr>
            <a:graphicFrameLocks noChangeAspect="1"/>
          </p:cNvGraphicFramePr>
          <p:nvPr/>
        </p:nvGraphicFramePr>
        <p:xfrm>
          <a:off x="3143250" y="4852988"/>
          <a:ext cx="2857500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8" name="CS ChemDraw Drawing" r:id="rId9" imgW="1903186" imgH="874486" progId="ChemDraw.Document.6.0">
                  <p:embed/>
                </p:oleObj>
              </mc:Choice>
              <mc:Fallback>
                <p:oleObj name="CS ChemDraw Drawing" r:id="rId9" imgW="1903186" imgH="874486" progId="ChemDraw.Document.6.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4852988"/>
                        <a:ext cx="2857500" cy="131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9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179388" y="44450"/>
            <a:ext cx="87677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Электронодонорные заместители уменьшают, а электроноакцепторные – увеличивают реакционную способность</a:t>
            </a:r>
          </a:p>
        </p:txBody>
      </p:sp>
      <p:graphicFrame>
        <p:nvGraphicFramePr>
          <p:cNvPr id="100360" name="Object 8"/>
          <p:cNvGraphicFramePr>
            <a:graphicFrameLocks noChangeAspect="1"/>
          </p:cNvGraphicFramePr>
          <p:nvPr/>
        </p:nvGraphicFramePr>
        <p:xfrm>
          <a:off x="3287713" y="757238"/>
          <a:ext cx="2570162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6" name="CS ChemDraw Drawing" r:id="rId3" imgW="1710871" imgH="723537" progId="ChemDraw.Document.6.0">
                  <p:embed/>
                </p:oleObj>
              </mc:Choice>
              <mc:Fallback>
                <p:oleObj name="CS ChemDraw Drawing" r:id="rId3" imgW="1710871" imgH="723537" progId="ChemDraw.Document.6.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757238"/>
                        <a:ext cx="2570162" cy="1087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1" name="Object 9"/>
          <p:cNvGraphicFramePr>
            <a:graphicFrameLocks noChangeAspect="1"/>
          </p:cNvGraphicFramePr>
          <p:nvPr/>
        </p:nvGraphicFramePr>
        <p:xfrm>
          <a:off x="1747838" y="2133600"/>
          <a:ext cx="5649912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7" name="CS ChemDraw Drawing" r:id="rId5" imgW="3761014" imgH="903151" progId="ChemDraw.Document.6.0">
                  <p:embed/>
                </p:oleObj>
              </mc:Choice>
              <mc:Fallback>
                <p:oleObj name="CS ChemDraw Drawing" r:id="rId5" imgW="3761014" imgH="903151" progId="ChemDraw.Document.6.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7838" y="2133600"/>
                        <a:ext cx="5649912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20" name="TextBox 6"/>
          <p:cNvSpPr txBox="1">
            <a:spLocks noChangeArrowheads="1"/>
          </p:cNvSpPr>
          <p:nvPr/>
        </p:nvSpPr>
        <p:spPr bwMode="auto">
          <a:xfrm>
            <a:off x="107950" y="57150"/>
            <a:ext cx="86407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ru-RU" b="1" dirty="0">
                <a:latin typeface="Trebuchet MS" pitchFamily="34" charset="0"/>
              </a:rPr>
              <a:t>2</a:t>
            </a:r>
            <a:r>
              <a:rPr lang="ru-RU" altLang="ru-RU" b="1" dirty="0">
                <a:latin typeface="Trebuchet MS" pitchFamily="34" charset="0"/>
              </a:rPr>
              <a:t>. Наличие в </a:t>
            </a:r>
            <a:r>
              <a:rPr lang="en-US" altLang="ru-RU" b="1" dirty="0">
                <a:latin typeface="Symbol" pitchFamily="18" charset="2"/>
              </a:rPr>
              <a:t>a</a:t>
            </a:r>
            <a:r>
              <a:rPr lang="en-US" altLang="ru-RU" b="1" dirty="0">
                <a:latin typeface="Trebuchet MS" pitchFamily="34" charset="0"/>
              </a:rPr>
              <a:t>-</a:t>
            </a:r>
            <a:r>
              <a:rPr lang="ru-RU" altLang="ru-RU" b="1" dirty="0">
                <a:latin typeface="Trebuchet MS" pitchFamily="34" charset="0"/>
              </a:rPr>
              <a:t>положении к карбонильной группе атома водорода придает карбонильным соединениям слабые кислотные свойства</a:t>
            </a:r>
            <a:endParaRPr lang="ru-RU" altLang="ru-RU" b="1" dirty="0"/>
          </a:p>
        </p:txBody>
      </p:sp>
      <p:graphicFrame>
        <p:nvGraphicFramePr>
          <p:cNvPr id="90117" name="Object 5"/>
          <p:cNvGraphicFramePr>
            <a:graphicFrameLocks noChangeAspect="1"/>
          </p:cNvGraphicFramePr>
          <p:nvPr/>
        </p:nvGraphicFramePr>
        <p:xfrm>
          <a:off x="2627313" y="1052513"/>
          <a:ext cx="3844925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63" name="CS ChemDraw Drawing" r:id="rId3" imgW="2563021" imgH="688500" progId="ChemDraw.Document.6.0">
                  <p:embed/>
                </p:oleObj>
              </mc:Choice>
              <mc:Fallback>
                <p:oleObj name="CS ChemDraw Drawing" r:id="rId3" imgW="2563021" imgH="688500" progId="ChemDraw.Document.6.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052513"/>
                        <a:ext cx="3844925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18" name="Object 6"/>
          <p:cNvGraphicFramePr>
            <a:graphicFrameLocks noChangeAspect="1"/>
          </p:cNvGraphicFramePr>
          <p:nvPr/>
        </p:nvGraphicFramePr>
        <p:xfrm>
          <a:off x="2268538" y="2276475"/>
          <a:ext cx="4492625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64" name="CS ChemDraw Drawing" r:id="rId5" imgW="2995774" imgH="775170" progId="ChemDraw.Document.6.0">
                  <p:embed/>
                </p:oleObj>
              </mc:Choice>
              <mc:Fallback>
                <p:oleObj name="CS ChemDraw Drawing" r:id="rId5" imgW="2995774" imgH="775170" progId="ChemDraw.Document.6.0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276475"/>
                        <a:ext cx="4492625" cy="1163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19" name="Object 7"/>
          <p:cNvGraphicFramePr>
            <a:graphicFrameLocks noChangeAspect="1"/>
          </p:cNvGraphicFramePr>
          <p:nvPr/>
        </p:nvGraphicFramePr>
        <p:xfrm>
          <a:off x="2835275" y="3716338"/>
          <a:ext cx="3321050" cy="125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65" name="CS ChemDraw Drawing" r:id="rId7" imgW="2214010" imgH="834840" progId="ChemDraw.Document.6.0">
                  <p:embed/>
                </p:oleObj>
              </mc:Choice>
              <mc:Fallback>
                <p:oleObj name="CS ChemDraw Drawing" r:id="rId7" imgW="2214010" imgH="834840" progId="ChemDraw.Document.6.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5275" y="3716338"/>
                        <a:ext cx="3321050" cy="1252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2" name="TextBox 6"/>
          <p:cNvSpPr txBox="1">
            <a:spLocks noChangeArrowheads="1"/>
          </p:cNvSpPr>
          <p:nvPr/>
        </p:nvSpPr>
        <p:spPr bwMode="auto">
          <a:xfrm>
            <a:off x="107950" y="5535613"/>
            <a:ext cx="8640763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/>
              <a:t>Кето-енольная таутомерия</a:t>
            </a:r>
            <a:r>
              <a:rPr lang="en-US" altLang="ru-RU" b="1"/>
              <a:t> – </a:t>
            </a:r>
            <a:r>
              <a:rPr lang="ru-RU" altLang="ru-RU" b="1"/>
              <a:t>определяет способность альдегидов и кетонов вступать во многие реакции</a:t>
            </a:r>
          </a:p>
        </p:txBody>
      </p:sp>
      <p:sp>
        <p:nvSpPr>
          <p:cNvPr id="90123" name="Text Box 11"/>
          <p:cNvSpPr txBox="1">
            <a:spLocks noChangeArrowheads="1"/>
          </p:cNvSpPr>
          <p:nvPr/>
        </p:nvSpPr>
        <p:spPr bwMode="auto">
          <a:xfrm>
            <a:off x="6659563" y="4292600"/>
            <a:ext cx="1362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K</a:t>
            </a:r>
            <a:r>
              <a:rPr lang="ru-RU" altLang="ru-RU" baseline="-25000"/>
              <a:t>равн.</a:t>
            </a:r>
            <a:r>
              <a:rPr lang="ru-RU" altLang="ru-RU"/>
              <a:t> </a:t>
            </a:r>
            <a:r>
              <a:rPr lang="en-US" altLang="ru-RU"/>
              <a:t>~ 10</a:t>
            </a:r>
            <a:r>
              <a:rPr lang="en-US" altLang="ru-RU" baseline="30000"/>
              <a:t>-5</a:t>
            </a:r>
            <a:endParaRPr lang="ru-RU" altLang="ru-RU"/>
          </a:p>
        </p:txBody>
      </p:sp>
      <p:sp>
        <p:nvSpPr>
          <p:cNvPr id="90125" name="Text Box 13"/>
          <p:cNvSpPr txBox="1">
            <a:spLocks noChangeArrowheads="1"/>
          </p:cNvSpPr>
          <p:nvPr/>
        </p:nvSpPr>
        <p:spPr bwMode="auto">
          <a:xfrm>
            <a:off x="2865438" y="5006975"/>
            <a:ext cx="862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i="1"/>
              <a:t>кетон</a:t>
            </a:r>
          </a:p>
        </p:txBody>
      </p:sp>
      <p:sp>
        <p:nvSpPr>
          <p:cNvPr id="90126" name="Text Box 14"/>
          <p:cNvSpPr txBox="1">
            <a:spLocks noChangeArrowheads="1"/>
          </p:cNvSpPr>
          <p:nvPr/>
        </p:nvSpPr>
        <p:spPr bwMode="auto">
          <a:xfrm>
            <a:off x="5148263" y="5006975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i="1"/>
              <a:t>енол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TextBox 6"/>
          <p:cNvSpPr txBox="1">
            <a:spLocks noChangeArrowheads="1"/>
          </p:cNvSpPr>
          <p:nvPr/>
        </p:nvSpPr>
        <p:spPr bwMode="auto">
          <a:xfrm>
            <a:off x="179388" y="-92075"/>
            <a:ext cx="4679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2000" b="1"/>
              <a:t>Реакции с участием енолят-ионов</a:t>
            </a:r>
          </a:p>
        </p:txBody>
      </p:sp>
      <p:graphicFrame>
        <p:nvGraphicFramePr>
          <p:cNvPr id="94213" name="Object 5"/>
          <p:cNvGraphicFramePr>
            <a:graphicFrameLocks noChangeAspect="1"/>
          </p:cNvGraphicFramePr>
          <p:nvPr/>
        </p:nvGraphicFramePr>
        <p:xfrm>
          <a:off x="5427663" y="-26988"/>
          <a:ext cx="3321050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71" name="CS ChemDraw Drawing" r:id="rId3" imgW="2214010" imgH="834840" progId="ChemDraw.Document.6.0">
                  <p:embed/>
                </p:oleObj>
              </mc:Choice>
              <mc:Fallback>
                <p:oleObj name="CS ChemDraw Drawing" r:id="rId3" imgW="2214010" imgH="834840" progId="ChemDraw.Document.6.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663" y="-26988"/>
                        <a:ext cx="3321050" cy="1252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323850" y="484188"/>
            <a:ext cx="51847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Енолизация</a:t>
            </a:r>
            <a:r>
              <a:rPr lang="ru-RU" altLang="ru-RU" dirty="0">
                <a:solidFill>
                  <a:srgbClr val="FFC000"/>
                </a:solidFill>
              </a:rPr>
              <a:t> </a:t>
            </a:r>
            <a:r>
              <a:rPr lang="ru-RU" altLang="ru-RU" dirty="0"/>
              <a:t>– переход карбонильного соединения в </a:t>
            </a:r>
            <a:r>
              <a:rPr lang="ru-RU" altLang="ru-RU" b="1" dirty="0" err="1"/>
              <a:t>енольную</a:t>
            </a:r>
            <a:r>
              <a:rPr lang="ru-RU" altLang="ru-RU" dirty="0"/>
              <a:t> форму</a:t>
            </a:r>
          </a:p>
        </p:txBody>
      </p:sp>
      <p:sp>
        <p:nvSpPr>
          <p:cNvPr id="94216" name="Text Box 8"/>
          <p:cNvSpPr txBox="1">
            <a:spLocks noChangeArrowheads="1"/>
          </p:cNvSpPr>
          <p:nvPr/>
        </p:nvSpPr>
        <p:spPr bwMode="auto">
          <a:xfrm>
            <a:off x="323850" y="1052513"/>
            <a:ext cx="5184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b="1" i="1" dirty="0" err="1"/>
              <a:t>Енолизация</a:t>
            </a:r>
            <a:r>
              <a:rPr lang="ru-RU" altLang="ru-RU" b="1" i="1" dirty="0"/>
              <a:t> под действием оснований:</a:t>
            </a:r>
          </a:p>
        </p:txBody>
      </p:sp>
      <p:graphicFrame>
        <p:nvGraphicFramePr>
          <p:cNvPr id="94217" name="Object 9"/>
          <p:cNvGraphicFramePr>
            <a:graphicFrameLocks noChangeAspect="1"/>
          </p:cNvGraphicFramePr>
          <p:nvPr/>
        </p:nvGraphicFramePr>
        <p:xfrm>
          <a:off x="1814513" y="1484313"/>
          <a:ext cx="5513387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72" name="CS ChemDraw Drawing" r:id="rId5" imgW="3677194" imgH="600166" progId="ChemDraw.Document.6.0">
                  <p:embed/>
                </p:oleObj>
              </mc:Choice>
              <mc:Fallback>
                <p:oleObj name="CS ChemDraw Drawing" r:id="rId5" imgW="3677194" imgH="600166" progId="ChemDraw.Document.6.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513" y="1484313"/>
                        <a:ext cx="5513387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9" name="Text Box 11"/>
          <p:cNvSpPr txBox="1">
            <a:spLocks noChangeArrowheads="1"/>
          </p:cNvSpPr>
          <p:nvPr/>
        </p:nvSpPr>
        <p:spPr bwMode="auto">
          <a:xfrm>
            <a:off x="323850" y="2565400"/>
            <a:ext cx="5184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b="1" i="1" dirty="0" err="1"/>
              <a:t>Енолизация</a:t>
            </a:r>
            <a:r>
              <a:rPr lang="ru-RU" altLang="ru-RU" b="1" i="1" dirty="0"/>
              <a:t> под действием кислот:</a:t>
            </a:r>
          </a:p>
        </p:txBody>
      </p:sp>
      <p:graphicFrame>
        <p:nvGraphicFramePr>
          <p:cNvPr id="94220" name="Object 12"/>
          <p:cNvGraphicFramePr>
            <a:graphicFrameLocks noChangeAspect="1"/>
          </p:cNvGraphicFramePr>
          <p:nvPr/>
        </p:nvGraphicFramePr>
        <p:xfrm>
          <a:off x="822325" y="2997200"/>
          <a:ext cx="7499350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73" name="CS ChemDraw Drawing" r:id="rId7" imgW="4995454" imgH="691243" progId="ChemDraw.Document.6.0">
                  <p:embed/>
                </p:oleObj>
              </mc:Choice>
              <mc:Fallback>
                <p:oleObj name="CS ChemDraw Drawing" r:id="rId7" imgW="4995454" imgH="691243" progId="ChemDraw.Document.6.0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2997200"/>
                        <a:ext cx="7499350" cy="103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21" name="Text Box 13"/>
          <p:cNvSpPr txBox="1">
            <a:spLocks noChangeArrowheads="1"/>
          </p:cNvSpPr>
          <p:nvPr/>
        </p:nvSpPr>
        <p:spPr bwMode="auto">
          <a:xfrm>
            <a:off x="323850" y="4124325"/>
            <a:ext cx="84963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dirty="0" err="1"/>
              <a:t>Енолят</a:t>
            </a:r>
            <a:r>
              <a:rPr lang="ru-RU" altLang="ru-RU" dirty="0"/>
              <a:t>-ионы являются </a:t>
            </a:r>
            <a:r>
              <a:rPr lang="ru-RU" altLang="ru-RU" b="1" dirty="0" err="1">
                <a:solidFill>
                  <a:srgbClr val="FF9900"/>
                </a:solidFill>
              </a:rPr>
              <a:t>амбидентными</a:t>
            </a:r>
            <a:r>
              <a:rPr lang="ru-RU" altLang="ru-RU" dirty="0"/>
              <a:t> </a:t>
            </a:r>
            <a:r>
              <a:rPr lang="ru-RU" altLang="ru-RU" dirty="0" err="1"/>
              <a:t>нуклеофилами</a:t>
            </a:r>
            <a:r>
              <a:rPr lang="ru-RU" altLang="ru-RU" dirty="0"/>
              <a:t> – могут реагировать как по атому углерода, так и по атому кислорода. В протонных полярных растворителях атом кислорода сильно </a:t>
            </a:r>
            <a:r>
              <a:rPr lang="ru-RU" altLang="ru-RU" dirty="0" err="1"/>
              <a:t>сольватирован</a:t>
            </a:r>
            <a:r>
              <a:rPr lang="ru-RU" altLang="ru-RU" dirty="0"/>
              <a:t>, поэтому реакции идут по атому углерода. В </a:t>
            </a:r>
            <a:r>
              <a:rPr lang="ru-RU" altLang="ru-RU" dirty="0" err="1"/>
              <a:t>апротонных</a:t>
            </a:r>
            <a:r>
              <a:rPr lang="ru-RU" altLang="ru-RU" dirty="0"/>
              <a:t> растворителях нуклеофильным центром может быть и атом кислорода</a:t>
            </a:r>
          </a:p>
        </p:txBody>
      </p:sp>
      <p:graphicFrame>
        <p:nvGraphicFramePr>
          <p:cNvPr id="9422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413649"/>
              </p:ext>
            </p:extLst>
          </p:nvPr>
        </p:nvGraphicFramePr>
        <p:xfrm>
          <a:off x="46038" y="5749925"/>
          <a:ext cx="9053512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74" name="CS ChemDraw Drawing" r:id="rId9" imgW="7310120" imgH="801551" progId="ChemDraw.Document.6.0">
                  <p:embed/>
                </p:oleObj>
              </mc:Choice>
              <mc:Fallback>
                <p:oleObj name="CS ChemDraw Drawing" r:id="rId9" imgW="7310120" imgH="801551" progId="ChemDraw.Document.6.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8" y="5749925"/>
                        <a:ext cx="9053512" cy="99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5" grpId="0"/>
      <p:bldP spid="94216" grpId="0"/>
      <p:bldP spid="94219" grpId="0"/>
      <p:bldP spid="942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Box 6"/>
          <p:cNvSpPr txBox="1">
            <a:spLocks noChangeArrowheads="1"/>
          </p:cNvSpPr>
          <p:nvPr/>
        </p:nvSpPr>
        <p:spPr bwMode="auto">
          <a:xfrm>
            <a:off x="179388" y="-26988"/>
            <a:ext cx="4679950" cy="5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ru-RU" b="1"/>
              <a:t>1</a:t>
            </a:r>
            <a:r>
              <a:rPr lang="ru-RU" altLang="ru-RU" b="1"/>
              <a:t>.</a:t>
            </a:r>
            <a:r>
              <a:rPr lang="en-US" altLang="ru-RU" b="1"/>
              <a:t> </a:t>
            </a:r>
            <a:r>
              <a:rPr lang="ru-RU" altLang="ru-RU" b="1"/>
              <a:t>Реакции </a:t>
            </a:r>
            <a:r>
              <a:rPr lang="en-US" altLang="ru-RU" b="1">
                <a:latin typeface="Symbol" pitchFamily="18" charset="2"/>
              </a:rPr>
              <a:t>a</a:t>
            </a:r>
            <a:r>
              <a:rPr lang="en-US" altLang="ru-RU" b="1"/>
              <a:t>-</a:t>
            </a:r>
            <a:r>
              <a:rPr lang="ru-RU" altLang="ru-RU" b="1"/>
              <a:t>галогенирования</a:t>
            </a:r>
          </a:p>
        </p:txBody>
      </p:sp>
      <p:graphicFrame>
        <p:nvGraphicFramePr>
          <p:cNvPr id="95235" name="Object 3"/>
          <p:cNvGraphicFramePr>
            <a:graphicFrameLocks noChangeAspect="1"/>
          </p:cNvGraphicFramePr>
          <p:nvPr/>
        </p:nvGraphicFramePr>
        <p:xfrm>
          <a:off x="2411413" y="549275"/>
          <a:ext cx="3933825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7" name="CS ChemDraw Drawing" r:id="rId3" imgW="2614749" imgH="179251" progId="ChemDraw.Document.6.0">
                  <p:embed/>
                </p:oleObj>
              </mc:Choice>
              <mc:Fallback>
                <p:oleObj name="CS ChemDraw Drawing" r:id="rId3" imgW="2614749" imgH="179251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549275"/>
                        <a:ext cx="3933825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6" name="TextBox 6"/>
          <p:cNvSpPr txBox="1">
            <a:spLocks noChangeArrowheads="1"/>
          </p:cNvSpPr>
          <p:nvPr/>
        </p:nvSpPr>
        <p:spPr bwMode="auto">
          <a:xfrm>
            <a:off x="179388" y="836613"/>
            <a:ext cx="84963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dirty="0"/>
              <a:t>Механизм:</a:t>
            </a:r>
          </a:p>
          <a:p>
            <a:pPr>
              <a:lnSpc>
                <a:spcPct val="150000"/>
              </a:lnSpc>
              <a:buFontTx/>
              <a:buAutoNum type="arabicParenR"/>
            </a:pPr>
            <a:r>
              <a:rPr lang="ru-RU" altLang="ru-RU" dirty="0"/>
              <a:t>Образование </a:t>
            </a:r>
            <a:r>
              <a:rPr lang="ru-RU" altLang="ru-RU" dirty="0" err="1"/>
              <a:t>енолят</a:t>
            </a:r>
            <a:r>
              <a:rPr lang="ru-RU" altLang="ru-RU" dirty="0"/>
              <a:t>-иона (катализ кислотами или основаниями) - </a:t>
            </a:r>
            <a:r>
              <a:rPr lang="ru-RU" altLang="ru-RU" dirty="0" err="1"/>
              <a:t>медл</a:t>
            </a:r>
            <a:r>
              <a:rPr lang="ru-RU" altLang="ru-RU" dirty="0" smtClean="0"/>
              <a:t>.</a:t>
            </a:r>
            <a:endParaRPr lang="en-US" altLang="ru-RU" dirty="0"/>
          </a:p>
        </p:txBody>
      </p:sp>
      <p:graphicFrame>
        <p:nvGraphicFramePr>
          <p:cNvPr id="95238" name="Object 6"/>
          <p:cNvGraphicFramePr>
            <a:graphicFrameLocks noChangeAspect="1"/>
          </p:cNvGraphicFramePr>
          <p:nvPr/>
        </p:nvGraphicFramePr>
        <p:xfrm>
          <a:off x="2501900" y="2122488"/>
          <a:ext cx="41386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8" name="CS ChemDraw Drawing" r:id="rId5" imgW="2751909" imgH="485866" progId="ChemDraw.Document.6.0">
                  <p:embed/>
                </p:oleObj>
              </mc:Choice>
              <mc:Fallback>
                <p:oleObj name="CS ChemDraw Drawing" r:id="rId5" imgW="2751909" imgH="485866" progId="ChemDraw.Document.6.0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2122488"/>
                        <a:ext cx="413861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9" name="TextBox 6"/>
          <p:cNvSpPr txBox="1">
            <a:spLocks noChangeArrowheads="1"/>
          </p:cNvSpPr>
          <p:nvPr/>
        </p:nvSpPr>
        <p:spPr bwMode="auto">
          <a:xfrm>
            <a:off x="179388" y="2997200"/>
            <a:ext cx="8496300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dirty="0"/>
              <a:t>В щелочной среде метил-кетоны сразу образуют </a:t>
            </a:r>
            <a:r>
              <a:rPr lang="ru-RU" altLang="ru-RU" dirty="0" err="1"/>
              <a:t>тригалогенпроизводные</a:t>
            </a:r>
            <a:r>
              <a:rPr lang="ru-RU" altLang="ru-RU" dirty="0"/>
              <a:t>, которые далее расщепляются щелочью – </a:t>
            </a:r>
            <a:r>
              <a:rPr lang="ru-RU" altLang="ru-RU" b="1" dirty="0" err="1">
                <a:solidFill>
                  <a:srgbClr val="FF9900"/>
                </a:solidFill>
              </a:rPr>
              <a:t>галоформная</a:t>
            </a:r>
            <a:r>
              <a:rPr lang="ru-RU" altLang="ru-RU" b="1" dirty="0">
                <a:solidFill>
                  <a:srgbClr val="FF9900"/>
                </a:solidFill>
              </a:rPr>
              <a:t> реакция</a:t>
            </a:r>
          </a:p>
        </p:txBody>
      </p:sp>
      <p:graphicFrame>
        <p:nvGraphicFramePr>
          <p:cNvPr id="95240" name="Object 8"/>
          <p:cNvGraphicFramePr>
            <a:graphicFrameLocks noChangeAspect="1"/>
          </p:cNvGraphicFramePr>
          <p:nvPr/>
        </p:nvGraphicFramePr>
        <p:xfrm>
          <a:off x="771525" y="4059238"/>
          <a:ext cx="760095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9" name="CS ChemDraw Drawing" r:id="rId7" imgW="5065486" imgH="779780" progId="ChemDraw.Document.6.0">
                  <p:embed/>
                </p:oleObj>
              </mc:Choice>
              <mc:Fallback>
                <p:oleObj name="CS ChemDraw Drawing" r:id="rId7" imgW="5065486" imgH="779780" progId="ChemDraw.Document.6.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4059238"/>
                        <a:ext cx="7600950" cy="116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79388" y="1700808"/>
            <a:ext cx="84963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ru-RU" dirty="0" smtClean="0"/>
              <a:t>2) </a:t>
            </a:r>
            <a:r>
              <a:rPr lang="ru-RU" altLang="ru-RU" dirty="0" smtClean="0"/>
              <a:t>Присоединение </a:t>
            </a:r>
            <a:r>
              <a:rPr lang="ru-RU" altLang="ru-RU" dirty="0"/>
              <a:t>галогена - </a:t>
            </a:r>
            <a:r>
              <a:rPr lang="ru-RU" altLang="ru-RU" dirty="0" smtClean="0"/>
              <a:t>быстро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/>
      <p:bldP spid="95239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6"/>
          <p:cNvSpPr txBox="1">
            <a:spLocks noChangeArrowheads="1"/>
          </p:cNvSpPr>
          <p:nvPr/>
        </p:nvSpPr>
        <p:spPr bwMode="auto">
          <a:xfrm>
            <a:off x="179388" y="-26988"/>
            <a:ext cx="6553200" cy="5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 dirty="0"/>
              <a:t>2.</a:t>
            </a:r>
            <a:r>
              <a:rPr lang="en-US" altLang="ru-RU" b="1" dirty="0"/>
              <a:t> </a:t>
            </a:r>
            <a:r>
              <a:rPr lang="ru-RU" altLang="ru-RU" b="1" dirty="0" err="1"/>
              <a:t>Альдольная</a:t>
            </a:r>
            <a:r>
              <a:rPr lang="ru-RU" altLang="ru-RU" b="1" dirty="0"/>
              <a:t> конденсация и </a:t>
            </a:r>
            <a:r>
              <a:rPr lang="ru-RU" altLang="ru-RU" b="1" dirty="0" err="1"/>
              <a:t>кротоновая</a:t>
            </a:r>
            <a:r>
              <a:rPr lang="ru-RU" altLang="ru-RU" b="1" dirty="0"/>
              <a:t> конденсация</a:t>
            </a:r>
          </a:p>
        </p:txBody>
      </p:sp>
      <p:sp>
        <p:nvSpPr>
          <p:cNvPr id="96260" name="TextBox 6"/>
          <p:cNvSpPr txBox="1">
            <a:spLocks noChangeArrowheads="1"/>
          </p:cNvSpPr>
          <p:nvPr/>
        </p:nvSpPr>
        <p:spPr bwMode="auto">
          <a:xfrm>
            <a:off x="179388" y="1522413"/>
            <a:ext cx="8496300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dirty="0"/>
              <a:t>Механизм:</a:t>
            </a:r>
          </a:p>
          <a:p>
            <a:pPr>
              <a:lnSpc>
                <a:spcPct val="150000"/>
              </a:lnSpc>
              <a:buFontTx/>
              <a:buAutoNum type="arabicParenR"/>
            </a:pPr>
            <a:r>
              <a:rPr lang="ru-RU" altLang="ru-RU" dirty="0"/>
              <a:t>Образование </a:t>
            </a:r>
            <a:r>
              <a:rPr lang="ru-RU" altLang="ru-RU" dirty="0" err="1"/>
              <a:t>енолят</a:t>
            </a:r>
            <a:r>
              <a:rPr lang="ru-RU" altLang="ru-RU" dirty="0"/>
              <a:t>-иона (катализ кислотами или основаниями</a:t>
            </a:r>
            <a:r>
              <a:rPr lang="ru-RU" altLang="ru-RU" dirty="0" smtClean="0"/>
              <a:t>)</a:t>
            </a:r>
            <a:endParaRPr lang="ru-RU" altLang="ru-RU" dirty="0"/>
          </a:p>
        </p:txBody>
      </p:sp>
      <p:graphicFrame>
        <p:nvGraphicFramePr>
          <p:cNvPr id="96265" name="Object 9"/>
          <p:cNvGraphicFramePr>
            <a:graphicFrameLocks noChangeAspect="1"/>
          </p:cNvGraphicFramePr>
          <p:nvPr/>
        </p:nvGraphicFramePr>
        <p:xfrm>
          <a:off x="1785938" y="549275"/>
          <a:ext cx="5570537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5" name="CS ChemDraw Drawing" r:id="rId3" imgW="3718197" imgH="828766" progId="ChemDraw.Document.6.0">
                  <p:embed/>
                </p:oleObj>
              </mc:Choice>
              <mc:Fallback>
                <p:oleObj name="CS ChemDraw Drawing" r:id="rId3" imgW="3718197" imgH="828766" progId="ChemDraw.Document.6.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549275"/>
                        <a:ext cx="5570537" cy="124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6" name="Object 10"/>
          <p:cNvGraphicFramePr>
            <a:graphicFrameLocks noChangeAspect="1"/>
          </p:cNvGraphicFramePr>
          <p:nvPr/>
        </p:nvGraphicFramePr>
        <p:xfrm>
          <a:off x="2071688" y="2852738"/>
          <a:ext cx="4999037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6" name="CS ChemDraw Drawing" r:id="rId5" imgW="3326674" imgH="644434" progId="ChemDraw.Document.6.0">
                  <p:embed/>
                </p:oleObj>
              </mc:Choice>
              <mc:Fallback>
                <p:oleObj name="CS ChemDraw Drawing" r:id="rId5" imgW="3326674" imgH="644434" progId="ChemDraw.Document.6.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2852738"/>
                        <a:ext cx="4999037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7" name="TextBox 6"/>
          <p:cNvSpPr txBox="1">
            <a:spLocks noChangeArrowheads="1"/>
          </p:cNvSpPr>
          <p:nvPr/>
        </p:nvSpPr>
        <p:spPr bwMode="auto">
          <a:xfrm>
            <a:off x="179388" y="3860800"/>
            <a:ext cx="84963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ru-RU" dirty="0"/>
              <a:t>3) </a:t>
            </a:r>
            <a:r>
              <a:rPr lang="ru-RU" altLang="ru-RU" dirty="0" err="1"/>
              <a:t>Протонирование</a:t>
            </a:r>
            <a:r>
              <a:rPr lang="ru-RU" altLang="ru-RU" dirty="0"/>
              <a:t> </a:t>
            </a:r>
            <a:r>
              <a:rPr lang="ru-RU" altLang="ru-RU" dirty="0" err="1"/>
              <a:t>алкоксид</a:t>
            </a:r>
            <a:r>
              <a:rPr lang="ru-RU" altLang="ru-RU" dirty="0"/>
              <a:t>-иона</a:t>
            </a:r>
          </a:p>
        </p:txBody>
      </p:sp>
      <p:graphicFrame>
        <p:nvGraphicFramePr>
          <p:cNvPr id="96268" name="Object 12"/>
          <p:cNvGraphicFramePr>
            <a:graphicFrameLocks noChangeAspect="1"/>
          </p:cNvGraphicFramePr>
          <p:nvPr/>
        </p:nvGraphicFramePr>
        <p:xfrm>
          <a:off x="2282825" y="4365625"/>
          <a:ext cx="45783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7" name="CS ChemDraw Drawing" r:id="rId7" imgW="3051991" imgH="600166" progId="ChemDraw.Document.6.0">
                  <p:embed/>
                </p:oleObj>
              </mc:Choice>
              <mc:Fallback>
                <p:oleObj name="CS ChemDraw Drawing" r:id="rId7" imgW="3051991" imgH="600166" progId="ChemDraw.Document.6.0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4365625"/>
                        <a:ext cx="457835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79388" y="2396401"/>
            <a:ext cx="8496300" cy="45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en-US" altLang="ru-RU" dirty="0" smtClean="0"/>
              <a:t>2) </a:t>
            </a:r>
            <a:r>
              <a:rPr lang="ru-RU" altLang="ru-RU" dirty="0" smtClean="0"/>
              <a:t>Нуклеофильное </a:t>
            </a:r>
            <a:r>
              <a:rPr lang="ru-RU" altLang="ru-RU" dirty="0"/>
              <a:t>присоединение </a:t>
            </a:r>
            <a:r>
              <a:rPr lang="ru-RU" altLang="ru-RU" dirty="0" err="1"/>
              <a:t>енолят</a:t>
            </a:r>
            <a:r>
              <a:rPr lang="ru-RU" altLang="ru-RU" dirty="0"/>
              <a:t>-иона к карбонильной группе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/>
      <p:bldP spid="9626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6" name="TextBox 6"/>
          <p:cNvSpPr txBox="1">
            <a:spLocks noChangeArrowheads="1"/>
          </p:cNvSpPr>
          <p:nvPr/>
        </p:nvSpPr>
        <p:spPr bwMode="auto">
          <a:xfrm>
            <a:off x="179388" y="44450"/>
            <a:ext cx="8496300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/>
              <a:t>Альдольное присоединение часто не заканчивается на альдоле – он отщепляет молекулу воды и превращается в производное кротонового альдегида – </a:t>
            </a:r>
            <a:r>
              <a:rPr lang="ru-RU" altLang="ru-RU" b="1">
                <a:solidFill>
                  <a:srgbClr val="FF9900"/>
                </a:solidFill>
              </a:rPr>
              <a:t>кротоновая конденсация</a:t>
            </a:r>
          </a:p>
        </p:txBody>
      </p:sp>
      <p:graphicFrame>
        <p:nvGraphicFramePr>
          <p:cNvPr id="97288" name="Object 8"/>
          <p:cNvGraphicFramePr>
            <a:graphicFrameLocks noChangeAspect="1"/>
          </p:cNvGraphicFramePr>
          <p:nvPr/>
        </p:nvGraphicFramePr>
        <p:xfrm>
          <a:off x="1963738" y="1466850"/>
          <a:ext cx="5218112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9" name="CS ChemDraw Drawing" r:id="rId3" imgW="3483429" imgH="828766" progId="ChemDraw.Document.6.0">
                  <p:embed/>
                </p:oleObj>
              </mc:Choice>
              <mc:Fallback>
                <p:oleObj name="CS ChemDraw Drawing" r:id="rId3" imgW="3483429" imgH="828766" progId="ChemDraw.Document.6.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3738" y="1466850"/>
                        <a:ext cx="5218112" cy="124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9" name="TextBox 6"/>
          <p:cNvSpPr txBox="1">
            <a:spLocks noChangeArrowheads="1"/>
          </p:cNvSpPr>
          <p:nvPr/>
        </p:nvSpPr>
        <p:spPr bwMode="auto">
          <a:xfrm>
            <a:off x="179388" y="2636838"/>
            <a:ext cx="13684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dirty="0"/>
              <a:t>Механизм:</a:t>
            </a:r>
          </a:p>
        </p:txBody>
      </p:sp>
      <p:graphicFrame>
        <p:nvGraphicFramePr>
          <p:cNvPr id="97290" name="Object 10"/>
          <p:cNvGraphicFramePr>
            <a:graphicFrameLocks noChangeAspect="1"/>
          </p:cNvGraphicFramePr>
          <p:nvPr/>
        </p:nvGraphicFramePr>
        <p:xfrm>
          <a:off x="2263775" y="3203575"/>
          <a:ext cx="461645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30" name="CS ChemDraw Drawing" r:id="rId5" imgW="3078117" imgH="630646" progId="ChemDraw.Document.6.0">
                  <p:embed/>
                </p:oleObj>
              </mc:Choice>
              <mc:Fallback>
                <p:oleObj name="CS ChemDraw Drawing" r:id="rId5" imgW="3078117" imgH="630646" progId="ChemDraw.Document.6.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3775" y="3203575"/>
                        <a:ext cx="461645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91" name="Object 11"/>
          <p:cNvGraphicFramePr>
            <a:graphicFrameLocks noChangeAspect="1"/>
          </p:cNvGraphicFramePr>
          <p:nvPr/>
        </p:nvGraphicFramePr>
        <p:xfrm>
          <a:off x="2254250" y="4564063"/>
          <a:ext cx="4633913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31" name="CS ChemDraw Drawing" r:id="rId7" imgW="3090454" imgH="587829" progId="ChemDraw.Document.6.0">
                  <p:embed/>
                </p:oleObj>
              </mc:Choice>
              <mc:Fallback>
                <p:oleObj name="CS ChemDraw Drawing" r:id="rId7" imgW="3090454" imgH="587829" progId="ChemDraw.Document.6.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0" y="4564063"/>
                        <a:ext cx="4633913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92" name="TextBox 6"/>
          <p:cNvSpPr txBox="1">
            <a:spLocks noChangeArrowheads="1"/>
          </p:cNvSpPr>
          <p:nvPr/>
        </p:nvSpPr>
        <p:spPr bwMode="auto">
          <a:xfrm>
            <a:off x="179388" y="5527675"/>
            <a:ext cx="8496300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dirty="0"/>
              <a:t>Кетоны вступают в реакцию с большим трудом – под действием концентрированных щелочей</a:t>
            </a:r>
            <a:endParaRPr lang="ru-RU" altLang="ru-RU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Box 6"/>
          <p:cNvSpPr txBox="1">
            <a:spLocks noChangeArrowheads="1"/>
          </p:cNvSpPr>
          <p:nvPr/>
        </p:nvSpPr>
        <p:spPr bwMode="auto">
          <a:xfrm>
            <a:off x="179388" y="-26988"/>
            <a:ext cx="8208962" cy="5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/>
              <a:t>3.</a:t>
            </a:r>
            <a:r>
              <a:rPr lang="en-US" altLang="ru-RU" b="1"/>
              <a:t> </a:t>
            </a:r>
            <a:r>
              <a:rPr lang="ru-RU" altLang="ru-RU" b="1"/>
              <a:t>Перекрестная конденсация (реакция Кляйзена-Шмидта)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799599"/>
              </p:ext>
            </p:extLst>
          </p:nvPr>
        </p:nvGraphicFramePr>
        <p:xfrm>
          <a:off x="107504" y="764704"/>
          <a:ext cx="8930595" cy="163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2" name="CS ChemDraw Drawing" r:id="rId3" imgW="5953730" imgH="1090800" progId="ChemDraw.Document.6.0">
                  <p:embed/>
                </p:oleObj>
              </mc:Choice>
              <mc:Fallback>
                <p:oleObj name="CS ChemDraw Drawing" r:id="rId3" imgW="5953730" imgH="10908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64704"/>
                        <a:ext cx="8930595" cy="163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561446"/>
              </p:ext>
            </p:extLst>
          </p:nvPr>
        </p:nvGraphicFramePr>
        <p:xfrm>
          <a:off x="103897" y="2837603"/>
          <a:ext cx="9004607" cy="1671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3" name="CS ChemDraw Drawing" r:id="rId5" imgW="6261682" imgH="1162350" progId="ChemDraw.Document.6.0">
                  <p:embed/>
                </p:oleObj>
              </mc:Choice>
              <mc:Fallback>
                <p:oleObj name="CS ChemDraw Drawing" r:id="rId5" imgW="6261682" imgH="11623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897" y="2837603"/>
                        <a:ext cx="9004607" cy="1671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Box 6"/>
          <p:cNvSpPr txBox="1">
            <a:spLocks noChangeArrowheads="1"/>
          </p:cNvSpPr>
          <p:nvPr/>
        </p:nvSpPr>
        <p:spPr bwMode="auto">
          <a:xfrm>
            <a:off x="179388" y="-99392"/>
            <a:ext cx="8208962" cy="5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 dirty="0"/>
              <a:t>(4)</a:t>
            </a:r>
            <a:r>
              <a:rPr lang="en-US" altLang="ru-RU" b="1" dirty="0"/>
              <a:t> </a:t>
            </a:r>
            <a:r>
              <a:rPr lang="ru-RU" altLang="ru-RU" b="1" dirty="0"/>
              <a:t>Реакция </a:t>
            </a:r>
            <a:r>
              <a:rPr lang="ru-RU" altLang="ru-RU" b="1" dirty="0" err="1"/>
              <a:t>Канниццаро</a:t>
            </a:r>
            <a:endParaRPr lang="ru-RU" altLang="ru-RU" b="1" dirty="0"/>
          </a:p>
        </p:txBody>
      </p:sp>
      <p:sp>
        <p:nvSpPr>
          <p:cNvPr id="101380" name="TextBox 6"/>
          <p:cNvSpPr txBox="1">
            <a:spLocks noChangeArrowheads="1"/>
          </p:cNvSpPr>
          <p:nvPr/>
        </p:nvSpPr>
        <p:spPr bwMode="auto">
          <a:xfrm>
            <a:off x="539750" y="260971"/>
            <a:ext cx="84963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/>
              <a:t>Вступают альдегиды, не содержащие атомов водорода в </a:t>
            </a:r>
            <a:r>
              <a:rPr lang="en-US" altLang="ru-RU">
                <a:latin typeface="Symbol" pitchFamily="18" charset="2"/>
              </a:rPr>
              <a:t>a</a:t>
            </a:r>
            <a:r>
              <a:rPr lang="en-US" altLang="ru-RU"/>
              <a:t>-</a:t>
            </a:r>
            <a:r>
              <a:rPr lang="ru-RU" altLang="ru-RU"/>
              <a:t>положении</a:t>
            </a:r>
            <a:endParaRPr lang="ru-RU" altLang="ru-RU" b="1">
              <a:solidFill>
                <a:srgbClr val="FF9900"/>
              </a:solidFill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309785"/>
              </p:ext>
            </p:extLst>
          </p:nvPr>
        </p:nvGraphicFramePr>
        <p:xfrm>
          <a:off x="539552" y="692696"/>
          <a:ext cx="8130732" cy="2937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4" name="CS ChemDraw Drawing" r:id="rId3" imgW="5420488" imgH="1958040" progId="ChemDraw.Document.6.0">
                  <p:embed/>
                </p:oleObj>
              </mc:Choice>
              <mc:Fallback>
                <p:oleObj name="CS ChemDraw Drawing" r:id="rId3" imgW="5420488" imgH="19580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692696"/>
                        <a:ext cx="8130732" cy="2937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921729"/>
              </p:ext>
            </p:extLst>
          </p:nvPr>
        </p:nvGraphicFramePr>
        <p:xfrm>
          <a:off x="1080578" y="4077072"/>
          <a:ext cx="7307772" cy="243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5" name="CS ChemDraw Drawing" r:id="rId5" imgW="4871848" imgH="1621350" progId="ChemDraw.Document.6.0">
                  <p:embed/>
                </p:oleObj>
              </mc:Choice>
              <mc:Fallback>
                <p:oleObj name="CS ChemDraw Drawing" r:id="rId5" imgW="4871848" imgH="16213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80578" y="4077072"/>
                        <a:ext cx="7307772" cy="243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6" name="TextBox 6"/>
          <p:cNvSpPr txBox="1">
            <a:spLocks noChangeArrowheads="1"/>
          </p:cNvSpPr>
          <p:nvPr/>
        </p:nvSpPr>
        <p:spPr bwMode="auto">
          <a:xfrm>
            <a:off x="179388" y="2348880"/>
            <a:ext cx="820896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dirty="0"/>
              <a:t>2</a:t>
            </a:r>
            <a:r>
              <a:rPr lang="en-US" altLang="ru-RU" dirty="0"/>
              <a:t>) </a:t>
            </a:r>
            <a:r>
              <a:rPr lang="ru-RU" altLang="ru-RU" dirty="0"/>
              <a:t>Перенос гидрид-иона с </a:t>
            </a:r>
            <a:r>
              <a:rPr lang="ru-RU" altLang="ru-RU" dirty="0" err="1"/>
              <a:t>алкоксид</a:t>
            </a:r>
            <a:r>
              <a:rPr lang="ru-RU" altLang="ru-RU" dirty="0"/>
              <a:t>-иона на карбонильный атом углерода второй молекулы альдегида</a:t>
            </a:r>
          </a:p>
        </p:txBody>
      </p:sp>
      <p:graphicFrame>
        <p:nvGraphicFramePr>
          <p:cNvPr id="1024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2891661"/>
              </p:ext>
            </p:extLst>
          </p:nvPr>
        </p:nvGraphicFramePr>
        <p:xfrm>
          <a:off x="1589598" y="3284984"/>
          <a:ext cx="6006738" cy="1349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4" name="CS ChemDraw Drawing" r:id="rId3" imgW="3003369" imgH="674551" progId="ChemDraw.Document.6.0">
                  <p:embed/>
                </p:oleObj>
              </mc:Choice>
              <mc:Fallback>
                <p:oleObj name="CS ChemDraw Drawing" r:id="rId3" imgW="3003369" imgH="674551" progId="ChemDraw.Document.6.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598" y="3284984"/>
                        <a:ext cx="6006738" cy="1349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9" name="TextBox 6"/>
          <p:cNvSpPr txBox="1">
            <a:spLocks noChangeArrowheads="1"/>
          </p:cNvSpPr>
          <p:nvPr/>
        </p:nvSpPr>
        <p:spPr bwMode="auto">
          <a:xfrm>
            <a:off x="179388" y="4725144"/>
            <a:ext cx="82089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ru-RU" dirty="0"/>
              <a:t>3) </a:t>
            </a:r>
            <a:r>
              <a:rPr lang="ru-RU" altLang="ru-RU" dirty="0"/>
              <a:t>Перенос протона</a:t>
            </a:r>
          </a:p>
        </p:txBody>
      </p:sp>
      <p:graphicFrame>
        <p:nvGraphicFramePr>
          <p:cNvPr id="102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859695"/>
              </p:ext>
            </p:extLst>
          </p:nvPr>
        </p:nvGraphicFramePr>
        <p:xfrm>
          <a:off x="1835696" y="5195153"/>
          <a:ext cx="5921828" cy="1330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5" name="CS ChemDraw Drawing" r:id="rId5" imgW="2960914" imgH="665480" progId="ChemDraw.Document.6.0">
                  <p:embed/>
                </p:oleObj>
              </mc:Choice>
              <mc:Fallback>
                <p:oleObj name="CS ChemDraw Drawing" r:id="rId5" imgW="2960914" imgH="665480" progId="ChemDraw.Document.6.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5195153"/>
                        <a:ext cx="5921828" cy="1330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79388" y="-27384"/>
            <a:ext cx="820896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dirty="0"/>
              <a:t>Механизм:</a:t>
            </a:r>
            <a:endParaRPr lang="en-US" altLang="ru-RU" dirty="0"/>
          </a:p>
          <a:p>
            <a:pPr>
              <a:lnSpc>
                <a:spcPct val="150000"/>
              </a:lnSpc>
            </a:pPr>
            <a:r>
              <a:rPr lang="en-US" altLang="ru-RU" dirty="0"/>
              <a:t>1) </a:t>
            </a:r>
            <a:r>
              <a:rPr lang="ru-RU" altLang="ru-RU" dirty="0"/>
              <a:t>Присоединение гидроксид-иона к карбонильной группе</a:t>
            </a:r>
          </a:p>
        </p:txBody>
      </p:sp>
      <p:graphicFrame>
        <p:nvGraphicFramePr>
          <p:cNvPr id="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774154"/>
              </p:ext>
            </p:extLst>
          </p:nvPr>
        </p:nvGraphicFramePr>
        <p:xfrm>
          <a:off x="2371725" y="908720"/>
          <a:ext cx="4062548" cy="1349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6" name="CS ChemDraw Drawing" r:id="rId7" imgW="2031274" imgH="674551" progId="ChemDraw.Document.6.0">
                  <p:embed/>
                </p:oleObj>
              </mc:Choice>
              <mc:Fallback>
                <p:oleObj name="CS ChemDraw Drawing" r:id="rId7" imgW="2031274" imgH="674551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908720"/>
                        <a:ext cx="4062548" cy="1349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6" grpId="0"/>
      <p:bldP spid="1024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Box 6"/>
          <p:cNvSpPr txBox="1">
            <a:spLocks noChangeArrowheads="1"/>
          </p:cNvSpPr>
          <p:nvPr/>
        </p:nvSpPr>
        <p:spPr bwMode="auto">
          <a:xfrm>
            <a:off x="179388" y="-26988"/>
            <a:ext cx="8208962" cy="5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/>
              <a:t>(4.1)</a:t>
            </a:r>
            <a:r>
              <a:rPr lang="en-US" altLang="ru-RU" b="1"/>
              <a:t> </a:t>
            </a:r>
            <a:r>
              <a:rPr lang="ru-RU" altLang="ru-RU" b="1"/>
              <a:t>Перекрестная реакция Канниццаро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422275" y="3651746"/>
            <a:ext cx="8301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dirty="0"/>
              <a:t>Гидроксид-ион присоединяет более активная в нуклеофильном присоединении карбонильная группа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49170"/>
              </p:ext>
            </p:extLst>
          </p:nvPr>
        </p:nvGraphicFramePr>
        <p:xfrm>
          <a:off x="827584" y="476672"/>
          <a:ext cx="7250639" cy="2936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4" name="CS ChemDraw Drawing" r:id="rId3" imgW="4833759" imgH="1957770" progId="ChemDraw.Document.6.0">
                  <p:embed/>
                </p:oleObj>
              </mc:Choice>
              <mc:Fallback>
                <p:oleObj name="CS ChemDraw Drawing" r:id="rId3" imgW="4833759" imgH="195777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476672"/>
                        <a:ext cx="7250639" cy="2936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Box 6"/>
          <p:cNvSpPr txBox="1">
            <a:spLocks noChangeArrowheads="1"/>
          </p:cNvSpPr>
          <p:nvPr/>
        </p:nvSpPr>
        <p:spPr bwMode="auto">
          <a:xfrm>
            <a:off x="179388" y="-26988"/>
            <a:ext cx="8208962" cy="5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/>
              <a:t>5. Бензоиновая конденсация</a:t>
            </a:r>
          </a:p>
        </p:txBody>
      </p:sp>
      <p:sp>
        <p:nvSpPr>
          <p:cNvPr id="104454" name="TextBox 6"/>
          <p:cNvSpPr txBox="1">
            <a:spLocks noChangeArrowheads="1"/>
          </p:cNvSpPr>
          <p:nvPr/>
        </p:nvSpPr>
        <p:spPr bwMode="auto">
          <a:xfrm>
            <a:off x="179388" y="765175"/>
            <a:ext cx="8496300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dirty="0"/>
              <a:t>Механизм:</a:t>
            </a:r>
          </a:p>
          <a:p>
            <a:pPr>
              <a:lnSpc>
                <a:spcPct val="150000"/>
              </a:lnSpc>
              <a:buFontTx/>
              <a:buAutoNum type="arabicParenR"/>
            </a:pPr>
            <a:r>
              <a:rPr lang="ru-RU" altLang="ru-RU" dirty="0"/>
              <a:t>Нуклеофильное присоединение цианид-иона</a:t>
            </a:r>
          </a:p>
        </p:txBody>
      </p:sp>
      <p:graphicFrame>
        <p:nvGraphicFramePr>
          <p:cNvPr id="104455" name="Object 7"/>
          <p:cNvGraphicFramePr>
            <a:graphicFrameLocks noChangeAspect="1"/>
          </p:cNvGraphicFramePr>
          <p:nvPr/>
        </p:nvGraphicFramePr>
        <p:xfrm>
          <a:off x="3779838" y="152400"/>
          <a:ext cx="5203825" cy="140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23" name="CS ChemDraw Drawing" r:id="rId3" imgW="3465286" imgH="935446" progId="ChemDraw.Document.6.0">
                  <p:embed/>
                </p:oleObj>
              </mc:Choice>
              <mc:Fallback>
                <p:oleObj name="CS ChemDraw Drawing" r:id="rId3" imgW="3465286" imgH="935446" progId="ChemDraw.Document.6.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52400"/>
                        <a:ext cx="5203825" cy="1404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6" name="Object 8"/>
          <p:cNvGraphicFramePr>
            <a:graphicFrameLocks noChangeAspect="1"/>
          </p:cNvGraphicFramePr>
          <p:nvPr/>
        </p:nvGraphicFramePr>
        <p:xfrm>
          <a:off x="1860550" y="1484313"/>
          <a:ext cx="5422900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24" name="CS ChemDraw Drawing" r:id="rId5" imgW="3617686" imgH="763089" progId="ChemDraw.Document.6.0">
                  <p:embed/>
                </p:oleObj>
              </mc:Choice>
              <mc:Fallback>
                <p:oleObj name="CS ChemDraw Drawing" r:id="rId5" imgW="3617686" imgH="763089" progId="ChemDraw.Document.6.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0550" y="1484313"/>
                        <a:ext cx="5422900" cy="114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7" name="TextBox 6"/>
          <p:cNvSpPr txBox="1">
            <a:spLocks noChangeArrowheads="1"/>
          </p:cNvSpPr>
          <p:nvPr/>
        </p:nvSpPr>
        <p:spPr bwMode="auto">
          <a:xfrm>
            <a:off x="179388" y="2420938"/>
            <a:ext cx="84963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ru-RU" dirty="0"/>
              <a:t>2) </a:t>
            </a:r>
            <a:r>
              <a:rPr lang="ru-RU" altLang="ru-RU" dirty="0" err="1"/>
              <a:t>Депротонирование</a:t>
            </a:r>
            <a:r>
              <a:rPr lang="ru-RU" altLang="ru-RU" dirty="0"/>
              <a:t> </a:t>
            </a:r>
            <a:r>
              <a:rPr lang="ru-RU" altLang="ru-RU" dirty="0" err="1"/>
              <a:t>циангидрина</a:t>
            </a:r>
            <a:endParaRPr lang="ru-RU" altLang="ru-RU" dirty="0"/>
          </a:p>
        </p:txBody>
      </p:sp>
      <p:graphicFrame>
        <p:nvGraphicFramePr>
          <p:cNvPr id="10445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868577"/>
              </p:ext>
            </p:extLst>
          </p:nvPr>
        </p:nvGraphicFramePr>
        <p:xfrm>
          <a:off x="3127375" y="2941638"/>
          <a:ext cx="288766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25" name="CS ChemDraw Drawing" r:id="rId7" imgW="1923076" imgH="523800" progId="ChemDraw.Document.6.0">
                  <p:embed/>
                </p:oleObj>
              </mc:Choice>
              <mc:Fallback>
                <p:oleObj name="CS ChemDraw Drawing" r:id="rId7" imgW="1923076" imgH="523800" progId="ChemDraw.Document.6.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75" y="2941638"/>
                        <a:ext cx="2887663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9" name="TextBox 6"/>
          <p:cNvSpPr txBox="1">
            <a:spLocks noChangeArrowheads="1"/>
          </p:cNvSpPr>
          <p:nvPr/>
        </p:nvSpPr>
        <p:spPr bwMode="auto">
          <a:xfrm>
            <a:off x="179388" y="3648075"/>
            <a:ext cx="84963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ru-RU" dirty="0"/>
              <a:t>3) </a:t>
            </a:r>
            <a:r>
              <a:rPr lang="ru-RU" altLang="ru-RU" dirty="0"/>
              <a:t>Нуклеофильное присоединение по карбонильной группе второй молекулы</a:t>
            </a:r>
          </a:p>
        </p:txBody>
      </p:sp>
      <p:graphicFrame>
        <p:nvGraphicFramePr>
          <p:cNvPr id="104460" name="Object 12"/>
          <p:cNvGraphicFramePr>
            <a:graphicFrameLocks noChangeAspect="1"/>
          </p:cNvGraphicFramePr>
          <p:nvPr/>
        </p:nvGraphicFramePr>
        <p:xfrm>
          <a:off x="1231900" y="4152900"/>
          <a:ext cx="6680200" cy="114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26" name="CS ChemDraw Drawing" r:id="rId9" imgW="4451169" imgH="764540" progId="ChemDraw.Document.6.0">
                  <p:embed/>
                </p:oleObj>
              </mc:Choice>
              <mc:Fallback>
                <p:oleObj name="CS ChemDraw Drawing" r:id="rId9" imgW="4451169" imgH="764540" progId="ChemDraw.Document.6.0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4152900"/>
                        <a:ext cx="6680200" cy="1147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65134"/>
              </p:ext>
            </p:extLst>
          </p:nvPr>
        </p:nvGraphicFramePr>
        <p:xfrm>
          <a:off x="1069975" y="5819775"/>
          <a:ext cx="700405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27" name="CS ChemDraw Drawing" r:id="rId11" imgW="4667627" imgH="662580" progId="ChemDraw.Document.6.0">
                  <p:embed/>
                </p:oleObj>
              </mc:Choice>
              <mc:Fallback>
                <p:oleObj name="CS ChemDraw Drawing" r:id="rId11" imgW="4667627" imgH="662580" progId="ChemDraw.Document.6.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9975" y="5819775"/>
                        <a:ext cx="700405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2" name="TextBox 6"/>
          <p:cNvSpPr txBox="1">
            <a:spLocks noChangeArrowheads="1"/>
          </p:cNvSpPr>
          <p:nvPr/>
        </p:nvSpPr>
        <p:spPr bwMode="auto">
          <a:xfrm>
            <a:off x="179388" y="5229225"/>
            <a:ext cx="84963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ru-RU" dirty="0"/>
              <a:t>4) </a:t>
            </a:r>
            <a:r>
              <a:rPr lang="ru-RU" altLang="ru-RU" dirty="0" err="1"/>
              <a:t>Депротонирование</a:t>
            </a:r>
            <a:r>
              <a:rPr lang="ru-RU" altLang="ru-RU" dirty="0"/>
              <a:t> и отщепление цианид-иона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4" grpId="0"/>
      <p:bldP spid="104457" grpId="0"/>
      <p:bldP spid="104459" grpId="0"/>
      <p:bldP spid="104462" grpId="0"/>
    </p:bldLst>
  </p:timing>
</p:sld>
</file>

<file path=ppt/theme/theme1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1_Воздушный пото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2004</TotalTime>
  <Words>346</Words>
  <Application>Microsoft Office PowerPoint</Application>
  <PresentationFormat>Экран (4:3)</PresentationFormat>
  <Paragraphs>47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1_Воздушный поток</vt:lpstr>
      <vt:lpstr>CS ChemDraw Drawing</vt:lpstr>
      <vt:lpstr>Карбонильные соединения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Углубленный курс органической химии</dc:title>
  <dc:creator>Andrei S. Potapov</dc:creator>
  <cp:lastModifiedBy>Andrei S. Potapov</cp:lastModifiedBy>
  <cp:revision>260</cp:revision>
  <dcterms:created xsi:type="dcterms:W3CDTF">2015-02-09T04:44:15Z</dcterms:created>
  <dcterms:modified xsi:type="dcterms:W3CDTF">2016-09-20T02:13:19Z</dcterms:modified>
</cp:coreProperties>
</file>