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29"/>
  </p:notesMasterIdLst>
  <p:sldIdLst>
    <p:sldId id="256" r:id="rId2"/>
    <p:sldId id="306" r:id="rId3"/>
    <p:sldId id="307" r:id="rId4"/>
    <p:sldId id="308" r:id="rId5"/>
    <p:sldId id="309" r:id="rId6"/>
    <p:sldId id="310" r:id="rId7"/>
    <p:sldId id="311" r:id="rId8"/>
    <p:sldId id="319" r:id="rId9"/>
    <p:sldId id="316" r:id="rId10"/>
    <p:sldId id="312" r:id="rId11"/>
    <p:sldId id="313" r:id="rId12"/>
    <p:sldId id="314" r:id="rId13"/>
    <p:sldId id="317" r:id="rId14"/>
    <p:sldId id="318" r:id="rId15"/>
    <p:sldId id="320" r:id="rId16"/>
    <p:sldId id="328" r:id="rId17"/>
    <p:sldId id="329" r:id="rId18"/>
    <p:sldId id="322" r:id="rId19"/>
    <p:sldId id="321" r:id="rId20"/>
    <p:sldId id="330" r:id="rId21"/>
    <p:sldId id="331" r:id="rId22"/>
    <p:sldId id="323" r:id="rId23"/>
    <p:sldId id="324" r:id="rId24"/>
    <p:sldId id="325" r:id="rId25"/>
    <p:sldId id="327" r:id="rId26"/>
    <p:sldId id="326" r:id="rId27"/>
    <p:sldId id="28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autoAdjust="0"/>
    <p:restoredTop sz="94737" autoAdjust="0"/>
  </p:normalViewPr>
  <p:slideViewPr>
    <p:cSldViewPr snapToGrid="0" snapToObjects="1">
      <p:cViewPr varScale="1">
        <p:scale>
          <a:sx n="70" d="100"/>
          <a:sy n="70"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5C7E8B-9ADF-4BCB-9F9A-B59B96553B6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E0E33C06-035E-4D79-AC2C-1D94B8AD1483}">
      <dgm:prSet phldrT="[Текст]" custT="1"/>
      <dgm:spPr>
        <a:solidFill>
          <a:schemeClr val="accent1">
            <a:lumMod val="40000"/>
            <a:lumOff val="60000"/>
          </a:schemeClr>
        </a:solidFill>
      </dgm:spPr>
      <dgm:t>
        <a:bodyPr/>
        <a:lstStyle/>
        <a:p>
          <a:r>
            <a:rPr lang="en-US" sz="16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Course overview</a:t>
          </a:r>
          <a:endParaRPr lang="ru-RU" sz="1600" b="1" dirty="0">
            <a:solidFill>
              <a:schemeClr val="tx1"/>
            </a:solidFill>
          </a:endParaRPr>
        </a:p>
      </dgm:t>
    </dgm:pt>
    <dgm:pt modelId="{931786B2-53C3-408C-81D7-094ABD881112}" type="parTrans" cxnId="{264C0459-7373-45C2-9744-F892D2B36173}">
      <dgm:prSet/>
      <dgm:spPr/>
      <dgm:t>
        <a:bodyPr/>
        <a:lstStyle/>
        <a:p>
          <a:endParaRPr lang="ru-RU"/>
        </a:p>
      </dgm:t>
    </dgm:pt>
    <dgm:pt modelId="{11A5DD19-5A4B-4552-90D5-8164F9F5D995}" type="sibTrans" cxnId="{264C0459-7373-45C2-9744-F892D2B36173}">
      <dgm:prSet/>
      <dgm:spPr/>
      <dgm:t>
        <a:bodyPr/>
        <a:lstStyle/>
        <a:p>
          <a:endParaRPr lang="ru-RU"/>
        </a:p>
      </dgm:t>
    </dgm:pt>
    <dgm:pt modelId="{97612A01-6F62-4014-B77C-ED4C1BB672E8}">
      <dgm:prSet phldrT="[Текст]" custT="1"/>
      <dgm:spPr/>
      <dgm:t>
        <a:bodyPr/>
        <a:lstStyle/>
        <a:p>
          <a:pPr>
            <a:lnSpc>
              <a:spcPct val="100000"/>
            </a:lnSpc>
          </a:pPr>
          <a:r>
            <a:rPr lang="en-US" sz="1800" b="0" i="0" dirty="0" smtClean="0"/>
            <a:t>The course is aimed at the formation of students' comprehensive understanding of the systemic foundations of Russian state and law, which allows feeling confident in the legal system of the Russian Federation and regulations governing the future professional activity of technical focus.</a:t>
          </a:r>
          <a:endParaRPr lang="ru-RU" sz="1800" dirty="0"/>
        </a:p>
      </dgm:t>
    </dgm:pt>
    <dgm:pt modelId="{35F57346-1A9F-4E0D-B88D-27A846927C55}" type="parTrans" cxnId="{A7B909C0-8476-43EF-B471-1C710694A2E6}">
      <dgm:prSet/>
      <dgm:spPr/>
      <dgm:t>
        <a:bodyPr/>
        <a:lstStyle/>
        <a:p>
          <a:endParaRPr lang="ru-RU"/>
        </a:p>
      </dgm:t>
    </dgm:pt>
    <dgm:pt modelId="{62529348-206E-4418-8F73-761498BD43B7}" type="sibTrans" cxnId="{A7B909C0-8476-43EF-B471-1C710694A2E6}">
      <dgm:prSet/>
      <dgm:spPr/>
      <dgm:t>
        <a:bodyPr/>
        <a:lstStyle/>
        <a:p>
          <a:endParaRPr lang="ru-RU"/>
        </a:p>
      </dgm:t>
    </dgm:pt>
    <dgm:pt modelId="{6FBFF1E2-ACD5-4796-B543-5EF5DE6C3582}">
      <dgm:prSet phldrT="[Текст]"/>
      <dgm:spPr>
        <a:solidFill>
          <a:schemeClr val="accent1">
            <a:lumMod val="40000"/>
            <a:lumOff val="60000"/>
          </a:schemeClr>
        </a:solidFill>
      </dgm:spPr>
      <dgm:t>
        <a:bodyPr/>
        <a:lstStyle/>
        <a:p>
          <a:r>
            <a:rPr lang="en-US" b="1" spc="-3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Keywords</a:t>
          </a:r>
          <a:endParaRPr lang="ru-RU" dirty="0">
            <a:solidFill>
              <a:schemeClr val="tx1"/>
            </a:solidFill>
          </a:endParaRPr>
        </a:p>
      </dgm:t>
    </dgm:pt>
    <dgm:pt modelId="{1DAA654A-6936-40DE-BFE6-9A49A903C2E6}" type="parTrans" cxnId="{A6BD7314-F358-4C03-A6B6-BB8AA6E3D6EF}">
      <dgm:prSet/>
      <dgm:spPr/>
      <dgm:t>
        <a:bodyPr/>
        <a:lstStyle/>
        <a:p>
          <a:endParaRPr lang="ru-RU"/>
        </a:p>
      </dgm:t>
    </dgm:pt>
    <dgm:pt modelId="{DC90D11D-24C1-4488-8E44-D01290710AD0}" type="sibTrans" cxnId="{A6BD7314-F358-4C03-A6B6-BB8AA6E3D6EF}">
      <dgm:prSet/>
      <dgm:spPr/>
      <dgm:t>
        <a:bodyPr/>
        <a:lstStyle/>
        <a:p>
          <a:endParaRPr lang="ru-RU"/>
        </a:p>
      </dgm:t>
    </dgm:pt>
    <dgm:pt modelId="{99FE5DAD-CF37-45A0-A2CF-108BD4D841C9}">
      <dgm:prSet phldrT="[Текст]" custT="1"/>
      <dgm:spPr/>
      <dgm:t>
        <a:bodyPr/>
        <a:lstStyle/>
        <a:p>
          <a:r>
            <a:rPr lang="en-US" sz="2000" b="0" i="0" dirty="0" smtClean="0"/>
            <a:t>law, state, legal regulations, constitutional system, civil rights.</a:t>
          </a:r>
          <a:endParaRPr lang="ru-RU" sz="2000" dirty="0"/>
        </a:p>
      </dgm:t>
    </dgm:pt>
    <dgm:pt modelId="{9998ABFA-F082-4A19-8809-40D487ABD0DE}" type="parTrans" cxnId="{F17F5124-02A4-4D60-B698-827E9AF7DEC6}">
      <dgm:prSet/>
      <dgm:spPr/>
      <dgm:t>
        <a:bodyPr/>
        <a:lstStyle/>
        <a:p>
          <a:endParaRPr lang="ru-RU"/>
        </a:p>
      </dgm:t>
    </dgm:pt>
    <dgm:pt modelId="{2040CC9C-6F0E-4DAA-92E1-08B26287C5F6}" type="sibTrans" cxnId="{F17F5124-02A4-4D60-B698-827E9AF7DEC6}">
      <dgm:prSet/>
      <dgm:spPr/>
      <dgm:t>
        <a:bodyPr/>
        <a:lstStyle/>
        <a:p>
          <a:endParaRPr lang="ru-RU"/>
        </a:p>
      </dgm:t>
    </dgm:pt>
    <dgm:pt modelId="{7F0F3627-65AA-46E0-B7B4-21EABE2978F8}">
      <dgm:prSet phldrT="[Текст]"/>
      <dgm:spPr>
        <a:solidFill>
          <a:schemeClr val="accent1">
            <a:lumMod val="40000"/>
            <a:lumOff val="60000"/>
          </a:schemeClr>
        </a:solidFill>
      </dgm:spPr>
      <dgm:t>
        <a:bodyPr/>
        <a:lstStyle/>
        <a:p>
          <a:r>
            <a:rPr lang="en-US" b="1" dirty="0" smtClean="0">
              <a:solidFill>
                <a:schemeClr val="tx1"/>
              </a:solidFill>
            </a:rPr>
            <a:t>Aims</a:t>
          </a:r>
          <a:endParaRPr lang="ru-RU" dirty="0">
            <a:solidFill>
              <a:schemeClr val="tx1"/>
            </a:solidFill>
          </a:endParaRPr>
        </a:p>
      </dgm:t>
    </dgm:pt>
    <dgm:pt modelId="{E0B9C156-07CE-40EB-8187-C905FA100573}" type="parTrans" cxnId="{329F3A8C-747A-46E8-886B-50ABF3492785}">
      <dgm:prSet/>
      <dgm:spPr/>
      <dgm:t>
        <a:bodyPr/>
        <a:lstStyle/>
        <a:p>
          <a:endParaRPr lang="ru-RU"/>
        </a:p>
      </dgm:t>
    </dgm:pt>
    <dgm:pt modelId="{B10F2BF9-7F2E-4C1F-B1E8-60536D867D1B}" type="sibTrans" cxnId="{329F3A8C-747A-46E8-886B-50ABF3492785}">
      <dgm:prSet/>
      <dgm:spPr/>
      <dgm:t>
        <a:bodyPr/>
        <a:lstStyle/>
        <a:p>
          <a:endParaRPr lang="ru-RU"/>
        </a:p>
      </dgm:t>
    </dgm:pt>
    <dgm:pt modelId="{39BC998F-16C3-4629-8BEB-756BA70C9E8C}">
      <dgm:prSet phldrT="[Текст]" custT="1"/>
      <dgm:spPr/>
      <dgm:t>
        <a:bodyPr/>
        <a:lstStyle/>
        <a:p>
          <a:pPr>
            <a:lnSpc>
              <a:spcPct val="100000"/>
            </a:lnSpc>
          </a:pPr>
          <a:r>
            <a:rPr lang="en-US" sz="1400" dirty="0" smtClean="0"/>
            <a:t>to follow the legal regulations, to use the legal documents, to understand legal regulation of state secrets;</a:t>
          </a:r>
          <a:endParaRPr lang="ru-RU" sz="2000" dirty="0"/>
        </a:p>
      </dgm:t>
    </dgm:pt>
    <dgm:pt modelId="{C75AF271-1B47-46B9-BCAC-0835F5FAC78A}" type="parTrans" cxnId="{145E685B-ECF6-4DCD-9D7A-57C51D7A6E9A}">
      <dgm:prSet/>
      <dgm:spPr/>
      <dgm:t>
        <a:bodyPr/>
        <a:lstStyle/>
        <a:p>
          <a:endParaRPr lang="ru-RU"/>
        </a:p>
      </dgm:t>
    </dgm:pt>
    <dgm:pt modelId="{56EA2B22-7954-4076-ABCD-458C5AF527F5}" type="sibTrans" cxnId="{145E685B-ECF6-4DCD-9D7A-57C51D7A6E9A}">
      <dgm:prSet/>
      <dgm:spPr/>
      <dgm:t>
        <a:bodyPr/>
        <a:lstStyle/>
        <a:p>
          <a:endParaRPr lang="ru-RU"/>
        </a:p>
      </dgm:t>
    </dgm:pt>
    <dgm:pt modelId="{4BDBDC9E-40C7-43B1-A580-18FEF6DE2E0F}">
      <dgm:prSet custT="1"/>
      <dgm:spPr/>
      <dgm:t>
        <a:bodyPr/>
        <a:lstStyle/>
        <a:p>
          <a:r>
            <a:rPr lang="en-US" sz="1400" dirty="0"/>
            <a:t>to use in-depth knowledge of legal and ethical norms during drafting and implementation of large-scale and socially significant projects, the evaluation of professional results;</a:t>
          </a:r>
          <a:endParaRPr lang="ru-RU" sz="1400" dirty="0"/>
        </a:p>
      </dgm:t>
    </dgm:pt>
    <dgm:pt modelId="{4F7D8FC8-F08A-4087-89D8-106DB72A8149}" type="parTrans" cxnId="{47221335-AA64-4790-A6DA-E65616EBC909}">
      <dgm:prSet/>
      <dgm:spPr/>
      <dgm:t>
        <a:bodyPr/>
        <a:lstStyle/>
        <a:p>
          <a:endParaRPr lang="ru-RU"/>
        </a:p>
      </dgm:t>
    </dgm:pt>
    <dgm:pt modelId="{8DC44CAD-BC32-4071-AEEC-0F588D0845A3}" type="sibTrans" cxnId="{47221335-AA64-4790-A6DA-E65616EBC909}">
      <dgm:prSet/>
      <dgm:spPr/>
      <dgm:t>
        <a:bodyPr/>
        <a:lstStyle/>
        <a:p>
          <a:endParaRPr lang="ru-RU"/>
        </a:p>
      </dgm:t>
    </dgm:pt>
    <dgm:pt modelId="{79F81AA2-77A9-4D85-A046-480BE07F09C1}">
      <dgm:prSet custT="1"/>
      <dgm:spPr/>
      <dgm:t>
        <a:bodyPr/>
        <a:lstStyle/>
        <a:p>
          <a:r>
            <a:rPr lang="en-US" sz="1400" dirty="0"/>
            <a:t>to use legal documents in professional activities;</a:t>
          </a:r>
          <a:endParaRPr lang="ru-RU" sz="1400" dirty="0"/>
        </a:p>
      </dgm:t>
    </dgm:pt>
    <dgm:pt modelId="{46AC351D-27F9-4EF5-B530-6E4509BE3FCD}" type="parTrans" cxnId="{B7D7AD91-6C69-47BE-88D2-F779CCD0B1AC}">
      <dgm:prSet/>
      <dgm:spPr/>
      <dgm:t>
        <a:bodyPr/>
        <a:lstStyle/>
        <a:p>
          <a:endParaRPr lang="ru-RU"/>
        </a:p>
      </dgm:t>
    </dgm:pt>
    <dgm:pt modelId="{D58A08C1-0374-43B0-AEE1-EE2BB7A08EA5}" type="sibTrans" cxnId="{B7D7AD91-6C69-47BE-88D2-F779CCD0B1AC}">
      <dgm:prSet/>
      <dgm:spPr/>
      <dgm:t>
        <a:bodyPr/>
        <a:lstStyle/>
        <a:p>
          <a:endParaRPr lang="ru-RU"/>
        </a:p>
      </dgm:t>
    </dgm:pt>
    <dgm:pt modelId="{E74D4DFD-9034-46FA-928F-6428B279F606}">
      <dgm:prSet custT="1"/>
      <dgm:spPr/>
      <dgm:t>
        <a:bodyPr/>
        <a:lstStyle/>
        <a:p>
          <a:r>
            <a:rPr lang="en-US" sz="1400" dirty="0"/>
            <a:t>to develop and implement regulatory documents related to the conduction of professional activities.</a:t>
          </a:r>
          <a:endParaRPr lang="ru-RU" sz="1400" dirty="0"/>
        </a:p>
      </dgm:t>
    </dgm:pt>
    <dgm:pt modelId="{79FF4077-84C4-444E-98E4-C7EABF83C9DB}" type="parTrans" cxnId="{DF52E693-DEA6-4B72-AF1B-91BFF651EFDD}">
      <dgm:prSet/>
      <dgm:spPr/>
      <dgm:t>
        <a:bodyPr/>
        <a:lstStyle/>
        <a:p>
          <a:endParaRPr lang="ru-RU"/>
        </a:p>
      </dgm:t>
    </dgm:pt>
    <dgm:pt modelId="{994A95D0-C355-4697-945E-C6BB84D27AE2}" type="sibTrans" cxnId="{DF52E693-DEA6-4B72-AF1B-91BFF651EFDD}">
      <dgm:prSet/>
      <dgm:spPr/>
      <dgm:t>
        <a:bodyPr/>
        <a:lstStyle/>
        <a:p>
          <a:endParaRPr lang="ru-RU"/>
        </a:p>
      </dgm:t>
    </dgm:pt>
    <dgm:pt modelId="{6E28898F-E9C1-42D5-B570-9DC05BB573C5}" type="pres">
      <dgm:prSet presAssocID="{ED5C7E8B-9ADF-4BCB-9F9A-B59B96553B6F}" presName="linearFlow" presStyleCnt="0">
        <dgm:presLayoutVars>
          <dgm:dir/>
          <dgm:animLvl val="lvl"/>
          <dgm:resizeHandles val="exact"/>
        </dgm:presLayoutVars>
      </dgm:prSet>
      <dgm:spPr/>
      <dgm:t>
        <a:bodyPr/>
        <a:lstStyle/>
        <a:p>
          <a:endParaRPr lang="ru-RU"/>
        </a:p>
      </dgm:t>
    </dgm:pt>
    <dgm:pt modelId="{49BA342A-5D0F-47D0-8273-B7F42849310E}" type="pres">
      <dgm:prSet presAssocID="{E0E33C06-035E-4D79-AC2C-1D94B8AD1483}" presName="composite" presStyleCnt="0"/>
      <dgm:spPr/>
    </dgm:pt>
    <dgm:pt modelId="{54DAA253-05A1-4B80-9677-E32DC9D5ABBA}" type="pres">
      <dgm:prSet presAssocID="{E0E33C06-035E-4D79-AC2C-1D94B8AD1483}" presName="parentText" presStyleLbl="alignNode1" presStyleIdx="0" presStyleCnt="3">
        <dgm:presLayoutVars>
          <dgm:chMax val="1"/>
          <dgm:bulletEnabled val="1"/>
        </dgm:presLayoutVars>
      </dgm:prSet>
      <dgm:spPr/>
      <dgm:t>
        <a:bodyPr/>
        <a:lstStyle/>
        <a:p>
          <a:endParaRPr lang="ru-RU"/>
        </a:p>
      </dgm:t>
    </dgm:pt>
    <dgm:pt modelId="{5C6E624A-7011-4211-ABB9-738169076CE4}" type="pres">
      <dgm:prSet presAssocID="{E0E33C06-035E-4D79-AC2C-1D94B8AD1483}" presName="descendantText" presStyleLbl="alignAcc1" presStyleIdx="0" presStyleCnt="3" custScaleY="147680">
        <dgm:presLayoutVars>
          <dgm:bulletEnabled val="1"/>
        </dgm:presLayoutVars>
      </dgm:prSet>
      <dgm:spPr/>
      <dgm:t>
        <a:bodyPr/>
        <a:lstStyle/>
        <a:p>
          <a:endParaRPr lang="ru-RU"/>
        </a:p>
      </dgm:t>
    </dgm:pt>
    <dgm:pt modelId="{D6C90F9B-0F20-4C9A-8504-F93C24E5303D}" type="pres">
      <dgm:prSet presAssocID="{11A5DD19-5A4B-4552-90D5-8164F9F5D995}" presName="sp" presStyleCnt="0"/>
      <dgm:spPr/>
    </dgm:pt>
    <dgm:pt modelId="{727EAC3A-C216-4385-A55D-3347197A9F94}" type="pres">
      <dgm:prSet presAssocID="{6FBFF1E2-ACD5-4796-B543-5EF5DE6C3582}" presName="composite" presStyleCnt="0"/>
      <dgm:spPr/>
    </dgm:pt>
    <dgm:pt modelId="{61CC9447-2257-44A6-91FE-B68E105C9374}" type="pres">
      <dgm:prSet presAssocID="{6FBFF1E2-ACD5-4796-B543-5EF5DE6C3582}" presName="parentText" presStyleLbl="alignNode1" presStyleIdx="1" presStyleCnt="3">
        <dgm:presLayoutVars>
          <dgm:chMax val="1"/>
          <dgm:bulletEnabled val="1"/>
        </dgm:presLayoutVars>
      </dgm:prSet>
      <dgm:spPr/>
      <dgm:t>
        <a:bodyPr/>
        <a:lstStyle/>
        <a:p>
          <a:endParaRPr lang="ru-RU"/>
        </a:p>
      </dgm:t>
    </dgm:pt>
    <dgm:pt modelId="{CC98B4F3-CAE7-4670-821A-B2AE7ADF315F}" type="pres">
      <dgm:prSet presAssocID="{6FBFF1E2-ACD5-4796-B543-5EF5DE6C3582}" presName="descendantText" presStyleLbl="alignAcc1" presStyleIdx="1" presStyleCnt="3" custScaleY="100000">
        <dgm:presLayoutVars>
          <dgm:bulletEnabled val="1"/>
        </dgm:presLayoutVars>
      </dgm:prSet>
      <dgm:spPr/>
      <dgm:t>
        <a:bodyPr/>
        <a:lstStyle/>
        <a:p>
          <a:endParaRPr lang="ru-RU"/>
        </a:p>
      </dgm:t>
    </dgm:pt>
    <dgm:pt modelId="{DAA53275-EBEF-40BA-8CAC-0BB8900E3A79}" type="pres">
      <dgm:prSet presAssocID="{DC90D11D-24C1-4488-8E44-D01290710AD0}" presName="sp" presStyleCnt="0"/>
      <dgm:spPr/>
    </dgm:pt>
    <dgm:pt modelId="{338C18A6-E542-45B0-83A2-B72CDEAA5CD0}" type="pres">
      <dgm:prSet presAssocID="{7F0F3627-65AA-46E0-B7B4-21EABE2978F8}" presName="composite" presStyleCnt="0"/>
      <dgm:spPr/>
    </dgm:pt>
    <dgm:pt modelId="{A5F43229-FBE4-4C5D-BFFD-C2B965C1EB54}" type="pres">
      <dgm:prSet presAssocID="{7F0F3627-65AA-46E0-B7B4-21EABE2978F8}" presName="parentText" presStyleLbl="alignNode1" presStyleIdx="2" presStyleCnt="3" custScaleY="127909" custLinFactNeighborX="0" custLinFactNeighborY="-15311">
        <dgm:presLayoutVars>
          <dgm:chMax val="1"/>
          <dgm:bulletEnabled val="1"/>
        </dgm:presLayoutVars>
      </dgm:prSet>
      <dgm:spPr/>
      <dgm:t>
        <a:bodyPr/>
        <a:lstStyle/>
        <a:p>
          <a:endParaRPr lang="ru-RU"/>
        </a:p>
      </dgm:t>
    </dgm:pt>
    <dgm:pt modelId="{392B1025-4EC3-43BD-888C-F38F729599B2}" type="pres">
      <dgm:prSet presAssocID="{7F0F3627-65AA-46E0-B7B4-21EABE2978F8}" presName="descendantText" presStyleLbl="alignAcc1" presStyleIdx="2" presStyleCnt="3" custScaleY="226864" custLinFactNeighborY="-11273">
        <dgm:presLayoutVars>
          <dgm:bulletEnabled val="1"/>
        </dgm:presLayoutVars>
      </dgm:prSet>
      <dgm:spPr/>
      <dgm:t>
        <a:bodyPr/>
        <a:lstStyle/>
        <a:p>
          <a:endParaRPr lang="ru-RU"/>
        </a:p>
      </dgm:t>
    </dgm:pt>
  </dgm:ptLst>
  <dgm:cxnLst>
    <dgm:cxn modelId="{329F3A8C-747A-46E8-886B-50ABF3492785}" srcId="{ED5C7E8B-9ADF-4BCB-9F9A-B59B96553B6F}" destId="{7F0F3627-65AA-46E0-B7B4-21EABE2978F8}" srcOrd="2" destOrd="0" parTransId="{E0B9C156-07CE-40EB-8187-C905FA100573}" sibTransId="{B10F2BF9-7F2E-4C1F-B1E8-60536D867D1B}"/>
    <dgm:cxn modelId="{F17F5124-02A4-4D60-B698-827E9AF7DEC6}" srcId="{6FBFF1E2-ACD5-4796-B543-5EF5DE6C3582}" destId="{99FE5DAD-CF37-45A0-A2CF-108BD4D841C9}" srcOrd="0" destOrd="0" parTransId="{9998ABFA-F082-4A19-8809-40D487ABD0DE}" sibTransId="{2040CC9C-6F0E-4DAA-92E1-08B26287C5F6}"/>
    <dgm:cxn modelId="{A7B909C0-8476-43EF-B471-1C710694A2E6}" srcId="{E0E33C06-035E-4D79-AC2C-1D94B8AD1483}" destId="{97612A01-6F62-4014-B77C-ED4C1BB672E8}" srcOrd="0" destOrd="0" parTransId="{35F57346-1A9F-4E0D-B88D-27A846927C55}" sibTransId="{62529348-206E-4418-8F73-761498BD43B7}"/>
    <dgm:cxn modelId="{B7D7AD91-6C69-47BE-88D2-F779CCD0B1AC}" srcId="{7F0F3627-65AA-46E0-B7B4-21EABE2978F8}" destId="{79F81AA2-77A9-4D85-A046-480BE07F09C1}" srcOrd="2" destOrd="0" parTransId="{46AC351D-27F9-4EF5-B530-6E4509BE3FCD}" sibTransId="{D58A08C1-0374-43B0-AEE1-EE2BB7A08EA5}"/>
    <dgm:cxn modelId="{145E685B-ECF6-4DCD-9D7A-57C51D7A6E9A}" srcId="{7F0F3627-65AA-46E0-B7B4-21EABE2978F8}" destId="{39BC998F-16C3-4629-8BEB-756BA70C9E8C}" srcOrd="0" destOrd="0" parTransId="{C75AF271-1B47-46B9-BCAC-0835F5FAC78A}" sibTransId="{56EA2B22-7954-4076-ABCD-458C5AF527F5}"/>
    <dgm:cxn modelId="{15DD92EA-C368-42A3-89E9-6899EFB569EC}" type="presOf" srcId="{E74D4DFD-9034-46FA-928F-6428B279F606}" destId="{392B1025-4EC3-43BD-888C-F38F729599B2}" srcOrd="0" destOrd="3" presId="urn:microsoft.com/office/officeart/2005/8/layout/chevron2"/>
    <dgm:cxn modelId="{47221335-AA64-4790-A6DA-E65616EBC909}" srcId="{7F0F3627-65AA-46E0-B7B4-21EABE2978F8}" destId="{4BDBDC9E-40C7-43B1-A580-18FEF6DE2E0F}" srcOrd="1" destOrd="0" parTransId="{4F7D8FC8-F08A-4087-89D8-106DB72A8149}" sibTransId="{8DC44CAD-BC32-4071-AEEC-0F588D0845A3}"/>
    <dgm:cxn modelId="{0DFA5D4D-72DD-46BE-AB82-A149A789792F}" type="presOf" srcId="{99FE5DAD-CF37-45A0-A2CF-108BD4D841C9}" destId="{CC98B4F3-CAE7-4670-821A-B2AE7ADF315F}" srcOrd="0" destOrd="0" presId="urn:microsoft.com/office/officeart/2005/8/layout/chevron2"/>
    <dgm:cxn modelId="{0BE25869-F36A-4901-A6C9-902B048F152F}" type="presOf" srcId="{E0E33C06-035E-4D79-AC2C-1D94B8AD1483}" destId="{54DAA253-05A1-4B80-9677-E32DC9D5ABBA}" srcOrd="0" destOrd="0" presId="urn:microsoft.com/office/officeart/2005/8/layout/chevron2"/>
    <dgm:cxn modelId="{81C39486-A9CC-4417-9F53-7D300BADA7C1}" type="presOf" srcId="{7F0F3627-65AA-46E0-B7B4-21EABE2978F8}" destId="{A5F43229-FBE4-4C5D-BFFD-C2B965C1EB54}" srcOrd="0" destOrd="0" presId="urn:microsoft.com/office/officeart/2005/8/layout/chevron2"/>
    <dgm:cxn modelId="{82DC5329-945C-4C50-9E6C-43A91B72415B}" type="presOf" srcId="{79F81AA2-77A9-4D85-A046-480BE07F09C1}" destId="{392B1025-4EC3-43BD-888C-F38F729599B2}" srcOrd="0" destOrd="2" presId="urn:microsoft.com/office/officeart/2005/8/layout/chevron2"/>
    <dgm:cxn modelId="{D5D6EB87-1E20-495A-A6AA-EFB0943E5CC6}" type="presOf" srcId="{97612A01-6F62-4014-B77C-ED4C1BB672E8}" destId="{5C6E624A-7011-4211-ABB9-738169076CE4}" srcOrd="0" destOrd="0" presId="urn:microsoft.com/office/officeart/2005/8/layout/chevron2"/>
    <dgm:cxn modelId="{CC332EA5-8E83-42DC-9353-06C75A67DCDE}" type="presOf" srcId="{4BDBDC9E-40C7-43B1-A580-18FEF6DE2E0F}" destId="{392B1025-4EC3-43BD-888C-F38F729599B2}" srcOrd="0" destOrd="1" presId="urn:microsoft.com/office/officeart/2005/8/layout/chevron2"/>
    <dgm:cxn modelId="{EDD5A5CB-19FA-42CB-9BF6-A66C4749666F}" type="presOf" srcId="{6FBFF1E2-ACD5-4796-B543-5EF5DE6C3582}" destId="{61CC9447-2257-44A6-91FE-B68E105C9374}" srcOrd="0" destOrd="0" presId="urn:microsoft.com/office/officeart/2005/8/layout/chevron2"/>
    <dgm:cxn modelId="{A6BD7314-F358-4C03-A6B6-BB8AA6E3D6EF}" srcId="{ED5C7E8B-9ADF-4BCB-9F9A-B59B96553B6F}" destId="{6FBFF1E2-ACD5-4796-B543-5EF5DE6C3582}" srcOrd="1" destOrd="0" parTransId="{1DAA654A-6936-40DE-BFE6-9A49A903C2E6}" sibTransId="{DC90D11D-24C1-4488-8E44-D01290710AD0}"/>
    <dgm:cxn modelId="{65EA54A2-01C0-4F1F-A925-D33CE69D783C}" type="presOf" srcId="{ED5C7E8B-9ADF-4BCB-9F9A-B59B96553B6F}" destId="{6E28898F-E9C1-42D5-B570-9DC05BB573C5}" srcOrd="0" destOrd="0" presId="urn:microsoft.com/office/officeart/2005/8/layout/chevron2"/>
    <dgm:cxn modelId="{DF52E693-DEA6-4B72-AF1B-91BFF651EFDD}" srcId="{7F0F3627-65AA-46E0-B7B4-21EABE2978F8}" destId="{E74D4DFD-9034-46FA-928F-6428B279F606}" srcOrd="3" destOrd="0" parTransId="{79FF4077-84C4-444E-98E4-C7EABF83C9DB}" sibTransId="{994A95D0-C355-4697-945E-C6BB84D27AE2}"/>
    <dgm:cxn modelId="{264C0459-7373-45C2-9744-F892D2B36173}" srcId="{ED5C7E8B-9ADF-4BCB-9F9A-B59B96553B6F}" destId="{E0E33C06-035E-4D79-AC2C-1D94B8AD1483}" srcOrd="0" destOrd="0" parTransId="{931786B2-53C3-408C-81D7-094ABD881112}" sibTransId="{11A5DD19-5A4B-4552-90D5-8164F9F5D995}"/>
    <dgm:cxn modelId="{C538F6A3-5B62-47FD-A518-46C034EDDDFF}" type="presOf" srcId="{39BC998F-16C3-4629-8BEB-756BA70C9E8C}" destId="{392B1025-4EC3-43BD-888C-F38F729599B2}" srcOrd="0" destOrd="0" presId="urn:microsoft.com/office/officeart/2005/8/layout/chevron2"/>
    <dgm:cxn modelId="{97EE6F9F-DEDA-4560-8D1A-55258741D504}" type="presParOf" srcId="{6E28898F-E9C1-42D5-B570-9DC05BB573C5}" destId="{49BA342A-5D0F-47D0-8273-B7F42849310E}" srcOrd="0" destOrd="0" presId="urn:microsoft.com/office/officeart/2005/8/layout/chevron2"/>
    <dgm:cxn modelId="{5F3CEAE8-474F-4629-80F3-967AB60E298E}" type="presParOf" srcId="{49BA342A-5D0F-47D0-8273-B7F42849310E}" destId="{54DAA253-05A1-4B80-9677-E32DC9D5ABBA}" srcOrd="0" destOrd="0" presId="urn:microsoft.com/office/officeart/2005/8/layout/chevron2"/>
    <dgm:cxn modelId="{CCCCF514-FF54-4127-BC94-16658B3EEF67}" type="presParOf" srcId="{49BA342A-5D0F-47D0-8273-B7F42849310E}" destId="{5C6E624A-7011-4211-ABB9-738169076CE4}" srcOrd="1" destOrd="0" presId="urn:microsoft.com/office/officeart/2005/8/layout/chevron2"/>
    <dgm:cxn modelId="{92BA666F-1ECB-4507-ADEE-CC1B399360DB}" type="presParOf" srcId="{6E28898F-E9C1-42D5-B570-9DC05BB573C5}" destId="{D6C90F9B-0F20-4C9A-8504-F93C24E5303D}" srcOrd="1" destOrd="0" presId="urn:microsoft.com/office/officeart/2005/8/layout/chevron2"/>
    <dgm:cxn modelId="{7E14341E-D3A6-40BD-9C36-92C6D43DC7FD}" type="presParOf" srcId="{6E28898F-E9C1-42D5-B570-9DC05BB573C5}" destId="{727EAC3A-C216-4385-A55D-3347197A9F94}" srcOrd="2" destOrd="0" presId="urn:microsoft.com/office/officeart/2005/8/layout/chevron2"/>
    <dgm:cxn modelId="{E066E568-7B24-4D45-8C80-4F7BFA7CC9EE}" type="presParOf" srcId="{727EAC3A-C216-4385-A55D-3347197A9F94}" destId="{61CC9447-2257-44A6-91FE-B68E105C9374}" srcOrd="0" destOrd="0" presId="urn:microsoft.com/office/officeart/2005/8/layout/chevron2"/>
    <dgm:cxn modelId="{E7B80EEA-C10E-4095-A501-EA550DB3540B}" type="presParOf" srcId="{727EAC3A-C216-4385-A55D-3347197A9F94}" destId="{CC98B4F3-CAE7-4670-821A-B2AE7ADF315F}" srcOrd="1" destOrd="0" presId="urn:microsoft.com/office/officeart/2005/8/layout/chevron2"/>
    <dgm:cxn modelId="{D717DB6A-CD05-4840-8146-6E4FCEF76623}" type="presParOf" srcId="{6E28898F-E9C1-42D5-B570-9DC05BB573C5}" destId="{DAA53275-EBEF-40BA-8CAC-0BB8900E3A79}" srcOrd="3" destOrd="0" presId="urn:microsoft.com/office/officeart/2005/8/layout/chevron2"/>
    <dgm:cxn modelId="{647A111F-9235-42E9-B2B4-0EEE6FB4602B}" type="presParOf" srcId="{6E28898F-E9C1-42D5-B570-9DC05BB573C5}" destId="{338C18A6-E542-45B0-83A2-B72CDEAA5CD0}" srcOrd="4" destOrd="0" presId="urn:microsoft.com/office/officeart/2005/8/layout/chevron2"/>
    <dgm:cxn modelId="{DFF3E13D-2E2D-4276-ACC4-96CEA740D0DA}" type="presParOf" srcId="{338C18A6-E542-45B0-83A2-B72CDEAA5CD0}" destId="{A5F43229-FBE4-4C5D-BFFD-C2B965C1EB54}" srcOrd="0" destOrd="0" presId="urn:microsoft.com/office/officeart/2005/8/layout/chevron2"/>
    <dgm:cxn modelId="{8AD27F8F-7A62-4150-9E10-544F96E14EF3}" type="presParOf" srcId="{338C18A6-E542-45B0-83A2-B72CDEAA5CD0}" destId="{392B1025-4EC3-43BD-888C-F38F729599B2}" srcOrd="1" destOrd="0" presId="urn:microsoft.com/office/officeart/2005/8/layout/chevro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74F810-E525-491B-BA83-773AF302026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DB9D1F18-A8F2-4EB8-AC85-9DF51CD218DA}">
      <dgm:prSet phldrT="[Текст]"/>
      <dgm:spPr>
        <a:solidFill>
          <a:schemeClr val="accent1">
            <a:lumMod val="20000"/>
            <a:lumOff val="80000"/>
          </a:schemeClr>
        </a:solidFill>
        <a:ln>
          <a:solidFill>
            <a:schemeClr val="tx2"/>
          </a:solidFill>
        </a:ln>
      </dgm:spPr>
      <dgm:t>
        <a:bodyPr/>
        <a:lstStyle/>
        <a:p>
          <a:r>
            <a:rPr lang="en-US"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Knowledge and Understanding</a:t>
          </a:r>
          <a:endParaRPr lang="ru-RU" dirty="0">
            <a:solidFill>
              <a:schemeClr val="tx1"/>
            </a:solidFill>
          </a:endParaRPr>
        </a:p>
      </dgm:t>
    </dgm:pt>
    <dgm:pt modelId="{7FA48A98-E2BC-41E1-B7EA-CA43FB0726C6}" type="parTrans" cxnId="{85AD653C-DE57-4A3E-9A2D-7CD45EB9A4FB}">
      <dgm:prSet/>
      <dgm:spPr/>
      <dgm:t>
        <a:bodyPr/>
        <a:lstStyle/>
        <a:p>
          <a:endParaRPr lang="ru-RU"/>
        </a:p>
      </dgm:t>
    </dgm:pt>
    <dgm:pt modelId="{E9E54490-1D85-4AB4-B7B6-B9DCAE6267CD}" type="sibTrans" cxnId="{85AD653C-DE57-4A3E-9A2D-7CD45EB9A4FB}">
      <dgm:prSet/>
      <dgm:spPr/>
      <dgm:t>
        <a:bodyPr/>
        <a:lstStyle/>
        <a:p>
          <a:endParaRPr lang="ru-RU"/>
        </a:p>
      </dgm:t>
    </dgm:pt>
    <dgm:pt modelId="{D10F3D59-D2ED-40CC-9516-3023E2881B2E}">
      <dgm:prSet phldrT="[Текст]" custT="1"/>
      <dgm:spPr>
        <a:solidFill>
          <a:schemeClr val="accent1">
            <a:lumMod val="20000"/>
            <a:lumOff val="80000"/>
            <a:alpha val="90000"/>
          </a:schemeClr>
        </a:solidFill>
      </dgm:spPr>
      <dgm:t>
        <a:bodyPr/>
        <a:lstStyle/>
        <a:p>
          <a:r>
            <a:rPr lang="en-US" sz="1600" dirty="0" smtClean="0">
              <a:latin typeface="Times New Roman" panose="02020603050405020304" pitchFamily="18" charset="0"/>
              <a:ea typeface="Calibri" panose="020F0502020204030204" pitchFamily="34" charset="0"/>
              <a:cs typeface="Times New Roman" panose="02020603050405020304" pitchFamily="18" charset="0"/>
            </a:rPr>
            <a:t>Students will be able to demonstrate knowledge and understanding of:</a:t>
          </a:r>
          <a:endParaRPr lang="ru-RU" sz="1600" dirty="0"/>
        </a:p>
      </dgm:t>
    </dgm:pt>
    <dgm:pt modelId="{9CEB08AA-6773-48C7-9A58-E7767BAF52C1}" type="parTrans" cxnId="{B4B8489D-5931-4870-BEFA-419A5D2C064A}">
      <dgm:prSet/>
      <dgm:spPr/>
      <dgm:t>
        <a:bodyPr/>
        <a:lstStyle/>
        <a:p>
          <a:endParaRPr lang="ru-RU"/>
        </a:p>
      </dgm:t>
    </dgm:pt>
    <dgm:pt modelId="{FC35D779-E940-463D-8930-4E566C90A60A}" type="sibTrans" cxnId="{B4B8489D-5931-4870-BEFA-419A5D2C064A}">
      <dgm:prSet/>
      <dgm:spPr/>
      <dgm:t>
        <a:bodyPr/>
        <a:lstStyle/>
        <a:p>
          <a:endParaRPr lang="ru-RU"/>
        </a:p>
      </dgm:t>
    </dgm:pt>
    <dgm:pt modelId="{5BF4C283-34E7-4A5B-A45F-FCE4906CC270}">
      <dgm:prSet phldrT="[Текст]"/>
      <dgm:spPr>
        <a:solidFill>
          <a:schemeClr val="accent1">
            <a:lumMod val="40000"/>
            <a:lumOff val="60000"/>
          </a:schemeClr>
        </a:solidFill>
        <a:ln>
          <a:solidFill>
            <a:schemeClr val="tx2"/>
          </a:solidFill>
        </a:ln>
      </dgm:spPr>
      <dgm:t>
        <a:bodyPr/>
        <a:lstStyle/>
        <a:p>
          <a:r>
            <a:rPr lang="en-US"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Transferable and Generic</a:t>
          </a:r>
          <a:endParaRPr lang="ru-RU" dirty="0">
            <a:solidFill>
              <a:schemeClr val="tx1"/>
            </a:solidFill>
          </a:endParaRPr>
        </a:p>
      </dgm:t>
    </dgm:pt>
    <dgm:pt modelId="{BEB8D102-FFE8-4BC4-9697-75569EE4AF40}" type="parTrans" cxnId="{3E574D40-8764-482D-9158-E9FCFD3CA103}">
      <dgm:prSet/>
      <dgm:spPr/>
      <dgm:t>
        <a:bodyPr/>
        <a:lstStyle/>
        <a:p>
          <a:endParaRPr lang="ru-RU"/>
        </a:p>
      </dgm:t>
    </dgm:pt>
    <dgm:pt modelId="{A28376D3-8713-4FE9-952B-69AA9057698C}" type="sibTrans" cxnId="{3E574D40-8764-482D-9158-E9FCFD3CA103}">
      <dgm:prSet/>
      <dgm:spPr/>
      <dgm:t>
        <a:bodyPr/>
        <a:lstStyle/>
        <a:p>
          <a:endParaRPr lang="ru-RU"/>
        </a:p>
      </dgm:t>
    </dgm:pt>
    <dgm:pt modelId="{C5F9E8EC-8AC4-44C5-976E-C27A0B33AB58}">
      <dgm:prSet phldrT="[Текст]" custT="1"/>
      <dgm:spPr>
        <a:solidFill>
          <a:schemeClr val="accent1">
            <a:lumMod val="20000"/>
            <a:lumOff val="80000"/>
            <a:alpha val="90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 Students will be able to:</a:t>
          </a:r>
          <a:endParaRPr lang="ru-RU" sz="1600" dirty="0"/>
        </a:p>
      </dgm:t>
    </dgm:pt>
    <dgm:pt modelId="{5FB6A3C3-2DB7-4662-A6C6-8B62A66FCCE7}" type="parTrans" cxnId="{05E15303-AF94-4A78-BBB2-2EA5DBD8D0AE}">
      <dgm:prSet/>
      <dgm:spPr/>
      <dgm:t>
        <a:bodyPr/>
        <a:lstStyle/>
        <a:p>
          <a:endParaRPr lang="ru-RU"/>
        </a:p>
      </dgm:t>
    </dgm:pt>
    <dgm:pt modelId="{55A9B4C0-411D-48B9-B3D5-E7ECFC939650}" type="sibTrans" cxnId="{05E15303-AF94-4A78-BBB2-2EA5DBD8D0AE}">
      <dgm:prSet/>
      <dgm:spPr/>
      <dgm:t>
        <a:bodyPr/>
        <a:lstStyle/>
        <a:p>
          <a:endParaRPr lang="ru-RU"/>
        </a:p>
      </dgm:t>
    </dgm:pt>
    <dgm:pt modelId="{9499D92C-1E13-4CF2-BD50-D170EEE67243}">
      <dgm:prSet phldrT="[Текст]"/>
      <dgm:spPr>
        <a:solidFill>
          <a:schemeClr val="accent1">
            <a:lumMod val="60000"/>
            <a:lumOff val="40000"/>
          </a:schemeClr>
        </a:solidFill>
        <a:ln>
          <a:solidFill>
            <a:schemeClr val="tx2"/>
          </a:solidFill>
        </a:ln>
      </dgm:spPr>
      <dgm:t>
        <a:bodyPr/>
        <a:lstStyle/>
        <a:p>
          <a:r>
            <a:rPr lang="en-US"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Subject Specific Practical</a:t>
          </a:r>
          <a:endParaRPr lang="ru-RU" dirty="0">
            <a:solidFill>
              <a:schemeClr val="tx1"/>
            </a:solidFill>
          </a:endParaRPr>
        </a:p>
      </dgm:t>
    </dgm:pt>
    <dgm:pt modelId="{E4D80486-15BE-442C-9E47-E6A07BADB9FD}" type="parTrans" cxnId="{6A5718AC-7D5B-4041-B997-73316B49B7EA}">
      <dgm:prSet/>
      <dgm:spPr/>
      <dgm:t>
        <a:bodyPr/>
        <a:lstStyle/>
        <a:p>
          <a:endParaRPr lang="ru-RU"/>
        </a:p>
      </dgm:t>
    </dgm:pt>
    <dgm:pt modelId="{1592086E-AA02-491B-9ACB-2B7E07BB6618}" type="sibTrans" cxnId="{6A5718AC-7D5B-4041-B997-73316B49B7EA}">
      <dgm:prSet/>
      <dgm:spPr/>
      <dgm:t>
        <a:bodyPr/>
        <a:lstStyle/>
        <a:p>
          <a:endParaRPr lang="ru-RU"/>
        </a:p>
      </dgm:t>
    </dgm:pt>
    <dgm:pt modelId="{9AB0A47A-1D3D-41C1-8E5B-39187D101C9C}">
      <dgm:prSet phldrT="[Текст]" custT="1"/>
      <dgm:spPr>
        <a:solidFill>
          <a:schemeClr val="accent1">
            <a:lumMod val="20000"/>
            <a:lumOff val="80000"/>
            <a:alpha val="90000"/>
          </a:schemeClr>
        </a:solidFill>
      </dgm:spPr>
      <dgm:t>
        <a:bodyPr/>
        <a:lstStyle/>
        <a:p>
          <a:r>
            <a:rPr lang="en-US" sz="1600" dirty="0" smtClean="0">
              <a:latin typeface="Times New Roman" panose="02020603050405020304" pitchFamily="18" charset="0"/>
              <a:cs typeface="Times New Roman" panose="02020603050405020304" pitchFamily="18" charset="0"/>
            </a:rPr>
            <a:t>Take into account the current legal norms when designing optimal solutions</a:t>
          </a:r>
          <a:endParaRPr lang="ru-RU" sz="1600" dirty="0"/>
        </a:p>
      </dgm:t>
    </dgm:pt>
    <dgm:pt modelId="{35ED7F8F-81B4-4810-A861-AEDE2423F828}" type="parTrans" cxnId="{9D5B83EA-774F-4BC5-A1BD-63A14BC776B4}">
      <dgm:prSet/>
      <dgm:spPr/>
      <dgm:t>
        <a:bodyPr/>
        <a:lstStyle/>
        <a:p>
          <a:endParaRPr lang="ru-RU"/>
        </a:p>
      </dgm:t>
    </dgm:pt>
    <dgm:pt modelId="{772F319F-DB33-47BF-93FC-4EB73E5C1BD6}" type="sibTrans" cxnId="{9D5B83EA-774F-4BC5-A1BD-63A14BC776B4}">
      <dgm:prSet/>
      <dgm:spPr/>
      <dgm:t>
        <a:bodyPr/>
        <a:lstStyle/>
        <a:p>
          <a:endParaRPr lang="ru-RU"/>
        </a:p>
      </dgm:t>
    </dgm:pt>
    <dgm:pt modelId="{D064CC93-D908-4C2A-86C6-F58A416318BC}">
      <dgm:prSet/>
      <dgm:spPr>
        <a:solidFill>
          <a:schemeClr val="accent1">
            <a:lumMod val="20000"/>
            <a:lumOff val="80000"/>
            <a:alpha val="90000"/>
          </a:schemeClr>
        </a:solidFill>
      </dgm:spPr>
      <dgm:t>
        <a:bodyPr/>
        <a:lstStyle/>
        <a:p>
          <a:pPr marL="114300" indent="0" defTabSz="577850">
            <a:lnSpc>
              <a:spcPct val="90000"/>
            </a:lnSpc>
            <a:spcBef>
              <a:spcPct val="0"/>
            </a:spcBef>
            <a:spcAft>
              <a:spcPct val="15000"/>
            </a:spcAft>
            <a:buNone/>
          </a:pPr>
          <a:endParaRPr lang="ru-RU" sz="1000" dirty="0">
            <a:latin typeface="Calibri" panose="020F0502020204030204" pitchFamily="34" charset="0"/>
            <a:ea typeface="Calibri" panose="020F0502020204030204" pitchFamily="34" charset="0"/>
            <a:cs typeface="Times New Roman" panose="02020603050405020304" pitchFamily="18" charset="0"/>
          </a:endParaRPr>
        </a:p>
      </dgm:t>
    </dgm:pt>
    <dgm:pt modelId="{F9490BCA-C90D-4364-A695-BC1DD890CCA6}" type="parTrans" cxnId="{F6EFA29D-6B04-416B-8544-9D72DA65E2D2}">
      <dgm:prSet/>
      <dgm:spPr/>
      <dgm:t>
        <a:bodyPr/>
        <a:lstStyle/>
        <a:p>
          <a:endParaRPr lang="ru-RU"/>
        </a:p>
      </dgm:t>
    </dgm:pt>
    <dgm:pt modelId="{E509485B-DFCD-4D26-B4BE-8630B2780AEC}" type="sibTrans" cxnId="{F6EFA29D-6B04-416B-8544-9D72DA65E2D2}">
      <dgm:prSet/>
      <dgm:spPr/>
      <dgm:t>
        <a:bodyPr/>
        <a:lstStyle/>
        <a:p>
          <a:endParaRPr lang="ru-RU"/>
        </a:p>
      </dgm:t>
    </dgm:pt>
    <dgm:pt modelId="{C1647AAE-7670-4282-A6B0-5D5061785CC1}">
      <dgm:prSet phldrT="[Текст]" custT="1"/>
      <dgm:spPr>
        <a:solidFill>
          <a:schemeClr val="accent1">
            <a:lumMod val="20000"/>
            <a:lumOff val="80000"/>
            <a:alpha val="90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 communicate effectively</a:t>
          </a:r>
          <a:endParaRPr lang="ru-RU" sz="1600" dirty="0"/>
        </a:p>
      </dgm:t>
    </dgm:pt>
    <dgm:pt modelId="{E0E9C92D-6C29-4EFE-9F6D-3A2B4B05C759}" type="parTrans" cxnId="{F6012E04-E691-4582-97C3-A1788090DC2A}">
      <dgm:prSet/>
      <dgm:spPr/>
      <dgm:t>
        <a:bodyPr/>
        <a:lstStyle/>
        <a:p>
          <a:endParaRPr lang="ru-RU"/>
        </a:p>
      </dgm:t>
    </dgm:pt>
    <dgm:pt modelId="{3B4726F2-E6ED-4CE0-AD09-924ECAD89103}" type="sibTrans" cxnId="{F6012E04-E691-4582-97C3-A1788090DC2A}">
      <dgm:prSet/>
      <dgm:spPr/>
      <dgm:t>
        <a:bodyPr/>
        <a:lstStyle/>
        <a:p>
          <a:endParaRPr lang="ru-RU"/>
        </a:p>
      </dgm:t>
    </dgm:pt>
    <dgm:pt modelId="{C2BDB270-68BD-41D7-9234-67BF26D0AA74}">
      <dgm:prSet phldrT="[Текст]" custT="1"/>
      <dgm:spPr>
        <a:solidFill>
          <a:schemeClr val="accent1">
            <a:lumMod val="20000"/>
            <a:lumOff val="80000"/>
            <a:alpha val="90000"/>
          </a:schemeClr>
        </a:solidFill>
      </dgm:spPr>
      <dgm:t>
        <a:bodyPr/>
        <a:lstStyle/>
        <a:p>
          <a:r>
            <a:rPr lang="en-US" sz="1600" dirty="0" smtClean="0">
              <a:latin typeface="Times New Roman" panose="02020603050405020304" pitchFamily="18" charset="0"/>
              <a:cs typeface="Times New Roman" panose="02020603050405020304" pitchFamily="18" charset="0"/>
            </a:rPr>
            <a:t>Current legal norms and restrictions related to engineering activities</a:t>
          </a:r>
          <a:endParaRPr lang="ru-RU" sz="1600" dirty="0"/>
        </a:p>
      </dgm:t>
    </dgm:pt>
    <dgm:pt modelId="{1B308619-94FE-4F6B-9F8F-B7BC99C264C9}" type="parTrans" cxnId="{94330731-3D61-41DA-991C-1A03732088C9}">
      <dgm:prSet/>
      <dgm:spPr/>
      <dgm:t>
        <a:bodyPr/>
        <a:lstStyle/>
        <a:p>
          <a:endParaRPr lang="ru-RU"/>
        </a:p>
      </dgm:t>
    </dgm:pt>
    <dgm:pt modelId="{2338C0BA-7728-4811-8744-2E80BA7E1464}" type="sibTrans" cxnId="{94330731-3D61-41DA-991C-1A03732088C9}">
      <dgm:prSet/>
      <dgm:spPr/>
      <dgm:t>
        <a:bodyPr/>
        <a:lstStyle/>
        <a:p>
          <a:endParaRPr lang="ru-RU"/>
        </a:p>
      </dgm:t>
    </dgm:pt>
    <dgm:pt modelId="{087DB903-1B59-471A-890C-564EFE978FA5}">
      <dgm:prSet phldrT="[Текст]" custT="1"/>
      <dgm:spPr>
        <a:solidFill>
          <a:schemeClr val="accent1">
            <a:lumMod val="20000"/>
            <a:lumOff val="80000"/>
            <a:alpha val="90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 study and learn independently,</a:t>
          </a:r>
          <a:endParaRPr lang="ru-RU" sz="1600" dirty="0"/>
        </a:p>
      </dgm:t>
    </dgm:pt>
    <dgm:pt modelId="{CEE81909-5F48-48DB-8DF7-AB1E7224454E}" type="parTrans" cxnId="{A288C8BE-8A16-43DC-8238-75973D315B73}">
      <dgm:prSet/>
      <dgm:spPr/>
      <dgm:t>
        <a:bodyPr/>
        <a:lstStyle/>
        <a:p>
          <a:endParaRPr lang="ru-RU"/>
        </a:p>
      </dgm:t>
    </dgm:pt>
    <dgm:pt modelId="{CE54C4C1-E257-4E87-A4FF-C70516B9EF23}" type="sibTrans" cxnId="{A288C8BE-8A16-43DC-8238-75973D315B73}">
      <dgm:prSet/>
      <dgm:spPr/>
      <dgm:t>
        <a:bodyPr/>
        <a:lstStyle/>
        <a:p>
          <a:endParaRPr lang="ru-RU"/>
        </a:p>
      </dgm:t>
    </dgm:pt>
    <dgm:pt modelId="{5F605DBD-611F-46FC-BCC4-CC5C44DAFDA1}">
      <dgm:prSet phldrT="[Текст]" custT="1"/>
      <dgm:spPr>
        <a:solidFill>
          <a:schemeClr val="accent1">
            <a:lumMod val="20000"/>
            <a:lumOff val="80000"/>
            <a:alpha val="90000"/>
          </a:schemeClr>
        </a:solidFill>
      </dgm:spPr>
      <dgm:t>
        <a:bodyPr/>
        <a:lstStyle/>
        <a:p>
          <a:r>
            <a:rPr lang="en-US" sz="1600" dirty="0" smtClean="0">
              <a:latin typeface="Times New Roman" panose="02020603050405020304" pitchFamily="18" charset="0"/>
              <a:ea typeface="Calibri" panose="020F0502020204030204" pitchFamily="34" charset="0"/>
              <a:cs typeface="Times New Roman" panose="02020603050405020304" pitchFamily="18" charset="0"/>
            </a:rPr>
            <a:t>Students will be able to:</a:t>
          </a:r>
          <a:endParaRPr lang="ru-RU" sz="1600" dirty="0"/>
        </a:p>
      </dgm:t>
    </dgm:pt>
    <dgm:pt modelId="{FFAA729F-BE6C-48DC-A0CB-FF6CE5730C59}" type="parTrans" cxnId="{B47D3FAE-D6F4-40B0-AF51-0E093849B850}">
      <dgm:prSet/>
      <dgm:spPr/>
      <dgm:t>
        <a:bodyPr/>
        <a:lstStyle/>
        <a:p>
          <a:endParaRPr lang="ru-RU"/>
        </a:p>
      </dgm:t>
    </dgm:pt>
    <dgm:pt modelId="{DE027E46-42D6-41A4-9839-09EA60A644AD}" type="sibTrans" cxnId="{B47D3FAE-D6F4-40B0-AF51-0E093849B850}">
      <dgm:prSet/>
      <dgm:spPr/>
      <dgm:t>
        <a:bodyPr/>
        <a:lstStyle/>
        <a:p>
          <a:endParaRPr lang="ru-RU"/>
        </a:p>
      </dgm:t>
    </dgm:pt>
    <dgm:pt modelId="{E5A86F61-3890-4BEF-996B-8C354E0C772C}">
      <dgm:prSet custT="1"/>
      <dgm:spPr/>
      <dgm:t>
        <a:bodyPr/>
        <a:lstStyle/>
        <a:p>
          <a:r>
            <a:rPr lang="en-US" sz="1600" dirty="0" smtClean="0">
              <a:latin typeface="Times New Roman" panose="02020603050405020304" pitchFamily="18" charset="0"/>
              <a:cs typeface="Times New Roman" panose="02020603050405020304" pitchFamily="18" charset="0"/>
            </a:rPr>
            <a:t>Use reference electronic resources to search for and determine current editions of legal norms</a:t>
          </a:r>
          <a:endParaRPr lang="ru-RU" sz="1600" dirty="0" smtClean="0">
            <a:latin typeface="Times New Roman" panose="02020603050405020304" pitchFamily="18" charset="0"/>
            <a:cs typeface="Times New Roman" panose="02020603050405020304" pitchFamily="18" charset="0"/>
          </a:endParaRPr>
        </a:p>
      </dgm:t>
    </dgm:pt>
    <dgm:pt modelId="{18BF945D-7991-4AB7-95CB-E1388CC66F41}" type="parTrans" cxnId="{A9C41EFC-F10E-4096-A993-D95DE8C67602}">
      <dgm:prSet/>
      <dgm:spPr/>
      <dgm:t>
        <a:bodyPr/>
        <a:lstStyle/>
        <a:p>
          <a:endParaRPr lang="ru-RU"/>
        </a:p>
      </dgm:t>
    </dgm:pt>
    <dgm:pt modelId="{61B6B001-AC4A-4116-A068-0D08CBB4096E}" type="sibTrans" cxnId="{A9C41EFC-F10E-4096-A993-D95DE8C67602}">
      <dgm:prSet/>
      <dgm:spPr/>
      <dgm:t>
        <a:bodyPr/>
        <a:lstStyle/>
        <a:p>
          <a:endParaRPr lang="ru-RU"/>
        </a:p>
      </dgm:t>
    </dgm:pt>
    <dgm:pt modelId="{0929DC1B-0775-42B5-AED1-C8E75E1F703C}" type="pres">
      <dgm:prSet presAssocID="{5D74F810-E525-491B-BA83-773AF302026D}" presName="Name0" presStyleCnt="0">
        <dgm:presLayoutVars>
          <dgm:dir/>
          <dgm:animLvl val="lvl"/>
          <dgm:resizeHandles val="exact"/>
        </dgm:presLayoutVars>
      </dgm:prSet>
      <dgm:spPr/>
      <dgm:t>
        <a:bodyPr/>
        <a:lstStyle/>
        <a:p>
          <a:endParaRPr lang="ru-RU"/>
        </a:p>
      </dgm:t>
    </dgm:pt>
    <dgm:pt modelId="{414DA6CC-A241-440E-87DC-D3D50875D0A6}" type="pres">
      <dgm:prSet presAssocID="{DB9D1F18-A8F2-4EB8-AC85-9DF51CD218DA}" presName="linNode" presStyleCnt="0"/>
      <dgm:spPr/>
    </dgm:pt>
    <dgm:pt modelId="{D6EDFB72-28A4-4C85-9758-FF9C3E9C0068}" type="pres">
      <dgm:prSet presAssocID="{DB9D1F18-A8F2-4EB8-AC85-9DF51CD218DA}" presName="parentText" presStyleLbl="node1" presStyleIdx="0" presStyleCnt="3" custScaleX="71577" custScaleY="108762">
        <dgm:presLayoutVars>
          <dgm:chMax val="1"/>
          <dgm:bulletEnabled val="1"/>
        </dgm:presLayoutVars>
      </dgm:prSet>
      <dgm:spPr/>
      <dgm:t>
        <a:bodyPr/>
        <a:lstStyle/>
        <a:p>
          <a:endParaRPr lang="ru-RU"/>
        </a:p>
      </dgm:t>
    </dgm:pt>
    <dgm:pt modelId="{109ADA6D-5648-46FE-BBDE-2B522AAAA0DE}" type="pres">
      <dgm:prSet presAssocID="{DB9D1F18-A8F2-4EB8-AC85-9DF51CD218DA}" presName="descendantText" presStyleLbl="alignAccFollowNode1" presStyleIdx="0" presStyleCnt="3" custScaleY="136723">
        <dgm:presLayoutVars>
          <dgm:bulletEnabled val="1"/>
        </dgm:presLayoutVars>
      </dgm:prSet>
      <dgm:spPr/>
      <dgm:t>
        <a:bodyPr/>
        <a:lstStyle/>
        <a:p>
          <a:endParaRPr lang="ru-RU"/>
        </a:p>
      </dgm:t>
    </dgm:pt>
    <dgm:pt modelId="{19B4C055-65DD-4E04-8D1D-05F961B54037}" type="pres">
      <dgm:prSet presAssocID="{E9E54490-1D85-4AB4-B7B6-B9DCAE6267CD}" presName="sp" presStyleCnt="0"/>
      <dgm:spPr/>
    </dgm:pt>
    <dgm:pt modelId="{2049312D-8704-4614-9A71-5B28E69CC1F0}" type="pres">
      <dgm:prSet presAssocID="{5BF4C283-34E7-4A5B-A45F-FCE4906CC270}" presName="linNode" presStyleCnt="0"/>
      <dgm:spPr/>
    </dgm:pt>
    <dgm:pt modelId="{996BFE2A-6075-4E42-B96C-350FA9D9DCF2}" type="pres">
      <dgm:prSet presAssocID="{5BF4C283-34E7-4A5B-A45F-FCE4906CC270}" presName="parentText" presStyleLbl="node1" presStyleIdx="1" presStyleCnt="3" custScaleX="72774" custScaleY="67547">
        <dgm:presLayoutVars>
          <dgm:chMax val="1"/>
          <dgm:bulletEnabled val="1"/>
        </dgm:presLayoutVars>
      </dgm:prSet>
      <dgm:spPr/>
      <dgm:t>
        <a:bodyPr/>
        <a:lstStyle/>
        <a:p>
          <a:endParaRPr lang="ru-RU"/>
        </a:p>
      </dgm:t>
    </dgm:pt>
    <dgm:pt modelId="{FCFCB02D-1571-4AB4-BB2A-12E31A56C0B1}" type="pres">
      <dgm:prSet presAssocID="{5BF4C283-34E7-4A5B-A45F-FCE4906CC270}" presName="descendantText" presStyleLbl="alignAccFollowNode1" presStyleIdx="1" presStyleCnt="3" custScaleY="72506">
        <dgm:presLayoutVars>
          <dgm:bulletEnabled val="1"/>
        </dgm:presLayoutVars>
      </dgm:prSet>
      <dgm:spPr/>
      <dgm:t>
        <a:bodyPr/>
        <a:lstStyle/>
        <a:p>
          <a:endParaRPr lang="ru-RU"/>
        </a:p>
      </dgm:t>
    </dgm:pt>
    <dgm:pt modelId="{4E2D4D7A-4B45-44A9-9342-1E457B5B2DB3}" type="pres">
      <dgm:prSet presAssocID="{A28376D3-8713-4FE9-952B-69AA9057698C}" presName="sp" presStyleCnt="0"/>
      <dgm:spPr/>
    </dgm:pt>
    <dgm:pt modelId="{FCD8B3C5-B8C0-4506-ABAF-28D1F43154A0}" type="pres">
      <dgm:prSet presAssocID="{9499D92C-1E13-4CF2-BD50-D170EEE67243}" presName="linNode" presStyleCnt="0"/>
      <dgm:spPr/>
    </dgm:pt>
    <dgm:pt modelId="{534B1280-9904-4DAF-8404-5998FE8C292A}" type="pres">
      <dgm:prSet presAssocID="{9499D92C-1E13-4CF2-BD50-D170EEE67243}" presName="parentText" presStyleLbl="node1" presStyleIdx="2" presStyleCnt="3" custScaleX="73575" custScaleY="124385">
        <dgm:presLayoutVars>
          <dgm:chMax val="1"/>
          <dgm:bulletEnabled val="1"/>
        </dgm:presLayoutVars>
      </dgm:prSet>
      <dgm:spPr/>
      <dgm:t>
        <a:bodyPr/>
        <a:lstStyle/>
        <a:p>
          <a:endParaRPr lang="ru-RU"/>
        </a:p>
      </dgm:t>
    </dgm:pt>
    <dgm:pt modelId="{48D99F6F-3A08-43E7-AE91-2098CC1573A3}" type="pres">
      <dgm:prSet presAssocID="{9499D92C-1E13-4CF2-BD50-D170EEE67243}" presName="descendantText" presStyleLbl="alignAccFollowNode1" presStyleIdx="2" presStyleCnt="3" custScaleY="161208">
        <dgm:presLayoutVars>
          <dgm:bulletEnabled val="1"/>
        </dgm:presLayoutVars>
      </dgm:prSet>
      <dgm:spPr/>
      <dgm:t>
        <a:bodyPr/>
        <a:lstStyle/>
        <a:p>
          <a:endParaRPr lang="ru-RU"/>
        </a:p>
      </dgm:t>
    </dgm:pt>
  </dgm:ptLst>
  <dgm:cxnLst>
    <dgm:cxn modelId="{94330731-3D61-41DA-991C-1A03732088C9}" srcId="{DB9D1F18-A8F2-4EB8-AC85-9DF51CD218DA}" destId="{C2BDB270-68BD-41D7-9234-67BF26D0AA74}" srcOrd="1" destOrd="0" parTransId="{1B308619-94FE-4F6B-9F8F-B7BC99C264C9}" sibTransId="{2338C0BA-7728-4811-8744-2E80BA7E1464}"/>
    <dgm:cxn modelId="{C2715920-4FAA-4844-B238-1F4C42CEB313}" type="presOf" srcId="{5D74F810-E525-491B-BA83-773AF302026D}" destId="{0929DC1B-0775-42B5-AED1-C8E75E1F703C}" srcOrd="0" destOrd="0" presId="urn:microsoft.com/office/officeart/2005/8/layout/vList5"/>
    <dgm:cxn modelId="{85AD653C-DE57-4A3E-9A2D-7CD45EB9A4FB}" srcId="{5D74F810-E525-491B-BA83-773AF302026D}" destId="{DB9D1F18-A8F2-4EB8-AC85-9DF51CD218DA}" srcOrd="0" destOrd="0" parTransId="{7FA48A98-E2BC-41E1-B7EA-CA43FB0726C6}" sibTransId="{E9E54490-1D85-4AB4-B7B6-B9DCAE6267CD}"/>
    <dgm:cxn modelId="{AF1EB83F-5BAB-4750-A67B-FF141276288C}" type="presOf" srcId="{C5F9E8EC-8AC4-44C5-976E-C27A0B33AB58}" destId="{FCFCB02D-1571-4AB4-BB2A-12E31A56C0B1}" srcOrd="0" destOrd="0" presId="urn:microsoft.com/office/officeart/2005/8/layout/vList5"/>
    <dgm:cxn modelId="{05E15303-AF94-4A78-BBB2-2EA5DBD8D0AE}" srcId="{5BF4C283-34E7-4A5B-A45F-FCE4906CC270}" destId="{C5F9E8EC-8AC4-44C5-976E-C27A0B33AB58}" srcOrd="0" destOrd="0" parTransId="{5FB6A3C3-2DB7-4662-A6C6-8B62A66FCCE7}" sibTransId="{55A9B4C0-411D-48B9-B3D5-E7ECFC939650}"/>
    <dgm:cxn modelId="{131BF3C4-F293-4262-AD50-13C1CEB532AF}" type="presOf" srcId="{5F605DBD-611F-46FC-BCC4-CC5C44DAFDA1}" destId="{48D99F6F-3A08-43E7-AE91-2098CC1573A3}" srcOrd="0" destOrd="0" presId="urn:microsoft.com/office/officeart/2005/8/layout/vList5"/>
    <dgm:cxn modelId="{B47D3FAE-D6F4-40B0-AF51-0E093849B850}" srcId="{9499D92C-1E13-4CF2-BD50-D170EEE67243}" destId="{5F605DBD-611F-46FC-BCC4-CC5C44DAFDA1}" srcOrd="0" destOrd="0" parTransId="{FFAA729F-BE6C-48DC-A0CB-FF6CE5730C59}" sibTransId="{DE027E46-42D6-41A4-9839-09EA60A644AD}"/>
    <dgm:cxn modelId="{A9C41EFC-F10E-4096-A993-D95DE8C67602}" srcId="{9499D92C-1E13-4CF2-BD50-D170EEE67243}" destId="{E5A86F61-3890-4BEF-996B-8C354E0C772C}" srcOrd="2" destOrd="0" parTransId="{18BF945D-7991-4AB7-95CB-E1388CC66F41}" sibTransId="{61B6B001-AC4A-4116-A068-0D08CBB4096E}"/>
    <dgm:cxn modelId="{6A5718AC-7D5B-4041-B997-73316B49B7EA}" srcId="{5D74F810-E525-491B-BA83-773AF302026D}" destId="{9499D92C-1E13-4CF2-BD50-D170EEE67243}" srcOrd="2" destOrd="0" parTransId="{E4D80486-15BE-442C-9E47-E6A07BADB9FD}" sibTransId="{1592086E-AA02-491B-9ACB-2B7E07BB6618}"/>
    <dgm:cxn modelId="{8226AD80-6D41-44B7-9C94-70BB665F3FA4}" type="presOf" srcId="{D064CC93-D908-4C2A-86C6-F58A416318BC}" destId="{FCFCB02D-1571-4AB4-BB2A-12E31A56C0B1}" srcOrd="0" destOrd="3" presId="urn:microsoft.com/office/officeart/2005/8/layout/vList5"/>
    <dgm:cxn modelId="{F6012E04-E691-4582-97C3-A1788090DC2A}" srcId="{5BF4C283-34E7-4A5B-A45F-FCE4906CC270}" destId="{C1647AAE-7670-4282-A6B0-5D5061785CC1}" srcOrd="2" destOrd="0" parTransId="{E0E9C92D-6C29-4EFE-9F6D-3A2B4B05C759}" sibTransId="{3B4726F2-E6ED-4CE0-AD09-924ECAD89103}"/>
    <dgm:cxn modelId="{3E574D40-8764-482D-9158-E9FCFD3CA103}" srcId="{5D74F810-E525-491B-BA83-773AF302026D}" destId="{5BF4C283-34E7-4A5B-A45F-FCE4906CC270}" srcOrd="1" destOrd="0" parTransId="{BEB8D102-FFE8-4BC4-9697-75569EE4AF40}" sibTransId="{A28376D3-8713-4FE9-952B-69AA9057698C}"/>
    <dgm:cxn modelId="{0C86E34D-A13E-49EB-AF7A-D3E3DD50DBD4}" type="presOf" srcId="{9AB0A47A-1D3D-41C1-8E5B-39187D101C9C}" destId="{48D99F6F-3A08-43E7-AE91-2098CC1573A3}" srcOrd="0" destOrd="1" presId="urn:microsoft.com/office/officeart/2005/8/layout/vList5"/>
    <dgm:cxn modelId="{15E05062-FB1B-44EF-AEEE-835AC8A6DE58}" type="presOf" srcId="{DB9D1F18-A8F2-4EB8-AC85-9DF51CD218DA}" destId="{D6EDFB72-28A4-4C85-9758-FF9C3E9C0068}" srcOrd="0" destOrd="0" presId="urn:microsoft.com/office/officeart/2005/8/layout/vList5"/>
    <dgm:cxn modelId="{5E7AF401-DD90-4D19-8B07-2C3DDB1DA414}" type="presOf" srcId="{C1647AAE-7670-4282-A6B0-5D5061785CC1}" destId="{FCFCB02D-1571-4AB4-BB2A-12E31A56C0B1}" srcOrd="0" destOrd="2" presId="urn:microsoft.com/office/officeart/2005/8/layout/vList5"/>
    <dgm:cxn modelId="{F6EFA29D-6B04-416B-8544-9D72DA65E2D2}" srcId="{5BF4C283-34E7-4A5B-A45F-FCE4906CC270}" destId="{D064CC93-D908-4C2A-86C6-F58A416318BC}" srcOrd="3" destOrd="0" parTransId="{F9490BCA-C90D-4364-A695-BC1DD890CCA6}" sibTransId="{E509485B-DFCD-4D26-B4BE-8630B2780AEC}"/>
    <dgm:cxn modelId="{9D5B83EA-774F-4BC5-A1BD-63A14BC776B4}" srcId="{9499D92C-1E13-4CF2-BD50-D170EEE67243}" destId="{9AB0A47A-1D3D-41C1-8E5B-39187D101C9C}" srcOrd="1" destOrd="0" parTransId="{35ED7F8F-81B4-4810-A861-AEDE2423F828}" sibTransId="{772F319F-DB33-47BF-93FC-4EB73E5C1BD6}"/>
    <dgm:cxn modelId="{A288C8BE-8A16-43DC-8238-75973D315B73}" srcId="{5BF4C283-34E7-4A5B-A45F-FCE4906CC270}" destId="{087DB903-1B59-471A-890C-564EFE978FA5}" srcOrd="1" destOrd="0" parTransId="{CEE81909-5F48-48DB-8DF7-AB1E7224454E}" sibTransId="{CE54C4C1-E257-4E87-A4FF-C70516B9EF23}"/>
    <dgm:cxn modelId="{C993F246-61D1-4A19-A381-05C430B74806}" type="presOf" srcId="{9499D92C-1E13-4CF2-BD50-D170EEE67243}" destId="{534B1280-9904-4DAF-8404-5998FE8C292A}" srcOrd="0" destOrd="0" presId="urn:microsoft.com/office/officeart/2005/8/layout/vList5"/>
    <dgm:cxn modelId="{7DBF47EC-3C9F-4669-8CA7-6A77967C01A0}" type="presOf" srcId="{E5A86F61-3890-4BEF-996B-8C354E0C772C}" destId="{48D99F6F-3A08-43E7-AE91-2098CC1573A3}" srcOrd="0" destOrd="2" presId="urn:microsoft.com/office/officeart/2005/8/layout/vList5"/>
    <dgm:cxn modelId="{09CDE582-FC51-41E1-B070-5936BB12AC33}" type="presOf" srcId="{D10F3D59-D2ED-40CC-9516-3023E2881B2E}" destId="{109ADA6D-5648-46FE-BBDE-2B522AAAA0DE}" srcOrd="0" destOrd="0" presId="urn:microsoft.com/office/officeart/2005/8/layout/vList5"/>
    <dgm:cxn modelId="{FCDC122E-5AAA-4BC8-9161-5E5642DD8A34}" type="presOf" srcId="{5BF4C283-34E7-4A5B-A45F-FCE4906CC270}" destId="{996BFE2A-6075-4E42-B96C-350FA9D9DCF2}" srcOrd="0" destOrd="0" presId="urn:microsoft.com/office/officeart/2005/8/layout/vList5"/>
    <dgm:cxn modelId="{6ADF79C0-49F1-4F90-B6E6-E76E87F65F15}" type="presOf" srcId="{C2BDB270-68BD-41D7-9234-67BF26D0AA74}" destId="{109ADA6D-5648-46FE-BBDE-2B522AAAA0DE}" srcOrd="0" destOrd="1" presId="urn:microsoft.com/office/officeart/2005/8/layout/vList5"/>
    <dgm:cxn modelId="{B4B8489D-5931-4870-BEFA-419A5D2C064A}" srcId="{DB9D1F18-A8F2-4EB8-AC85-9DF51CD218DA}" destId="{D10F3D59-D2ED-40CC-9516-3023E2881B2E}" srcOrd="0" destOrd="0" parTransId="{9CEB08AA-6773-48C7-9A58-E7767BAF52C1}" sibTransId="{FC35D779-E940-463D-8930-4E566C90A60A}"/>
    <dgm:cxn modelId="{B1746018-90E6-4331-B359-5620FA46240B}" type="presOf" srcId="{087DB903-1B59-471A-890C-564EFE978FA5}" destId="{FCFCB02D-1571-4AB4-BB2A-12E31A56C0B1}" srcOrd="0" destOrd="1" presId="urn:microsoft.com/office/officeart/2005/8/layout/vList5"/>
    <dgm:cxn modelId="{BACE40CC-9329-42D9-9638-845F62184BB1}" type="presParOf" srcId="{0929DC1B-0775-42B5-AED1-C8E75E1F703C}" destId="{414DA6CC-A241-440E-87DC-D3D50875D0A6}" srcOrd="0" destOrd="0" presId="urn:microsoft.com/office/officeart/2005/8/layout/vList5"/>
    <dgm:cxn modelId="{9F989DE2-0213-4A06-8A6F-A34DF3BBAEBE}" type="presParOf" srcId="{414DA6CC-A241-440E-87DC-D3D50875D0A6}" destId="{D6EDFB72-28A4-4C85-9758-FF9C3E9C0068}" srcOrd="0" destOrd="0" presId="urn:microsoft.com/office/officeart/2005/8/layout/vList5"/>
    <dgm:cxn modelId="{197FC3C1-81AF-4C8E-A12D-CA826BA55854}" type="presParOf" srcId="{414DA6CC-A241-440E-87DC-D3D50875D0A6}" destId="{109ADA6D-5648-46FE-BBDE-2B522AAAA0DE}" srcOrd="1" destOrd="0" presId="urn:microsoft.com/office/officeart/2005/8/layout/vList5"/>
    <dgm:cxn modelId="{75485AA7-DFE1-457E-874D-D2311AA2C2CE}" type="presParOf" srcId="{0929DC1B-0775-42B5-AED1-C8E75E1F703C}" destId="{19B4C055-65DD-4E04-8D1D-05F961B54037}" srcOrd="1" destOrd="0" presId="urn:microsoft.com/office/officeart/2005/8/layout/vList5"/>
    <dgm:cxn modelId="{C7948593-091B-4900-BB37-F6FCE9A3487D}" type="presParOf" srcId="{0929DC1B-0775-42B5-AED1-C8E75E1F703C}" destId="{2049312D-8704-4614-9A71-5B28E69CC1F0}" srcOrd="2" destOrd="0" presId="urn:microsoft.com/office/officeart/2005/8/layout/vList5"/>
    <dgm:cxn modelId="{4CC6FDDA-2462-4D9A-BE74-D4B8C9F39353}" type="presParOf" srcId="{2049312D-8704-4614-9A71-5B28E69CC1F0}" destId="{996BFE2A-6075-4E42-B96C-350FA9D9DCF2}" srcOrd="0" destOrd="0" presId="urn:microsoft.com/office/officeart/2005/8/layout/vList5"/>
    <dgm:cxn modelId="{1A55186F-980E-4B74-A2CC-21F64C12946A}" type="presParOf" srcId="{2049312D-8704-4614-9A71-5B28E69CC1F0}" destId="{FCFCB02D-1571-4AB4-BB2A-12E31A56C0B1}" srcOrd="1" destOrd="0" presId="urn:microsoft.com/office/officeart/2005/8/layout/vList5"/>
    <dgm:cxn modelId="{7978CCF6-134C-4311-AAD5-90D5A11A67C9}" type="presParOf" srcId="{0929DC1B-0775-42B5-AED1-C8E75E1F703C}" destId="{4E2D4D7A-4B45-44A9-9342-1E457B5B2DB3}" srcOrd="3" destOrd="0" presId="urn:microsoft.com/office/officeart/2005/8/layout/vList5"/>
    <dgm:cxn modelId="{FD2069E8-5E18-4B9D-BF6A-F406D8DB1B9E}" type="presParOf" srcId="{0929DC1B-0775-42B5-AED1-C8E75E1F703C}" destId="{FCD8B3C5-B8C0-4506-ABAF-28D1F43154A0}" srcOrd="4" destOrd="0" presId="urn:microsoft.com/office/officeart/2005/8/layout/vList5"/>
    <dgm:cxn modelId="{6BE926A2-B045-43FB-B8E3-6975B181100B}" type="presParOf" srcId="{FCD8B3C5-B8C0-4506-ABAF-28D1F43154A0}" destId="{534B1280-9904-4DAF-8404-5998FE8C292A}" srcOrd="0" destOrd="0" presId="urn:microsoft.com/office/officeart/2005/8/layout/vList5"/>
    <dgm:cxn modelId="{D66160AC-DC94-4A04-B590-D9D04013FE73}" type="presParOf" srcId="{FCD8B3C5-B8C0-4506-ABAF-28D1F43154A0}" destId="{48D99F6F-3A08-43E7-AE91-2098CC1573A3}"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AA253-05A1-4B80-9677-E32DC9D5ABBA}">
      <dsp:nvSpPr>
        <dsp:cNvPr id="0" name=""/>
        <dsp:cNvSpPr/>
      </dsp:nvSpPr>
      <dsp:spPr>
        <a:xfrm rot="5400000">
          <a:off x="-221901" y="466772"/>
          <a:ext cx="1479346" cy="1035542"/>
        </a:xfrm>
        <a:prstGeom prst="chevron">
          <a:avLst/>
        </a:prstGeom>
        <a:solidFill>
          <a:schemeClr val="accent1">
            <a:lumMod val="40000"/>
            <a:lumOff val="6000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Course overview</a:t>
          </a:r>
          <a:endParaRPr lang="ru-RU" sz="1600" b="1" kern="1200" dirty="0">
            <a:solidFill>
              <a:schemeClr val="tx1"/>
            </a:solidFill>
          </a:endParaRPr>
        </a:p>
      </dsp:txBody>
      <dsp:txXfrm rot="-5400000">
        <a:off x="1" y="762641"/>
        <a:ext cx="1035542" cy="443804"/>
      </dsp:txXfrm>
    </dsp:sp>
    <dsp:sp modelId="{5C6E624A-7011-4211-ABB9-738169076CE4}">
      <dsp:nvSpPr>
        <dsp:cNvPr id="0" name=""/>
        <dsp:cNvSpPr/>
      </dsp:nvSpPr>
      <dsp:spPr>
        <a:xfrm rot="5400000">
          <a:off x="3593837" y="-2542664"/>
          <a:ext cx="1420054" cy="6536645"/>
        </a:xfrm>
        <a:prstGeom prst="round2SameRect">
          <a:avLst/>
        </a:prstGeom>
        <a:solidFill>
          <a:schemeClr val="lt1">
            <a:alpha val="90000"/>
            <a:hueOff val="0"/>
            <a:satOff val="0"/>
            <a:lumOff val="0"/>
            <a:alphaOff val="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100000"/>
            </a:lnSpc>
            <a:spcBef>
              <a:spcPct val="0"/>
            </a:spcBef>
            <a:spcAft>
              <a:spcPct val="15000"/>
            </a:spcAft>
            <a:buChar char="••"/>
          </a:pPr>
          <a:r>
            <a:rPr lang="en-US" sz="1800" b="0" i="0" kern="1200" dirty="0" smtClean="0"/>
            <a:t>The course is aimed at the formation of students' comprehensive understanding of the systemic foundations of Russian state and law, which allows feeling confident in the legal system of the Russian Federation and regulations governing the future professional activity of technical focus.</a:t>
          </a:r>
          <a:endParaRPr lang="ru-RU" sz="1800" kern="1200" dirty="0"/>
        </a:p>
      </dsp:txBody>
      <dsp:txXfrm rot="-5400000">
        <a:off x="1035542" y="84952"/>
        <a:ext cx="6467324" cy="1281412"/>
      </dsp:txXfrm>
    </dsp:sp>
    <dsp:sp modelId="{61CC9447-2257-44A6-91FE-B68E105C9374}">
      <dsp:nvSpPr>
        <dsp:cNvPr id="0" name=""/>
        <dsp:cNvSpPr/>
      </dsp:nvSpPr>
      <dsp:spPr>
        <a:xfrm rot="5400000">
          <a:off x="-221901" y="1794038"/>
          <a:ext cx="1479346" cy="1035542"/>
        </a:xfrm>
        <a:prstGeom prst="chevron">
          <a:avLst/>
        </a:prstGeom>
        <a:solidFill>
          <a:schemeClr val="accent1">
            <a:lumMod val="40000"/>
            <a:lumOff val="6000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spc="-3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Keywords</a:t>
          </a:r>
          <a:endParaRPr lang="ru-RU" sz="1800" kern="1200" dirty="0">
            <a:solidFill>
              <a:schemeClr val="tx1"/>
            </a:solidFill>
          </a:endParaRPr>
        </a:p>
      </dsp:txBody>
      <dsp:txXfrm rot="-5400000">
        <a:off x="1" y="2089907"/>
        <a:ext cx="1035542" cy="443804"/>
      </dsp:txXfrm>
    </dsp:sp>
    <dsp:sp modelId="{CC98B4F3-CAE7-4670-821A-B2AE7ADF315F}">
      <dsp:nvSpPr>
        <dsp:cNvPr id="0" name=""/>
        <dsp:cNvSpPr/>
      </dsp:nvSpPr>
      <dsp:spPr>
        <a:xfrm rot="5400000">
          <a:off x="4340848" y="-1733169"/>
          <a:ext cx="961575" cy="7572187"/>
        </a:xfrm>
        <a:prstGeom prst="round2SameRect">
          <a:avLst/>
        </a:prstGeom>
        <a:solidFill>
          <a:schemeClr val="lt1">
            <a:alpha val="90000"/>
            <a:hueOff val="0"/>
            <a:satOff val="0"/>
            <a:lumOff val="0"/>
            <a:alphaOff val="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0" i="0" kern="1200" dirty="0" smtClean="0"/>
            <a:t>law, state, legal regulations, constitutional system, civil rights.</a:t>
          </a:r>
          <a:endParaRPr lang="ru-RU" sz="2000" kern="1200" dirty="0"/>
        </a:p>
      </dsp:txBody>
      <dsp:txXfrm rot="-5400000">
        <a:off x="1035542" y="1619077"/>
        <a:ext cx="7525247" cy="867695"/>
      </dsp:txXfrm>
    </dsp:sp>
    <dsp:sp modelId="{A5F43229-FBE4-4C5D-BFFD-C2B965C1EB54}">
      <dsp:nvSpPr>
        <dsp:cNvPr id="0" name=""/>
        <dsp:cNvSpPr/>
      </dsp:nvSpPr>
      <dsp:spPr>
        <a:xfrm rot="5400000">
          <a:off x="-428337" y="3504747"/>
          <a:ext cx="1892217" cy="1035542"/>
        </a:xfrm>
        <a:prstGeom prst="chevron">
          <a:avLst/>
        </a:prstGeom>
        <a:solidFill>
          <a:schemeClr val="accent1">
            <a:lumMod val="40000"/>
            <a:lumOff val="6000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Aims</a:t>
          </a:r>
          <a:endParaRPr lang="ru-RU" sz="1800" kern="1200" dirty="0">
            <a:solidFill>
              <a:schemeClr val="tx1"/>
            </a:solidFill>
          </a:endParaRPr>
        </a:p>
      </dsp:txBody>
      <dsp:txXfrm rot="-5400000">
        <a:off x="1" y="3594180"/>
        <a:ext cx="1035542" cy="856675"/>
      </dsp:txXfrm>
    </dsp:sp>
    <dsp:sp modelId="{392B1025-4EC3-43BD-888C-F38F729599B2}">
      <dsp:nvSpPr>
        <dsp:cNvPr id="0" name=""/>
        <dsp:cNvSpPr/>
      </dsp:nvSpPr>
      <dsp:spPr>
        <a:xfrm rot="5400000">
          <a:off x="3730902" y="95643"/>
          <a:ext cx="2181467" cy="7572187"/>
        </a:xfrm>
        <a:prstGeom prst="round2SameRect">
          <a:avLst/>
        </a:prstGeom>
        <a:solidFill>
          <a:schemeClr val="lt1">
            <a:alpha val="90000"/>
            <a:hueOff val="0"/>
            <a:satOff val="0"/>
            <a:lumOff val="0"/>
            <a:alphaOff val="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100000"/>
            </a:lnSpc>
            <a:spcBef>
              <a:spcPct val="0"/>
            </a:spcBef>
            <a:spcAft>
              <a:spcPct val="15000"/>
            </a:spcAft>
            <a:buChar char="••"/>
          </a:pPr>
          <a:r>
            <a:rPr lang="en-US" sz="1400" kern="1200" dirty="0" smtClean="0"/>
            <a:t>to follow the legal regulations, to use the legal documents, to understand legal regulation of state secrets;</a:t>
          </a:r>
          <a:endParaRPr lang="ru-RU" sz="2000" kern="1200" dirty="0"/>
        </a:p>
        <a:p>
          <a:pPr marL="114300" lvl="1" indent="-114300" algn="l" defTabSz="622300">
            <a:lnSpc>
              <a:spcPct val="90000"/>
            </a:lnSpc>
            <a:spcBef>
              <a:spcPct val="0"/>
            </a:spcBef>
            <a:spcAft>
              <a:spcPct val="15000"/>
            </a:spcAft>
            <a:buChar char="••"/>
          </a:pPr>
          <a:r>
            <a:rPr lang="en-US" sz="1400" kern="1200" dirty="0"/>
            <a:t>to use in-depth knowledge of legal and ethical norms during drafting and implementation of large-scale and socially significant projects, the evaluation of professional results;</a:t>
          </a:r>
          <a:endParaRPr lang="ru-RU" sz="1400" kern="1200" dirty="0"/>
        </a:p>
        <a:p>
          <a:pPr marL="114300" lvl="1" indent="-114300" algn="l" defTabSz="622300">
            <a:lnSpc>
              <a:spcPct val="90000"/>
            </a:lnSpc>
            <a:spcBef>
              <a:spcPct val="0"/>
            </a:spcBef>
            <a:spcAft>
              <a:spcPct val="15000"/>
            </a:spcAft>
            <a:buChar char="••"/>
          </a:pPr>
          <a:r>
            <a:rPr lang="en-US" sz="1400" kern="1200" dirty="0"/>
            <a:t>to use legal documents in professional activities;</a:t>
          </a:r>
          <a:endParaRPr lang="ru-RU" sz="1400" kern="1200" dirty="0"/>
        </a:p>
        <a:p>
          <a:pPr marL="114300" lvl="1" indent="-114300" algn="l" defTabSz="622300">
            <a:lnSpc>
              <a:spcPct val="90000"/>
            </a:lnSpc>
            <a:spcBef>
              <a:spcPct val="0"/>
            </a:spcBef>
            <a:spcAft>
              <a:spcPct val="15000"/>
            </a:spcAft>
            <a:buChar char="••"/>
          </a:pPr>
          <a:r>
            <a:rPr lang="en-US" sz="1400" kern="1200" dirty="0"/>
            <a:t>to develop and implement regulatory documents related to the conduction of professional activities.</a:t>
          </a:r>
          <a:endParaRPr lang="ru-RU" sz="1400" kern="1200" dirty="0"/>
        </a:p>
      </dsp:txBody>
      <dsp:txXfrm rot="-5400000">
        <a:off x="1035542" y="2897493"/>
        <a:ext cx="7465697" cy="1968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ADA6D-5648-46FE-BBDE-2B522AAAA0DE}">
      <dsp:nvSpPr>
        <dsp:cNvPr id="0" name=""/>
        <dsp:cNvSpPr/>
      </dsp:nvSpPr>
      <dsp:spPr>
        <a:xfrm rot="5400000">
          <a:off x="4654136" y="-1997484"/>
          <a:ext cx="1561709" cy="5558929"/>
        </a:xfrm>
        <a:prstGeom prst="round2SameRect">
          <a:avLst/>
        </a:prstGeom>
        <a:solidFill>
          <a:schemeClr val="accent1">
            <a:lumMod val="20000"/>
            <a:lumOff val="80000"/>
            <a:alpha val="90000"/>
          </a:schemeClr>
        </a:solidFill>
        <a:ln w="285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ea typeface="Calibri" panose="020F0502020204030204" pitchFamily="34" charset="0"/>
              <a:cs typeface="Times New Roman" panose="02020603050405020304" pitchFamily="18" charset="0"/>
            </a:rPr>
            <a:t>Students will be able to demonstrate knowledge and understanding of:</a:t>
          </a:r>
          <a:endParaRPr lang="ru-RU" sz="1600" kern="1200" dirty="0"/>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Current legal norms and restrictions related to engineering activities</a:t>
          </a:r>
          <a:endParaRPr lang="ru-RU" sz="1600" kern="1200" dirty="0"/>
        </a:p>
      </dsp:txBody>
      <dsp:txXfrm rot="-5400000">
        <a:off x="2655526" y="77362"/>
        <a:ext cx="5482693" cy="1409237"/>
      </dsp:txXfrm>
    </dsp:sp>
    <dsp:sp modelId="{D6EDFB72-28A4-4C85-9758-FF9C3E9C0068}">
      <dsp:nvSpPr>
        <dsp:cNvPr id="0" name=""/>
        <dsp:cNvSpPr/>
      </dsp:nvSpPr>
      <dsp:spPr>
        <a:xfrm>
          <a:off x="417386" y="5525"/>
          <a:ext cx="2238139" cy="1552908"/>
        </a:xfrm>
        <a:prstGeom prst="roundRect">
          <a:avLst/>
        </a:prstGeom>
        <a:solidFill>
          <a:schemeClr val="accent1">
            <a:lumMod val="20000"/>
            <a:lumOff val="80000"/>
          </a:schemeClr>
        </a:solidFill>
        <a:ln w="28575"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Knowledge and Understanding</a:t>
          </a:r>
          <a:endParaRPr lang="ru-RU" sz="2200" kern="1200" dirty="0">
            <a:solidFill>
              <a:schemeClr val="tx1"/>
            </a:solidFill>
          </a:endParaRPr>
        </a:p>
      </dsp:txBody>
      <dsp:txXfrm>
        <a:off x="493193" y="81332"/>
        <a:ext cx="2086525" cy="1401294"/>
      </dsp:txXfrm>
    </dsp:sp>
    <dsp:sp modelId="{FCFCB02D-1571-4AB4-BB2A-12E31A56C0B1}">
      <dsp:nvSpPr>
        <dsp:cNvPr id="0" name=""/>
        <dsp:cNvSpPr/>
      </dsp:nvSpPr>
      <dsp:spPr>
        <a:xfrm rot="5400000">
          <a:off x="5063263" y="-665737"/>
          <a:ext cx="828195" cy="5564363"/>
        </a:xfrm>
        <a:prstGeom prst="round2SameRect">
          <a:avLst/>
        </a:prstGeom>
        <a:solidFill>
          <a:schemeClr val="accent1">
            <a:lumMod val="20000"/>
            <a:lumOff val="80000"/>
            <a:alpha val="90000"/>
          </a:schemeClr>
        </a:solidFill>
        <a:ln w="285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1600" kern="1200" dirty="0" smtClean="0">
              <a:latin typeface="Times New Roman" panose="02020603050405020304" pitchFamily="18" charset="0"/>
              <a:ea typeface="Calibri" panose="020F0502020204030204" pitchFamily="34" charset="0"/>
              <a:cs typeface="Times New Roman" panose="02020603050405020304" pitchFamily="18" charset="0"/>
            </a:rPr>
            <a:t> Students will be able to:</a:t>
          </a:r>
          <a:endParaRPr lang="ru-RU" sz="1600" kern="1200" dirty="0"/>
        </a:p>
        <a:p>
          <a:pPr marL="0" marR="0" lvl="1" indent="0" algn="l" defTabSz="914400" eaLnBrk="1" fontAlgn="auto" latinLnBrk="0" hangingPunct="1">
            <a:lnSpc>
              <a:spcPct val="100000"/>
            </a:lnSpc>
            <a:spcBef>
              <a:spcPct val="0"/>
            </a:spcBef>
            <a:spcAft>
              <a:spcPts val="0"/>
            </a:spcAft>
            <a:buClrTx/>
            <a:buSzTx/>
            <a:buFontTx/>
            <a:buChar char="••"/>
            <a:tabLst/>
            <a:defRPr/>
          </a:pPr>
          <a:r>
            <a:rPr lang="en-US" sz="1600" kern="1200" dirty="0" smtClean="0">
              <a:latin typeface="Times New Roman" panose="02020603050405020304" pitchFamily="18" charset="0"/>
              <a:ea typeface="Calibri" panose="020F0502020204030204" pitchFamily="34" charset="0"/>
              <a:cs typeface="Times New Roman" panose="02020603050405020304" pitchFamily="18" charset="0"/>
            </a:rPr>
            <a:t> study and learn independently,</a:t>
          </a:r>
          <a:endParaRPr lang="ru-RU" sz="1600" kern="1200" dirty="0"/>
        </a:p>
        <a:p>
          <a:pPr marL="0" marR="0" lvl="1" indent="0" algn="l" defTabSz="914400" eaLnBrk="1" fontAlgn="auto" latinLnBrk="0" hangingPunct="1">
            <a:lnSpc>
              <a:spcPct val="100000"/>
            </a:lnSpc>
            <a:spcBef>
              <a:spcPct val="0"/>
            </a:spcBef>
            <a:spcAft>
              <a:spcPts val="0"/>
            </a:spcAft>
            <a:buClrTx/>
            <a:buSzTx/>
            <a:buFontTx/>
            <a:buChar char="••"/>
            <a:tabLst/>
            <a:defRPr/>
          </a:pPr>
          <a:r>
            <a:rPr lang="en-US" sz="1600" kern="1200" dirty="0" smtClean="0">
              <a:latin typeface="Times New Roman" panose="02020603050405020304" pitchFamily="18" charset="0"/>
              <a:ea typeface="Calibri" panose="020F0502020204030204" pitchFamily="34" charset="0"/>
              <a:cs typeface="Times New Roman" panose="02020603050405020304" pitchFamily="18" charset="0"/>
            </a:rPr>
            <a:t> communicate effectively</a:t>
          </a:r>
          <a:endParaRPr lang="ru-RU" sz="1600" kern="1200" dirty="0"/>
        </a:p>
        <a:p>
          <a:pPr marL="114300" lvl="1" indent="0" algn="l" defTabSz="577850">
            <a:lnSpc>
              <a:spcPct val="90000"/>
            </a:lnSpc>
            <a:spcBef>
              <a:spcPct val="0"/>
            </a:spcBef>
            <a:spcAft>
              <a:spcPct val="15000"/>
            </a:spcAft>
            <a:buChar char="••"/>
          </a:pPr>
          <a:endParaRPr lang="ru-RU" sz="1000" kern="1200" dirty="0">
            <a:latin typeface="Calibri" panose="020F0502020204030204" pitchFamily="34" charset="0"/>
            <a:ea typeface="Calibri" panose="020F0502020204030204" pitchFamily="34" charset="0"/>
            <a:cs typeface="Times New Roman" panose="02020603050405020304" pitchFamily="18" charset="0"/>
          </a:endParaRPr>
        </a:p>
      </dsp:txBody>
      <dsp:txXfrm rot="-5400000">
        <a:off x="2695180" y="1742775"/>
        <a:ext cx="5523934" cy="747337"/>
      </dsp:txXfrm>
    </dsp:sp>
    <dsp:sp modelId="{996BFE2A-6075-4E42-B96C-350FA9D9DCF2}">
      <dsp:nvSpPr>
        <dsp:cNvPr id="0" name=""/>
        <dsp:cNvSpPr/>
      </dsp:nvSpPr>
      <dsp:spPr>
        <a:xfrm>
          <a:off x="417386" y="1634224"/>
          <a:ext cx="2277793" cy="964439"/>
        </a:xfrm>
        <a:prstGeom prst="roundRect">
          <a:avLst/>
        </a:prstGeom>
        <a:solidFill>
          <a:schemeClr val="accent1">
            <a:lumMod val="40000"/>
            <a:lumOff val="60000"/>
          </a:schemeClr>
        </a:solidFill>
        <a:ln w="28575"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Transferable and Generic</a:t>
          </a:r>
          <a:endParaRPr lang="ru-RU" sz="2200" kern="1200" dirty="0">
            <a:solidFill>
              <a:schemeClr val="tx1"/>
            </a:solidFill>
          </a:endParaRPr>
        </a:p>
      </dsp:txBody>
      <dsp:txXfrm>
        <a:off x="464466" y="1681304"/>
        <a:ext cx="2183633" cy="870279"/>
      </dsp:txXfrm>
    </dsp:sp>
    <dsp:sp modelId="{48D99F6F-3A08-43E7-AE91-2098CC1573A3}">
      <dsp:nvSpPr>
        <dsp:cNvPr id="0" name=""/>
        <dsp:cNvSpPr/>
      </dsp:nvSpPr>
      <dsp:spPr>
        <a:xfrm rot="5400000">
          <a:off x="4576772" y="811283"/>
          <a:ext cx="1841387" cy="5558929"/>
        </a:xfrm>
        <a:prstGeom prst="round2SameRect">
          <a:avLst/>
        </a:prstGeom>
        <a:solidFill>
          <a:schemeClr val="accent1">
            <a:lumMod val="20000"/>
            <a:lumOff val="80000"/>
            <a:alpha val="90000"/>
          </a:schemeClr>
        </a:solidFill>
        <a:ln w="285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ea typeface="Calibri" panose="020F0502020204030204" pitchFamily="34" charset="0"/>
              <a:cs typeface="Times New Roman" panose="02020603050405020304" pitchFamily="18" charset="0"/>
            </a:rPr>
            <a:t>Students will be able to:</a:t>
          </a:r>
          <a:endParaRPr lang="ru-RU" sz="1600" kern="1200" dirty="0"/>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Take into account the current legal norms when designing optimal solutions</a:t>
          </a:r>
          <a:endParaRPr lang="ru-RU" sz="1600" kern="1200" dirty="0"/>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Use reference electronic resources to search for and determine current editions of legal norms</a:t>
          </a:r>
          <a:endParaRPr lang="ru-RU" sz="1600" kern="1200" dirty="0" smtClean="0">
            <a:latin typeface="Times New Roman" panose="02020603050405020304" pitchFamily="18" charset="0"/>
            <a:cs typeface="Times New Roman" panose="02020603050405020304" pitchFamily="18" charset="0"/>
          </a:endParaRPr>
        </a:p>
      </dsp:txBody>
      <dsp:txXfrm rot="-5400000">
        <a:off x="2718002" y="2759943"/>
        <a:ext cx="5469040" cy="1661609"/>
      </dsp:txXfrm>
    </dsp:sp>
    <dsp:sp modelId="{534B1280-9904-4DAF-8404-5998FE8C292A}">
      <dsp:nvSpPr>
        <dsp:cNvPr id="0" name=""/>
        <dsp:cNvSpPr/>
      </dsp:nvSpPr>
      <dsp:spPr>
        <a:xfrm>
          <a:off x="417386" y="2702760"/>
          <a:ext cx="2300615" cy="1775974"/>
        </a:xfrm>
        <a:prstGeom prst="roundRect">
          <a:avLst/>
        </a:prstGeom>
        <a:solidFill>
          <a:schemeClr val="accent1">
            <a:lumMod val="60000"/>
            <a:lumOff val="40000"/>
          </a:schemeClr>
        </a:solidFill>
        <a:ln w="28575"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Subject Specific Practical</a:t>
          </a:r>
          <a:endParaRPr lang="ru-RU" sz="2200" kern="1200" dirty="0">
            <a:solidFill>
              <a:schemeClr val="tx1"/>
            </a:solidFill>
          </a:endParaRPr>
        </a:p>
      </dsp:txBody>
      <dsp:txXfrm>
        <a:off x="504082" y="2789456"/>
        <a:ext cx="2127223" cy="160258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129368-322C-C841-8B6B-7470F6912F04}" type="datetimeFigureOut">
              <a:rPr lang="en-US" smtClean="0"/>
              <a:t>2/20/2018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788EE4-B3D1-654F-AD5C-BAE252060799}" type="slidenum">
              <a:rPr lang="en-US" smtClean="0"/>
              <a:t>‹#›</a:t>
            </a:fld>
            <a:endParaRPr lang="en-US"/>
          </a:p>
        </p:txBody>
      </p:sp>
    </p:spTree>
    <p:extLst>
      <p:ext uri="{BB962C8B-B14F-4D97-AF65-F5344CB8AC3E}">
        <p14:creationId xmlns:p14="http://schemas.microsoft.com/office/powerpoint/2010/main" val="30167782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kern="1200" dirty="0" smtClean="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2F788EE4-B3D1-654F-AD5C-BAE252060799}" type="slidenum">
              <a:rPr lang="en-US" smtClean="0"/>
              <a:t>2</a:t>
            </a:fld>
            <a:endParaRPr lang="en-US"/>
          </a:p>
        </p:txBody>
      </p:sp>
    </p:spTree>
    <p:extLst>
      <p:ext uri="{BB962C8B-B14F-4D97-AF65-F5344CB8AC3E}">
        <p14:creationId xmlns:p14="http://schemas.microsoft.com/office/powerpoint/2010/main" val="2154445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216316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643788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Click to edit Master subtitle style</a:t>
            </a:r>
            <a:endParaRPr lang="en-US" dirty="0"/>
          </a:p>
        </p:txBody>
      </p:sp>
      <p:sp>
        <p:nvSpPr>
          <p:cNvPr id="7" name="Date Placeholder 6"/>
          <p:cNvSpPr>
            <a:spLocks noGrp="1"/>
          </p:cNvSpPr>
          <p:nvPr>
            <p:ph type="dt" sz="half" idx="10"/>
          </p:nvPr>
        </p:nvSpPr>
        <p:spPr/>
        <p:txBody>
          <a:bodyPr/>
          <a:lstStyle/>
          <a:p>
            <a:fld id="{C7490A35-3419-2944-B5AC-963777EE5DEF}" type="datetimeFigureOut">
              <a:rPr lang="en-US" smtClean="0"/>
              <a:t>2/20/2018</a:t>
            </a:fld>
            <a:endParaRPr lang="en-US"/>
          </a:p>
        </p:txBody>
      </p:sp>
      <p:sp>
        <p:nvSpPr>
          <p:cNvPr id="8" name="Slide Number Placeholder 7"/>
          <p:cNvSpPr>
            <a:spLocks noGrp="1"/>
          </p:cNvSpPr>
          <p:nvPr>
            <p:ph type="sldNum" sz="quarter" idx="11"/>
          </p:nvPr>
        </p:nvSpPr>
        <p:spPr/>
        <p:txBody>
          <a:bodyPr/>
          <a:lstStyle/>
          <a:p>
            <a:fld id="{10BB28B9-12F4-464F-B66B-E4A2FA11B97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4" name="Date Placeholder 3"/>
          <p:cNvSpPr>
            <a:spLocks noGrp="1"/>
          </p:cNvSpPr>
          <p:nvPr>
            <p:ph type="dt" sz="half" idx="10"/>
          </p:nvPr>
        </p:nvSpPr>
        <p:spPr/>
        <p:txBody>
          <a:bodyPr/>
          <a:lstStyle/>
          <a:p>
            <a:fld id="{C7490A35-3419-2944-B5AC-963777EE5DEF}"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Click to edit Master text styles</a:t>
            </a:r>
          </a:p>
        </p:txBody>
      </p:sp>
      <p:sp>
        <p:nvSpPr>
          <p:cNvPr id="4" name="Date Placeholder 3"/>
          <p:cNvSpPr>
            <a:spLocks noGrp="1"/>
          </p:cNvSpPr>
          <p:nvPr>
            <p:ph type="dt" sz="half" idx="10"/>
          </p:nvPr>
        </p:nvSpPr>
        <p:spPr/>
        <p:txBody>
          <a:bodyPr/>
          <a:lstStyle/>
          <a:p>
            <a:fld id="{C7490A35-3419-2944-B5AC-963777EE5DEF}"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5" name="Date Placeholder 4"/>
          <p:cNvSpPr>
            <a:spLocks noGrp="1"/>
          </p:cNvSpPr>
          <p:nvPr>
            <p:ph type="dt" sz="half" idx="10"/>
          </p:nvPr>
        </p:nvSpPr>
        <p:spPr/>
        <p:txBody>
          <a:bodyPr/>
          <a:lstStyle/>
          <a:p>
            <a:fld id="{C7490A35-3419-2944-B5AC-963777EE5DEF}" type="datetimeFigureOut">
              <a:rPr lang="en-US" smtClean="0"/>
              <a:t>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7" name="Date Placeholder 6"/>
          <p:cNvSpPr>
            <a:spLocks noGrp="1"/>
          </p:cNvSpPr>
          <p:nvPr>
            <p:ph type="dt" sz="half" idx="10"/>
          </p:nvPr>
        </p:nvSpPr>
        <p:spPr/>
        <p:txBody>
          <a:bodyPr/>
          <a:lstStyle/>
          <a:p>
            <a:fld id="{C7490A35-3419-2944-B5AC-963777EE5DEF}" type="datetimeFigureOut">
              <a:rPr lang="en-US" smtClean="0"/>
              <a:t>2/20/2018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BB28B9-12F4-464F-B66B-E4A2FA11B975}"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Date Placeholder 2"/>
          <p:cNvSpPr>
            <a:spLocks noGrp="1"/>
          </p:cNvSpPr>
          <p:nvPr>
            <p:ph type="dt" sz="half" idx="10"/>
          </p:nvPr>
        </p:nvSpPr>
        <p:spPr/>
        <p:txBody>
          <a:bodyPr/>
          <a:lstStyle/>
          <a:p>
            <a:fld id="{C7490A35-3419-2944-B5AC-963777EE5DEF}" type="datetimeFigureOut">
              <a:rPr lang="en-US" smtClean="0"/>
              <a:t>2/20/2018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90A35-3419-2944-B5AC-963777EE5DEF}" type="datetimeFigureOut">
              <a:rPr lang="en-US" smtClean="0"/>
              <a:t>2/20/2018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C7490A35-3419-2944-B5AC-963777EE5DEF}" type="datetimeFigureOut">
              <a:rPr lang="en-US" smtClean="0"/>
              <a:t>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C7490A35-3419-2944-B5AC-963777EE5DEF}" type="datetimeFigureOut">
              <a:rPr lang="en-US" smtClean="0"/>
              <a:t>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C7490A35-3419-2944-B5AC-963777EE5DEF}"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C7490A35-3419-2944-B5AC-963777EE5DEF}"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C7490A35-3419-2944-B5AC-963777EE5DEF}" type="datetimeFigureOut">
              <a:rPr lang="en-US" smtClean="0"/>
              <a:t>2/20/2018</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0BB28B9-12F4-464F-B66B-E4A2FA11B975}"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iforya@tpu.ru"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png"/><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hyperlink" Target="mailto:iforya@tpu.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073" y="2855352"/>
            <a:ext cx="8395854" cy="1833550"/>
          </a:xfrm>
        </p:spPr>
        <p:txBody>
          <a:bodyPr>
            <a:normAutofit fontScale="90000"/>
          </a:bodyPr>
          <a:lstStyle/>
          <a:p>
            <a:r>
              <a:rPr lang="en-US" sz="2800" b="1" dirty="0" smtClean="0">
                <a:effectLst/>
              </a:rPr>
              <a:t>RUSSIAN LAW</a:t>
            </a:r>
            <a:r>
              <a:rPr lang="en-US" sz="2800" b="1" dirty="0">
                <a:effectLst/>
              </a:rPr>
              <a:t/>
            </a:r>
            <a:br>
              <a:rPr lang="en-US" sz="2800" b="1" dirty="0">
                <a:effectLst/>
              </a:rPr>
            </a:br>
            <a:r>
              <a:rPr lang="en-US" sz="2800" b="1" dirty="0" smtClean="0">
                <a:effectLst/>
              </a:rPr>
              <a:t/>
            </a:r>
            <a:br>
              <a:rPr lang="en-US" sz="2800" b="1" dirty="0" smtClean="0">
                <a:effectLst/>
              </a:rPr>
            </a:br>
            <a:r>
              <a:rPr lang="en-US" sz="2800" b="1" dirty="0" smtClean="0">
                <a:effectLst/>
              </a:rPr>
              <a:t>Lecture </a:t>
            </a:r>
            <a:r>
              <a:rPr lang="en-US" sz="2800" b="1" dirty="0" smtClean="0">
                <a:effectLst/>
              </a:rPr>
              <a:t>1. </a:t>
            </a:r>
            <a:br>
              <a:rPr lang="en-US" sz="2800" b="1" dirty="0" smtClean="0">
                <a:effectLst/>
              </a:rPr>
            </a:br>
            <a:r>
              <a:rPr lang="en-US" sz="2800" b="1" dirty="0" smtClean="0">
                <a:effectLst/>
              </a:rPr>
              <a:t>Lecture</a:t>
            </a:r>
            <a:r>
              <a:rPr lang="ru-RU" sz="2800" b="1" dirty="0" smtClean="0">
                <a:effectLst/>
              </a:rPr>
              <a:t> </a:t>
            </a:r>
            <a:r>
              <a:rPr lang="en-US" sz="2800" b="1" dirty="0">
                <a:effectLst/>
              </a:rPr>
              <a:t>with elements of seminar:</a:t>
            </a:r>
            <a:br>
              <a:rPr lang="en-US" sz="2800" b="1" dirty="0">
                <a:effectLst/>
              </a:rPr>
            </a:br>
            <a:r>
              <a:rPr lang="en-US" sz="2800" b="1" dirty="0">
                <a:effectLst/>
              </a:rPr>
              <a:t/>
            </a:r>
            <a:br>
              <a:rPr lang="en-US" sz="2800" b="1" dirty="0">
                <a:effectLst/>
              </a:rPr>
            </a:br>
            <a:r>
              <a:rPr lang="en-US" sz="2800" b="1" dirty="0" smtClean="0">
                <a:effectLst/>
              </a:rPr>
              <a:t>Theory of law. </a:t>
            </a:r>
            <a:r>
              <a:rPr lang="en-US" sz="2800" b="1" dirty="0" smtClean="0">
                <a:effectLst/>
              </a:rPr>
              <a:t>Introduction to </a:t>
            </a:r>
            <a:r>
              <a:rPr lang="en-US" sz="2800" b="1" dirty="0" smtClean="0">
                <a:effectLst/>
              </a:rPr>
              <a:t>Russian</a:t>
            </a:r>
            <a:r>
              <a:rPr lang="ru-RU" sz="2800" b="1" dirty="0" smtClean="0">
                <a:effectLst/>
              </a:rPr>
              <a:t> </a:t>
            </a:r>
            <a:r>
              <a:rPr lang="en-US" sz="2800" b="1" dirty="0" smtClean="0">
                <a:effectLst/>
              </a:rPr>
              <a:t>Law</a:t>
            </a:r>
            <a:endParaRPr lang="en-US" sz="2800" b="1" dirty="0"/>
          </a:p>
        </p:txBody>
      </p:sp>
      <p:sp>
        <p:nvSpPr>
          <p:cNvPr id="3" name="Subtitle 2"/>
          <p:cNvSpPr>
            <a:spLocks noGrp="1"/>
          </p:cNvSpPr>
          <p:nvPr>
            <p:ph type="subTitle" idx="1"/>
          </p:nvPr>
        </p:nvSpPr>
        <p:spPr>
          <a:xfrm>
            <a:off x="3088888" y="4688902"/>
            <a:ext cx="6055112" cy="1957039"/>
          </a:xfrm>
        </p:spPr>
        <p:txBody>
          <a:bodyPr>
            <a:normAutofit fontScale="85000" lnSpcReduction="20000"/>
          </a:bodyPr>
          <a:lstStyle/>
          <a:p>
            <a:pPr algn="l"/>
            <a:r>
              <a:rPr lang="en-US" sz="2900" b="1" dirty="0" smtClean="0">
                <a:solidFill>
                  <a:srgbClr val="000000"/>
                </a:solidFill>
                <a:latin typeface="Times New Roman" panose="02020603050405020304" pitchFamily="18" charset="0"/>
                <a:cs typeface="Times New Roman" panose="02020603050405020304" pitchFamily="18" charset="0"/>
              </a:rPr>
              <a:t>Ilya </a:t>
            </a:r>
            <a:r>
              <a:rPr lang="en-US" sz="2900" b="1" dirty="0" err="1" smtClean="0">
                <a:solidFill>
                  <a:srgbClr val="000000"/>
                </a:solidFill>
                <a:latin typeface="Times New Roman" panose="02020603050405020304" pitchFamily="18" charset="0"/>
                <a:cs typeface="Times New Roman" panose="02020603050405020304" pitchFamily="18" charset="0"/>
              </a:rPr>
              <a:t>Alexandrovich</a:t>
            </a:r>
            <a:r>
              <a:rPr lang="en-US" sz="2900" b="1" dirty="0" smtClean="0">
                <a:solidFill>
                  <a:srgbClr val="000000"/>
                </a:solidFill>
                <a:latin typeface="Times New Roman" panose="02020603050405020304" pitchFamily="18" charset="0"/>
                <a:cs typeface="Times New Roman" panose="02020603050405020304" pitchFamily="18" charset="0"/>
              </a:rPr>
              <a:t> </a:t>
            </a:r>
            <a:r>
              <a:rPr lang="en-US" sz="2900" b="1" dirty="0" err="1" smtClean="0">
                <a:solidFill>
                  <a:srgbClr val="000000"/>
                </a:solidFill>
                <a:latin typeface="Times New Roman" panose="02020603050405020304" pitchFamily="18" charset="0"/>
                <a:cs typeface="Times New Roman" panose="02020603050405020304" pitchFamily="18" charset="0"/>
              </a:rPr>
              <a:t>Ageev</a:t>
            </a:r>
            <a:endParaRPr lang="en-US" sz="2900" dirty="0">
              <a:solidFill>
                <a:srgbClr val="000000"/>
              </a:solidFill>
              <a:latin typeface="Times New Roman" panose="02020603050405020304" pitchFamily="18" charset="0"/>
              <a:cs typeface="Times New Roman" panose="02020603050405020304" pitchFamily="18" charset="0"/>
            </a:endParaRPr>
          </a:p>
          <a:p>
            <a:pPr algn="l"/>
            <a:r>
              <a:rPr lang="en-US" sz="2900" dirty="0">
                <a:solidFill>
                  <a:srgbClr val="000000"/>
                </a:solidFill>
                <a:latin typeface="Times New Roman" panose="02020603050405020304" pitchFamily="18" charset="0"/>
                <a:cs typeface="Times New Roman" panose="02020603050405020304" pitchFamily="18" charset="0"/>
              </a:rPr>
              <a:t>Tomsk Polytechnic University</a:t>
            </a:r>
          </a:p>
          <a:p>
            <a:pPr algn="l"/>
            <a:r>
              <a:rPr lang="en-US" sz="2900" dirty="0">
                <a:solidFill>
                  <a:srgbClr val="000000"/>
                </a:solidFill>
                <a:latin typeface="Times New Roman" panose="02020603050405020304" pitchFamily="18" charset="0"/>
                <a:cs typeface="Times New Roman" panose="02020603050405020304" pitchFamily="18" charset="0"/>
              </a:rPr>
              <a:t>School of Core Engineering Education</a:t>
            </a:r>
          </a:p>
          <a:p>
            <a:pPr algn="l"/>
            <a:r>
              <a:rPr lang="en-US" sz="2900" dirty="0">
                <a:solidFill>
                  <a:srgbClr val="000000"/>
                </a:solidFill>
                <a:latin typeface="Times New Roman" panose="02020603050405020304" pitchFamily="18" charset="0"/>
                <a:cs typeface="Times New Roman" panose="02020603050405020304" pitchFamily="18" charset="0"/>
              </a:rPr>
              <a:t>Division for Social Sciences and </a:t>
            </a:r>
            <a:r>
              <a:rPr lang="en-US" sz="2900" dirty="0" smtClean="0">
                <a:solidFill>
                  <a:srgbClr val="000000"/>
                </a:solidFill>
                <a:latin typeface="Times New Roman" panose="02020603050405020304" pitchFamily="18" charset="0"/>
                <a:cs typeface="Times New Roman" panose="02020603050405020304" pitchFamily="18" charset="0"/>
              </a:rPr>
              <a:t>Humanities</a:t>
            </a:r>
          </a:p>
          <a:p>
            <a:pPr algn="l"/>
            <a:r>
              <a:rPr lang="en-US" sz="2900" b="1" dirty="0" smtClean="0">
                <a:solidFill>
                  <a:srgbClr val="000000"/>
                </a:solidFill>
                <a:latin typeface="Times New Roman" panose="02020603050405020304" pitchFamily="18" charset="0"/>
                <a:cs typeface="Times New Roman" panose="02020603050405020304" pitchFamily="18" charset="0"/>
                <a:hlinkClick r:id="rId2"/>
              </a:rPr>
              <a:t>agilalex@tpu.ru</a:t>
            </a:r>
            <a:r>
              <a:rPr lang="en-US" sz="2900" b="1" dirty="0" smtClean="0">
                <a:solidFill>
                  <a:srgbClr val="000000"/>
                </a:solidFill>
                <a:latin typeface="Times New Roman" panose="02020603050405020304" pitchFamily="18" charset="0"/>
                <a:cs typeface="Times New Roman" panose="02020603050405020304" pitchFamily="18" charset="0"/>
              </a:rPr>
              <a:t> </a:t>
            </a:r>
            <a:endParaRPr lang="en-US" sz="2900" b="1" dirty="0">
              <a:solidFill>
                <a:srgbClr val="000000"/>
              </a:solidFill>
              <a:latin typeface="Times New Roman" panose="02020603050405020304" pitchFamily="18" charset="0"/>
              <a:cs typeface="Times New Roman" panose="02020603050405020304" pitchFamily="18" charset="0"/>
            </a:endParaRPr>
          </a:p>
          <a:p>
            <a:pPr algn="l"/>
            <a:endParaRPr lang="en-US" sz="24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0" y="0"/>
            <a:ext cx="3760396" cy="1740923"/>
          </a:xfrm>
          <a:prstGeom prst="rect">
            <a:avLst/>
          </a:prstGeom>
        </p:spPr>
      </p:pic>
      <p:pic>
        <p:nvPicPr>
          <p:cNvPr id="5" name="Рисунок 4"/>
          <p:cNvPicPr>
            <a:picLocks noChangeAspect="1"/>
          </p:cNvPicPr>
          <p:nvPr/>
        </p:nvPicPr>
        <p:blipFill>
          <a:blip r:embed="rId4"/>
          <a:stretch>
            <a:fillRect/>
          </a:stretch>
        </p:blipFill>
        <p:spPr>
          <a:xfrm>
            <a:off x="5611449" y="0"/>
            <a:ext cx="3532552" cy="1740923"/>
          </a:xfrm>
          <a:prstGeom prst="rect">
            <a:avLst/>
          </a:prstGeom>
        </p:spPr>
      </p:pic>
    </p:spTree>
    <p:extLst>
      <p:ext uri="{BB962C8B-B14F-4D97-AF65-F5344CB8AC3E}">
        <p14:creationId xmlns:p14="http://schemas.microsoft.com/office/powerpoint/2010/main" val="191763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56716" y="94426"/>
            <a:ext cx="8229600" cy="675857"/>
          </a:xfrm>
        </p:spPr>
        <p:txBody>
          <a:bodyPr>
            <a:noAutofit/>
          </a:bodyPr>
          <a:lstStyle/>
          <a:p>
            <a:pPr>
              <a:lnSpc>
                <a:spcPct val="90000"/>
              </a:lnSpc>
            </a:pPr>
            <a:r>
              <a:rPr lang="ru-RU" sz="2400" dirty="0" smtClean="0"/>
              <a:t>			</a:t>
            </a:r>
            <a:r>
              <a:rPr lang="en-US" sz="2800" b="1" dirty="0" smtClean="0"/>
              <a:t>Professional Background</a:t>
            </a:r>
            <a:endParaRPr lang="en-US" sz="2800" b="1" dirty="0"/>
          </a:p>
        </p:txBody>
      </p:sp>
      <p:pic>
        <p:nvPicPr>
          <p:cNvPr id="2" name="Рисунок 1"/>
          <p:cNvPicPr>
            <a:picLocks noChangeAspect="1"/>
          </p:cNvPicPr>
          <p:nvPr/>
        </p:nvPicPr>
        <p:blipFill>
          <a:blip r:embed="rId3"/>
          <a:stretch>
            <a:fillRect/>
          </a:stretch>
        </p:blipFill>
        <p:spPr>
          <a:xfrm>
            <a:off x="0" y="5814647"/>
            <a:ext cx="4853355" cy="1043354"/>
          </a:xfrm>
          <a:prstGeom prst="rect">
            <a:avLst/>
          </a:prstGeom>
        </p:spPr>
      </p:pic>
      <p:pic>
        <p:nvPicPr>
          <p:cNvPr id="4" name="Рисунок 3"/>
          <p:cNvPicPr>
            <a:picLocks noChangeAspect="1"/>
          </p:cNvPicPr>
          <p:nvPr/>
        </p:nvPicPr>
        <p:blipFill>
          <a:blip r:embed="rId4"/>
          <a:stretch>
            <a:fillRect/>
          </a:stretch>
        </p:blipFill>
        <p:spPr>
          <a:xfrm>
            <a:off x="0" y="0"/>
            <a:ext cx="1841152" cy="853514"/>
          </a:xfrm>
          <a:prstGeom prst="rect">
            <a:avLst/>
          </a:prstGeom>
        </p:spPr>
      </p:pic>
      <p:sp>
        <p:nvSpPr>
          <p:cNvPr id="7" name="Прямоугольник 6"/>
          <p:cNvSpPr/>
          <p:nvPr/>
        </p:nvSpPr>
        <p:spPr>
          <a:xfrm>
            <a:off x="2296183" y="1793179"/>
            <a:ext cx="6790133" cy="4062651"/>
          </a:xfrm>
          <a:prstGeom prst="rect">
            <a:avLst/>
          </a:prstGeom>
        </p:spPr>
        <p:txBody>
          <a:bodyPr wrap="square">
            <a:spAutoFit/>
          </a:bodyPr>
          <a:lstStyle/>
          <a:p>
            <a:r>
              <a:rPr lang="en-US" sz="2400" b="1" dirty="0" smtClean="0"/>
              <a:t>Ilya </a:t>
            </a:r>
            <a:r>
              <a:rPr lang="en-US" sz="2400" b="1" dirty="0" err="1" smtClean="0"/>
              <a:t>Alexandrovich</a:t>
            </a:r>
            <a:r>
              <a:rPr lang="en-US" sz="2400" b="1" dirty="0" smtClean="0"/>
              <a:t> </a:t>
            </a:r>
            <a:r>
              <a:rPr lang="en-US" sz="2400" b="1" dirty="0" err="1" smtClean="0"/>
              <a:t>Ageev</a:t>
            </a:r>
            <a:r>
              <a:rPr lang="en-US" sz="2400" b="1" dirty="0" smtClean="0"/>
              <a:t> </a:t>
            </a:r>
            <a:endParaRPr lang="en-US" sz="2400" b="1" dirty="0"/>
          </a:p>
          <a:p>
            <a:r>
              <a:rPr lang="en-US" sz="2400" dirty="0"/>
              <a:t>   Associate </a:t>
            </a:r>
            <a:r>
              <a:rPr lang="en-US" sz="2400" dirty="0" smtClean="0"/>
              <a:t>professor, PhD </a:t>
            </a:r>
            <a:r>
              <a:rPr lang="en-US" sz="2400" dirty="0"/>
              <a:t>in History </a:t>
            </a:r>
          </a:p>
          <a:p>
            <a:endParaRPr lang="en-US" sz="2400" dirty="0"/>
          </a:p>
          <a:p>
            <a:r>
              <a:rPr lang="en-US" sz="2400" b="1" dirty="0" smtClean="0"/>
              <a:t>Courses</a:t>
            </a:r>
            <a:endParaRPr lang="en-US" sz="2400" b="1" dirty="0"/>
          </a:p>
          <a:p>
            <a:r>
              <a:rPr lang="en-US" sz="2400" dirty="0"/>
              <a:t>o	</a:t>
            </a:r>
            <a:r>
              <a:rPr lang="en-US" sz="2400" dirty="0" smtClean="0"/>
              <a:t>Law</a:t>
            </a:r>
            <a:endParaRPr lang="en-US" sz="2400" dirty="0"/>
          </a:p>
          <a:p>
            <a:r>
              <a:rPr lang="en-US" sz="2400" dirty="0"/>
              <a:t>o	Political science</a:t>
            </a:r>
          </a:p>
          <a:p>
            <a:endParaRPr lang="en-US" sz="2400" b="1" dirty="0" smtClean="0"/>
          </a:p>
          <a:p>
            <a:r>
              <a:rPr lang="en-US" sz="2400" b="1" dirty="0" smtClean="0"/>
              <a:t>Research</a:t>
            </a:r>
            <a:endParaRPr lang="en-US" sz="2400" b="1" dirty="0"/>
          </a:p>
          <a:p>
            <a:r>
              <a:rPr lang="en-US" sz="2400" dirty="0"/>
              <a:t>o	</a:t>
            </a:r>
            <a:r>
              <a:rPr lang="en-US" sz="2400" dirty="0" smtClean="0"/>
              <a:t>Urban studies</a:t>
            </a:r>
            <a:endParaRPr lang="en-US" sz="2400" dirty="0"/>
          </a:p>
          <a:p>
            <a:r>
              <a:rPr lang="en-US" sz="2400" dirty="0"/>
              <a:t>o	</a:t>
            </a:r>
            <a:r>
              <a:rPr lang="en-US" sz="2400" dirty="0" smtClean="0"/>
              <a:t>Transport history</a:t>
            </a:r>
            <a:endParaRPr lang="en-US" sz="2400" dirty="0"/>
          </a:p>
          <a:p>
            <a:r>
              <a:rPr lang="en-US" dirty="0" smtClean="0"/>
              <a:t> </a:t>
            </a:r>
            <a:endParaRPr lang="en-US" dirty="0"/>
          </a:p>
        </p:txBody>
      </p:sp>
      <p:pic>
        <p:nvPicPr>
          <p:cNvPr id="3" name="Рисунок 2"/>
          <p:cNvPicPr>
            <a:picLocks noChangeAspect="1"/>
          </p:cNvPicPr>
          <p:nvPr/>
        </p:nvPicPr>
        <p:blipFill>
          <a:blip r:embed="rId5"/>
          <a:stretch>
            <a:fillRect/>
          </a:stretch>
        </p:blipFill>
        <p:spPr>
          <a:xfrm>
            <a:off x="135881" y="1793179"/>
            <a:ext cx="2096839" cy="2446312"/>
          </a:xfrm>
          <a:prstGeom prst="rect">
            <a:avLst/>
          </a:prstGeom>
        </p:spPr>
      </p:pic>
    </p:spTree>
    <p:extLst>
      <p:ext uri="{BB962C8B-B14F-4D97-AF65-F5344CB8AC3E}">
        <p14:creationId xmlns:p14="http://schemas.microsoft.com/office/powerpoint/2010/main" val="38373737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672683"/>
          </a:xfrm>
        </p:spPr>
        <p:txBody>
          <a:bodyPr/>
          <a:lstStyle/>
          <a:p>
            <a:r>
              <a:rPr lang="en-US" sz="4000" b="1" dirty="0" smtClean="0">
                <a:effectLst/>
              </a:rPr>
              <a:t>Information about the course</a:t>
            </a:r>
            <a:br>
              <a:rPr lang="en-US" sz="4000" b="1" dirty="0" smtClean="0">
                <a:effectLst/>
              </a:rPr>
            </a:br>
            <a:r>
              <a:rPr lang="en-US" sz="4000" b="1" dirty="0" smtClean="0">
                <a:effectLst/>
              </a:rPr>
              <a:t>“Russian law”</a:t>
            </a:r>
            <a:endParaRPr lang="ru-RU" sz="4000" b="1" dirty="0">
              <a:effectLst/>
            </a:endParaRPr>
          </a:p>
        </p:txBody>
      </p:sp>
      <p:graphicFrame>
        <p:nvGraphicFramePr>
          <p:cNvPr id="4" name="Таблица 3"/>
          <p:cNvGraphicFramePr>
            <a:graphicFrameLocks noGrp="1"/>
          </p:cNvGraphicFramePr>
          <p:nvPr>
            <p:extLst/>
          </p:nvPr>
        </p:nvGraphicFramePr>
        <p:xfrm>
          <a:off x="572877" y="1806499"/>
          <a:ext cx="8113923" cy="3543624"/>
        </p:xfrm>
        <a:graphic>
          <a:graphicData uri="http://schemas.openxmlformats.org/drawingml/2006/table">
            <a:tbl>
              <a:tblPr firstRow="1" bandRow="1">
                <a:tableStyleId>{5C22544A-7EE6-4342-B048-85BDC9FD1C3A}</a:tableStyleId>
              </a:tblPr>
              <a:tblGrid>
                <a:gridCol w="3103820"/>
                <a:gridCol w="5010103"/>
              </a:tblGrid>
              <a:tr h="1527716">
                <a:tc>
                  <a:txBody>
                    <a:bodyPr/>
                    <a:lstStyle/>
                    <a:p>
                      <a:r>
                        <a:rPr lang="en-US" sz="2400" b="1" dirty="0" smtClean="0">
                          <a:latin typeface="Times New Roman" panose="02020603050405020304" pitchFamily="18" charset="0"/>
                          <a:cs typeface="Times New Roman" panose="02020603050405020304" pitchFamily="18" charset="0"/>
                        </a:rPr>
                        <a:t>Study time allocation</a:t>
                      </a:r>
                      <a:endParaRPr lang="ru-RU"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anose="02020603050405020304" pitchFamily="18" charset="0"/>
                          <a:cs typeface="Times New Roman" panose="02020603050405020304" pitchFamily="18" charset="0"/>
                        </a:rPr>
                        <a:t>36 contact hours </a:t>
                      </a:r>
                      <a:br>
                        <a:rPr lang="en-US"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a:t>
                      </a:r>
                      <a:r>
                        <a:rPr lang="ru-RU" sz="2400" baseline="0" dirty="0" smtClean="0">
                          <a:latin typeface="Times New Roman" panose="02020603050405020304" pitchFamily="18" charset="0"/>
                          <a:cs typeface="Times New Roman" panose="02020603050405020304" pitchFamily="18" charset="0"/>
                        </a:rPr>
                        <a:t> </a:t>
                      </a:r>
                      <a:r>
                        <a:rPr lang="en-US" sz="2400" baseline="0" dirty="0" smtClean="0">
                          <a:latin typeface="Times New Roman" panose="02020603050405020304" pitchFamily="18" charset="0"/>
                          <a:cs typeface="Times New Roman" panose="02020603050405020304" pitchFamily="18" charset="0"/>
                        </a:rPr>
                        <a:t>18</a:t>
                      </a:r>
                      <a:r>
                        <a:rPr lang="en-US" sz="2400" dirty="0" smtClean="0">
                          <a:latin typeface="Times New Roman" panose="02020603050405020304" pitchFamily="18" charset="0"/>
                          <a:cs typeface="Times New Roman" panose="02020603050405020304" pitchFamily="18" charset="0"/>
                        </a:rPr>
                        <a:t> lectures with elements of seminars.</a:t>
                      </a:r>
                      <a:endParaRPr lang="ru-RU" sz="2400" dirty="0" smtClean="0">
                        <a:latin typeface="Times New Roman" panose="02020603050405020304" pitchFamily="18" charset="0"/>
                        <a:cs typeface="Times New Roman" panose="02020603050405020304" pitchFamily="18" charset="0"/>
                      </a:endParaRPr>
                    </a:p>
                  </a:txBody>
                  <a:tcPr/>
                </a:tc>
              </a:tr>
              <a:tr h="503977">
                <a:tc>
                  <a:txBody>
                    <a:bodyPr/>
                    <a:lstStyle/>
                    <a:p>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Credit points</a:t>
                      </a:r>
                      <a:endParaRPr lang="ru-RU" sz="2400" dirty="0"/>
                    </a:p>
                  </a:txBody>
                  <a:tcPr/>
                </a:tc>
                <a:tc>
                  <a:txBody>
                    <a:bodyPr/>
                    <a:lstStyle/>
                    <a:p>
                      <a:r>
                        <a:rPr lang="ru-RU" sz="2400" dirty="0" smtClean="0">
                          <a:latin typeface="Times New Roman" panose="02020603050405020304" pitchFamily="18" charset="0"/>
                          <a:cs typeface="Times New Roman" panose="02020603050405020304" pitchFamily="18" charset="0"/>
                        </a:rPr>
                        <a:t>2</a:t>
                      </a:r>
                      <a:r>
                        <a:rPr lang="ru-RU" sz="2400" baseline="0" dirty="0" smtClean="0">
                          <a:latin typeface="Times New Roman" panose="02020603050405020304" pitchFamily="18" charset="0"/>
                          <a:cs typeface="Times New Roman" panose="02020603050405020304" pitchFamily="18" charset="0"/>
                        </a:rPr>
                        <a:t> </a:t>
                      </a:r>
                      <a:r>
                        <a:rPr lang="en-US" sz="2400" baseline="0" dirty="0" smtClean="0">
                          <a:latin typeface="Times New Roman" panose="02020603050405020304" pitchFamily="18" charset="0"/>
                          <a:cs typeface="Times New Roman" panose="02020603050405020304" pitchFamily="18" charset="0"/>
                        </a:rPr>
                        <a:t>or 3</a:t>
                      </a:r>
                      <a:endParaRPr lang="ru-RU" sz="2400" dirty="0"/>
                    </a:p>
                  </a:txBody>
                  <a:tcPr/>
                </a:tc>
              </a:tr>
              <a:tr h="503977">
                <a:tc>
                  <a:txBody>
                    <a:bodyPr/>
                    <a:lstStyle/>
                    <a:p>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Semester</a:t>
                      </a:r>
                      <a:endParaRPr lang="ru-RU" sz="2400" dirty="0"/>
                    </a:p>
                  </a:txBody>
                  <a:tcPr/>
                </a:tc>
                <a:tc>
                  <a:txBody>
                    <a:bodyPr/>
                    <a:lstStyle/>
                    <a:p>
                      <a:r>
                        <a:rPr lang="en-US" sz="2400" dirty="0" smtClean="0">
                          <a:latin typeface="Times New Roman" panose="02020603050405020304" pitchFamily="18" charset="0"/>
                          <a:cs typeface="Times New Roman" panose="02020603050405020304" pitchFamily="18" charset="0"/>
                        </a:rPr>
                        <a:t>2</a:t>
                      </a:r>
                      <a:endParaRPr lang="ru-RU" sz="2400" dirty="0"/>
                    </a:p>
                  </a:txBody>
                  <a:tcPr/>
                </a:tc>
              </a:tr>
              <a:tr h="503977">
                <a:tc>
                  <a:txBody>
                    <a:bodyPr/>
                    <a:lstStyle/>
                    <a:p>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Assessment method</a:t>
                      </a:r>
                      <a:endParaRPr lang="ru-RU"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Pass/fail exam</a:t>
                      </a:r>
                      <a:endParaRPr lang="ru-RU" sz="2400" dirty="0" smtClean="0">
                        <a:latin typeface="Times New Roman" panose="02020603050405020304" pitchFamily="18" charset="0"/>
                        <a:ea typeface="Calibri" panose="020F0502020204030204" pitchFamily="34" charset="0"/>
                        <a:cs typeface="Times New Roman" panose="02020603050405020304" pitchFamily="18" charset="0"/>
                      </a:endParaRPr>
                    </a:p>
                  </a:txBody>
                  <a:tcPr/>
                </a:tc>
              </a:tr>
              <a:tr h="503977">
                <a:tc>
                  <a:txBody>
                    <a:bodyPr/>
                    <a:lstStyle/>
                    <a:p>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Mode of study</a:t>
                      </a:r>
                      <a:endParaRPr lang="ru-RU" sz="2400" dirty="0"/>
                    </a:p>
                  </a:txBody>
                  <a:tcPr/>
                </a:tc>
                <a:tc>
                  <a:txBody>
                    <a:bodyPr/>
                    <a:lstStyle/>
                    <a:p>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full-time attendance</a:t>
                      </a:r>
                      <a:endParaRPr lang="ru-RU" sz="2400" dirty="0"/>
                    </a:p>
                  </a:txBody>
                  <a:tcPr/>
                </a:tc>
              </a:tr>
            </a:tbl>
          </a:graphicData>
        </a:graphic>
      </p:graphicFrame>
    </p:spTree>
    <p:extLst>
      <p:ext uri="{BB962C8B-B14F-4D97-AF65-F5344CB8AC3E}">
        <p14:creationId xmlns:p14="http://schemas.microsoft.com/office/powerpoint/2010/main" val="1924032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74638"/>
            <a:ext cx="8229600" cy="850925"/>
          </a:xfrm>
        </p:spPr>
        <p:txBody>
          <a:bodyPr>
            <a:noAutofit/>
          </a:bodyPr>
          <a:lstStyle/>
          <a:p>
            <a:pPr algn="r">
              <a:lnSpc>
                <a:spcPct val="90000"/>
              </a:lnSpc>
            </a:pPr>
            <a:r>
              <a:rPr lang="ru-RU" sz="2400" dirty="0" smtClean="0"/>
              <a:t>	</a:t>
            </a:r>
            <a:r>
              <a:rPr lang="en-US" sz="3200" b="1" dirty="0" smtClean="0">
                <a:effectLst/>
              </a:rPr>
              <a:t>RUSSIAN  LAW</a:t>
            </a:r>
            <a:endParaRPr lang="en-US" sz="2800" b="1" dirty="0"/>
          </a:p>
        </p:txBody>
      </p:sp>
      <p:pic>
        <p:nvPicPr>
          <p:cNvPr id="2" name="Рисунок 1"/>
          <p:cNvPicPr>
            <a:picLocks noChangeAspect="1"/>
          </p:cNvPicPr>
          <p:nvPr/>
        </p:nvPicPr>
        <p:blipFill>
          <a:blip r:embed="rId3"/>
          <a:stretch>
            <a:fillRect/>
          </a:stretch>
        </p:blipFill>
        <p:spPr>
          <a:xfrm>
            <a:off x="0" y="5814647"/>
            <a:ext cx="4853355" cy="1043354"/>
          </a:xfrm>
          <a:prstGeom prst="rect">
            <a:avLst/>
          </a:prstGeom>
        </p:spPr>
      </p:pic>
      <p:pic>
        <p:nvPicPr>
          <p:cNvPr id="4" name="Рисунок 3"/>
          <p:cNvPicPr>
            <a:picLocks noChangeAspect="1"/>
          </p:cNvPicPr>
          <p:nvPr/>
        </p:nvPicPr>
        <p:blipFill>
          <a:blip r:embed="rId4"/>
          <a:stretch>
            <a:fillRect/>
          </a:stretch>
        </p:blipFill>
        <p:spPr>
          <a:xfrm>
            <a:off x="0" y="0"/>
            <a:ext cx="1841152" cy="853514"/>
          </a:xfrm>
          <a:prstGeom prst="rect">
            <a:avLst/>
          </a:prstGeom>
        </p:spPr>
      </p:pic>
      <p:graphicFrame>
        <p:nvGraphicFramePr>
          <p:cNvPr id="9" name="Схема 8"/>
          <p:cNvGraphicFramePr/>
          <p:nvPr>
            <p:extLst>
              <p:ext uri="{D42A27DB-BD31-4B8C-83A1-F6EECF244321}">
                <p14:modId xmlns:p14="http://schemas.microsoft.com/office/powerpoint/2010/main" val="844760363"/>
              </p:ext>
            </p:extLst>
          </p:nvPr>
        </p:nvGraphicFramePr>
        <p:xfrm>
          <a:off x="360000" y="1125563"/>
          <a:ext cx="8607730" cy="521076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52352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74638"/>
            <a:ext cx="8229600" cy="850925"/>
          </a:xfrm>
        </p:spPr>
        <p:txBody>
          <a:bodyPr>
            <a:noAutofit/>
          </a:bodyPr>
          <a:lstStyle/>
          <a:p>
            <a:pPr algn="r">
              <a:lnSpc>
                <a:spcPct val="90000"/>
              </a:lnSpc>
            </a:pPr>
            <a:r>
              <a:rPr lang="ru-RU" sz="2400" dirty="0" smtClean="0"/>
              <a:t>			</a:t>
            </a:r>
            <a:r>
              <a:rPr lang="en-US" sz="3200" b="1" dirty="0">
                <a:effectLst/>
              </a:rPr>
              <a:t> </a:t>
            </a:r>
            <a:r>
              <a:rPr lang="en-US" sz="3200" b="1" dirty="0" smtClean="0">
                <a:effectLst/>
              </a:rPr>
              <a:t>RUSSIAN LAW</a:t>
            </a:r>
            <a:endParaRPr lang="en-US" sz="2800" b="1" dirty="0"/>
          </a:p>
        </p:txBody>
      </p:sp>
      <p:pic>
        <p:nvPicPr>
          <p:cNvPr id="2" name="Рисунок 1"/>
          <p:cNvPicPr>
            <a:picLocks noChangeAspect="1"/>
          </p:cNvPicPr>
          <p:nvPr/>
        </p:nvPicPr>
        <p:blipFill>
          <a:blip r:embed="rId3"/>
          <a:stretch>
            <a:fillRect/>
          </a:stretch>
        </p:blipFill>
        <p:spPr>
          <a:xfrm>
            <a:off x="0" y="5814647"/>
            <a:ext cx="4853355" cy="1043354"/>
          </a:xfrm>
          <a:prstGeom prst="rect">
            <a:avLst/>
          </a:prstGeom>
        </p:spPr>
      </p:pic>
      <p:pic>
        <p:nvPicPr>
          <p:cNvPr id="4" name="Рисунок 3"/>
          <p:cNvPicPr>
            <a:picLocks noChangeAspect="1"/>
          </p:cNvPicPr>
          <p:nvPr/>
        </p:nvPicPr>
        <p:blipFill>
          <a:blip r:embed="rId4"/>
          <a:stretch>
            <a:fillRect/>
          </a:stretch>
        </p:blipFill>
        <p:spPr>
          <a:xfrm>
            <a:off x="0" y="0"/>
            <a:ext cx="1841152" cy="853514"/>
          </a:xfrm>
          <a:prstGeom prst="rect">
            <a:avLst/>
          </a:prstGeom>
        </p:spPr>
      </p:pic>
      <p:graphicFrame>
        <p:nvGraphicFramePr>
          <p:cNvPr id="9" name="Схема 8"/>
          <p:cNvGraphicFramePr/>
          <p:nvPr>
            <p:extLst>
              <p:ext uri="{D42A27DB-BD31-4B8C-83A1-F6EECF244321}">
                <p14:modId xmlns:p14="http://schemas.microsoft.com/office/powerpoint/2010/main" val="1592225957"/>
              </p:ext>
            </p:extLst>
          </p:nvPr>
        </p:nvGraphicFramePr>
        <p:xfrm>
          <a:off x="276062" y="1302079"/>
          <a:ext cx="8694318" cy="45125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2169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71239"/>
          </a:xfrm>
        </p:spPr>
        <p:txBody>
          <a:bodyPr/>
          <a:lstStyle/>
          <a:p>
            <a:r>
              <a:rPr lang="en-US" sz="4000" b="1" dirty="0">
                <a:effectLst/>
              </a:rPr>
              <a:t>Information </a:t>
            </a:r>
            <a:r>
              <a:rPr lang="en-US" sz="4000" b="1" dirty="0" smtClean="0">
                <a:effectLst/>
              </a:rPr>
              <a:t>support</a:t>
            </a:r>
            <a:r>
              <a:rPr lang="ru-RU" sz="4000" b="1" dirty="0" smtClean="0">
                <a:effectLst/>
              </a:rPr>
              <a:t> </a:t>
            </a:r>
            <a:r>
              <a:rPr lang="en-US" sz="4000" b="1" dirty="0" smtClean="0">
                <a:effectLst/>
              </a:rPr>
              <a:t>of the course</a:t>
            </a:r>
            <a:endParaRPr lang="ru-RU" sz="4000" b="1" dirty="0">
              <a:effectLst/>
            </a:endParaRPr>
          </a:p>
        </p:txBody>
      </p:sp>
      <p:sp>
        <p:nvSpPr>
          <p:cNvPr id="3" name="Прямоугольник 2"/>
          <p:cNvSpPr/>
          <p:nvPr/>
        </p:nvSpPr>
        <p:spPr>
          <a:xfrm>
            <a:off x="657921" y="2113377"/>
            <a:ext cx="7248293" cy="1569660"/>
          </a:xfrm>
          <a:prstGeom prst="rect">
            <a:avLst/>
          </a:prstGeom>
        </p:spPr>
        <p:txBody>
          <a:bodyPr wrap="square">
            <a:spAutoFit/>
          </a:bodyPr>
          <a:lstStyle/>
          <a:p>
            <a:r>
              <a:rPr lang="en-US" sz="2400" b="1" dirty="0" smtClean="0"/>
              <a:t>Personal Web-Page in </a:t>
            </a:r>
            <a:r>
              <a:rPr lang="en-US" sz="2400" b="1" dirty="0"/>
              <a:t>English and Russian </a:t>
            </a:r>
            <a:endParaRPr lang="ru-RU" sz="2400" b="1" dirty="0" smtClean="0"/>
          </a:p>
          <a:p>
            <a:endParaRPr lang="ru-RU" sz="2400" b="1" dirty="0" smtClean="0"/>
          </a:p>
          <a:p>
            <a:r>
              <a:rPr lang="en-US" sz="2400" dirty="0"/>
              <a:t>http://portal.tpu.ru/SHARED/a/AGILALEX/eng</a:t>
            </a:r>
            <a:r>
              <a:rPr lang="ru-RU" sz="2400" dirty="0" smtClean="0"/>
              <a:t> </a:t>
            </a:r>
            <a:r>
              <a:rPr lang="en-US" sz="2400" dirty="0"/>
              <a:t>http://portal.tpu.ru/SHARED/a/AGILALEX</a:t>
            </a:r>
            <a:endParaRPr lang="ru-RU" dirty="0"/>
          </a:p>
        </p:txBody>
      </p:sp>
    </p:spTree>
    <p:extLst>
      <p:ext uri="{BB962C8B-B14F-4D97-AF65-F5344CB8AC3E}">
        <p14:creationId xmlns:p14="http://schemas.microsoft.com/office/powerpoint/2010/main" val="178261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086" y="2838735"/>
            <a:ext cx="8229600" cy="1600200"/>
          </a:xfrm>
        </p:spPr>
        <p:txBody>
          <a:bodyPr/>
          <a:lstStyle/>
          <a:p>
            <a:r>
              <a:rPr lang="en-US" dirty="0" smtClean="0"/>
              <a:t>What are the main purposes of law studies</a:t>
            </a:r>
            <a:r>
              <a:rPr lang="ru-RU" dirty="0" smtClean="0"/>
              <a:t>?</a:t>
            </a:r>
            <a:endParaRPr lang="ru-RU" dirty="0"/>
          </a:p>
        </p:txBody>
      </p:sp>
      <p:sp>
        <p:nvSpPr>
          <p:cNvPr id="3" name="TextBox 2"/>
          <p:cNvSpPr txBox="1"/>
          <p:nvPr/>
        </p:nvSpPr>
        <p:spPr>
          <a:xfrm>
            <a:off x="1105469" y="968991"/>
            <a:ext cx="5677468" cy="646331"/>
          </a:xfrm>
          <a:prstGeom prst="rect">
            <a:avLst/>
          </a:prstGeom>
          <a:noFill/>
        </p:spPr>
        <p:txBody>
          <a:bodyPr wrap="square" rtlCol="0">
            <a:spAutoFit/>
          </a:bodyPr>
          <a:lstStyle/>
          <a:p>
            <a:r>
              <a:rPr lang="en-US" sz="3600" dirty="0" smtClean="0">
                <a:latin typeface="Mongolian Baiti" panose="03000500000000000000" pitchFamily="66" charset="0"/>
                <a:cs typeface="Mongolian Baiti" panose="03000500000000000000" pitchFamily="66" charset="0"/>
              </a:rPr>
              <a:t>question:</a:t>
            </a:r>
            <a:endParaRPr lang="ru-RU" sz="3600" dirty="0">
              <a:cs typeface="Mongolian Baiti" panose="03000500000000000000" pitchFamily="66" charset="0"/>
            </a:endParaRPr>
          </a:p>
        </p:txBody>
      </p:sp>
    </p:spTree>
    <p:extLst>
      <p:ext uri="{BB962C8B-B14F-4D97-AF65-F5344CB8AC3E}">
        <p14:creationId xmlns:p14="http://schemas.microsoft.com/office/powerpoint/2010/main" val="4077370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en-US" sz="4000" dirty="0">
                <a:solidFill>
                  <a:schemeClr val="tx1"/>
                </a:solidFill>
                <a:effectLst/>
                <a:latin typeface="Mongolian Baiti" panose="03000500000000000000" pitchFamily="66" charset="0"/>
                <a:cs typeface="Mongolian Baiti" panose="03000500000000000000" pitchFamily="66" charset="0"/>
              </a:rPr>
              <a:t>question</a:t>
            </a:r>
            <a:r>
              <a:rPr lang="en-US" sz="4000" dirty="0" smtClean="0">
                <a:solidFill>
                  <a:schemeClr val="tx1"/>
                </a:solidFill>
                <a:effectLst/>
                <a:latin typeface="Mongolian Baiti" panose="03000500000000000000" pitchFamily="66" charset="0"/>
                <a:cs typeface="Mongolian Baiti" panose="03000500000000000000" pitchFamily="66" charset="0"/>
              </a:rPr>
              <a:t>:</a:t>
            </a:r>
            <a:endParaRPr lang="ru-RU" sz="4000" dirty="0">
              <a:solidFill>
                <a:schemeClr val="tx1"/>
              </a:solidFill>
              <a:effectLst/>
            </a:endParaRPr>
          </a:p>
        </p:txBody>
      </p:sp>
      <p:sp>
        <p:nvSpPr>
          <p:cNvPr id="3" name="Заголовок 1"/>
          <p:cNvSpPr txBox="1">
            <a:spLocks/>
          </p:cNvSpPr>
          <p:nvPr/>
        </p:nvSpPr>
        <p:spPr>
          <a:xfrm>
            <a:off x="634620" y="4244455"/>
            <a:ext cx="8229600" cy="16002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dirty="0" smtClean="0"/>
              <a:t>What does it mean the term “legal system”</a:t>
            </a:r>
            <a:r>
              <a:rPr lang="ru-RU" dirty="0" smtClean="0"/>
              <a:t>?</a:t>
            </a:r>
            <a:endParaRPr lang="en-US" dirty="0" smtClean="0"/>
          </a:p>
          <a:p>
            <a:endParaRPr lang="en-US" dirty="0"/>
          </a:p>
          <a:p>
            <a:r>
              <a:rPr lang="en-US" dirty="0" smtClean="0"/>
              <a:t>What types of legal system do You know?</a:t>
            </a:r>
            <a:endParaRPr lang="ru-RU" dirty="0"/>
          </a:p>
        </p:txBody>
      </p:sp>
    </p:spTree>
    <p:extLst>
      <p:ext uri="{BB962C8B-B14F-4D97-AF65-F5344CB8AC3E}">
        <p14:creationId xmlns:p14="http://schemas.microsoft.com/office/powerpoint/2010/main" val="469408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0753"/>
            <a:ext cx="8229600" cy="1600200"/>
          </a:xfrm>
        </p:spPr>
        <p:txBody>
          <a:bodyPr/>
          <a:lstStyle/>
          <a:p>
            <a:pPr algn="l"/>
            <a:r>
              <a:rPr lang="en-US" dirty="0" smtClean="0"/>
              <a:t/>
            </a:r>
            <a:br>
              <a:rPr lang="en-US" dirty="0" smtClean="0"/>
            </a:br>
            <a:r>
              <a:rPr lang="en-US" dirty="0" smtClean="0"/>
              <a:t>Legal systems in the World</a:t>
            </a:r>
            <a:endParaRPr lang="ru-RU" dirty="0"/>
          </a:p>
        </p:txBody>
      </p:sp>
      <p:sp>
        <p:nvSpPr>
          <p:cNvPr id="3" name="Объект 2"/>
          <p:cNvSpPr>
            <a:spLocks noGrp="1"/>
          </p:cNvSpPr>
          <p:nvPr>
            <p:ph idx="1"/>
          </p:nvPr>
        </p:nvSpPr>
        <p:spPr>
          <a:xfrm>
            <a:off x="457200" y="3060511"/>
            <a:ext cx="8229600" cy="4525963"/>
          </a:xfrm>
        </p:spPr>
        <p:txBody>
          <a:bodyPr>
            <a:normAutofit/>
          </a:bodyPr>
          <a:lstStyle/>
          <a:p>
            <a:r>
              <a:rPr lang="en-US" sz="3200" dirty="0">
                <a:solidFill>
                  <a:schemeClr val="tx1"/>
                </a:solidFill>
              </a:rPr>
              <a:t>Civil law </a:t>
            </a:r>
            <a:r>
              <a:rPr lang="en-US" sz="3200" dirty="0">
                <a:solidFill>
                  <a:schemeClr val="tx1"/>
                </a:solidFill>
              </a:rPr>
              <a:t>(</a:t>
            </a:r>
            <a:r>
              <a:rPr lang="en-US" sz="3200" dirty="0" smtClean="0">
                <a:solidFill>
                  <a:schemeClr val="tx1"/>
                </a:solidFill>
              </a:rPr>
              <a:t>roman-</a:t>
            </a:r>
            <a:r>
              <a:rPr lang="en-US" sz="3200" dirty="0" err="1" smtClean="0">
                <a:solidFill>
                  <a:schemeClr val="tx1"/>
                </a:solidFill>
              </a:rPr>
              <a:t>german</a:t>
            </a:r>
            <a:r>
              <a:rPr lang="ru-RU" sz="3200" dirty="0" smtClean="0">
                <a:solidFill>
                  <a:schemeClr val="tx1"/>
                </a:solidFill>
              </a:rPr>
              <a:t> </a:t>
            </a:r>
            <a:r>
              <a:rPr lang="en-US" sz="3200" dirty="0" smtClean="0">
                <a:solidFill>
                  <a:schemeClr val="tx1"/>
                </a:solidFill>
              </a:rPr>
              <a:t>legal </a:t>
            </a:r>
            <a:r>
              <a:rPr lang="en-US" sz="3200" dirty="0">
                <a:solidFill>
                  <a:schemeClr val="tx1"/>
                </a:solidFill>
              </a:rPr>
              <a:t>system</a:t>
            </a:r>
            <a:r>
              <a:rPr lang="en-US" sz="3200" dirty="0" smtClean="0">
                <a:solidFill>
                  <a:schemeClr val="tx1"/>
                </a:solidFill>
              </a:rPr>
              <a:t>)</a:t>
            </a:r>
          </a:p>
          <a:p>
            <a:r>
              <a:rPr lang="en-US" sz="3200" dirty="0" smtClean="0">
                <a:solidFill>
                  <a:schemeClr val="tx1"/>
                </a:solidFill>
              </a:rPr>
              <a:t>English </a:t>
            </a:r>
            <a:r>
              <a:rPr lang="en-US" sz="3200" dirty="0">
                <a:solidFill>
                  <a:schemeClr val="tx1"/>
                </a:solidFill>
              </a:rPr>
              <a:t>and American legal </a:t>
            </a:r>
            <a:r>
              <a:rPr lang="en-US" sz="3200" dirty="0" smtClean="0">
                <a:solidFill>
                  <a:schemeClr val="tx1"/>
                </a:solidFill>
              </a:rPr>
              <a:t>system</a:t>
            </a:r>
          </a:p>
          <a:p>
            <a:r>
              <a:rPr lang="en-US" sz="3200" dirty="0" smtClean="0">
                <a:solidFill>
                  <a:schemeClr val="tx1"/>
                </a:solidFill>
              </a:rPr>
              <a:t>Religious </a:t>
            </a:r>
            <a:r>
              <a:rPr lang="en-US" sz="3200" dirty="0">
                <a:solidFill>
                  <a:schemeClr val="tx1"/>
                </a:solidFill>
              </a:rPr>
              <a:t>legal systems</a:t>
            </a:r>
            <a:br>
              <a:rPr lang="en-US" sz="3200" dirty="0">
                <a:solidFill>
                  <a:schemeClr val="tx1"/>
                </a:solidFill>
              </a:rPr>
            </a:br>
            <a:r>
              <a:rPr lang="en-US" sz="3200" dirty="0">
                <a:solidFill>
                  <a:schemeClr val="tx1"/>
                </a:solidFill>
              </a:rPr>
              <a:t>(</a:t>
            </a:r>
            <a:r>
              <a:rPr lang="en-US" sz="3200" dirty="0" smtClean="0">
                <a:solidFill>
                  <a:schemeClr val="tx1"/>
                </a:solidFill>
              </a:rPr>
              <a:t>Sharia, </a:t>
            </a:r>
            <a:r>
              <a:rPr lang="en-US" sz="3200" i="1" dirty="0">
                <a:solidFill>
                  <a:schemeClr val="tx1"/>
                </a:solidFill>
              </a:rPr>
              <a:t>Halakha, </a:t>
            </a:r>
            <a:r>
              <a:rPr lang="en-US" sz="3200" i="1" dirty="0" smtClean="0">
                <a:solidFill>
                  <a:schemeClr val="tx1"/>
                </a:solidFill>
              </a:rPr>
              <a:t>Hindu law)</a:t>
            </a:r>
            <a:endParaRPr lang="en-US" sz="3200" dirty="0">
              <a:solidFill>
                <a:schemeClr val="tx1"/>
              </a:solidFill>
            </a:endParaRPr>
          </a:p>
          <a:p>
            <a:r>
              <a:rPr lang="en-US" sz="3200" dirty="0">
                <a:solidFill>
                  <a:schemeClr val="tx1"/>
                </a:solidFill>
              </a:rPr>
              <a:t>Socialist </a:t>
            </a:r>
            <a:r>
              <a:rPr lang="en-US" sz="3200" dirty="0" smtClean="0">
                <a:solidFill>
                  <a:schemeClr val="tx1"/>
                </a:solidFill>
              </a:rPr>
              <a:t>law (China</a:t>
            </a:r>
            <a:r>
              <a:rPr lang="ru-RU" sz="3200" dirty="0" smtClean="0">
                <a:solidFill>
                  <a:schemeClr val="tx1"/>
                </a:solidFill>
              </a:rPr>
              <a:t>, </a:t>
            </a:r>
            <a:r>
              <a:rPr lang="en-US" sz="3200" dirty="0" smtClean="0">
                <a:solidFill>
                  <a:schemeClr val="tx1"/>
                </a:solidFill>
              </a:rPr>
              <a:t>Vietnam)</a:t>
            </a:r>
            <a:endParaRPr lang="en-US" sz="3200" dirty="0">
              <a:solidFill>
                <a:schemeClr val="tx1"/>
              </a:solidFill>
            </a:endParaRPr>
          </a:p>
          <a:p>
            <a:r>
              <a:rPr lang="en-US" sz="3200" dirty="0" smtClean="0">
                <a:solidFill>
                  <a:schemeClr val="tx1"/>
                </a:solidFill>
              </a:rPr>
              <a:t>C</a:t>
            </a:r>
            <a:r>
              <a:rPr lang="en-US" sz="3200" dirty="0">
                <a:solidFill>
                  <a:schemeClr val="tx1"/>
                </a:solidFill>
              </a:rPr>
              <a:t>ommon (traditional </a:t>
            </a:r>
            <a:r>
              <a:rPr lang="ru-RU" sz="3200" dirty="0" smtClean="0">
                <a:solidFill>
                  <a:schemeClr val="tx1"/>
                </a:solidFill>
              </a:rPr>
              <a:t>) </a:t>
            </a:r>
            <a:r>
              <a:rPr lang="en-US" sz="3200" dirty="0" smtClean="0">
                <a:solidFill>
                  <a:schemeClr val="tx1"/>
                </a:solidFill>
              </a:rPr>
              <a:t>law system</a:t>
            </a:r>
            <a:r>
              <a:rPr lang="en-US" dirty="0"/>
              <a:t/>
            </a:r>
            <a:br>
              <a:rPr lang="en-US" dirty="0"/>
            </a:br>
            <a:endParaRPr lang="ru-RU" dirty="0"/>
          </a:p>
        </p:txBody>
      </p:sp>
    </p:spTree>
    <p:extLst>
      <p:ext uri="{BB962C8B-B14F-4D97-AF65-F5344CB8AC3E}">
        <p14:creationId xmlns:p14="http://schemas.microsoft.com/office/powerpoint/2010/main" val="3880504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967" y="2306471"/>
            <a:ext cx="8229600" cy="1600200"/>
          </a:xfrm>
        </p:spPr>
        <p:txBody>
          <a:bodyPr/>
          <a:lstStyle/>
          <a:p>
            <a:r>
              <a:rPr lang="en-US" dirty="0" smtClean="0"/>
              <a:t>What type of legal system is a basis of Russian law?</a:t>
            </a:r>
            <a:endParaRPr lang="ru-RU" dirty="0"/>
          </a:p>
        </p:txBody>
      </p:sp>
    </p:spTree>
    <p:extLst>
      <p:ext uri="{BB962C8B-B14F-4D97-AF65-F5344CB8AC3E}">
        <p14:creationId xmlns:p14="http://schemas.microsoft.com/office/powerpoint/2010/main" val="952297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7223"/>
            <a:ext cx="8229600" cy="1600200"/>
          </a:xfrm>
        </p:spPr>
        <p:txBody>
          <a:bodyPr/>
          <a:lstStyle/>
          <a:p>
            <a:r>
              <a:rPr lang="en-US" dirty="0" smtClean="0"/>
              <a:t>…Roman-Germanic law system</a:t>
            </a:r>
            <a:endParaRPr lang="ru-RU" dirty="0"/>
          </a:p>
        </p:txBody>
      </p:sp>
    </p:spTree>
    <p:extLst>
      <p:ext uri="{BB962C8B-B14F-4D97-AF65-F5344CB8AC3E}">
        <p14:creationId xmlns:p14="http://schemas.microsoft.com/office/powerpoint/2010/main" val="660353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1917" y="2811439"/>
            <a:ext cx="8229600" cy="1600200"/>
          </a:xfrm>
        </p:spPr>
        <p:txBody>
          <a:bodyPr/>
          <a:lstStyle/>
          <a:p>
            <a:r>
              <a:rPr lang="en-US" dirty="0" smtClean="0"/>
              <a:t>The main law source in Roman-Germanic system is </a:t>
            </a:r>
            <a:br>
              <a:rPr lang="en-US" dirty="0" smtClean="0"/>
            </a:br>
            <a:r>
              <a:rPr lang="en-US" dirty="0">
                <a:solidFill>
                  <a:srgbClr val="FF0000"/>
                </a:solidFill>
              </a:rPr>
              <a:t>legislative act / </a:t>
            </a:r>
            <a:r>
              <a:rPr lang="en-US" dirty="0" smtClean="0">
                <a:solidFill>
                  <a:srgbClr val="FF0000"/>
                </a:solidFill>
              </a:rPr>
              <a:t/>
            </a:r>
            <a:br>
              <a:rPr lang="en-US" dirty="0" smtClean="0">
                <a:solidFill>
                  <a:srgbClr val="FF0000"/>
                </a:solidFill>
              </a:rPr>
            </a:br>
            <a:r>
              <a:rPr lang="en-US" dirty="0" smtClean="0">
                <a:solidFill>
                  <a:srgbClr val="FF0000"/>
                </a:solidFill>
              </a:rPr>
              <a:t>legal </a:t>
            </a:r>
            <a:r>
              <a:rPr lang="en-US" dirty="0">
                <a:solidFill>
                  <a:srgbClr val="FF0000"/>
                </a:solidFill>
              </a:rPr>
              <a:t>authority</a:t>
            </a:r>
            <a:endParaRPr lang="ru-RU" dirty="0">
              <a:solidFill>
                <a:srgbClr val="FF0000"/>
              </a:solidFill>
            </a:endParaRPr>
          </a:p>
        </p:txBody>
      </p:sp>
    </p:spTree>
    <p:extLst>
      <p:ext uri="{BB962C8B-B14F-4D97-AF65-F5344CB8AC3E}">
        <p14:creationId xmlns:p14="http://schemas.microsoft.com/office/powerpoint/2010/main" val="1776861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effectLst/>
              </a:rPr>
              <a:t>Sources of </a:t>
            </a:r>
            <a:r>
              <a:rPr lang="en-US" dirty="0" smtClean="0">
                <a:effectLst/>
              </a:rPr>
              <a:t>law</a:t>
            </a:r>
            <a:r>
              <a:rPr lang="ru-RU" dirty="0" smtClean="0">
                <a:effectLst/>
              </a:rPr>
              <a:t>:</a:t>
            </a:r>
            <a:endParaRPr lang="ru-RU" dirty="0"/>
          </a:p>
        </p:txBody>
      </p:sp>
      <p:sp>
        <p:nvSpPr>
          <p:cNvPr id="3" name="Объект 2"/>
          <p:cNvSpPr>
            <a:spLocks noGrp="1"/>
          </p:cNvSpPr>
          <p:nvPr>
            <p:ph idx="1"/>
          </p:nvPr>
        </p:nvSpPr>
        <p:spPr/>
        <p:txBody>
          <a:bodyPr/>
          <a:lstStyle/>
          <a:p>
            <a:r>
              <a:rPr lang="en-US" b="1" dirty="0" smtClean="0">
                <a:solidFill>
                  <a:schemeClr val="tx1"/>
                </a:solidFill>
              </a:rPr>
              <a:t>Legislation</a:t>
            </a:r>
            <a:r>
              <a:rPr lang="ru-RU" b="1" dirty="0" smtClean="0">
                <a:solidFill>
                  <a:schemeClr val="tx1"/>
                </a:solidFill>
              </a:rPr>
              <a:t> </a:t>
            </a:r>
            <a:r>
              <a:rPr lang="en-US" b="1" dirty="0">
                <a:solidFill>
                  <a:schemeClr val="tx1"/>
                </a:solidFill>
              </a:rPr>
              <a:t>(normative legal act )</a:t>
            </a:r>
            <a:endParaRPr lang="en-US" b="1" dirty="0" smtClean="0">
              <a:solidFill>
                <a:schemeClr val="tx1"/>
              </a:solidFill>
            </a:endParaRPr>
          </a:p>
          <a:p>
            <a:r>
              <a:rPr lang="en-US" b="1" dirty="0" smtClean="0">
                <a:solidFill>
                  <a:schemeClr val="tx1"/>
                </a:solidFill>
              </a:rPr>
              <a:t>Case (Precedent)</a:t>
            </a:r>
            <a:endParaRPr lang="ru-RU" b="1" dirty="0" smtClean="0">
              <a:solidFill>
                <a:schemeClr val="tx1"/>
              </a:solidFill>
            </a:endParaRPr>
          </a:p>
          <a:p>
            <a:r>
              <a:rPr lang="en-US" b="1" dirty="0">
                <a:solidFill>
                  <a:schemeClr val="tx1"/>
                </a:solidFill>
              </a:rPr>
              <a:t>Customary </a:t>
            </a:r>
            <a:r>
              <a:rPr lang="en-US" b="1" dirty="0" smtClean="0">
                <a:solidFill>
                  <a:schemeClr val="tx1"/>
                </a:solidFill>
              </a:rPr>
              <a:t>law</a:t>
            </a:r>
            <a:r>
              <a:rPr lang="ru-RU" b="1" dirty="0" smtClean="0">
                <a:solidFill>
                  <a:schemeClr val="tx1"/>
                </a:solidFill>
              </a:rPr>
              <a:t> (</a:t>
            </a:r>
            <a:r>
              <a:rPr lang="en-US" b="1" dirty="0" smtClean="0">
                <a:solidFill>
                  <a:schemeClr val="tx1"/>
                </a:solidFill>
              </a:rPr>
              <a:t>custom)</a:t>
            </a:r>
            <a:endParaRPr lang="ru-RU" b="1" dirty="0">
              <a:solidFill>
                <a:schemeClr val="tx1"/>
              </a:solidFill>
            </a:endParaRPr>
          </a:p>
          <a:p>
            <a:r>
              <a:rPr lang="en-US" b="1" dirty="0" smtClean="0">
                <a:solidFill>
                  <a:schemeClr val="tx1"/>
                </a:solidFill>
              </a:rPr>
              <a:t>Religious text</a:t>
            </a:r>
          </a:p>
          <a:p>
            <a:r>
              <a:rPr lang="en-US" b="1" dirty="0">
                <a:solidFill>
                  <a:schemeClr val="tx1"/>
                </a:solidFill>
              </a:rPr>
              <a:t>Contract</a:t>
            </a:r>
            <a:endParaRPr lang="ru-RU" b="1" dirty="0">
              <a:solidFill>
                <a:schemeClr val="tx1"/>
              </a:solidFill>
            </a:endParaRPr>
          </a:p>
        </p:txBody>
      </p:sp>
    </p:spTree>
    <p:extLst>
      <p:ext uri="{BB962C8B-B14F-4D97-AF65-F5344CB8AC3E}">
        <p14:creationId xmlns:p14="http://schemas.microsoft.com/office/powerpoint/2010/main" val="3750895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en-US" dirty="0" smtClean="0"/>
              <a:t>Match the sources and legal systems</a:t>
            </a:r>
            <a:r>
              <a:rPr lang="ru-RU" dirty="0" smtClean="0"/>
              <a:t>:</a:t>
            </a:r>
            <a:endParaRPr lang="ru-RU" dirty="0"/>
          </a:p>
        </p:txBody>
      </p:sp>
      <p:sp>
        <p:nvSpPr>
          <p:cNvPr id="5" name="Объект 4"/>
          <p:cNvSpPr>
            <a:spLocks noGrp="1"/>
          </p:cNvSpPr>
          <p:nvPr>
            <p:ph sz="half" idx="2"/>
          </p:nvPr>
        </p:nvSpPr>
        <p:spPr/>
        <p:txBody>
          <a:bodyPr/>
          <a:lstStyle/>
          <a:p>
            <a:pPr marL="457200" indent="-457200">
              <a:buFont typeface="+mj-lt"/>
              <a:buAutoNum type="alphaUcPeriod"/>
            </a:pPr>
            <a:r>
              <a:rPr lang="en-US" b="1" dirty="0"/>
              <a:t>Legislation</a:t>
            </a:r>
            <a:r>
              <a:rPr lang="ru-RU" b="1" dirty="0"/>
              <a:t> </a:t>
            </a:r>
            <a:r>
              <a:rPr lang="en-US" b="1" dirty="0"/>
              <a:t>(Statements)</a:t>
            </a:r>
          </a:p>
          <a:p>
            <a:pPr marL="457200" indent="-457200">
              <a:buFont typeface="+mj-lt"/>
              <a:buAutoNum type="alphaUcPeriod"/>
            </a:pPr>
            <a:r>
              <a:rPr lang="en-US" b="1" dirty="0"/>
              <a:t>Case (Precedent)</a:t>
            </a:r>
            <a:endParaRPr lang="ru-RU" b="1" dirty="0"/>
          </a:p>
          <a:p>
            <a:pPr marL="457200" indent="-457200">
              <a:buFont typeface="+mj-lt"/>
              <a:buAutoNum type="alphaUcPeriod"/>
            </a:pPr>
            <a:r>
              <a:rPr lang="en-US" b="1" dirty="0" smtClean="0"/>
              <a:t>Custom</a:t>
            </a:r>
            <a:endParaRPr lang="ru-RU" b="1" dirty="0" smtClean="0"/>
          </a:p>
          <a:p>
            <a:pPr marL="457200" indent="-457200">
              <a:buFont typeface="+mj-lt"/>
              <a:buAutoNum type="alphaUcPeriod"/>
            </a:pPr>
            <a:r>
              <a:rPr lang="en-US" b="1" dirty="0"/>
              <a:t>Religious </a:t>
            </a:r>
            <a:r>
              <a:rPr lang="en-US" b="1" dirty="0" smtClean="0"/>
              <a:t>text</a:t>
            </a:r>
            <a:endParaRPr lang="en-US" b="1" dirty="0"/>
          </a:p>
          <a:p>
            <a:pPr marL="457200" indent="-457200">
              <a:buFont typeface="+mj-lt"/>
              <a:buAutoNum type="alphaUcPeriod"/>
            </a:pPr>
            <a:r>
              <a:rPr lang="en-US" b="1" dirty="0" smtClean="0"/>
              <a:t>Contract</a:t>
            </a:r>
            <a:endParaRPr lang="ru-RU" b="1" dirty="0"/>
          </a:p>
        </p:txBody>
      </p:sp>
      <p:sp>
        <p:nvSpPr>
          <p:cNvPr id="6" name="Объект 5"/>
          <p:cNvSpPr>
            <a:spLocks noGrp="1"/>
          </p:cNvSpPr>
          <p:nvPr>
            <p:ph sz="quarter" idx="13"/>
          </p:nvPr>
        </p:nvSpPr>
        <p:spPr/>
        <p:txBody>
          <a:bodyPr/>
          <a:lstStyle/>
          <a:p>
            <a:pPr marL="457200" indent="-457200">
              <a:buFont typeface="+mj-lt"/>
              <a:buAutoNum type="arabicPeriod"/>
            </a:pPr>
            <a:r>
              <a:rPr lang="en-US" dirty="0"/>
              <a:t>Civil law (roman-</a:t>
            </a:r>
            <a:r>
              <a:rPr lang="en-US" dirty="0" err="1"/>
              <a:t>german</a:t>
            </a:r>
            <a:r>
              <a:rPr lang="ru-RU" dirty="0"/>
              <a:t> </a:t>
            </a:r>
            <a:r>
              <a:rPr lang="en-US" dirty="0"/>
              <a:t>legal system)</a:t>
            </a:r>
          </a:p>
          <a:p>
            <a:pPr marL="457200" indent="-457200">
              <a:buFont typeface="+mj-lt"/>
              <a:buAutoNum type="arabicPeriod"/>
            </a:pPr>
            <a:r>
              <a:rPr lang="en-US" dirty="0"/>
              <a:t>English and American legal system</a:t>
            </a:r>
          </a:p>
          <a:p>
            <a:pPr marL="457200" indent="-457200">
              <a:buFont typeface="+mj-lt"/>
              <a:buAutoNum type="arabicPeriod"/>
            </a:pPr>
            <a:r>
              <a:rPr lang="en-US" dirty="0"/>
              <a:t>Religious legal systems</a:t>
            </a:r>
            <a:br>
              <a:rPr lang="en-US" dirty="0"/>
            </a:br>
            <a:r>
              <a:rPr lang="en-US" dirty="0"/>
              <a:t>(Sharia, </a:t>
            </a:r>
            <a:r>
              <a:rPr lang="en-US" i="1" dirty="0"/>
              <a:t>Halakha, Hindu law)</a:t>
            </a:r>
            <a:endParaRPr lang="en-US" dirty="0"/>
          </a:p>
          <a:p>
            <a:pPr marL="457200" indent="-457200">
              <a:buFont typeface="+mj-lt"/>
              <a:buAutoNum type="arabicPeriod"/>
            </a:pPr>
            <a:r>
              <a:rPr lang="en-US" dirty="0" smtClean="0"/>
              <a:t>Common </a:t>
            </a:r>
            <a:r>
              <a:rPr lang="en-US" dirty="0"/>
              <a:t>(traditional </a:t>
            </a:r>
            <a:r>
              <a:rPr lang="ru-RU" dirty="0"/>
              <a:t>) </a:t>
            </a:r>
            <a:r>
              <a:rPr lang="en-US" dirty="0"/>
              <a:t>law system</a:t>
            </a:r>
            <a:endParaRPr lang="ru-RU" dirty="0"/>
          </a:p>
        </p:txBody>
      </p:sp>
    </p:spTree>
    <p:extLst>
      <p:ext uri="{BB962C8B-B14F-4D97-AF65-F5344CB8AC3E}">
        <p14:creationId xmlns:p14="http://schemas.microsoft.com/office/powerpoint/2010/main" val="1863343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ctrTitle"/>
          </p:nvPr>
        </p:nvSpPr>
        <p:spPr>
          <a:xfrm>
            <a:off x="685800" y="1169160"/>
            <a:ext cx="7772400" cy="4267200"/>
          </a:xfrm>
        </p:spPr>
        <p:txBody>
          <a:bodyPr/>
          <a:lstStyle/>
          <a:p>
            <a:pPr algn="l"/>
            <a:r>
              <a:rPr lang="en-US" sz="5000" dirty="0" smtClean="0">
                <a:effectLst/>
              </a:rPr>
              <a:t>Is it possible to be a </a:t>
            </a:r>
            <a:r>
              <a:rPr lang="en-US" sz="5000" dirty="0">
                <a:effectLst/>
              </a:rPr>
              <a:t>state </a:t>
            </a:r>
            <a:r>
              <a:rPr lang="en-US" sz="5000" dirty="0" smtClean="0">
                <a:effectLst/>
              </a:rPr>
              <a:t>without law system?</a:t>
            </a:r>
            <a:br>
              <a:rPr lang="en-US" sz="5000" dirty="0" smtClean="0">
                <a:effectLst/>
              </a:rPr>
            </a:br>
            <a:r>
              <a:rPr lang="en-US" sz="5000" dirty="0" smtClean="0">
                <a:effectLst/>
              </a:rPr>
              <a:t/>
            </a:r>
            <a:br>
              <a:rPr lang="en-US" sz="5000" dirty="0" smtClean="0">
                <a:effectLst/>
              </a:rPr>
            </a:br>
            <a:r>
              <a:rPr lang="en-US" sz="5000" dirty="0">
                <a:effectLst/>
              </a:rPr>
              <a:t>Is it possible to be </a:t>
            </a:r>
            <a:r>
              <a:rPr lang="en-US" sz="5000" dirty="0" smtClean="0">
                <a:effectLst/>
              </a:rPr>
              <a:t>law system without a </a:t>
            </a:r>
            <a:r>
              <a:rPr lang="en-US" sz="5000" dirty="0">
                <a:effectLst/>
              </a:rPr>
              <a:t>state?</a:t>
            </a:r>
            <a:endParaRPr lang="ru-RU" sz="5000" dirty="0">
              <a:effectLst/>
            </a:endParaRPr>
          </a:p>
        </p:txBody>
      </p:sp>
    </p:spTree>
    <p:extLst>
      <p:ext uri="{BB962C8B-B14F-4D97-AF65-F5344CB8AC3E}">
        <p14:creationId xmlns:p14="http://schemas.microsoft.com/office/powerpoint/2010/main" val="1345954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88358"/>
            <a:ext cx="8229600" cy="1600200"/>
          </a:xfrm>
        </p:spPr>
        <p:txBody>
          <a:bodyPr/>
          <a:lstStyle/>
          <a:p>
            <a:r>
              <a:rPr lang="en-US" dirty="0" smtClean="0"/>
              <a:t>What are the key features of a state?</a:t>
            </a:r>
            <a:endParaRPr lang="ru-RU" dirty="0"/>
          </a:p>
        </p:txBody>
      </p:sp>
    </p:spTree>
    <p:extLst>
      <p:ext uri="{BB962C8B-B14F-4D97-AF65-F5344CB8AC3E}">
        <p14:creationId xmlns:p14="http://schemas.microsoft.com/office/powerpoint/2010/main" val="3130809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features of a state</a:t>
            </a:r>
            <a:endParaRPr lang="ru-RU" dirty="0"/>
          </a:p>
        </p:txBody>
      </p:sp>
      <p:sp>
        <p:nvSpPr>
          <p:cNvPr id="3" name="Объект 2"/>
          <p:cNvSpPr>
            <a:spLocks noGrp="1"/>
          </p:cNvSpPr>
          <p:nvPr>
            <p:ph idx="1"/>
          </p:nvPr>
        </p:nvSpPr>
        <p:spPr/>
        <p:txBody>
          <a:bodyPr>
            <a:normAutofit/>
          </a:bodyPr>
          <a:lstStyle/>
          <a:p>
            <a:r>
              <a:rPr lang="en-US" sz="3000" dirty="0" smtClean="0">
                <a:solidFill>
                  <a:schemeClr val="tx1"/>
                </a:solidFill>
              </a:rPr>
              <a:t>Public power</a:t>
            </a:r>
          </a:p>
          <a:p>
            <a:r>
              <a:rPr lang="en-US" sz="3000" dirty="0" smtClean="0">
                <a:solidFill>
                  <a:schemeClr val="tx1"/>
                </a:solidFill>
              </a:rPr>
              <a:t>Tax system</a:t>
            </a:r>
          </a:p>
          <a:p>
            <a:r>
              <a:rPr lang="en-US" sz="3000" dirty="0" smtClean="0">
                <a:solidFill>
                  <a:schemeClr val="tx1"/>
                </a:solidFill>
              </a:rPr>
              <a:t>Territory</a:t>
            </a:r>
          </a:p>
          <a:p>
            <a:endParaRPr lang="en-US" sz="3000" dirty="0">
              <a:solidFill>
                <a:schemeClr val="tx1"/>
              </a:solidFill>
            </a:endParaRPr>
          </a:p>
          <a:p>
            <a:r>
              <a:rPr lang="en-US" sz="3000" dirty="0" smtClean="0">
                <a:solidFill>
                  <a:schemeClr val="tx1"/>
                </a:solidFill>
              </a:rPr>
              <a:t>Law</a:t>
            </a:r>
          </a:p>
          <a:p>
            <a:r>
              <a:rPr lang="en-US" sz="3000" dirty="0" smtClean="0">
                <a:solidFill>
                  <a:schemeClr val="tx1"/>
                </a:solidFill>
              </a:rPr>
              <a:t>Religion, culture, language</a:t>
            </a:r>
          </a:p>
          <a:p>
            <a:r>
              <a:rPr lang="en-US" sz="3000" dirty="0">
                <a:solidFill>
                  <a:schemeClr val="tx1"/>
                </a:solidFill>
              </a:rPr>
              <a:t>P</a:t>
            </a:r>
            <a:r>
              <a:rPr lang="en-US" sz="3000" dirty="0" smtClean="0">
                <a:solidFill>
                  <a:schemeClr val="tx1"/>
                </a:solidFill>
              </a:rPr>
              <a:t>rotected </a:t>
            </a:r>
            <a:r>
              <a:rPr lang="en-US" sz="3000" dirty="0">
                <a:solidFill>
                  <a:schemeClr val="tx1"/>
                </a:solidFill>
              </a:rPr>
              <a:t>borders</a:t>
            </a:r>
            <a:endParaRPr lang="en-US" sz="3000" dirty="0" smtClean="0">
              <a:solidFill>
                <a:schemeClr val="tx1"/>
              </a:solidFill>
            </a:endParaRPr>
          </a:p>
          <a:p>
            <a:endParaRPr lang="ru-RU" sz="3000" dirty="0">
              <a:solidFill>
                <a:schemeClr val="tx1"/>
              </a:solidFill>
            </a:endParaRPr>
          </a:p>
        </p:txBody>
      </p:sp>
    </p:spTree>
    <p:extLst>
      <p:ext uri="{BB962C8B-B14F-4D97-AF65-F5344CB8AC3E}">
        <p14:creationId xmlns:p14="http://schemas.microsoft.com/office/powerpoint/2010/main" val="855418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01504"/>
            <a:ext cx="8229600" cy="1600200"/>
          </a:xfrm>
        </p:spPr>
        <p:txBody>
          <a:bodyPr/>
          <a:lstStyle/>
          <a:p>
            <a:r>
              <a:rPr lang="en-US" dirty="0" smtClean="0"/>
              <a:t>What</a:t>
            </a:r>
            <a:r>
              <a:rPr lang="ru-RU" dirty="0" smtClean="0"/>
              <a:t> </a:t>
            </a:r>
            <a:r>
              <a:rPr lang="en-US" dirty="0"/>
              <a:t>	</a:t>
            </a:r>
            <a:r>
              <a:rPr lang="en-US" dirty="0" smtClean="0"/>
              <a:t>form</a:t>
            </a:r>
            <a:r>
              <a:rPr lang="en-US" dirty="0"/>
              <a:t>s</a:t>
            </a:r>
            <a:r>
              <a:rPr lang="en-US" dirty="0" smtClean="0"/>
              <a:t> </a:t>
            </a:r>
            <a:r>
              <a:rPr lang="en-US" dirty="0"/>
              <a:t>of governance </a:t>
            </a:r>
            <a:r>
              <a:rPr lang="en-US" dirty="0" smtClean="0"/>
              <a:t>do you know?</a:t>
            </a:r>
            <a:endParaRPr lang="ru-RU" dirty="0"/>
          </a:p>
        </p:txBody>
      </p:sp>
    </p:spTree>
    <p:extLst>
      <p:ext uri="{BB962C8B-B14F-4D97-AF65-F5344CB8AC3E}">
        <p14:creationId xmlns:p14="http://schemas.microsoft.com/office/powerpoint/2010/main" val="903422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62981"/>
            <a:ext cx="8229600" cy="1600200"/>
          </a:xfrm>
        </p:spPr>
        <p:txBody>
          <a:bodyPr/>
          <a:lstStyle/>
          <a:p>
            <a:r>
              <a:rPr lang="en-US" dirty="0"/>
              <a:t>What form of </a:t>
            </a:r>
            <a:r>
              <a:rPr lang="en-US" dirty="0" smtClean="0"/>
              <a:t>government does exist </a:t>
            </a:r>
            <a:r>
              <a:rPr lang="en-US" dirty="0"/>
              <a:t>in </a:t>
            </a:r>
            <a:r>
              <a:rPr lang="en-US" dirty="0" smtClean="0"/>
              <a:t>modern Russia</a:t>
            </a:r>
            <a:r>
              <a:rPr lang="en-US" dirty="0"/>
              <a:t>?</a:t>
            </a:r>
            <a:endParaRPr lang="ru-RU" dirty="0"/>
          </a:p>
        </p:txBody>
      </p:sp>
    </p:spTree>
    <p:extLst>
      <p:ext uri="{BB962C8B-B14F-4D97-AF65-F5344CB8AC3E}">
        <p14:creationId xmlns:p14="http://schemas.microsoft.com/office/powerpoint/2010/main" val="3029007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In </a:t>
            </a:r>
            <a:r>
              <a:rPr lang="en-US" dirty="0" smtClean="0"/>
              <a:t>Russia </a:t>
            </a:r>
            <a:r>
              <a:rPr lang="en-US" dirty="0"/>
              <a:t>is established a mixed republic</a:t>
            </a:r>
            <a:endParaRPr lang="ru-RU" dirty="0"/>
          </a:p>
        </p:txBody>
      </p:sp>
      <p:sp>
        <p:nvSpPr>
          <p:cNvPr id="3" name="Объект 2"/>
          <p:cNvSpPr>
            <a:spLocks noGrp="1"/>
          </p:cNvSpPr>
          <p:nvPr>
            <p:ph idx="1"/>
          </p:nvPr>
        </p:nvSpPr>
        <p:spPr/>
        <p:txBody>
          <a:bodyPr/>
          <a:lstStyle/>
          <a:p>
            <a:r>
              <a:rPr lang="en-US" dirty="0"/>
              <a:t>The government is subject to both the parliament and the president</a:t>
            </a:r>
          </a:p>
          <a:p>
            <a:endParaRPr lang="en-US" dirty="0"/>
          </a:p>
          <a:p>
            <a:r>
              <a:rPr lang="en-US" dirty="0"/>
              <a:t>The president and the parliament restrain each other's power</a:t>
            </a:r>
            <a:endParaRPr lang="ru-RU" dirty="0"/>
          </a:p>
        </p:txBody>
      </p:sp>
    </p:spTree>
    <p:extLst>
      <p:ext uri="{BB962C8B-B14F-4D97-AF65-F5344CB8AC3E}">
        <p14:creationId xmlns:p14="http://schemas.microsoft.com/office/powerpoint/2010/main" val="3686777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75694"/>
            <a:ext cx="9144000" cy="6469379"/>
          </a:xfrm>
        </p:spPr>
      </p:pic>
    </p:spTree>
    <p:extLst>
      <p:ext uri="{BB962C8B-B14F-4D97-AF65-F5344CB8AC3E}">
        <p14:creationId xmlns:p14="http://schemas.microsoft.com/office/powerpoint/2010/main" val="3515723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2949"/>
            <a:ext cx="8229600" cy="1600200"/>
          </a:xfrm>
        </p:spPr>
        <p:txBody>
          <a:bodyPr/>
          <a:lstStyle/>
          <a:p>
            <a:r>
              <a:rPr lang="en-US" dirty="0"/>
              <a:t>What is the term of office of the Russian president?</a:t>
            </a:r>
            <a:endParaRPr lang="ru-RU" dirty="0"/>
          </a:p>
        </p:txBody>
      </p:sp>
    </p:spTree>
    <p:extLst>
      <p:ext uri="{BB962C8B-B14F-4D97-AF65-F5344CB8AC3E}">
        <p14:creationId xmlns:p14="http://schemas.microsoft.com/office/powerpoint/2010/main" val="569734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38734"/>
            <a:ext cx="8229600" cy="1600200"/>
          </a:xfrm>
        </p:spPr>
        <p:txBody>
          <a:bodyPr/>
          <a:lstStyle/>
          <a:p>
            <a:r>
              <a:rPr lang="en-US" dirty="0"/>
              <a:t>How many times can the president of Russia be re-elected?</a:t>
            </a:r>
            <a:endParaRPr lang="ru-RU" dirty="0"/>
          </a:p>
        </p:txBody>
      </p:sp>
    </p:spTree>
    <p:extLst>
      <p:ext uri="{BB962C8B-B14F-4D97-AF65-F5344CB8AC3E}">
        <p14:creationId xmlns:p14="http://schemas.microsoft.com/office/powerpoint/2010/main" val="2695151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7672" y="2552131"/>
            <a:ext cx="8229600" cy="1600200"/>
          </a:xfrm>
        </p:spPr>
        <p:txBody>
          <a:bodyPr/>
          <a:lstStyle/>
          <a:p>
            <a:r>
              <a:rPr lang="en-US" dirty="0"/>
              <a:t>What </a:t>
            </a:r>
            <a:r>
              <a:rPr lang="en-US" dirty="0" smtClean="0"/>
              <a:t>does it mean “the </a:t>
            </a:r>
            <a:r>
              <a:rPr lang="en-US" dirty="0"/>
              <a:t>separation of </a:t>
            </a:r>
            <a:r>
              <a:rPr lang="en-US" dirty="0" smtClean="0"/>
              <a:t>powers”?</a:t>
            </a:r>
            <a:endParaRPr lang="ru-RU" dirty="0"/>
          </a:p>
        </p:txBody>
      </p:sp>
    </p:spTree>
    <p:extLst>
      <p:ext uri="{BB962C8B-B14F-4D97-AF65-F5344CB8AC3E}">
        <p14:creationId xmlns:p14="http://schemas.microsoft.com/office/powerpoint/2010/main" val="3951767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7672" y="2552131"/>
            <a:ext cx="8229600" cy="1600200"/>
          </a:xfrm>
        </p:spPr>
        <p:txBody>
          <a:bodyPr/>
          <a:lstStyle/>
          <a:p>
            <a:r>
              <a:rPr lang="en-US" dirty="0"/>
              <a:t>What branches of power </a:t>
            </a:r>
            <a:r>
              <a:rPr lang="en-US" dirty="0" smtClean="0"/>
              <a:t>do exist in </a:t>
            </a:r>
            <a:r>
              <a:rPr lang="en-US" dirty="0"/>
              <a:t>modern Russia?</a:t>
            </a:r>
            <a:endParaRPr lang="ru-RU" dirty="0"/>
          </a:p>
        </p:txBody>
      </p:sp>
    </p:spTree>
    <p:extLst>
      <p:ext uri="{BB962C8B-B14F-4D97-AF65-F5344CB8AC3E}">
        <p14:creationId xmlns:p14="http://schemas.microsoft.com/office/powerpoint/2010/main" val="3145485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Theory of Law</a:t>
            </a:r>
            <a:endParaRPr lang="ru-RU" dirty="0"/>
          </a:p>
        </p:txBody>
      </p:sp>
      <p:sp>
        <p:nvSpPr>
          <p:cNvPr id="3" name="Объект 2"/>
          <p:cNvSpPr>
            <a:spLocks noGrp="1"/>
          </p:cNvSpPr>
          <p:nvPr>
            <p:ph idx="1"/>
          </p:nvPr>
        </p:nvSpPr>
        <p:spPr/>
        <p:txBody>
          <a:bodyPr>
            <a:normAutofit/>
          </a:bodyPr>
          <a:lstStyle/>
          <a:p>
            <a:r>
              <a:rPr lang="en-US" sz="4000" dirty="0" smtClean="0">
                <a:solidFill>
                  <a:schemeClr val="tx1"/>
                </a:solidFill>
              </a:rPr>
              <a:t>Features </a:t>
            </a:r>
            <a:r>
              <a:rPr lang="en-US" sz="4000" dirty="0">
                <a:solidFill>
                  <a:schemeClr val="tx1"/>
                </a:solidFill>
              </a:rPr>
              <a:t>of law</a:t>
            </a:r>
          </a:p>
          <a:p>
            <a:r>
              <a:rPr lang="en-US" sz="4000" dirty="0">
                <a:solidFill>
                  <a:schemeClr val="tx1"/>
                </a:solidFill>
              </a:rPr>
              <a:t>Principles of law</a:t>
            </a:r>
          </a:p>
          <a:p>
            <a:r>
              <a:rPr lang="en-US" sz="4000" dirty="0">
                <a:solidFill>
                  <a:schemeClr val="tx1"/>
                </a:solidFill>
              </a:rPr>
              <a:t>Branches of law</a:t>
            </a:r>
            <a:endParaRPr lang="ru-RU" sz="4000" dirty="0">
              <a:solidFill>
                <a:schemeClr val="tx1"/>
              </a:solidFill>
            </a:endParaRPr>
          </a:p>
        </p:txBody>
      </p:sp>
    </p:spTree>
    <p:extLst>
      <p:ext uri="{BB962C8B-B14F-4D97-AF65-F5344CB8AC3E}">
        <p14:creationId xmlns:p14="http://schemas.microsoft.com/office/powerpoint/2010/main" val="2404619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15887"/>
            <a:ext cx="3910714" cy="1812913"/>
          </a:xfrm>
          <a:prstGeom prst="rect">
            <a:avLst/>
          </a:prstGeom>
        </p:spPr>
      </p:pic>
      <p:pic>
        <p:nvPicPr>
          <p:cNvPr id="4" name="Picture 15" descr="ТПУ_Презентация_квадрат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27077"/>
            <a:ext cx="5715514" cy="123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2"/>
          <p:cNvSpPr txBox="1">
            <a:spLocks noChangeArrowheads="1"/>
          </p:cNvSpPr>
          <p:nvPr/>
        </p:nvSpPr>
        <p:spPr bwMode="auto">
          <a:xfrm>
            <a:off x="2715491" y="1939637"/>
            <a:ext cx="4951401" cy="3113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606" tIns="28803" rIns="57606" bIns="2880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eaLnBrk="1" hangingPunct="1">
              <a:lnSpc>
                <a:spcPct val="90000"/>
              </a:lnSpc>
              <a:buFontTx/>
              <a:buNone/>
            </a:pPr>
            <a:r>
              <a:rPr lang="ru-RU" altLang="ru-RU" sz="4400" b="1" kern="0" dirty="0" smtClean="0">
                <a:solidFill>
                  <a:srgbClr val="80BF44"/>
                </a:solidFill>
                <a:latin typeface="Calibri" panose="020F0502020204030204" pitchFamily="34" charset="0"/>
              </a:rPr>
              <a:t>THANK</a:t>
            </a:r>
            <a:r>
              <a:rPr lang="en-US" altLang="ru-RU" sz="4400" b="1" kern="0" dirty="0" smtClean="0">
                <a:solidFill>
                  <a:srgbClr val="80BF44"/>
                </a:solidFill>
                <a:latin typeface="Calibri" panose="020F0502020204030204" pitchFamily="34" charset="0"/>
              </a:rPr>
              <a:t> </a:t>
            </a:r>
          </a:p>
          <a:p>
            <a:pPr eaLnBrk="1" hangingPunct="1">
              <a:lnSpc>
                <a:spcPct val="90000"/>
              </a:lnSpc>
              <a:buFontTx/>
              <a:buNone/>
            </a:pPr>
            <a:r>
              <a:rPr lang="ru-RU" altLang="ru-RU" sz="4400" b="1" kern="0" dirty="0" smtClean="0">
                <a:solidFill>
                  <a:srgbClr val="80BF44"/>
                </a:solidFill>
                <a:latin typeface="Calibri" panose="020F0502020204030204" pitchFamily="34" charset="0"/>
              </a:rPr>
              <a:t>FOR YOUR</a:t>
            </a:r>
          </a:p>
          <a:p>
            <a:pPr eaLnBrk="1" hangingPunct="1">
              <a:lnSpc>
                <a:spcPct val="90000"/>
              </a:lnSpc>
              <a:buFontTx/>
              <a:buNone/>
            </a:pPr>
            <a:r>
              <a:rPr lang="ru-RU" altLang="ru-RU" sz="4400" b="1" kern="0" dirty="0" smtClean="0">
                <a:solidFill>
                  <a:srgbClr val="80BF44"/>
                </a:solidFill>
                <a:latin typeface="Calibri" panose="020F0502020204030204" pitchFamily="34" charset="0"/>
              </a:rPr>
              <a:t>ATTENTION!</a:t>
            </a:r>
          </a:p>
        </p:txBody>
      </p:sp>
      <p:sp>
        <p:nvSpPr>
          <p:cNvPr id="8" name="Subtitle 2"/>
          <p:cNvSpPr txBox="1">
            <a:spLocks/>
          </p:cNvSpPr>
          <p:nvPr/>
        </p:nvSpPr>
        <p:spPr>
          <a:xfrm>
            <a:off x="2986706" y="4703020"/>
            <a:ext cx="5775156" cy="184265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b="1" dirty="0" smtClean="0">
                <a:solidFill>
                  <a:srgbClr val="000000"/>
                </a:solidFill>
                <a:latin typeface="Times New Roman" panose="02020603050405020304" pitchFamily="18" charset="0"/>
                <a:cs typeface="Times New Roman" panose="02020603050405020304" pitchFamily="18" charset="0"/>
              </a:rPr>
              <a:t>Ilya A. </a:t>
            </a:r>
            <a:r>
              <a:rPr lang="en-US" b="1" dirty="0" err="1" smtClean="0">
                <a:solidFill>
                  <a:srgbClr val="000000"/>
                </a:solidFill>
                <a:latin typeface="Times New Roman" panose="02020603050405020304" pitchFamily="18" charset="0"/>
                <a:cs typeface="Times New Roman" panose="02020603050405020304" pitchFamily="18" charset="0"/>
              </a:rPr>
              <a:t>Ageev</a:t>
            </a:r>
            <a:endParaRPr lang="en-US" b="1" dirty="0" smtClean="0">
              <a:solidFill>
                <a:srgbClr val="000000"/>
              </a:solidFill>
              <a:latin typeface="Times New Roman" panose="02020603050405020304" pitchFamily="18" charset="0"/>
              <a:cs typeface="Times New Roman" panose="02020603050405020304" pitchFamily="18" charset="0"/>
            </a:endParaRPr>
          </a:p>
          <a:p>
            <a:pPr marL="0" indent="0" fontAlgn="base">
              <a:buNone/>
            </a:pPr>
            <a:r>
              <a:rPr lang="en-US" b="1" dirty="0">
                <a:latin typeface="Mongolian Baiti" panose="03000500000000000000" pitchFamily="66" charset="0"/>
                <a:cs typeface="Mongolian Baiti" panose="03000500000000000000" pitchFamily="66" charset="0"/>
              </a:rPr>
              <a:t>Division for Social Sciences and Humanities</a:t>
            </a:r>
          </a:p>
          <a:p>
            <a:pPr marL="0" indent="0">
              <a:buNone/>
            </a:pPr>
            <a:r>
              <a:rPr lang="en-US" b="1" dirty="0" smtClean="0">
                <a:solidFill>
                  <a:srgbClr val="000000"/>
                </a:solidFill>
                <a:latin typeface="Times New Roman" panose="02020603050405020304" pitchFamily="18" charset="0"/>
                <a:cs typeface="Times New Roman" panose="02020603050405020304" pitchFamily="18" charset="0"/>
                <a:hlinkClick r:id="rId4"/>
              </a:rPr>
              <a:t>agilalex</a:t>
            </a:r>
            <a:r>
              <a:rPr lang="en-US" b="1" dirty="0" smtClean="0">
                <a:solidFill>
                  <a:srgbClr val="000000"/>
                </a:solidFill>
                <a:latin typeface="Times New Roman" panose="02020603050405020304" pitchFamily="18" charset="0"/>
                <a:cs typeface="Times New Roman" panose="02020603050405020304" pitchFamily="18" charset="0"/>
                <a:hlinkClick r:id="rId4"/>
              </a:rPr>
              <a:t>@tpu.ru</a:t>
            </a:r>
            <a:endParaRPr lang="en-US" b="1" dirty="0" smtClean="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946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603</TotalTime>
  <Words>556</Words>
  <Application>Microsoft Office PowerPoint</Application>
  <PresentationFormat>Экран (4:3)</PresentationFormat>
  <Paragraphs>117</Paragraphs>
  <Slides>27</Slides>
  <Notes>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27</vt:i4>
      </vt:variant>
    </vt:vector>
  </HeadingPairs>
  <TitlesOfParts>
    <vt:vector size="35" baseType="lpstr">
      <vt:lpstr>Arial</vt:lpstr>
      <vt:lpstr>Calibri</vt:lpstr>
      <vt:lpstr>Century Gothic</vt:lpstr>
      <vt:lpstr>Courier New</vt:lpstr>
      <vt:lpstr>Mongolian Baiti</vt:lpstr>
      <vt:lpstr>Palatino Linotype</vt:lpstr>
      <vt:lpstr>Times New Roman</vt:lpstr>
      <vt:lpstr>Executive</vt:lpstr>
      <vt:lpstr>RUSSIAN LAW  Lecture 1.  Lecture with elements of seminar:  Theory of law. Introduction to Russian Law</vt:lpstr>
      <vt:lpstr>   Professional Background</vt:lpstr>
      <vt:lpstr>Information about the course “Russian law”</vt:lpstr>
      <vt:lpstr> RUSSIAN  LAW</vt:lpstr>
      <vt:lpstr>    RUSSIAN LAW</vt:lpstr>
      <vt:lpstr>Information support of the course</vt:lpstr>
      <vt:lpstr>What are the main purposes of law studies?</vt:lpstr>
      <vt:lpstr>question:</vt:lpstr>
      <vt:lpstr> Legal systems in the World</vt:lpstr>
      <vt:lpstr>What type of legal system is a basis of Russian law?</vt:lpstr>
      <vt:lpstr>…Roman-Germanic law system</vt:lpstr>
      <vt:lpstr>The main law source in Roman-Germanic system is  legislative act /  legal authority</vt:lpstr>
      <vt:lpstr>Sources of law:</vt:lpstr>
      <vt:lpstr>Match the sources and legal systems:</vt:lpstr>
      <vt:lpstr>Is it possible to be a state without law system?  Is it possible to be law system without a state?</vt:lpstr>
      <vt:lpstr>What are the key features of a state?</vt:lpstr>
      <vt:lpstr>Key features of a state</vt:lpstr>
      <vt:lpstr>What  forms of governance do you know?</vt:lpstr>
      <vt:lpstr>What form of government does exist in modern Russia?</vt:lpstr>
      <vt:lpstr>In Russia is established a mixed republic</vt:lpstr>
      <vt:lpstr>Презентация PowerPoint</vt:lpstr>
      <vt:lpstr>What is the term of office of the Russian president?</vt:lpstr>
      <vt:lpstr>How many times can the president of Russia be re-elected?</vt:lpstr>
      <vt:lpstr>What does it mean “the separation of powers”?</vt:lpstr>
      <vt:lpstr>What branches of power do exist in modern Russia?</vt:lpstr>
      <vt:lpstr>Theory of Law</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Кодификация таможенного законодательства в ЕАЭС</dc:title>
  <dc:creator>Баландина Галина</dc:creator>
  <cp:lastModifiedBy>Илья Агеев</cp:lastModifiedBy>
  <cp:revision>69</cp:revision>
  <dcterms:created xsi:type="dcterms:W3CDTF">2014-12-18T08:00:16Z</dcterms:created>
  <dcterms:modified xsi:type="dcterms:W3CDTF">2018-02-20T06:11:54Z</dcterms:modified>
</cp:coreProperties>
</file>