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5" d="100"/>
          <a:sy n="65" d="100"/>
        </p:scale>
        <p:origin x="912" y="7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/>
          <a:srcRect t="-1" r="65521" b="15899"/>
          <a:stretch/>
        </p:blipFill>
        <p:spPr bwMode="auto"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Дополнительное название</a:t>
            </a:r>
          </a:p>
        </p:txBody>
      </p:sp>
      <p:sp>
        <p:nvSpPr>
          <p:cNvPr id="7" name="Прямоугольник 6"/>
          <p:cNvSpPr/>
          <p:nvPr userDrawn="1"/>
        </p:nvSpPr>
        <p:spPr bwMode="auto"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 bwMode="auto">
          <a:xfrm>
            <a:off x="5037704" y="4893275"/>
            <a:ext cx="876530" cy="85520"/>
          </a:xfrm>
          <a:prstGeom prst="rect">
            <a:avLst/>
          </a:prstGeom>
          <a:solidFill>
            <a:srgbClr val="00C8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5037138" y="6482491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>
              <a:defRPr/>
            </a:pPr>
            <a:r>
              <a:rPr lang="ru-RU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>
              <a:defRPr/>
            </a:pPr>
            <a:r>
              <a:rPr lang="ru-RU"/>
              <a:t>ФИО выступающего,</a:t>
            </a:r>
            <a:endParaRPr/>
          </a:p>
          <a:p>
            <a:pPr lvl="0">
              <a:defRPr/>
            </a:pPr>
            <a:r>
              <a:rPr lang="ru-RU"/>
              <a:t>должность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5037138" y="1199210"/>
            <a:ext cx="2295536" cy="4963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8367008" y="1199210"/>
            <a:ext cx="3363672" cy="4963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Основн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9943069" y="6499653"/>
            <a:ext cx="1939182" cy="358347"/>
          </a:xfrm>
        </p:spPr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/>
          <a:srcRect b="68794"/>
          <a:stretch/>
        </p:blipFill>
        <p:spPr bwMode="auto"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 bwMode="auto"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 bwMode="auto">
          <a:xfrm>
            <a:off x="1983756" y="2951692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289997"/>
            <a:ext cx="8289323" cy="1579005"/>
          </a:xfrm>
        </p:spPr>
        <p:txBody>
          <a:bodyPr>
            <a:normAutofit/>
          </a:bodyPr>
          <a:lstStyle>
            <a:lvl1pPr>
              <a:defRPr sz="3200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 bwMode="auto">
          <a:xfrm>
            <a:off x="1983756" y="3246438"/>
            <a:ext cx="7287244" cy="3253214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 bwMode="auto">
          <a:xfrm>
            <a:off x="149856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9204958" y="879287"/>
            <a:ext cx="2677293" cy="40012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Два списк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9943069" y="6499653"/>
            <a:ext cx="1939182" cy="358347"/>
          </a:xfrm>
        </p:spPr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/>
          <a:srcRect b="68794"/>
          <a:stretch/>
        </p:blipFill>
        <p:spPr bwMode="auto"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 bwMode="auto"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289997"/>
            <a:ext cx="8312150" cy="1579005"/>
          </a:xfrm>
        </p:spPr>
        <p:txBody>
          <a:bodyPr>
            <a:normAutofit/>
          </a:bodyPr>
          <a:lstStyle>
            <a:lvl1pPr>
              <a:defRPr sz="3200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 bwMode="auto">
          <a:xfrm>
            <a:off x="1983756" y="3827633"/>
            <a:ext cx="4754795" cy="267202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 bwMode="auto">
          <a:xfrm>
            <a:off x="6862763" y="3827558"/>
            <a:ext cx="4785540" cy="267166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12" name="Прямоугольник 11"/>
          <p:cNvSpPr/>
          <p:nvPr userDrawn="1"/>
        </p:nvSpPr>
        <p:spPr bwMode="auto">
          <a:xfrm>
            <a:off x="1983756" y="3742113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>
              <a:defRPr/>
            </a:pPr>
            <a:r>
              <a:rPr lang="ru-RU"/>
              <a:t>Дополнительная информация</a:t>
            </a:r>
          </a:p>
        </p:txBody>
      </p:sp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 bwMode="auto">
          <a:xfrm>
            <a:off x="254498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9204958" y="879287"/>
            <a:ext cx="2677293" cy="40012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Доп.информация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/>
          <a:srcRect t="-1" r="65521" b="15899"/>
          <a:stretch/>
        </p:blipFill>
        <p:spPr bwMode="auto"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 bwMode="auto"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 bwMode="auto">
          <a:xfrm>
            <a:off x="734658" y="219934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 bwMode="auto">
          <a:xfrm>
            <a:off x="5535613" y="2085975"/>
            <a:ext cx="6088062" cy="4270375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>
              <a:defRPr/>
            </a:pPr>
            <a:r>
              <a:rPr lang="ru-RU"/>
              <a:t>Дополнительная информация</a:t>
            </a:r>
          </a:p>
        </p:txBody>
      </p:sp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 bwMode="auto"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9204958" y="879287"/>
            <a:ext cx="2677293" cy="40012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На бумаг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/>
          <a:srcRect l="37709" t="-1" b="15745"/>
          <a:stretch/>
        </p:blipFill>
        <p:spPr bwMode="auto">
          <a:xfrm>
            <a:off x="4597400" y="-1"/>
            <a:ext cx="75946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 bwMode="auto"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 bwMode="auto">
          <a:xfrm>
            <a:off x="5128656" y="1854714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5128656" y="197708"/>
            <a:ext cx="4882610" cy="1627916"/>
          </a:xfrm>
        </p:spPr>
        <p:txBody>
          <a:bodyPr>
            <a:normAutofit/>
          </a:bodyPr>
          <a:lstStyle>
            <a:lvl1pPr>
              <a:defRPr sz="3600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28656" y="2203955"/>
            <a:ext cx="6585470" cy="397300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 bwMode="auto"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0011266" y="865651"/>
            <a:ext cx="1954026" cy="2920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Узкий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/>
          <a:srcRect b="82592"/>
          <a:stretch/>
        </p:blipFill>
        <p:spPr bwMode="auto"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 bwMode="auto"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 bwMode="auto">
          <a:xfrm>
            <a:off x="838198" y="1728062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96674"/>
            <a:ext cx="8300853" cy="823785"/>
          </a:xfrm>
        </p:spPr>
        <p:txBody>
          <a:bodyPr>
            <a:normAutofit/>
          </a:bodyPr>
          <a:lstStyle>
            <a:lvl1pPr>
              <a:defRPr sz="3400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1825625"/>
            <a:ext cx="11044052" cy="4547202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 bwMode="auto">
          <a:xfrm>
            <a:off x="838198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9204958" y="608504"/>
            <a:ext cx="2677293" cy="40012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Узкий заголовок без черты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/>
          <a:srcRect b="82592"/>
          <a:stretch/>
        </p:blipFill>
        <p:spPr bwMode="auto"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 bwMode="auto"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96674"/>
            <a:ext cx="8300853" cy="823785"/>
          </a:xfrm>
        </p:spPr>
        <p:txBody>
          <a:bodyPr>
            <a:normAutofit/>
          </a:bodyPr>
          <a:lstStyle>
            <a:lvl1pPr>
              <a:defRPr sz="3400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1617133"/>
            <a:ext cx="11044052" cy="4755694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 bwMode="auto">
          <a:xfrm>
            <a:off x="838198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9204958" y="608504"/>
            <a:ext cx="2677293" cy="40012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Безбумажны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1" y="365125"/>
            <a:ext cx="9029700" cy="1048039"/>
          </a:xfrm>
        </p:spPr>
        <p:txBody>
          <a:bodyPr>
            <a:normAutofit/>
          </a:bodyPr>
          <a:lstStyle>
            <a:lvl1pPr>
              <a:defRPr sz="3400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928225" y="740245"/>
            <a:ext cx="1954026" cy="2920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на боку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/>
          <a:srcRect t="-1" b="65674"/>
          <a:stretch/>
        </p:blipFill>
        <p:spPr bwMode="auto">
          <a:xfrm>
            <a:off x="0" y="-1"/>
            <a:ext cx="12192000" cy="2794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 bwMode="auto">
          <a:xfrm>
            <a:off x="0" y="0"/>
            <a:ext cx="12192000" cy="288289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4971854" y="1046344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 rot="16199999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956394" y="1491963"/>
            <a:ext cx="5925858" cy="468500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>
              <a:defRPr/>
            </a:pPr>
            <a:r>
              <a:rPr lang="ru-RU"/>
              <a:t>Дополнительная информация</a:t>
            </a:r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 bwMode="auto"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9928225" y="359459"/>
            <a:ext cx="1954026" cy="2920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2"/>
          <a:srcRect b="68794"/>
          <a:stretch/>
        </p:blipFill>
        <p:spPr bwMode="auto">
          <a:xfrm>
            <a:off x="-6350" y="4562475"/>
            <a:ext cx="12192000" cy="2295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 bwMode="auto">
          <a:xfrm>
            <a:off x="-6350" y="4562474"/>
            <a:ext cx="12192000" cy="22955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‹#›</a:t>
            </a:fld>
            <a:endParaRPr lang="ru-RU"/>
          </a:p>
        </p:txBody>
      </p:sp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 bwMode="auto"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8174595" y="667265"/>
            <a:ext cx="3172855" cy="4741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Слайд на бумаг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/>
          <a:srcRect l="-104" t="-1" b="15745"/>
          <a:stretch/>
        </p:blipFill>
        <p:spPr bwMode="auto"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1794934" y="338623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2953124" y="3282805"/>
            <a:ext cx="8929127" cy="289415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 bwMode="auto"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9204958" y="492108"/>
            <a:ext cx="2677293" cy="40012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1" y="365125"/>
            <a:ext cx="9036050" cy="1048039"/>
          </a:xfrm>
        </p:spPr>
        <p:txBody>
          <a:bodyPr>
            <a:normAutofit/>
          </a:bodyPr>
          <a:lstStyle>
            <a:lvl1pPr>
              <a:defRPr sz="3400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928225" y="740245"/>
            <a:ext cx="1954026" cy="2920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Только Лог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928225" y="740245"/>
            <a:ext cx="1954026" cy="2920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олько бумаг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/>
          <a:srcRect l="-104" t="-1" b="15745"/>
          <a:stretch/>
        </p:blipFill>
        <p:spPr bwMode="auto"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 bwMode="auto"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</a:t>
            </a:r>
            <a:endParaRPr/>
          </a:p>
          <a:p>
            <a:pPr lvl="4">
              <a:defRPr/>
            </a:pPr>
            <a:r>
              <a:rPr lang="ru-RU"/>
              <a:t>Пятый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pPr>
              <a:defRPr/>
            </a:pPr>
            <a:fld id="{751D432A-D135-4954-8559-2B6A9DE81B6A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3400" b="1" cap="all">
          <a:solidFill>
            <a:schemeClr val="tx1"/>
          </a:solidFill>
          <a:latin typeface="Verdana"/>
          <a:ea typeface="Verdan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Wingdings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Wingdings"/>
        <a:buChar char="§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Wingdings"/>
        <a:buChar char="§"/>
        <a:defRPr sz="15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Wingdings"/>
        <a:buChar char="§"/>
        <a:defRPr sz="14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Wingdings"/>
        <a:buChar char="§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Основные понятия  и определения в электронике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Иванова В.С.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2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Классификации 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 bwMode="auto">
          <a:xfrm>
            <a:off x="4011562" y="3659392"/>
            <a:ext cx="4934974" cy="927356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 sz="5400" dirty="0"/>
              <a:t>Зачем?</a:t>
            </a:r>
            <a:endParaRPr dirty="0"/>
          </a:p>
          <a:p>
            <a:pPr marL="0" indent="0">
              <a:buNone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3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Виды электроники 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 bwMode="auto">
          <a:xfrm>
            <a:off x="838199" y="3209787"/>
            <a:ext cx="10695039" cy="2792807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/>
          <a:p>
            <a:pPr>
              <a:defRPr/>
            </a:pPr>
            <a:r>
              <a:rPr lang="ru-RU" sz="2000" dirty="0"/>
              <a:t>квантовая электроника (лазеры, мазеры, наноэлектроника)</a:t>
            </a:r>
            <a:endParaRPr sz="2000" dirty="0"/>
          </a:p>
          <a:p>
            <a:pPr>
              <a:defRPr/>
            </a:pPr>
            <a:endParaRPr sz="2000" dirty="0"/>
          </a:p>
          <a:p>
            <a:pPr>
              <a:defRPr/>
            </a:pPr>
            <a:r>
              <a:rPr lang="ru-RU" sz="2000" dirty="0"/>
              <a:t>твердотельная электроника (полупроводниковая, </a:t>
            </a:r>
            <a:r>
              <a:rPr lang="ru-RU" sz="2000" dirty="0" err="1"/>
              <a:t>акустоэлектроника</a:t>
            </a:r>
            <a:r>
              <a:rPr lang="ru-RU" sz="2000" dirty="0"/>
              <a:t>, оптоэлектроника,  криоэлектроника, </a:t>
            </a:r>
            <a:r>
              <a:rPr lang="ru-RU" sz="2000" dirty="0" err="1"/>
              <a:t>пьезоэлектроника</a:t>
            </a:r>
            <a:r>
              <a:rPr lang="ru-RU" sz="2000" dirty="0"/>
              <a:t>, </a:t>
            </a:r>
            <a:r>
              <a:rPr lang="ru-RU" sz="2000" dirty="0" err="1"/>
              <a:t>магнитоэлектроника</a:t>
            </a:r>
            <a:r>
              <a:rPr lang="ru-RU" sz="2000" dirty="0"/>
              <a:t>)</a:t>
            </a:r>
            <a:endParaRPr sz="2000" dirty="0"/>
          </a:p>
          <a:p>
            <a:pPr>
              <a:defRPr/>
            </a:pPr>
            <a:endParaRPr sz="2000" dirty="0"/>
          </a:p>
          <a:p>
            <a:pPr>
              <a:defRPr/>
            </a:pPr>
            <a:r>
              <a:rPr lang="ru-RU" sz="2000" dirty="0"/>
              <a:t>вакуумная </a:t>
            </a:r>
            <a:endParaRPr sz="2000" dirty="0"/>
          </a:p>
          <a:p>
            <a:pPr>
              <a:defRPr/>
            </a:pPr>
            <a:endParaRPr lang="ru-RU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4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По типу передачи данных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 bwMode="auto">
          <a:xfrm>
            <a:off x="530942" y="3246438"/>
            <a:ext cx="11031793" cy="3253214"/>
          </a:xfrm>
        </p:spPr>
        <p:txBody>
          <a:bodyPr/>
          <a:lstStyle/>
          <a:p>
            <a:pPr marL="0" indent="0" algn="just">
              <a:buNone/>
              <a:defRPr/>
            </a:pPr>
            <a:r>
              <a:rPr lang="ru-RU" sz="2000" b="1" dirty="0"/>
              <a:t>Аналоговая</a:t>
            </a:r>
            <a:r>
              <a:rPr lang="ru-RU" sz="2000" dirty="0"/>
              <a:t> - </a:t>
            </a:r>
            <a:r>
              <a:rPr lang="ru-RU" dirty="0"/>
              <a:t>устройства, формирующие и обрабатывающие непрерывные во времени сигналы. </a:t>
            </a:r>
            <a:endParaRPr lang="ru-RU" sz="2000" dirty="0"/>
          </a:p>
          <a:p>
            <a:pPr marL="0" indent="0">
              <a:buNone/>
              <a:defRPr/>
            </a:pPr>
            <a:r>
              <a:rPr lang="ru-RU" sz="2000" b="1" dirty="0"/>
              <a:t>Цифровая</a:t>
            </a:r>
            <a:r>
              <a:rPr lang="ru-RU" sz="2000" dirty="0"/>
              <a:t> - </a:t>
            </a:r>
            <a:r>
              <a:rPr lang="ru-RU" dirty="0"/>
              <a:t>использует дискретные во времени сигналы, выраженные чаще всего в цифровой форме. </a:t>
            </a:r>
            <a:endParaRPr lang="ru-RU" sz="2000" dirty="0"/>
          </a:p>
          <a:p>
            <a:pPr marL="0" indent="0">
              <a:buNone/>
              <a:defRPr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697184" y="4701340"/>
            <a:ext cx="1875645" cy="16048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21416" y="4591934"/>
            <a:ext cx="5439988" cy="208689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09164941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9943069" y="6499652"/>
            <a:ext cx="1939181" cy="358346"/>
          </a:xfrm>
        </p:spPr>
        <p:txBody>
          <a:bodyPr/>
          <a:lstStyle/>
          <a:p>
            <a:pPr>
              <a:defRPr/>
            </a:pPr>
            <a:fld id="{718B0D58-D2AD-1A43-0701-CC164A454E75}" type="slidenum">
              <a:rPr lang="ru-RU"/>
              <a:t>5</a:t>
            </a:fld>
            <a:endParaRPr lang="ru-RU"/>
          </a:p>
        </p:txBody>
      </p:sp>
      <p:sp>
        <p:nvSpPr>
          <p:cNvPr id="782096597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9" y="289996"/>
            <a:ext cx="8289323" cy="1579005"/>
          </a:xfrm>
        </p:spPr>
        <p:txBody>
          <a:bodyPr>
            <a:normAutofit/>
          </a:bodyPr>
          <a:lstStyle>
            <a:lvl1pPr>
              <a:defRPr sz="3200" cap="all"/>
            </a:lvl1pPr>
          </a:lstStyle>
          <a:p>
            <a:pPr>
              <a:defRPr/>
            </a:pPr>
            <a:r>
              <a:t>пО рабочей частоте</a:t>
            </a:r>
          </a:p>
        </p:txBody>
      </p:sp>
      <p:sp>
        <p:nvSpPr>
          <p:cNvPr id="1053190637" name="Текст 14"/>
          <p:cNvSpPr>
            <a:spLocks noGrp="1"/>
          </p:cNvSpPr>
          <p:nvPr>
            <p:ph type="body" sz="quarter" idx="12"/>
          </p:nvPr>
        </p:nvSpPr>
        <p:spPr bwMode="auto">
          <a:xfrm>
            <a:off x="693174" y="3280318"/>
            <a:ext cx="10795819" cy="229895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defRPr/>
            </a:pPr>
            <a:r>
              <a:rPr sz="2000" b="0" i="0" u="none" dirty="0" err="1">
                <a:solidFill>
                  <a:srgbClr val="000000"/>
                </a:solidFill>
                <a:ea typeface="Times New Roman"/>
                <a:cs typeface="Times New Roman"/>
              </a:rPr>
              <a:t>низкочастотные</a:t>
            </a:r>
            <a:r>
              <a:rPr sz="2000" b="0" i="0" u="none" dirty="0">
                <a:solidFill>
                  <a:srgbClr val="000000"/>
                </a:solidFill>
                <a:ea typeface="Times New Roman"/>
                <a:cs typeface="Times New Roman"/>
              </a:rPr>
              <a:t> (НЧ) – </a:t>
            </a:r>
            <a:r>
              <a:rPr sz="2000" b="0" i="0" u="none" dirty="0" err="1">
                <a:solidFill>
                  <a:srgbClr val="000000"/>
                </a:solidFill>
                <a:ea typeface="Times New Roman"/>
                <a:cs typeface="Times New Roman"/>
              </a:rPr>
              <a:t>до</a:t>
            </a:r>
            <a:r>
              <a:rPr sz="2000" b="0" i="0" u="none" dirty="0">
                <a:solidFill>
                  <a:srgbClr val="000000"/>
                </a:solidFill>
                <a:ea typeface="Times New Roman"/>
                <a:cs typeface="Times New Roman"/>
              </a:rPr>
              <a:t> 1 </a:t>
            </a:r>
            <a:r>
              <a:rPr sz="2000" b="0" i="0" u="none" dirty="0" err="1">
                <a:solidFill>
                  <a:srgbClr val="000000"/>
                </a:solidFill>
                <a:ea typeface="Times New Roman"/>
                <a:cs typeface="Times New Roman"/>
              </a:rPr>
              <a:t>МГц</a:t>
            </a:r>
            <a:r>
              <a:rPr sz="2000" b="0" i="0" u="none" dirty="0">
                <a:solidFill>
                  <a:srgbClr val="000000"/>
                </a:solidFill>
                <a:ea typeface="Times New Roman"/>
                <a:cs typeface="Times New Roman"/>
              </a:rPr>
              <a:t>;</a:t>
            </a:r>
            <a:endParaRPr sz="2000" dirty="0"/>
          </a:p>
          <a:p>
            <a:pPr>
              <a:lnSpc>
                <a:spcPct val="150000"/>
              </a:lnSpc>
              <a:defRPr/>
            </a:pPr>
            <a:r>
              <a:rPr sz="2000" b="0" i="0" u="none" dirty="0" err="1">
                <a:solidFill>
                  <a:srgbClr val="000000"/>
                </a:solidFill>
                <a:ea typeface="Times New Roman"/>
                <a:cs typeface="Times New Roman"/>
              </a:rPr>
              <a:t>высокочастотные</a:t>
            </a:r>
            <a:r>
              <a:rPr sz="2000" b="0" i="0" u="none" dirty="0">
                <a:solidFill>
                  <a:srgbClr val="000000"/>
                </a:solidFill>
                <a:ea typeface="Times New Roman"/>
                <a:cs typeface="Times New Roman"/>
              </a:rPr>
              <a:t> (ВЧ) </a:t>
            </a:r>
            <a:endParaRPr sz="2000" dirty="0"/>
          </a:p>
          <a:p>
            <a:pPr>
              <a:lnSpc>
                <a:spcPct val="150000"/>
              </a:lnSpc>
              <a:spcBef>
                <a:spcPts val="999"/>
              </a:spcBef>
              <a:defRPr/>
            </a:pPr>
            <a:r>
              <a:rPr sz="2000" b="0" i="0" u="none" dirty="0" err="1">
                <a:solidFill>
                  <a:srgbClr val="000000"/>
                </a:solidFill>
                <a:ea typeface="Times New Roman"/>
                <a:cs typeface="Times New Roman"/>
              </a:rPr>
              <a:t>сверхвысокочастотные</a:t>
            </a:r>
            <a:r>
              <a:rPr sz="2000" b="0" i="0" u="none" dirty="0">
                <a:solidFill>
                  <a:srgbClr val="000000"/>
                </a:solidFill>
                <a:ea typeface="Times New Roman"/>
                <a:cs typeface="Times New Roman"/>
              </a:rPr>
              <a:t> (СВЧ) </a:t>
            </a:r>
            <a:r>
              <a:rPr lang="ru-RU" sz="2000" b="0" i="0" u="none" strike="noStrike" cap="none" spc="0" dirty="0">
                <a:solidFill>
                  <a:srgbClr val="000000"/>
                </a:solidFill>
                <a:ea typeface="Times New Roman"/>
                <a:cs typeface="Times New Roman"/>
              </a:rPr>
              <a:t>от 300 МГц до 3000 ГГц</a:t>
            </a:r>
            <a:r>
              <a:rPr sz="2000" b="0" i="0" u="none" dirty="0">
                <a:solidFill>
                  <a:srgbClr val="000000"/>
                </a:solidFill>
                <a:ea typeface="Times New Roman"/>
                <a:cs typeface="Times New Roman"/>
              </a:rPr>
              <a:t>;</a:t>
            </a:r>
            <a:endParaRPr sz="2000" dirty="0"/>
          </a:p>
          <a:p>
            <a:pPr>
              <a:lnSpc>
                <a:spcPct val="150000"/>
              </a:lnSpc>
              <a:defRPr/>
            </a:pPr>
            <a:r>
              <a:rPr sz="2000" b="0" i="0" u="none" dirty="0" err="1">
                <a:solidFill>
                  <a:srgbClr val="000000"/>
                </a:solidFill>
                <a:ea typeface="Times New Roman"/>
                <a:cs typeface="Times New Roman"/>
              </a:rPr>
              <a:t>оптические</a:t>
            </a:r>
            <a:r>
              <a:rPr sz="2000" b="0" i="0" u="none" dirty="0">
                <a:solidFill>
                  <a:srgbClr val="000000"/>
                </a:solidFill>
                <a:ea typeface="Times New Roman"/>
                <a:cs typeface="Times New Roman"/>
              </a:rPr>
              <a:t> </a:t>
            </a:r>
            <a:r>
              <a:rPr sz="2000" b="0" i="0" u="none" dirty="0" err="1">
                <a:solidFill>
                  <a:srgbClr val="000000"/>
                </a:solidFill>
                <a:ea typeface="Times New Roman"/>
                <a:cs typeface="Times New Roman"/>
              </a:rPr>
              <a:t>приборы</a:t>
            </a:r>
            <a:r>
              <a:rPr sz="2000" b="0" i="0" u="none" dirty="0">
                <a:solidFill>
                  <a:srgbClr val="000000"/>
                </a:solidFill>
                <a:ea typeface="Times New Roman"/>
                <a:cs typeface="Times New Roman"/>
              </a:rPr>
              <a:t> (</a:t>
            </a:r>
            <a:r>
              <a:rPr sz="2000" b="0" i="0" u="none" dirty="0" err="1">
                <a:solidFill>
                  <a:srgbClr val="000000"/>
                </a:solidFill>
                <a:ea typeface="Times New Roman"/>
                <a:cs typeface="Times New Roman"/>
              </a:rPr>
              <a:t>лазеры</a:t>
            </a:r>
            <a:r>
              <a:rPr sz="2000" b="0" i="0" u="none" dirty="0">
                <a:solidFill>
                  <a:srgbClr val="000000"/>
                </a:solidFill>
                <a:ea typeface="Times New Roman"/>
                <a:cs typeface="Times New Roman"/>
              </a:rPr>
              <a:t>).</a:t>
            </a:r>
            <a:endParaRPr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51D432A-D135-4954-8559-2B6A9DE81B6A}" type="slidenum">
              <a:rPr lang="ru-RU"/>
              <a:t>6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КОМПОНЕНТЫ ЭЛЕКТРОНОЙ ТЕХНИКИ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 bwMode="auto">
          <a:xfrm>
            <a:off x="838200" y="3246438"/>
            <a:ext cx="7510087" cy="145829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sz="2000" dirty="0" err="1"/>
              <a:t>Пассивные</a:t>
            </a:r>
            <a:endParaRPr sz="2000" dirty="0"/>
          </a:p>
          <a:p>
            <a:pPr marL="0" indent="0">
              <a:buFont typeface="Wingdings"/>
              <a:buNone/>
              <a:defRPr/>
            </a:pPr>
            <a:endParaRPr sz="2000" dirty="0"/>
          </a:p>
          <a:p>
            <a:pPr>
              <a:defRPr/>
            </a:pPr>
            <a:r>
              <a:rPr sz="2000" dirty="0" err="1"/>
              <a:t>Активные</a:t>
            </a:r>
            <a:r>
              <a:rPr sz="2000" dirty="0"/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ИШНКБ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00C8E6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Verdana"/>
        <a:cs typeface="Arial"/>
      </a:majorFont>
      <a:minorFont>
        <a:latin typeface="Verdana"/>
        <a:ea typeface="Verdana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114</Words>
  <Application>Microsoft Office PowerPoint</Application>
  <DocSecurity>0</DocSecurity>
  <PresentationFormat>Широкоэкранный</PresentationFormat>
  <Paragraphs>27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Verdana</vt:lpstr>
      <vt:lpstr>Wingdings</vt:lpstr>
      <vt:lpstr>Тема Office</vt:lpstr>
      <vt:lpstr>Основные понятия  и определения в электронике</vt:lpstr>
      <vt:lpstr>Классификации </vt:lpstr>
      <vt:lpstr>Виды электроники </vt:lpstr>
      <vt:lpstr>По типу передачи данных</vt:lpstr>
      <vt:lpstr>пО рабочей частоте</vt:lpstr>
      <vt:lpstr>КОМПОНЕНТЫ ЭЛЕКТРОНОЙ ТЕХНИКИ</vt:lpstr>
    </vt:vector>
  </TitlesOfParts>
  <Manager/>
  <Company>Org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Фадеев Александр Сергеевич</dc:creator>
  <cp:keywords/>
  <dc:description/>
  <cp:lastModifiedBy>Ирина Абрашкина</cp:lastModifiedBy>
  <cp:revision>12</cp:revision>
  <dcterms:created xsi:type="dcterms:W3CDTF">2022-10-31T07:21:57Z</dcterms:created>
  <dcterms:modified xsi:type="dcterms:W3CDTF">2023-11-27T15:51:39Z</dcterms:modified>
  <cp:category/>
  <dc:identifier/>
  <cp:contentStatus/>
  <dc:language/>
  <cp:version/>
</cp:coreProperties>
</file>