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09" r:id="rId3"/>
    <p:sldId id="311" r:id="rId4"/>
    <p:sldId id="312" r:id="rId5"/>
    <p:sldId id="313" r:id="rId6"/>
    <p:sldId id="314" r:id="rId7"/>
    <p:sldId id="305" r:id="rId8"/>
    <p:sldId id="303" r:id="rId9"/>
    <p:sldId id="307" r:id="rId10"/>
    <p:sldId id="280" r:id="rId11"/>
    <p:sldId id="264" r:id="rId12"/>
    <p:sldId id="268" r:id="rId13"/>
    <p:sldId id="315" r:id="rId14"/>
    <p:sldId id="317" r:id="rId15"/>
    <p:sldId id="320" r:id="rId16"/>
    <p:sldId id="319" r:id="rId17"/>
    <p:sldId id="271" r:id="rId18"/>
    <p:sldId id="272" r:id="rId19"/>
    <p:sldId id="321" r:id="rId20"/>
    <p:sldId id="323" r:id="rId21"/>
    <p:sldId id="324" r:id="rId22"/>
    <p:sldId id="289" r:id="rId23"/>
    <p:sldId id="294" r:id="rId24"/>
    <p:sldId id="296" r:id="rId25"/>
    <p:sldId id="291" r:id="rId26"/>
    <p:sldId id="297" r:id="rId27"/>
  </p:sldIdLst>
  <p:sldSz cx="12192000" cy="6858000"/>
  <p:notesSz cx="6791325" cy="9872663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tandard/final_attestation/vkr" TargetMode="External"/><Relationship Id="rId2" Type="http://schemas.openxmlformats.org/officeDocument/2006/relationships/hyperlink" Target="https://portal.tpu.ru/standard/final_attestation/vkr/Tab/prikaz_307-1_od_03.11.2022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-resource.ru/spisok-literatury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tpu.ru/university/attributes/presentation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Правила оформления </a:t>
            </a:r>
            <a:r>
              <a:rPr lang="ru-RU" dirty="0" smtClean="0"/>
              <a:t>проектов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407" y="179815"/>
            <a:ext cx="3985403" cy="1528215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Приказ на оформление ВКР</a:t>
            </a:r>
            <a:endParaRPr lang="ru-RU" sz="1600" b="1" dirty="0"/>
          </a:p>
          <a:p>
            <a:endParaRPr lang="ru-RU" sz="1100" dirty="0" smtClean="0">
              <a:hlinkClick r:id="rId2"/>
            </a:endParaRPr>
          </a:p>
          <a:p>
            <a:r>
              <a:rPr lang="de-DE" sz="1100" dirty="0">
                <a:hlinkClick r:id="rId3"/>
              </a:rPr>
              <a:t>https://</a:t>
            </a:r>
            <a:r>
              <a:rPr lang="de-DE" sz="1100" dirty="0" smtClean="0">
                <a:hlinkClick r:id="rId3"/>
              </a:rPr>
              <a:t>portal.tpu.ru/standard/final_attestation/vkr</a:t>
            </a:r>
            <a:endParaRPr lang="ru-RU" sz="1100" dirty="0" smtClean="0"/>
          </a:p>
          <a:p>
            <a:endParaRPr lang="ru-RU" sz="11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4979007"/>
            <a:ext cx="4890102" cy="113084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dirty="0" smtClean="0">
                <a:solidFill>
                  <a:schemeClr val="bg2"/>
                </a:solidFill>
              </a:rPr>
              <a:t>Дерюшева Валентина Николаевна,</a:t>
            </a:r>
            <a:endParaRPr lang="en-US" altLang="ru-RU" dirty="0" smtClean="0">
              <a:solidFill>
                <a:schemeClr val="bg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altLang="ru-RU" dirty="0">
                <a:solidFill>
                  <a:schemeClr val="bg2"/>
                </a:solidFill>
              </a:rPr>
              <a:t>д</a:t>
            </a:r>
            <a:r>
              <a:rPr lang="ru-RU" altLang="ru-RU" dirty="0" smtClean="0">
                <a:solidFill>
                  <a:schemeClr val="bg2"/>
                </a:solidFill>
              </a:rPr>
              <a:t>оцент </a:t>
            </a:r>
            <a:r>
              <a:rPr lang="ru-RU" altLang="ru-RU" dirty="0">
                <a:solidFill>
                  <a:schemeClr val="bg2"/>
                </a:solidFill>
              </a:rPr>
              <a:t>ОЭИ ИШНКБ</a:t>
            </a:r>
          </a:p>
          <a:p>
            <a:pPr algn="ctr">
              <a:lnSpc>
                <a:spcPct val="80000"/>
              </a:lnSpc>
            </a:pPr>
            <a:r>
              <a:rPr lang="ru-RU" altLang="ru-RU" dirty="0" err="1" smtClean="0">
                <a:solidFill>
                  <a:schemeClr val="bg2"/>
                </a:solidFill>
              </a:rPr>
              <a:t>Коледа</a:t>
            </a:r>
            <a:r>
              <a:rPr lang="ru-RU" altLang="ru-RU" dirty="0" smtClean="0">
                <a:solidFill>
                  <a:schemeClr val="bg2"/>
                </a:solidFill>
              </a:rPr>
              <a:t> Алексей Николаевич</a:t>
            </a:r>
            <a:endParaRPr lang="ru-RU" altLang="ru-RU" dirty="0">
              <a:solidFill>
                <a:schemeClr val="bg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altLang="ru-RU" dirty="0">
                <a:solidFill>
                  <a:schemeClr val="bg2"/>
                </a:solidFill>
              </a:rPr>
              <a:t>д</a:t>
            </a:r>
            <a:r>
              <a:rPr lang="ru-RU" altLang="ru-RU" dirty="0" smtClean="0">
                <a:solidFill>
                  <a:schemeClr val="bg2"/>
                </a:solidFill>
              </a:rPr>
              <a:t>оцент </a:t>
            </a:r>
            <a:r>
              <a:rPr lang="ru-RU" altLang="ru-RU" dirty="0">
                <a:solidFill>
                  <a:schemeClr val="bg2"/>
                </a:solidFill>
              </a:rPr>
              <a:t>ОЭИ </a:t>
            </a:r>
            <a:r>
              <a:rPr lang="ru-RU" altLang="ru-RU" dirty="0" smtClean="0">
                <a:solidFill>
                  <a:schemeClr val="bg2"/>
                </a:solidFill>
              </a:rPr>
              <a:t>ИШНКБ</a:t>
            </a:r>
            <a:endParaRPr lang="ru-RU" altLang="ru-R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6504" y="1825625"/>
            <a:ext cx="6345747" cy="2157652"/>
          </a:xfrm>
        </p:spPr>
        <p:txBody>
          <a:bodyPr/>
          <a:lstStyle/>
          <a:p>
            <a:r>
              <a:rPr lang="ru-RU" sz="2400" dirty="0"/>
              <a:t>Размеры полей: </a:t>
            </a:r>
          </a:p>
          <a:p>
            <a:pPr lvl="1"/>
            <a:r>
              <a:rPr lang="ru-RU" sz="2400" dirty="0"/>
              <a:t>левое - </a:t>
            </a:r>
            <a:r>
              <a:rPr lang="ru-RU" sz="2400" b="1" dirty="0"/>
              <a:t>30</a:t>
            </a:r>
            <a:r>
              <a:rPr lang="ru-RU" sz="2400" dirty="0"/>
              <a:t> </a:t>
            </a:r>
            <a:r>
              <a:rPr lang="ru-RU" sz="2400" dirty="0" smtClean="0"/>
              <a:t>мм (3 см),</a:t>
            </a:r>
            <a:endParaRPr lang="ru-RU" sz="2400" dirty="0"/>
          </a:p>
          <a:p>
            <a:pPr lvl="1"/>
            <a:r>
              <a:rPr lang="ru-RU" sz="2400" dirty="0"/>
              <a:t>правое - </a:t>
            </a:r>
            <a:r>
              <a:rPr lang="ru-RU" sz="2400" b="1" dirty="0"/>
              <a:t>15</a:t>
            </a:r>
            <a:r>
              <a:rPr lang="ru-RU" sz="2400" dirty="0"/>
              <a:t> </a:t>
            </a:r>
            <a:r>
              <a:rPr lang="ru-RU" sz="2400" dirty="0" smtClean="0"/>
              <a:t>мм (1,5 см),</a:t>
            </a:r>
            <a:endParaRPr lang="ru-RU" sz="2400" dirty="0"/>
          </a:p>
          <a:p>
            <a:pPr lvl="1"/>
            <a:r>
              <a:rPr lang="ru-RU" sz="2400" dirty="0"/>
              <a:t>верхнее и нижнее - </a:t>
            </a:r>
            <a:r>
              <a:rPr lang="ru-RU" sz="2400" b="1" dirty="0"/>
              <a:t>20</a:t>
            </a:r>
            <a:r>
              <a:rPr lang="ru-RU" sz="2400" dirty="0"/>
              <a:t> </a:t>
            </a:r>
            <a:r>
              <a:rPr lang="ru-RU" sz="2400" dirty="0" smtClean="0"/>
              <a:t>мм (2 см). 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231" y="3981646"/>
            <a:ext cx="5632862" cy="22813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03194"/>
            <a:ext cx="3946024" cy="510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690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7129" y="1420959"/>
            <a:ext cx="6045123" cy="971512"/>
          </a:xfrm>
        </p:spPr>
        <p:txBody>
          <a:bodyPr/>
          <a:lstStyle/>
          <a:p>
            <a:r>
              <a:rPr lang="ru-RU" dirty="0"/>
              <a:t>Рекомендуемый тип шрифта для основной части ВКР 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Times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  <a:r>
              <a:rPr lang="ru-RU" dirty="0"/>
              <a:t>, размер шрифта не менее </a:t>
            </a:r>
            <a:r>
              <a:rPr lang="ru-RU" b="1" dirty="0"/>
              <a:t>12 пт.</a:t>
            </a:r>
            <a:r>
              <a:rPr lang="ru-RU" dirty="0"/>
              <a:t>, цвет шрифта - черный,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691" y="3810484"/>
            <a:ext cx="5152172" cy="14479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420959"/>
            <a:ext cx="4137932" cy="536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673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7129" y="1420959"/>
            <a:ext cx="6045123" cy="1309715"/>
          </a:xfrm>
        </p:spPr>
        <p:txBody>
          <a:bodyPr/>
          <a:lstStyle/>
          <a:p>
            <a:r>
              <a:rPr lang="ru-RU" dirty="0"/>
              <a:t>межстрочный интервал - </a:t>
            </a:r>
            <a:r>
              <a:rPr lang="ru-RU" b="1" dirty="0"/>
              <a:t>1,5</a:t>
            </a:r>
            <a:r>
              <a:rPr lang="ru-RU" dirty="0"/>
              <a:t>, выравнивание текста - </a:t>
            </a:r>
            <a:r>
              <a:rPr lang="ru-RU" b="1" dirty="0"/>
              <a:t>по ширине</a:t>
            </a:r>
            <a:r>
              <a:rPr lang="ru-RU" dirty="0"/>
              <a:t>. </a:t>
            </a:r>
          </a:p>
          <a:p>
            <a:r>
              <a:rPr lang="ru-RU" dirty="0"/>
              <a:t>Абзацный отступ в </a:t>
            </a:r>
            <a:r>
              <a:rPr lang="ru-RU" b="1" dirty="0"/>
              <a:t>1,25 см </a:t>
            </a:r>
            <a:r>
              <a:rPr lang="ru-RU" dirty="0"/>
              <a:t>выполняется одинаковым по всему тексту документа.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125" y="2858617"/>
            <a:ext cx="4610100" cy="35718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420959"/>
            <a:ext cx="4137932" cy="536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4163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Нумерация страниц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4470" y="1617133"/>
            <a:ext cx="4917781" cy="4755694"/>
          </a:xfrm>
        </p:spPr>
        <p:txBody>
          <a:bodyPr/>
          <a:lstStyle/>
          <a:p>
            <a:r>
              <a:rPr lang="ru-RU" sz="2400" dirty="0"/>
              <a:t>Страницы проекта следует нумеровать арабскими цифрами, соблюдая </a:t>
            </a:r>
            <a:r>
              <a:rPr lang="ru-RU" sz="2400" b="1" dirty="0"/>
              <a:t>сквозную нумерацию </a:t>
            </a:r>
            <a:r>
              <a:rPr lang="ru-RU" sz="2400" dirty="0"/>
              <a:t>по всему тексту, включая приложения. </a:t>
            </a:r>
            <a:endParaRPr lang="ru-RU" sz="2400" dirty="0" smtClean="0"/>
          </a:p>
          <a:p>
            <a:r>
              <a:rPr lang="ru-RU" sz="2400" dirty="0" smtClean="0"/>
              <a:t>Номер </a:t>
            </a:r>
            <a:r>
              <a:rPr lang="ru-RU" sz="2400" dirty="0"/>
              <a:t>страницы проставляется </a:t>
            </a:r>
            <a:r>
              <a:rPr lang="ru-RU" sz="2400" b="1" dirty="0"/>
              <a:t>в центре нижней части страницы без точки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48" y="1617133"/>
            <a:ext cx="6011221" cy="481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077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Нумерация страниц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3222" y="1617133"/>
            <a:ext cx="5519030" cy="3092653"/>
          </a:xfrm>
        </p:spPr>
        <p:txBody>
          <a:bodyPr/>
          <a:lstStyle/>
          <a:p>
            <a:r>
              <a:rPr lang="ru-RU" sz="2400" dirty="0" smtClean="0"/>
              <a:t>Титульный </a:t>
            </a:r>
            <a:r>
              <a:rPr lang="ru-RU" sz="2400" dirty="0"/>
              <a:t>лист включают в общую нумерацию страниц проекта. Номер страницы на титульном листе </a:t>
            </a:r>
            <a:r>
              <a:rPr lang="ru-RU" sz="2400" b="1" dirty="0"/>
              <a:t>не проставляют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Иллюстрации </a:t>
            </a:r>
            <a:r>
              <a:rPr lang="ru-RU" sz="2400" dirty="0"/>
              <a:t>и таблицы на листе формата АЗ учитываются как одна страница.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52" y="1715846"/>
            <a:ext cx="5857549" cy="37684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4396" r="25735"/>
          <a:stretch/>
        </p:blipFill>
        <p:spPr>
          <a:xfrm>
            <a:off x="7460564" y="4741391"/>
            <a:ext cx="3356976" cy="168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85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1044053" cy="48771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Проект </a:t>
            </a:r>
            <a:r>
              <a:rPr lang="ru-RU" sz="2400" dirty="0"/>
              <a:t>включает в себя следующие основные элементы и разделы: </a:t>
            </a:r>
            <a:endParaRPr lang="ru-RU" sz="2400" dirty="0" smtClean="0"/>
          </a:p>
          <a:p>
            <a:pPr lvl="1"/>
            <a:r>
              <a:rPr lang="ru-RU" sz="2400" b="1" dirty="0" smtClean="0"/>
              <a:t>титульный лист</a:t>
            </a:r>
            <a:r>
              <a:rPr lang="ru-RU" sz="2400" dirty="0" smtClean="0"/>
              <a:t>; </a:t>
            </a:r>
          </a:p>
          <a:p>
            <a:pPr lvl="1"/>
            <a:r>
              <a:rPr lang="ru-RU" sz="2400" b="1" dirty="0" smtClean="0"/>
              <a:t>содержание</a:t>
            </a:r>
            <a:r>
              <a:rPr lang="ru-RU" sz="2400" dirty="0" smtClean="0"/>
              <a:t>; </a:t>
            </a:r>
          </a:p>
          <a:p>
            <a:pPr lvl="1"/>
            <a:r>
              <a:rPr lang="ru-RU" sz="2400" b="1" dirty="0" smtClean="0"/>
              <a:t>введение</a:t>
            </a:r>
            <a:r>
              <a:rPr lang="ru-RU" sz="2400" dirty="0"/>
              <a:t>, включая объект и методы исследования; определения, обозначения, сокращения</a:t>
            </a:r>
            <a:r>
              <a:rPr lang="ru-RU" sz="2400" dirty="0" smtClean="0"/>
              <a:t>; цели и задачи исследования;</a:t>
            </a:r>
          </a:p>
          <a:p>
            <a:pPr lvl="1"/>
            <a:r>
              <a:rPr lang="ru-RU" sz="2400" b="1" dirty="0" smtClean="0"/>
              <a:t>основной </a:t>
            </a:r>
            <a:r>
              <a:rPr lang="ru-RU" sz="2400" b="1" dirty="0"/>
              <a:t>раздел</a:t>
            </a:r>
            <a:r>
              <a:rPr lang="ru-RU" sz="2400" dirty="0"/>
              <a:t>: обзор </a:t>
            </a:r>
            <a:r>
              <a:rPr lang="ru-RU" sz="2400" dirty="0" smtClean="0"/>
              <a:t>литературы, </a:t>
            </a:r>
            <a:r>
              <a:rPr lang="ru-RU" sz="2400" dirty="0"/>
              <a:t>расчеты проведенного исследования (разработки); 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- нумеруются разделы!</a:t>
            </a:r>
          </a:p>
          <a:p>
            <a:pPr lvl="1"/>
            <a:r>
              <a:rPr lang="ru-RU" sz="2400" b="1" dirty="0" smtClean="0"/>
              <a:t>заключение</a:t>
            </a:r>
            <a:r>
              <a:rPr lang="ru-RU" sz="2400" dirty="0"/>
              <a:t>; </a:t>
            </a:r>
            <a:endParaRPr lang="ru-RU" sz="2400" dirty="0" smtClean="0"/>
          </a:p>
          <a:p>
            <a:pPr lvl="1"/>
            <a:r>
              <a:rPr lang="ru-RU" sz="2400" b="1" dirty="0" smtClean="0"/>
              <a:t>список </a:t>
            </a:r>
            <a:r>
              <a:rPr lang="ru-RU" sz="2400" b="1" dirty="0"/>
              <a:t>использованных источников</a:t>
            </a:r>
            <a:r>
              <a:rPr lang="ru-RU" sz="2400" dirty="0"/>
              <a:t>; </a:t>
            </a:r>
            <a:endParaRPr lang="ru-RU" sz="2400" dirty="0" smtClean="0"/>
          </a:p>
          <a:p>
            <a:pPr lvl="1"/>
            <a:r>
              <a:rPr lang="ru-RU" sz="2400" b="1" dirty="0" smtClean="0"/>
              <a:t>приложения </a:t>
            </a:r>
            <a:r>
              <a:rPr lang="ru-RU" sz="2400" dirty="0"/>
              <a:t>(при наличии).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23040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Титульный лист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90980" y="1825625"/>
            <a:ext cx="4191271" cy="4547202"/>
          </a:xfrm>
        </p:spPr>
        <p:txBody>
          <a:bodyPr/>
          <a:lstStyle/>
          <a:p>
            <a:r>
              <a:rPr lang="ru-RU" sz="2400" dirty="0"/>
              <a:t>Проект включает в себя следующие основные элементы и разделы: </a:t>
            </a:r>
          </a:p>
          <a:p>
            <a:pPr lvl="1"/>
            <a:r>
              <a:rPr lang="ru-RU" sz="2400" b="1" dirty="0"/>
              <a:t>титульный </a:t>
            </a:r>
            <a:r>
              <a:rPr lang="ru-RU" sz="2400" b="1" dirty="0" smtClean="0"/>
              <a:t>лист + задание </a:t>
            </a:r>
            <a:r>
              <a:rPr lang="ru-RU" sz="2400" dirty="0" smtClean="0"/>
              <a:t>(высылают по почте); </a:t>
            </a:r>
            <a:endParaRPr lang="ru-RU" sz="2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02" y="1688685"/>
            <a:ext cx="6550452" cy="421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52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9052" y="1825625"/>
            <a:ext cx="2743200" cy="4547202"/>
          </a:xfrm>
        </p:spPr>
        <p:txBody>
          <a:bodyPr/>
          <a:lstStyle/>
          <a:p>
            <a:r>
              <a:rPr lang="ru-RU" dirty="0" smtClean="0"/>
              <a:t>Автоматическое;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13" y="2022776"/>
            <a:ext cx="71723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6261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РАЗДЕЛЫ, ПОДРАЗДЕЛЫ И ПУНКТЫ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Текст </a:t>
            </a:r>
            <a:r>
              <a:rPr lang="ru-RU" dirty="0" smtClean="0"/>
              <a:t>проекта </a:t>
            </a:r>
            <a:r>
              <a:rPr lang="ru-RU" dirty="0"/>
              <a:t>может быть разделён на разделы, подразделы, пункты и подпункты</a:t>
            </a:r>
            <a:r>
              <a:rPr lang="ru-RU" dirty="0" smtClean="0"/>
              <a:t>.</a:t>
            </a:r>
          </a:p>
          <a:p>
            <a:r>
              <a:rPr lang="ru-RU" dirty="0"/>
              <a:t>Заголовки структурных элементов следует располагать в середине строки </a:t>
            </a:r>
            <a:r>
              <a:rPr lang="ru-RU" b="1" dirty="0"/>
              <a:t>без точки в конце, прописными буквами</a:t>
            </a:r>
            <a:r>
              <a:rPr lang="ru-RU" dirty="0"/>
              <a:t>, не подчеркивая. Каждый структурный элемент и </a:t>
            </a:r>
            <a:r>
              <a:rPr lang="ru-RU" b="1" dirty="0"/>
              <a:t>каждый раздел</a:t>
            </a:r>
            <a:r>
              <a:rPr lang="ru-RU" dirty="0"/>
              <a:t> основной части ВКР начинают </a:t>
            </a:r>
            <a:r>
              <a:rPr lang="ru-RU" b="1" dirty="0"/>
              <a:t>с новой </a:t>
            </a:r>
            <a:r>
              <a:rPr lang="ru-RU" b="1" dirty="0" smtClean="0"/>
              <a:t>страницы.</a:t>
            </a:r>
          </a:p>
          <a:p>
            <a:pPr marL="0" indent="0" algn="ctr">
              <a:buNone/>
            </a:pPr>
            <a:r>
              <a:rPr lang="ru-RU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ЗАГОЛОВОК ГЛАВЫ</a:t>
            </a:r>
          </a:p>
          <a:p>
            <a:r>
              <a:rPr lang="ru-RU" dirty="0"/>
              <a:t>Заголовки разделов и подразделов основной части отчета следует начинать с </a:t>
            </a:r>
            <a:r>
              <a:rPr lang="ru-RU" b="1" dirty="0"/>
              <a:t>абзацного отступа </a:t>
            </a:r>
            <a:r>
              <a:rPr lang="ru-RU" dirty="0"/>
              <a:t>и размещать после порядкового номера, печатать с прописной буквы, полужирным шрифтом, не подчеркивая, без точки в конце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1.1 Заголовок раздела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1.1.1 Заголовок подраздела</a:t>
            </a:r>
          </a:p>
          <a:p>
            <a:r>
              <a:rPr lang="ru-RU" dirty="0" smtClean="0"/>
              <a:t>Пункты </a:t>
            </a:r>
            <a:r>
              <a:rPr lang="ru-RU" dirty="0"/>
              <a:t>и подпункты могут иметь только порядковый номер без заголовка, начинающийся с абзацного отступа. </a:t>
            </a:r>
            <a:endParaRPr lang="ru-RU" dirty="0" smtClean="0"/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1.1.1.3 Не заголовок пунктов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2174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Во введении формулируются </a:t>
            </a:r>
            <a:r>
              <a:rPr lang="ru-RU" sz="2800" b="1" dirty="0"/>
              <a:t>актуальность работы</a:t>
            </a:r>
            <a:r>
              <a:rPr lang="ru-RU" sz="2800" dirty="0"/>
              <a:t>, </a:t>
            </a:r>
            <a:r>
              <a:rPr lang="ru-RU" sz="2800" b="1" dirty="0"/>
              <a:t>цель</a:t>
            </a:r>
            <a:r>
              <a:rPr lang="ru-RU" sz="2800" dirty="0" smtClean="0"/>
              <a:t>, а </a:t>
            </a:r>
            <a:r>
              <a:rPr lang="ru-RU" sz="2800" dirty="0"/>
              <a:t>также </a:t>
            </a:r>
            <a:r>
              <a:rPr lang="ru-RU" sz="2800" b="1" dirty="0"/>
              <a:t>задачи</a:t>
            </a:r>
            <a:r>
              <a:rPr lang="ru-RU" sz="2800" dirty="0"/>
              <a:t>, которые следует решить для достижения поставленной цели.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ru-RU" sz="2800" dirty="0" smtClean="0"/>
              <a:t>Нумерации заголовка </a:t>
            </a:r>
            <a:r>
              <a:rPr lang="ru-RU" sz="2800" b="1" dirty="0" smtClean="0"/>
              <a:t>НЕТ.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8148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Основной раздел: обзор литературы, расчеты и аналитика, результаты проведенного исследования (разработки)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Обзор литературы </a:t>
            </a:r>
            <a:r>
              <a:rPr lang="ru-RU" dirty="0"/>
              <a:t>(аналитический обзор) должен содержать краткую, наиболее </a:t>
            </a:r>
            <a:r>
              <a:rPr lang="ru-RU" dirty="0" smtClean="0"/>
              <a:t>важную </a:t>
            </a:r>
            <a:r>
              <a:rPr lang="ru-RU" dirty="0"/>
              <a:t>информацию о текущем состоянии решаемой проблемы, достижениях современной науки и техники в рассматриваемой области знаний, со </a:t>
            </a:r>
            <a:r>
              <a:rPr lang="ru-RU" dirty="0" smtClean="0"/>
              <a:t>ссылками </a:t>
            </a:r>
            <a:r>
              <a:rPr lang="ru-RU" dirty="0"/>
              <a:t>на цитируемые источники, в т. ч. Интернет.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разделе дается обоснование выбора направления </a:t>
            </a:r>
            <a:r>
              <a:rPr lang="ru-RU" dirty="0" smtClean="0"/>
              <a:t>исследования, </a:t>
            </a:r>
            <a:r>
              <a:rPr lang="ru-RU" dirty="0"/>
              <a:t>методов решения задач </a:t>
            </a:r>
            <a:r>
              <a:rPr lang="ru-RU" dirty="0" smtClean="0"/>
              <a:t> с </a:t>
            </a:r>
            <a:r>
              <a:rPr lang="ru-RU" dirty="0"/>
              <a:t>их сравнительной оценкой, необходимости проведения экспериментальных работ, описываются выбранная общая методика проведения исследования и (или) разработки, процессы теоретических и (или) экспериментальных исследований, методы расчета, принципы действия разработанных объектов, представляются их характеристики.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разделе </a:t>
            </a:r>
            <a:r>
              <a:rPr lang="ru-RU" dirty="0" smtClean="0"/>
              <a:t>«</a:t>
            </a:r>
            <a:r>
              <a:rPr lang="ru-RU" b="1" dirty="0" smtClean="0"/>
              <a:t>Результаты </a:t>
            </a:r>
            <a:r>
              <a:rPr lang="ru-RU" b="1" dirty="0"/>
              <a:t>проведенного исследования (разработки)</a:t>
            </a:r>
            <a:r>
              <a:rPr lang="ru-RU" dirty="0"/>
              <a:t>» раскрываются результаты научно-исследовательских, опытно-конструкторских и иных работ, выполненных обучающимся, в количественных и (или) качественных показателях, в том числе результаты расчётов и экспериментов, их статистической обработки и т. п.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15625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ТАБЛИЦ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217849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Таблицу следует располагать непосредственно </a:t>
            </a:r>
            <a:r>
              <a:rPr lang="ru-RU" b="1" dirty="0"/>
              <a:t>после</a:t>
            </a:r>
            <a:r>
              <a:rPr lang="ru-RU" dirty="0"/>
              <a:t> текста, в котором она упоминается впервые, или на следующей странице. На </a:t>
            </a:r>
            <a:r>
              <a:rPr lang="ru-RU" b="1" dirty="0"/>
              <a:t>все </a:t>
            </a:r>
            <a:r>
              <a:rPr lang="ru-RU" dirty="0"/>
              <a:t>таблицы в </a:t>
            </a:r>
            <a:r>
              <a:rPr lang="ru-RU" dirty="0" smtClean="0"/>
              <a:t>проекте </a:t>
            </a:r>
            <a:r>
              <a:rPr lang="ru-RU" dirty="0"/>
              <a:t>должны быть </a:t>
            </a:r>
            <a:r>
              <a:rPr lang="ru-RU" dirty="0" smtClean="0"/>
              <a:t>ссылки. </a:t>
            </a:r>
          </a:p>
          <a:p>
            <a:r>
              <a:rPr lang="ru-RU" dirty="0" smtClean="0"/>
              <a:t>Наименование следует помещать над таблицей слева, </a:t>
            </a:r>
            <a:r>
              <a:rPr lang="ru-RU" b="1" dirty="0" smtClean="0"/>
              <a:t>без абзацного отступа</a:t>
            </a:r>
            <a:r>
              <a:rPr lang="ru-RU" dirty="0" smtClean="0"/>
              <a:t> в следующем формате: </a:t>
            </a:r>
          </a:p>
          <a:p>
            <a:pPr marL="0" indent="0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таблицы - Наименование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 </a:t>
            </a:r>
          </a:p>
          <a:p>
            <a:r>
              <a:rPr lang="ru-RU" dirty="0" smtClean="0"/>
              <a:t>Наименование </a:t>
            </a:r>
            <a:r>
              <a:rPr lang="ru-RU" dirty="0"/>
              <a:t>таблицы приводят с </a:t>
            </a:r>
            <a:r>
              <a:rPr lang="ru-RU" dirty="0" smtClean="0"/>
              <a:t>прописной </a:t>
            </a:r>
            <a:r>
              <a:rPr lang="ru-RU" dirty="0"/>
              <a:t>буквы без точки в конце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Допускается меньше шрифт в таблице.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943" y="3795623"/>
            <a:ext cx="103536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5160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ИЛЛЮСТРАЦИЙ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8741" y="1617132"/>
            <a:ext cx="4983510" cy="5076965"/>
          </a:xfrm>
        </p:spPr>
        <p:txBody>
          <a:bodyPr>
            <a:normAutofit/>
          </a:bodyPr>
          <a:lstStyle/>
          <a:p>
            <a:r>
              <a:rPr lang="ru-RU" dirty="0"/>
              <a:t>Иллюстрации (чертежи, графики, схемы, компьютерные распечатки, диаграммы, фотоснимки) следует располагать в работе непосредственно </a:t>
            </a:r>
            <a:r>
              <a:rPr lang="ru-RU" b="1" dirty="0"/>
              <a:t>после</a:t>
            </a:r>
            <a:r>
              <a:rPr lang="ru-RU" dirty="0"/>
              <a:t> текста, где они упоминаются </a:t>
            </a:r>
            <a:r>
              <a:rPr lang="ru-RU" dirty="0" smtClean="0"/>
              <a:t>впервые. </a:t>
            </a:r>
            <a:endParaRPr lang="en-US" dirty="0" smtClean="0"/>
          </a:p>
          <a:p>
            <a:r>
              <a:rPr lang="ru-RU" dirty="0" smtClean="0"/>
              <a:t>На </a:t>
            </a:r>
            <a:r>
              <a:rPr lang="ru-RU" b="1" dirty="0"/>
              <a:t>все</a:t>
            </a:r>
            <a:r>
              <a:rPr lang="ru-RU" dirty="0"/>
              <a:t> иллюстрации должны быть даны ссылки. При ссылке необходимо писать слово «</a:t>
            </a:r>
            <a:r>
              <a:rPr lang="ru-RU" b="1" dirty="0"/>
              <a:t>рисунок</a:t>
            </a:r>
            <a:r>
              <a:rPr lang="ru-RU" dirty="0"/>
              <a:t>» и его номер, например: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рисунком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Иллюстрации</a:t>
            </a:r>
            <a:r>
              <a:rPr lang="ru-RU" dirty="0"/>
              <a:t>, за исключением иллюстраций, приведенных в приложениях, следует нумеровать арабскими цифрами сквозной нумерацией. Если рисунок один, то он обозначается 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/>
              <a:t>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75" y="1617132"/>
            <a:ext cx="610552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805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ИЛЛЮСТРАЦИЙ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7204" y="1617133"/>
            <a:ext cx="4805047" cy="4755694"/>
          </a:xfrm>
        </p:spPr>
        <p:txBody>
          <a:bodyPr/>
          <a:lstStyle/>
          <a:p>
            <a:r>
              <a:rPr lang="ru-RU" dirty="0"/>
              <a:t>Иллюстрации при необходимости могут иметь наименование и пояснительные данные (</a:t>
            </a:r>
            <a:r>
              <a:rPr lang="ru-RU" b="1" dirty="0"/>
              <a:t>подрисуночный текст</a:t>
            </a:r>
            <a:r>
              <a:rPr lang="ru-RU" dirty="0"/>
              <a:t>). Слово «Рисунок», его номер и через тире наименование помещают </a:t>
            </a:r>
            <a:r>
              <a:rPr lang="ru-RU" b="1" dirty="0"/>
              <a:t>после</a:t>
            </a:r>
            <a:r>
              <a:rPr lang="ru-RU" dirty="0"/>
              <a:t> пояснительных данных и располагают в центре под рисунком без точки в конце.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990" r="3992"/>
          <a:stretch/>
        </p:blipFill>
        <p:spPr>
          <a:xfrm>
            <a:off x="338201" y="1617132"/>
            <a:ext cx="6567885" cy="38817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789" t="413" r="8756" b="-413"/>
          <a:stretch/>
        </p:blipFill>
        <p:spPr>
          <a:xfrm>
            <a:off x="7045992" y="4067408"/>
            <a:ext cx="4836259" cy="21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8777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81364"/>
          <a:stretch/>
        </p:blipFill>
        <p:spPr>
          <a:xfrm>
            <a:off x="1316180" y="1392685"/>
            <a:ext cx="9136370" cy="9515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45479"/>
          <a:stretch/>
        </p:blipFill>
        <p:spPr>
          <a:xfrm>
            <a:off x="1316180" y="3936790"/>
            <a:ext cx="9022080" cy="274883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88" y="2473643"/>
            <a:ext cx="9429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7353" y="2578418"/>
            <a:ext cx="4476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620" y="3222415"/>
            <a:ext cx="990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453" y="3360527"/>
            <a:ext cx="5238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8408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0634" y="1617133"/>
            <a:ext cx="5001618" cy="475569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разделе необходимо представить обобщённое </a:t>
            </a:r>
            <a:r>
              <a:rPr lang="ru-RU" dirty="0" smtClean="0"/>
              <a:t>описание </a:t>
            </a:r>
            <a:r>
              <a:rPr lang="ru-RU" dirty="0"/>
              <a:t>полученных в ходе выполнения </a:t>
            </a:r>
            <a:r>
              <a:rPr lang="ru-RU" dirty="0" smtClean="0"/>
              <a:t>проекта</a:t>
            </a:r>
            <a:r>
              <a:rPr lang="en-US" dirty="0" smtClean="0"/>
              <a:t> </a:t>
            </a:r>
            <a:r>
              <a:rPr lang="ru-RU" dirty="0" smtClean="0"/>
              <a:t>результатов</a:t>
            </a:r>
            <a:r>
              <a:rPr lang="ru-RU" dirty="0"/>
              <a:t>. При наличии </a:t>
            </a:r>
            <a:r>
              <a:rPr lang="ru-RU" dirty="0" smtClean="0"/>
              <a:t>исследовательской </a:t>
            </a:r>
            <a:r>
              <a:rPr lang="ru-RU" dirty="0"/>
              <a:t>гипотезы в заключении должно содержаться развернутое и мотивированное </a:t>
            </a:r>
            <a:r>
              <a:rPr lang="ru-RU" dirty="0" smtClean="0"/>
              <a:t>обоснование </a:t>
            </a:r>
            <a:r>
              <a:rPr lang="ru-RU" dirty="0"/>
              <a:t>ее </a:t>
            </a:r>
            <a:r>
              <a:rPr lang="ru-RU" dirty="0" smtClean="0"/>
              <a:t>доказанности. Отражается </a:t>
            </a:r>
            <a:r>
              <a:rPr lang="ru-RU" dirty="0"/>
              <a:t>личный вклад обучающегося в достижение </a:t>
            </a:r>
            <a:r>
              <a:rPr lang="ru-RU" dirty="0" smtClean="0"/>
              <a:t>основных </a:t>
            </a:r>
            <a:r>
              <a:rPr lang="ru-RU" dirty="0"/>
              <a:t>результатов работы. </a:t>
            </a:r>
            <a:endParaRPr lang="ru-RU" dirty="0" smtClean="0"/>
          </a:p>
          <a:p>
            <a:r>
              <a:rPr lang="ru-RU" dirty="0" smtClean="0"/>
              <a:t>Раздел </a:t>
            </a:r>
            <a:r>
              <a:rPr lang="ru-RU" dirty="0"/>
              <a:t>должен </a:t>
            </a:r>
            <a:r>
              <a:rPr lang="ru-RU" dirty="0" smtClean="0"/>
              <a:t>содержать </a:t>
            </a:r>
            <a:r>
              <a:rPr lang="ru-RU" dirty="0"/>
              <a:t>анализ результатов </a:t>
            </a:r>
            <a:r>
              <a:rPr lang="ru-RU" dirty="0" smtClean="0"/>
              <a:t>теоретических </a:t>
            </a:r>
            <a:r>
              <a:rPr lang="ru-RU" dirty="0"/>
              <a:t>и экспериментальных </a:t>
            </a:r>
            <a:r>
              <a:rPr lang="ru-RU" dirty="0" smtClean="0"/>
              <a:t>исследований </a:t>
            </a:r>
            <a:r>
              <a:rPr lang="ru-RU" dirty="0"/>
              <a:t>и </a:t>
            </a:r>
            <a:r>
              <a:rPr lang="ru-RU" dirty="0" smtClean="0"/>
              <a:t>опытно-конструкторских </a:t>
            </a:r>
            <a:r>
              <a:rPr lang="ru-RU" dirty="0"/>
              <a:t>работ, проведённых </a:t>
            </a:r>
            <a:r>
              <a:rPr lang="ru-RU" dirty="0" smtClean="0"/>
              <a:t>обучающимся </a:t>
            </a:r>
            <a:r>
              <a:rPr lang="ru-RU" dirty="0"/>
              <a:t>при выполнении </a:t>
            </a:r>
            <a:r>
              <a:rPr lang="ru-RU" dirty="0" smtClean="0"/>
              <a:t>проекта, </a:t>
            </a:r>
            <a:r>
              <a:rPr lang="ru-RU" dirty="0"/>
              <a:t>и рекомендации по их практическому использованию.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заключении не должно </a:t>
            </a:r>
            <a:r>
              <a:rPr lang="ru-RU" dirty="0" smtClean="0"/>
              <a:t>содержаться </a:t>
            </a:r>
            <a:r>
              <a:rPr lang="ru-RU" dirty="0"/>
              <a:t>цитат, прочих </a:t>
            </a:r>
            <a:r>
              <a:rPr lang="ru-RU" dirty="0" smtClean="0"/>
              <a:t>текстовых </a:t>
            </a:r>
            <a:r>
              <a:rPr lang="ru-RU" dirty="0"/>
              <a:t>заимствований, рисунков, таблиц и схем.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31" y="1884677"/>
            <a:ext cx="6077073" cy="32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2623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используемых источников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Список используемых источников должен содержать </a:t>
            </a:r>
            <a:r>
              <a:rPr lang="ru-RU" dirty="0" smtClean="0"/>
              <a:t>библиографическое </a:t>
            </a:r>
            <a:r>
              <a:rPr lang="ru-RU" dirty="0"/>
              <a:t>описание </a:t>
            </a:r>
            <a:r>
              <a:rPr lang="ru-RU" b="1" dirty="0"/>
              <a:t>всех</a:t>
            </a:r>
            <a:r>
              <a:rPr lang="ru-RU" dirty="0"/>
              <a:t> информационных </a:t>
            </a:r>
            <a:r>
              <a:rPr lang="ru-RU" dirty="0" smtClean="0"/>
              <a:t>ресурсов, </a:t>
            </a:r>
            <a:r>
              <a:rPr lang="ru-RU" dirty="0"/>
              <a:t>использованных в процессе выполнения </a:t>
            </a:r>
            <a:r>
              <a:rPr lang="ru-RU" dirty="0" smtClean="0"/>
              <a:t>проекта. Список </a:t>
            </a:r>
            <a:r>
              <a:rPr lang="ru-RU" dirty="0"/>
              <a:t>необходимо оформлять в </a:t>
            </a:r>
            <a:r>
              <a:rPr lang="ru-RU" dirty="0" smtClean="0"/>
              <a:t>соответствии </a:t>
            </a:r>
            <a:r>
              <a:rPr lang="ru-RU" dirty="0"/>
              <a:t>с требованиями </a:t>
            </a:r>
            <a:r>
              <a:rPr lang="ru-RU" b="1" dirty="0"/>
              <a:t>ГОСТ Р 7.0.100-2018 </a:t>
            </a:r>
            <a:r>
              <a:rPr lang="ru-RU" dirty="0"/>
              <a:t>«Национальный стандарт РФ. Система </a:t>
            </a:r>
            <a:r>
              <a:rPr lang="ru-RU" dirty="0" smtClean="0"/>
              <a:t>стандартов </a:t>
            </a:r>
            <a:r>
              <a:rPr lang="ru-RU" dirty="0"/>
              <a:t>по информации, библиотечному и </a:t>
            </a:r>
            <a:r>
              <a:rPr lang="ru-RU" dirty="0" smtClean="0"/>
              <a:t>издательскому </a:t>
            </a:r>
            <a:r>
              <a:rPr lang="ru-RU" dirty="0"/>
              <a:t>делу. </a:t>
            </a:r>
            <a:r>
              <a:rPr lang="ru-RU" dirty="0" smtClean="0"/>
              <a:t>Библиографическая </a:t>
            </a:r>
            <a:r>
              <a:rPr lang="ru-RU" dirty="0"/>
              <a:t>запись. </a:t>
            </a:r>
            <a:r>
              <a:rPr lang="ru-RU" dirty="0" smtClean="0"/>
              <a:t>Библиографическое описание».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ru-RU" dirty="0" smtClean="0"/>
              <a:t>Рекомендую: </a:t>
            </a:r>
            <a:r>
              <a:rPr lang="de-DE" dirty="0">
                <a:hlinkClick r:id="rId2"/>
              </a:rPr>
              <a:t>https://open-resource.ru/spisok-literatury</a:t>
            </a:r>
            <a:r>
              <a:rPr lang="de-DE" dirty="0" smtClean="0">
                <a:hlinkClick r:id="rId2"/>
              </a:rPr>
              <a:t>/</a:t>
            </a:r>
            <a:endParaRPr lang="de-DE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8418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используемых источников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059" y="1629892"/>
            <a:ext cx="70199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4723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используемых источников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1" y="1501375"/>
            <a:ext cx="7079244" cy="529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9157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используемых источников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24" y="1607932"/>
            <a:ext cx="7407268" cy="489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3641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ССЫЛОК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546" t="72030" r="48711"/>
          <a:stretch/>
        </p:blipFill>
        <p:spPr>
          <a:xfrm>
            <a:off x="1412340" y="2598345"/>
            <a:ext cx="9185208" cy="256213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92758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Приложения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399" y="3992578"/>
            <a:ext cx="5276850" cy="22193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69" y="1834993"/>
            <a:ext cx="38481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758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Приложения рисунки и таблицы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5211871" cy="47556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ударных коронок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419" r="12339" b="9305"/>
          <a:stretch/>
        </p:blipFill>
        <p:spPr>
          <a:xfrm>
            <a:off x="1211427" y="1353088"/>
            <a:ext cx="4616448" cy="43687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576163" y="1886482"/>
            <a:ext cx="52916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Иллюстрации и таблицы </a:t>
            </a:r>
            <a:r>
              <a:rPr lang="ru-RU" dirty="0"/>
              <a:t>каждого приложения обозначают отдельной нумерацией арабскими цифрами с добавлением перед цифрой обозначения приложения: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Таблица А.1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4550" y="3662204"/>
            <a:ext cx="347662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676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ПРАВИЛА </a:t>
            </a:r>
            <a:r>
              <a:rPr lang="ru-RU" dirty="0" smtClean="0"/>
              <a:t>Оформления </a:t>
            </a:r>
            <a:r>
              <a:rPr lang="ru-RU" dirty="0"/>
              <a:t>ГРАФИЧЕСКОГО МАТЕРИАЛА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Графический материал, представленный в виде чертежей, эскизов и схем, характеризующих основные выводы и предложения исполнителя, должен совместно с текстом работы раскрывать или дополнять содержание</a:t>
            </a:r>
            <a:r>
              <a:rPr lang="ru-RU" dirty="0" smtClean="0"/>
              <a:t>.</a:t>
            </a:r>
          </a:p>
          <a:p>
            <a:r>
              <a:rPr lang="ru-RU" dirty="0"/>
              <a:t>Графический материал, выполненный в виде самостоятельного документа, например, конструкторский документ - чертеж, схема, должен иметь рамку и в правом нижнем углу листа основную надпись по ГОСТ 2.104-2006. Такой графический материал выносится в приложение. </a:t>
            </a:r>
          </a:p>
        </p:txBody>
      </p:sp>
    </p:spTree>
    <p:extLst>
      <p:ext uri="{BB962C8B-B14F-4D97-AF65-F5344CB8AC3E}">
        <p14:creationId xmlns:p14="http://schemas.microsoft.com/office/powerpoint/2010/main" val="410718921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Рекомендации </a:t>
            </a:r>
            <a:r>
              <a:rPr lang="ru-RU" dirty="0"/>
              <a:t>по оформлению презентаций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057" y="1617132"/>
            <a:ext cx="11537195" cy="1683021"/>
          </a:xfrm>
        </p:spPr>
        <p:txBody>
          <a:bodyPr>
            <a:normAutofit/>
          </a:bodyPr>
          <a:lstStyle/>
          <a:p>
            <a:r>
              <a:rPr lang="ru-RU" dirty="0" smtClean="0"/>
              <a:t>Шаблон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>
                <a:hlinkClick r:id="rId2"/>
              </a:rPr>
              <a:t>https://tpu.ru/university/attributes/presentation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87769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5280</TotalTime>
  <Words>1006</Words>
  <Application>Microsoft Office PowerPoint</Application>
  <PresentationFormat>Произвольный</PresentationFormat>
  <Paragraphs>128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Правила оформления проектов</vt:lpstr>
      <vt:lpstr>поля</vt:lpstr>
      <vt:lpstr>текст</vt:lpstr>
      <vt:lpstr>текст</vt:lpstr>
      <vt:lpstr>Нумерация страниц</vt:lpstr>
      <vt:lpstr>Нумерация страниц</vt:lpstr>
      <vt:lpstr>Структура проекта</vt:lpstr>
      <vt:lpstr>Титульный лист</vt:lpstr>
      <vt:lpstr>содержание</vt:lpstr>
      <vt:lpstr>РАЗДЕЛЫ, ПОДРАЗДЕЛЫ И ПУНКТЫ</vt:lpstr>
      <vt:lpstr>Введение</vt:lpstr>
      <vt:lpstr>Основной раздел: обзор литературы, расчеты и аналитика, результаты проведенного исследования (разработки)</vt:lpstr>
      <vt:lpstr>ОФОРМЛЕНИЕ ТАБЛИЦ</vt:lpstr>
      <vt:lpstr>ОФОРМЛЕНИЕ ИЛЛЮСТРАЦИЙ</vt:lpstr>
      <vt:lpstr>ОФОРМЛЕНИЕ ИЛЛЮСТРАЦИЙ</vt:lpstr>
      <vt:lpstr>формулы</vt:lpstr>
      <vt:lpstr>Заключение</vt:lpstr>
      <vt:lpstr>Список используемых источников</vt:lpstr>
      <vt:lpstr>Список используемых источников</vt:lpstr>
      <vt:lpstr>Список используемых источников</vt:lpstr>
      <vt:lpstr>Список используемых источников</vt:lpstr>
      <vt:lpstr>ОФОРМЛЕНИЕ ССЫЛОК </vt:lpstr>
      <vt:lpstr>Приложения</vt:lpstr>
      <vt:lpstr>Приложения рисунки и таблицы</vt:lpstr>
      <vt:lpstr>ПРАВИЛА Оформления ГРАФИЧЕСКОГО МАТЕРИАЛА</vt:lpstr>
      <vt:lpstr>Рекомендации по оформлению презентаций 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Абрашкина Ирина Андреевна</cp:lastModifiedBy>
  <cp:revision>76</cp:revision>
  <cp:lastPrinted>2021-08-02T01:21:27Z</cp:lastPrinted>
  <dcterms:created xsi:type="dcterms:W3CDTF">2022-10-31T07:21:57Z</dcterms:created>
  <dcterms:modified xsi:type="dcterms:W3CDTF">2024-11-22T09:21:22Z</dcterms:modified>
</cp:coreProperties>
</file>