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397" r:id="rId3"/>
    <p:sldId id="399" r:id="rId4"/>
    <p:sldId id="287" r:id="rId5"/>
    <p:sldId id="288" r:id="rId6"/>
    <p:sldId id="392" r:id="rId7"/>
    <p:sldId id="388" r:id="rId8"/>
    <p:sldId id="275" r:id="rId9"/>
    <p:sldId id="273" r:id="rId10"/>
    <p:sldId id="278" r:id="rId11"/>
    <p:sldId id="279" r:id="rId12"/>
    <p:sldId id="400" r:id="rId13"/>
    <p:sldId id="401" r:id="rId14"/>
    <p:sldId id="402" r:id="rId15"/>
    <p:sldId id="403" r:id="rId16"/>
    <p:sldId id="260" r:id="rId17"/>
    <p:sldId id="281" r:id="rId18"/>
    <p:sldId id="283" r:id="rId19"/>
    <p:sldId id="280" r:id="rId20"/>
    <p:sldId id="284" r:id="rId21"/>
    <p:sldId id="286" r:id="rId22"/>
    <p:sldId id="383" r:id="rId23"/>
    <p:sldId id="386" r:id="rId24"/>
    <p:sldId id="384" r:id="rId25"/>
    <p:sldId id="385" r:id="rId26"/>
    <p:sldId id="387" r:id="rId27"/>
    <p:sldId id="391" r:id="rId28"/>
    <p:sldId id="394" r:id="rId29"/>
    <p:sldId id="404" r:id="rId30"/>
    <p:sldId id="395" r:id="rId31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B414"/>
    <a:srgbClr val="28BE46"/>
    <a:srgbClr val="393939"/>
    <a:srgbClr val="686868"/>
    <a:srgbClr val="A2A1A1"/>
    <a:srgbClr val="6C6D6C"/>
    <a:srgbClr val="76B729"/>
    <a:srgbClr val="CC2E2A"/>
    <a:srgbClr val="808080"/>
    <a:srgbClr val="1E7D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3" d="100"/>
          <a:sy n="113" d="100"/>
        </p:scale>
        <p:origin x="33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t>01.12.2024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1869003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1"/>
            <a:ext cx="12192000" cy="186900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 dirty="0"/>
              <a:t>Образец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01.12.2024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E44CD47-17AB-47A6-B9C5-DBC432F7D7B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112" y="845738"/>
            <a:ext cx="3168140" cy="46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48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01.12.2024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01.12.2024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511" y="755267"/>
            <a:ext cx="1150741" cy="2677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/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5131694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01.12.2024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07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/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-8467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8000" y="396674"/>
            <a:ext cx="8462319" cy="82378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3000" cap="all" baseline="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01.12.2024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E44CD47-17AB-47A6-B9C5-DBC432F7D7B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112" y="548010"/>
            <a:ext cx="3168140" cy="46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59529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01.12.2024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71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/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430860"/>
            <a:ext cx="1621902" cy="41686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01.12.2024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01.12.2024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/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01.12.2024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604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328356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01.12.2024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01.12.2024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680711"/>
            <a:ext cx="1621902" cy="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B346DA7-549E-4F58-939F-F8EB4345D5C7}" type="datetimeFigureOut">
              <a:rPr lang="ru-RU" smtClean="0"/>
              <a:pPr/>
              <a:t>01.12.2024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44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</a:t>
            </a:r>
          </a:p>
          <a:p>
            <a:pPr lvl="4"/>
            <a:r>
              <a:rPr lang="ru-RU" dirty="0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5" r:id="rId7"/>
    <p:sldLayoutId id="2147483650" r:id="rId8"/>
    <p:sldLayoutId id="2147483651" r:id="rId9"/>
    <p:sldLayoutId id="2147483664" r:id="rId10"/>
    <p:sldLayoutId id="2147483654" r:id="rId11"/>
    <p:sldLayoutId id="2147483655" r:id="rId12"/>
    <p:sldLayoutId id="214748366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png"/><Relationship Id="rId4" Type="http://schemas.microsoft.com/office/2007/relationships/hdphoto" Target="NUL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3.jpeg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png"/><Relationship Id="rId5" Type="http://schemas.openxmlformats.org/officeDocument/2006/relationships/image" Target="../media/image62.jpeg"/><Relationship Id="rId4" Type="http://schemas.openxmlformats.org/officeDocument/2006/relationships/oleObject" Target="../embeddings/oleObject2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3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5.emf"/><Relationship Id="rId7" Type="http://schemas.openxmlformats.org/officeDocument/2006/relationships/oleObject" Target="../embeddings/oleObject3.bin"/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10" Type="http://schemas.openxmlformats.org/officeDocument/2006/relationships/image" Target="../media/image80.png"/><Relationship Id="rId4" Type="http://schemas.openxmlformats.org/officeDocument/2006/relationships/image" Target="../media/image76.jpeg"/><Relationship Id="rId9" Type="http://schemas.openxmlformats.org/officeDocument/2006/relationships/oleObject" Target="../embeddings/oleObject4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970455" y="1894702"/>
            <a:ext cx="6760226" cy="2165607"/>
          </a:xfrm>
        </p:spPr>
        <p:txBody>
          <a:bodyPr>
            <a:normAutofit/>
          </a:bodyPr>
          <a:lstStyle/>
          <a:p>
            <a:r>
              <a:rPr lang="ru-RU" sz="2600" dirty="0"/>
              <a:t>РАЗРАБОТКИ ИНЖЕНЕРНОЙ ШКОЛЫ НЕРАЗРУШАЮЩЕГО КОНТРОЛЯ И БЕЗОПАСНОСТИ</a:t>
            </a:r>
            <a:br>
              <a:rPr lang="ru-RU" sz="2600" dirty="0"/>
            </a:br>
            <a:endParaRPr lang="ru-RU" sz="2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70455" y="4060310"/>
            <a:ext cx="6760226" cy="413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sndt.tpu.ru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202</a:t>
            </a:r>
            <a:r>
              <a:rPr lang="ru-RU" dirty="0"/>
              <a:t>4</a:t>
            </a:r>
            <a:r>
              <a:rPr lang="en-US" dirty="0"/>
              <a:t> </a:t>
            </a:r>
            <a:r>
              <a:rPr lang="ru-RU" dirty="0"/>
              <a:t>г.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xfrm>
            <a:off x="4970590" y="4979008"/>
            <a:ext cx="6760090" cy="808038"/>
          </a:xfrm>
        </p:spPr>
        <p:txBody>
          <a:bodyPr>
            <a:normAutofit/>
          </a:bodyPr>
          <a:lstStyle/>
          <a:p>
            <a:r>
              <a:rPr lang="ru-RU" dirty="0" err="1">
                <a:solidFill>
                  <a:schemeClr val="tx1"/>
                </a:solidFill>
              </a:rPr>
              <a:t>Коломейцев</a:t>
            </a:r>
            <a:r>
              <a:rPr lang="ru-RU" dirty="0">
                <a:solidFill>
                  <a:schemeClr val="tx1"/>
                </a:solidFill>
              </a:rPr>
              <a:t> Андрей Анатольевич</a:t>
            </a:r>
            <a:endParaRPr lang="ru-RU" dirty="0"/>
          </a:p>
        </p:txBody>
      </p:sp>
      <p:pic>
        <p:nvPicPr>
          <p:cNvPr id="6" name="Picture 6" descr="Фото Росатом возьмёт на вооружение уникальную технологию сварки от Томского политеха">
            <a:extLst>
              <a:ext uri="{FF2B5EF4-FFF2-40B4-BE49-F238E27FC236}">
                <a16:creationId xmlns:a16="http://schemas.microsoft.com/office/drawing/2014/main" id="{F2C00DD0-1E72-43B6-A5A1-8DA0AFC5C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40972"/>
            <a:ext cx="4466644" cy="253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E44CD47-17AB-47A6-B9C5-DBC432F7D7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8" y="1940972"/>
            <a:ext cx="2945289" cy="43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iki.tpu.ru/images/1/14/Logotip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0" r="8897"/>
          <a:stretch/>
        </p:blipFill>
        <p:spPr bwMode="auto">
          <a:xfrm>
            <a:off x="104775" y="3930219"/>
            <a:ext cx="942976" cy="115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ИСТОРИЧЕСКАЯ СПРАВКА</a:t>
            </a:r>
          </a:p>
        </p:txBody>
      </p:sp>
      <p:sp>
        <p:nvSpPr>
          <p:cNvPr id="4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9245351" y="7129508"/>
            <a:ext cx="2844435" cy="357142"/>
          </a:xfrm>
        </p:spPr>
        <p:txBody>
          <a:bodyPr/>
          <a:lstStyle/>
          <a:p>
            <a:pPr>
              <a:defRPr/>
            </a:pPr>
            <a:fld id="{04BAAF9D-CFA7-4473-A58E-3E0B1551CF0C}" type="slidenum">
              <a:rPr lang="ru-RU" b="1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" charset="-128"/>
              </a:rPr>
              <a:pPr>
                <a:defRPr/>
              </a:pPr>
              <a:t>2</a:t>
            </a:fld>
            <a:endParaRPr lang="ru-RU" b="1" dirty="0">
              <a:solidFill>
                <a:schemeClr val="bg1">
                  <a:lumMod val="50000"/>
                </a:schemeClr>
              </a:solidFill>
              <a:latin typeface="+mn-lt"/>
              <a:ea typeface="Yu Gothic UI" charset="-128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85125" y="3700567"/>
            <a:ext cx="7499750" cy="321204"/>
            <a:chOff x="942756" y="2392491"/>
            <a:chExt cx="5315792" cy="227668"/>
          </a:xfrm>
        </p:grpSpPr>
        <p:cxnSp>
          <p:nvCxnSpPr>
            <p:cNvPr id="8" name="Прямая соединительная линия 7"/>
            <p:cNvCxnSpPr>
              <a:endCxn id="10" idx="2"/>
            </p:cNvCxnSpPr>
            <p:nvPr/>
          </p:nvCxnSpPr>
          <p:spPr>
            <a:xfrm flipV="1">
              <a:off x="1152029" y="2500503"/>
              <a:ext cx="2337630" cy="1967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Блок-схема: узел 8"/>
            <p:cNvSpPr/>
            <p:nvPr/>
          </p:nvSpPr>
          <p:spPr bwMode="auto">
            <a:xfrm>
              <a:off x="942756" y="2394458"/>
              <a:ext cx="216024" cy="216024"/>
            </a:xfrm>
            <a:prstGeom prst="flowChartConnector">
              <a:avLst/>
            </a:prstGeom>
            <a:noFill/>
            <a:ln w="19050" cap="flat" cmpd="sng" algn="ctr">
              <a:solidFill>
                <a:srgbClr val="A6A6A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9007" tIns="64504" rIns="129007" bIns="64504" numCol="1" rtlCol="0" anchor="t" anchorCtr="0" compatLnSpc="1">
              <a:prstTxWarp prst="textNoShape">
                <a:avLst/>
              </a:prstTxWarp>
            </a:bodyPr>
            <a:lstStyle/>
            <a:p>
              <a:pPr defTabSz="1088467" fontAlgn="base">
                <a:spcBef>
                  <a:spcPct val="0"/>
                </a:spcBef>
                <a:spcAft>
                  <a:spcPct val="0"/>
                </a:spcAft>
              </a:pPr>
              <a:endParaRPr lang="ru-RU" sz="2116">
                <a:latin typeface="Arial" charset="0"/>
              </a:endParaRPr>
            </a:p>
          </p:txBody>
        </p:sp>
        <p:sp>
          <p:nvSpPr>
            <p:cNvPr id="10" name="Блок-схема: узел 9"/>
            <p:cNvSpPr/>
            <p:nvPr/>
          </p:nvSpPr>
          <p:spPr bwMode="auto">
            <a:xfrm>
              <a:off x="3489659" y="2392491"/>
              <a:ext cx="216024" cy="216024"/>
            </a:xfrm>
            <a:prstGeom prst="flowChartConnector">
              <a:avLst/>
            </a:prstGeom>
            <a:noFill/>
            <a:ln w="19050" cap="flat" cmpd="sng" algn="ctr">
              <a:solidFill>
                <a:srgbClr val="A6A6A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9007" tIns="64504" rIns="129007" bIns="64504" numCol="1" rtlCol="0" anchor="t" anchorCtr="0" compatLnSpc="1">
              <a:prstTxWarp prst="textNoShape">
                <a:avLst/>
              </a:prstTxWarp>
            </a:bodyPr>
            <a:lstStyle/>
            <a:p>
              <a:pPr defTabSz="1088467" fontAlgn="base">
                <a:spcBef>
                  <a:spcPct val="0"/>
                </a:spcBef>
                <a:spcAft>
                  <a:spcPct val="0"/>
                </a:spcAft>
              </a:pPr>
              <a:endParaRPr lang="ru-RU" sz="2116">
                <a:latin typeface="Arial" charset="0"/>
              </a:endParaRPr>
            </a:p>
          </p:txBody>
        </p:sp>
        <p:cxnSp>
          <p:nvCxnSpPr>
            <p:cNvPr id="11" name="Прямая соединительная линия 10"/>
            <p:cNvCxnSpPr>
              <a:stCxn id="10" idx="6"/>
              <a:endCxn id="12" idx="2"/>
            </p:cNvCxnSpPr>
            <p:nvPr/>
          </p:nvCxnSpPr>
          <p:spPr>
            <a:xfrm>
              <a:off x="3705683" y="2500503"/>
              <a:ext cx="2336841" cy="11644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Блок-схема: узел 11"/>
            <p:cNvSpPr/>
            <p:nvPr/>
          </p:nvSpPr>
          <p:spPr bwMode="auto">
            <a:xfrm>
              <a:off x="6042524" y="2404135"/>
              <a:ext cx="216024" cy="216024"/>
            </a:xfrm>
            <a:prstGeom prst="flowChartConnector">
              <a:avLst/>
            </a:prstGeom>
            <a:noFill/>
            <a:ln w="19050" cap="flat" cmpd="sng" algn="ctr">
              <a:solidFill>
                <a:srgbClr val="A6A6A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9007" tIns="64504" rIns="129007" bIns="64504" numCol="1" rtlCol="0" anchor="t" anchorCtr="0" compatLnSpc="1">
              <a:prstTxWarp prst="textNoShape">
                <a:avLst/>
              </a:prstTxWarp>
            </a:bodyPr>
            <a:lstStyle/>
            <a:p>
              <a:pPr defTabSz="1088467" fontAlgn="base">
                <a:spcBef>
                  <a:spcPct val="0"/>
                </a:spcBef>
                <a:spcAft>
                  <a:spcPct val="0"/>
                </a:spcAft>
              </a:pPr>
              <a:endParaRPr lang="ru-RU" sz="2116">
                <a:latin typeface="Arial" charset="0"/>
              </a:endParaRPr>
            </a:p>
          </p:txBody>
        </p:sp>
      </p:grpSp>
      <p:pic>
        <p:nvPicPr>
          <p:cNvPr id="13" name="Picture 2" descr="Strelki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"/>
          <a:stretch>
            <a:fillRect/>
          </a:stretch>
        </p:blipFill>
        <p:spPr bwMode="auto">
          <a:xfrm>
            <a:off x="3634871" y="4097843"/>
            <a:ext cx="863436" cy="62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980376" y="4032000"/>
            <a:ext cx="23342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5AB414"/>
                </a:solidFill>
              </a:rPr>
              <a:t>1968</a:t>
            </a:r>
          </a:p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>НИИ Интроскопии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583182" y="4032000"/>
            <a:ext cx="27558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5AB414"/>
                </a:solidFill>
              </a:rPr>
              <a:t>2010</a:t>
            </a:r>
            <a:endParaRPr lang="en-US" sz="1600" b="1" dirty="0">
              <a:solidFill>
                <a:srgbClr val="5AB414"/>
              </a:solidFill>
            </a:endParaRPr>
          </a:p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>Институт неразрушающего контроля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184875" y="4032283"/>
            <a:ext cx="35016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5AB414"/>
                </a:solidFill>
              </a:rPr>
              <a:t>2017</a:t>
            </a:r>
            <a:endParaRPr lang="en-US" sz="1600" b="1" dirty="0">
              <a:solidFill>
                <a:srgbClr val="5AB414"/>
              </a:solidFill>
            </a:endParaRPr>
          </a:p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Инженерная школа неразрушающего контроля и безопасности</a:t>
            </a:r>
            <a:endParaRPr lang="ru-RU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8185231" y="3868830"/>
            <a:ext cx="370457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3853577" y="5112000"/>
            <a:ext cx="3308415" cy="1405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1882" indent="-241882">
              <a:spcAft>
                <a:spcPts val="846"/>
              </a:spcAft>
              <a:buClr>
                <a:srgbClr val="5AB414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200" dirty="0">
                <a:ea typeface="Yu Gothic UI" panose="020B0500000000000000" pitchFamily="34" charset="-128"/>
                <a:cs typeface="Calibri Light" charset="0"/>
              </a:rPr>
              <a:t>Развитие </a:t>
            </a:r>
            <a:r>
              <a:rPr lang="ru-RU" sz="1200" dirty="0" err="1">
                <a:ea typeface="Yu Gothic UI" panose="020B0500000000000000" pitchFamily="34" charset="-128"/>
                <a:cs typeface="Calibri Light" charset="0"/>
              </a:rPr>
              <a:t>томографических</a:t>
            </a:r>
            <a:r>
              <a:rPr lang="ru-RU" sz="1200" dirty="0">
                <a:ea typeface="Yu Gothic UI" panose="020B0500000000000000" pitchFamily="34" charset="-128"/>
                <a:cs typeface="Calibri Light" charset="0"/>
              </a:rPr>
              <a:t> методов контроля</a:t>
            </a:r>
          </a:p>
          <a:p>
            <a:pPr marL="241882" indent="-241882">
              <a:spcAft>
                <a:spcPts val="846"/>
              </a:spcAft>
              <a:buClr>
                <a:srgbClr val="5AB414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200" dirty="0">
                <a:ea typeface="Yu Gothic UI" panose="020B0500000000000000" pitchFamily="34" charset="-128"/>
                <a:cs typeface="Calibri Light" charset="0"/>
              </a:rPr>
              <a:t>Активное освоение международного рынка</a:t>
            </a:r>
          </a:p>
          <a:p>
            <a:pPr marL="241882" indent="-241882">
              <a:spcAft>
                <a:spcPts val="846"/>
              </a:spcAft>
              <a:buClr>
                <a:srgbClr val="5AB414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200" dirty="0">
                <a:ea typeface="Yu Gothic UI" panose="020B0500000000000000" pitchFamily="34" charset="-128"/>
                <a:cs typeface="Calibri Light" charset="0"/>
              </a:rPr>
              <a:t>Развитие образовательной деятельности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35105" y="5112000"/>
            <a:ext cx="3117044" cy="1220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1882" indent="-241882">
              <a:spcAft>
                <a:spcPts val="846"/>
              </a:spcAft>
              <a:buClr>
                <a:srgbClr val="5AB414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200" dirty="0">
                <a:ea typeface="Yu Gothic UI" panose="020B0500000000000000" pitchFamily="34" charset="-128"/>
                <a:cs typeface="Calibri Light" charset="0"/>
              </a:rPr>
              <a:t>Создание основ </a:t>
            </a:r>
            <a:r>
              <a:rPr lang="ru-RU" sz="1200" dirty="0" err="1">
                <a:ea typeface="Yu Gothic UI" panose="020B0500000000000000" pitchFamily="34" charset="-128"/>
                <a:cs typeface="Calibri Light" charset="0"/>
              </a:rPr>
              <a:t>бетатроностроения</a:t>
            </a:r>
            <a:endParaRPr lang="ru-RU" sz="1200" dirty="0">
              <a:ea typeface="Yu Gothic UI" panose="020B0500000000000000" pitchFamily="34" charset="-128"/>
              <a:cs typeface="Calibri Light" charset="0"/>
            </a:endParaRPr>
          </a:p>
          <a:p>
            <a:pPr marL="241882" indent="-241882">
              <a:spcAft>
                <a:spcPts val="846"/>
              </a:spcAft>
              <a:buClr>
                <a:srgbClr val="5AB414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200" dirty="0">
                <a:ea typeface="Yu Gothic UI" panose="020B0500000000000000" pitchFamily="34" charset="-128"/>
                <a:cs typeface="Calibri Light" charset="0"/>
              </a:rPr>
              <a:t>Развитие тепловых методов контроля</a:t>
            </a:r>
          </a:p>
          <a:p>
            <a:pPr marL="241882" indent="-241882">
              <a:spcAft>
                <a:spcPts val="846"/>
              </a:spcAft>
              <a:buClr>
                <a:srgbClr val="5AB414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200" dirty="0">
                <a:ea typeface="Yu Gothic UI" panose="020B0500000000000000" pitchFamily="34" charset="-128"/>
                <a:cs typeface="Calibri Light" charset="0"/>
              </a:rPr>
              <a:t>Создание научных школ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563421" y="5112000"/>
            <a:ext cx="4326388" cy="1590179"/>
          </a:xfrm>
          <a:prstGeom prst="rect">
            <a:avLst/>
          </a:prstGeom>
        </p:spPr>
        <p:txBody>
          <a:bodyPr wrap="square" rIns="0">
            <a:spAutoFit/>
          </a:bodyPr>
          <a:lstStyle/>
          <a:p>
            <a:pPr marL="241882" indent="-241882">
              <a:spcAft>
                <a:spcPts val="846"/>
              </a:spcAft>
              <a:buClr>
                <a:srgbClr val="5AB414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200" dirty="0">
                <a:ea typeface="Yu Gothic UI" panose="020B0500000000000000" pitchFamily="34" charset="-128"/>
                <a:cs typeface="Calibri Light" charset="0"/>
              </a:rPr>
              <a:t>Развитие автоматизированных и роботизированных комплексных систем обеспечения качества</a:t>
            </a:r>
          </a:p>
          <a:p>
            <a:pPr marL="241882" indent="-241882">
              <a:spcAft>
                <a:spcPts val="846"/>
              </a:spcAft>
              <a:buClr>
                <a:srgbClr val="5AB414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200" dirty="0">
                <a:ea typeface="Yu Gothic UI" panose="020B0500000000000000" pitchFamily="34" charset="-128"/>
                <a:cs typeface="Calibri Light" charset="0"/>
              </a:rPr>
              <a:t>Кооперация для интегрированных промышленных проектов</a:t>
            </a:r>
          </a:p>
          <a:p>
            <a:pPr marL="241882" indent="-241882">
              <a:spcAft>
                <a:spcPts val="846"/>
              </a:spcAft>
              <a:buClr>
                <a:srgbClr val="5AB414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200" dirty="0">
                <a:ea typeface="Yu Gothic UI" panose="020B0500000000000000" pitchFamily="34" charset="-128"/>
                <a:cs typeface="Calibri Light" charset="0"/>
              </a:rPr>
              <a:t>Выход на рынок услуг НК крупногабаритных объектов</a:t>
            </a:r>
          </a:p>
        </p:txBody>
      </p:sp>
      <p:pic>
        <p:nvPicPr>
          <p:cNvPr id="24" name="Picture 1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98"/>
          <a:stretch/>
        </p:blipFill>
        <p:spPr bwMode="auto">
          <a:xfrm>
            <a:off x="4428000" y="1620000"/>
            <a:ext cx="3240000" cy="20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" descr="https://cs.tpu.ru/upload/constructor/87b/6ntla6qj3guef7alvbx4d4jzpzft9i2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00" y="1620000"/>
            <a:ext cx="3240000" cy="2006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ТПУ создаст систему контроля качества деталей французского реактора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22"/>
          <a:stretch/>
        </p:blipFill>
        <p:spPr bwMode="auto">
          <a:xfrm>
            <a:off x="8028000" y="1620000"/>
            <a:ext cx="3240000" cy="20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939"/>
          <a:stretch/>
        </p:blipFill>
        <p:spPr>
          <a:xfrm>
            <a:off x="7236000" y="4126695"/>
            <a:ext cx="864000" cy="84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285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СТРУКТУРА ИШНКБ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48287" y="2988107"/>
            <a:ext cx="32517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5AB414"/>
                </a:solidFill>
              </a:rPr>
              <a:t>УЧЕБНЫЕ ОТДЕЛЕНИЯ</a:t>
            </a:r>
          </a:p>
        </p:txBody>
      </p:sp>
      <p:sp>
        <p:nvSpPr>
          <p:cNvPr id="30" name="Прямоугольник 29"/>
          <p:cNvSpPr/>
          <p:nvPr/>
        </p:nvSpPr>
        <p:spPr bwMode="auto">
          <a:xfrm>
            <a:off x="360000" y="3384000"/>
            <a:ext cx="3240000" cy="1440000"/>
          </a:xfrm>
          <a:prstGeom prst="rect">
            <a:avLst/>
          </a:prstGeom>
          <a:noFill/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9007" tIns="64504" rIns="129007" bIns="64504" numCol="1" rtlCol="0" anchor="ctr" anchorCtr="0" compatLnSpc="1">
            <a:prstTxWarp prst="textNoShape">
              <a:avLst/>
            </a:prstTxWarp>
          </a:bodyPr>
          <a:lstStyle/>
          <a:p>
            <a:pPr algn="ctr" defTabSz="1088467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3985C2"/>
                </a:solidFill>
              </a:rPr>
              <a:t>Контроля и диагностики</a:t>
            </a:r>
          </a:p>
        </p:txBody>
      </p:sp>
      <p:sp>
        <p:nvSpPr>
          <p:cNvPr id="31" name="Прямоугольник 30"/>
          <p:cNvSpPr/>
          <p:nvPr/>
        </p:nvSpPr>
        <p:spPr bwMode="auto">
          <a:xfrm>
            <a:off x="360000" y="5231954"/>
            <a:ext cx="3240000" cy="1440000"/>
          </a:xfrm>
          <a:prstGeom prst="rect">
            <a:avLst/>
          </a:prstGeom>
          <a:noFill/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9007" tIns="64504" rIns="129007" bIns="64504" numCol="1" rtlCol="0" anchor="ctr" anchorCtr="0" compatLnSpc="1">
            <a:prstTxWarp prst="textNoShape">
              <a:avLst/>
            </a:prstTxWarp>
          </a:bodyPr>
          <a:lstStyle/>
          <a:p>
            <a:pPr algn="ctr" defTabSz="1088467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3985C2"/>
                </a:solidFill>
              </a:rPr>
              <a:t>Электронной инженерии</a:t>
            </a:r>
            <a:r>
              <a:rPr lang="en-US" sz="1200" b="1" dirty="0">
                <a:solidFill>
                  <a:srgbClr val="3985C2"/>
                </a:solidFill>
              </a:rPr>
              <a:t> </a:t>
            </a:r>
            <a:endParaRPr lang="ru-RU" sz="1200" b="1" dirty="0">
              <a:solidFill>
                <a:srgbClr val="3985C2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959999" y="2993964"/>
            <a:ext cx="7920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5AB414"/>
                </a:solidFill>
              </a:rPr>
              <a:t>ИНЖИНИРИНГОВЫЙ ЦЕНТР</a:t>
            </a: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3959999" y="3268652"/>
            <a:ext cx="7920000" cy="0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 bwMode="auto">
          <a:xfrm>
            <a:off x="3960000" y="3384000"/>
            <a:ext cx="7920000" cy="1440000"/>
          </a:xfrm>
          <a:prstGeom prst="rect">
            <a:avLst/>
          </a:prstGeom>
          <a:noFill/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algn="ctr" defTabSz="1088467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5AB414"/>
                </a:solidFill>
              </a:rPr>
              <a:t>ЦЕНТР ПРОМЫШЛЕННОЙ ТОМОГРАФИИ</a:t>
            </a:r>
            <a:endParaRPr lang="ru-RU" sz="500" b="1" dirty="0">
              <a:solidFill>
                <a:srgbClr val="5AB414"/>
              </a:solidFill>
            </a:endParaRPr>
          </a:p>
          <a:p>
            <a:pPr defTabSz="1088467">
              <a:lnSpc>
                <a:spcPct val="150000"/>
              </a:lnSpc>
            </a:pPr>
            <a:r>
              <a:rPr lang="ru-RU" sz="1200" b="1" dirty="0">
                <a:solidFill>
                  <a:srgbClr val="3985C2"/>
                </a:solidFill>
              </a:rPr>
              <a:t>Международная научно-образовательная лаборатория неразрушающего контроля</a:t>
            </a:r>
            <a:endParaRPr lang="en-US" sz="1200" b="1" dirty="0">
              <a:solidFill>
                <a:srgbClr val="3985C2"/>
              </a:solidFill>
            </a:endParaRPr>
          </a:p>
          <a:p>
            <a:pPr defTabSz="1088467">
              <a:lnSpc>
                <a:spcPct val="150000"/>
              </a:lnSpc>
            </a:pPr>
            <a:r>
              <a:rPr lang="ru-RU" sz="1200" b="1" dirty="0">
                <a:solidFill>
                  <a:srgbClr val="3985C2"/>
                </a:solidFill>
              </a:rPr>
              <a:t>Российско-китайская научная лаборатория радиационного контроля и досмотра</a:t>
            </a:r>
            <a:endParaRPr lang="en-US" sz="1200" b="1" dirty="0">
              <a:solidFill>
                <a:srgbClr val="3985C2"/>
              </a:solidFill>
            </a:endParaRPr>
          </a:p>
          <a:p>
            <a:pPr defTabSz="1088467">
              <a:lnSpc>
                <a:spcPct val="150000"/>
              </a:lnSpc>
            </a:pPr>
            <a:r>
              <a:rPr lang="ru-RU" sz="1200" b="1" dirty="0">
                <a:solidFill>
                  <a:srgbClr val="3985C2"/>
                </a:solidFill>
              </a:rPr>
              <a:t>НПЛ «Бетатронная томография крупногабаритных объектов»</a:t>
            </a:r>
          </a:p>
          <a:p>
            <a:pPr defTabSz="1088467">
              <a:lnSpc>
                <a:spcPct val="150000"/>
              </a:lnSpc>
            </a:pPr>
            <a:r>
              <a:rPr lang="ru-RU" sz="1200" b="1" dirty="0">
                <a:solidFill>
                  <a:srgbClr val="3985C2"/>
                </a:solidFill>
              </a:rPr>
              <a:t>НПЛ «Тепловой контроль»</a:t>
            </a:r>
            <a:endParaRPr lang="en-US" sz="1200" b="1" dirty="0">
              <a:solidFill>
                <a:srgbClr val="3985C2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 bwMode="auto">
          <a:xfrm>
            <a:off x="3960000" y="5472000"/>
            <a:ext cx="3600001" cy="720000"/>
          </a:xfrm>
          <a:prstGeom prst="rect">
            <a:avLst/>
          </a:prstGeom>
          <a:noFill/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algn="ctr" defTabSz="1088467"/>
            <a:r>
              <a:rPr lang="ru-RU" sz="1200" b="1" dirty="0">
                <a:solidFill>
                  <a:srgbClr val="3985C2"/>
                </a:solidFill>
              </a:rPr>
              <a:t>НПЛ «Радиационные системы досмотра и промышленной безопасности»</a:t>
            </a:r>
          </a:p>
        </p:txBody>
      </p:sp>
      <p:sp>
        <p:nvSpPr>
          <p:cNvPr id="36" name="Прямоугольник 35"/>
          <p:cNvSpPr/>
          <p:nvPr/>
        </p:nvSpPr>
        <p:spPr bwMode="auto">
          <a:xfrm>
            <a:off x="3960000" y="4968000"/>
            <a:ext cx="3600000" cy="360000"/>
          </a:xfrm>
          <a:prstGeom prst="rect">
            <a:avLst/>
          </a:prstGeom>
          <a:noFill/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algn="ctr" defTabSz="1088467"/>
            <a:r>
              <a:rPr lang="ru-RU" sz="1200" b="1" dirty="0">
                <a:solidFill>
                  <a:srgbClr val="3985C2"/>
                </a:solidFill>
              </a:rPr>
              <a:t>НПЛ «Малогабаритные бетатроны»</a:t>
            </a:r>
          </a:p>
        </p:txBody>
      </p:sp>
      <p:sp>
        <p:nvSpPr>
          <p:cNvPr id="37" name="Прямоугольник 36"/>
          <p:cNvSpPr/>
          <p:nvPr/>
        </p:nvSpPr>
        <p:spPr bwMode="auto">
          <a:xfrm>
            <a:off x="8280000" y="4968000"/>
            <a:ext cx="3600000" cy="360000"/>
          </a:xfrm>
          <a:prstGeom prst="rect">
            <a:avLst/>
          </a:prstGeom>
          <a:noFill/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algn="ctr" defTabSz="1088467"/>
            <a:r>
              <a:rPr lang="ru-RU" sz="1200" b="1" dirty="0">
                <a:solidFill>
                  <a:srgbClr val="3985C2"/>
                </a:solidFill>
              </a:rPr>
              <a:t>НПЛ «Медицинская инженерия»</a:t>
            </a:r>
          </a:p>
        </p:txBody>
      </p:sp>
      <p:sp>
        <p:nvSpPr>
          <p:cNvPr id="38" name="Прямоугольник 37"/>
          <p:cNvSpPr/>
          <p:nvPr/>
        </p:nvSpPr>
        <p:spPr bwMode="auto">
          <a:xfrm>
            <a:off x="3959999" y="6336000"/>
            <a:ext cx="7920000" cy="360000"/>
          </a:xfrm>
          <a:prstGeom prst="rect">
            <a:avLst/>
          </a:prstGeom>
          <a:noFill/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algn="ctr" defTabSz="1088467"/>
            <a:r>
              <a:rPr lang="ru-RU" sz="1200" b="1" dirty="0">
                <a:solidFill>
                  <a:srgbClr val="3985C2"/>
                </a:solidFill>
              </a:rPr>
              <a:t>Испытательный центр</a:t>
            </a:r>
          </a:p>
        </p:txBody>
      </p:sp>
      <p:sp>
        <p:nvSpPr>
          <p:cNvPr id="39" name="Прямоугольник 38"/>
          <p:cNvSpPr/>
          <p:nvPr/>
        </p:nvSpPr>
        <p:spPr bwMode="auto">
          <a:xfrm>
            <a:off x="8280000" y="5472000"/>
            <a:ext cx="3600000" cy="720000"/>
          </a:xfrm>
          <a:prstGeom prst="rect">
            <a:avLst/>
          </a:prstGeom>
          <a:noFill/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algn="ctr" defTabSz="1088467"/>
            <a:r>
              <a:rPr lang="ru-RU" sz="1200" b="1" dirty="0">
                <a:solidFill>
                  <a:srgbClr val="3985C2"/>
                </a:solidFill>
              </a:rPr>
              <a:t>Региональный центр аттестации, контроля и диагностики</a:t>
            </a:r>
          </a:p>
        </p:txBody>
      </p:sp>
      <p:sp>
        <p:nvSpPr>
          <p:cNvPr id="40" name="Прямоугольник 39"/>
          <p:cNvSpPr/>
          <p:nvPr/>
        </p:nvSpPr>
        <p:spPr bwMode="auto">
          <a:xfrm>
            <a:off x="360000" y="2260998"/>
            <a:ext cx="3240000" cy="504000"/>
          </a:xfrm>
          <a:prstGeom prst="rect">
            <a:avLst/>
          </a:prstGeom>
          <a:noFill/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9007" tIns="64504" rIns="129007" bIns="64504" numCol="1" rtlCol="0" anchor="ctr" anchorCtr="0" compatLnSpc="1">
            <a:prstTxWarp prst="textNoShape">
              <a:avLst/>
            </a:prstTxWarp>
          </a:bodyPr>
          <a:lstStyle/>
          <a:p>
            <a:pPr algn="ctr" defTabSz="1088467"/>
            <a:r>
              <a:rPr lang="ru-RU" sz="1400" b="1" dirty="0">
                <a:solidFill>
                  <a:srgbClr val="3985C2"/>
                </a:solidFill>
              </a:rPr>
              <a:t>Научно-технический совет</a:t>
            </a:r>
          </a:p>
        </p:txBody>
      </p:sp>
      <p:sp>
        <p:nvSpPr>
          <p:cNvPr id="41" name="Прямоугольник 40"/>
          <p:cNvSpPr/>
          <p:nvPr/>
        </p:nvSpPr>
        <p:spPr bwMode="auto">
          <a:xfrm>
            <a:off x="360000" y="1688430"/>
            <a:ext cx="3240000" cy="504000"/>
          </a:xfrm>
          <a:prstGeom prst="rect">
            <a:avLst/>
          </a:prstGeom>
          <a:noFill/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9007" tIns="64504" rIns="129007" bIns="64504" numCol="1" rtlCol="0" anchor="ctr" anchorCtr="0" compatLnSpc="1">
            <a:prstTxWarp prst="textNoShape">
              <a:avLst/>
            </a:prstTxWarp>
          </a:bodyPr>
          <a:lstStyle/>
          <a:p>
            <a:pPr algn="ctr" defTabSz="1088467"/>
            <a:r>
              <a:rPr lang="ru-RU" sz="1400" b="1" dirty="0">
                <a:solidFill>
                  <a:srgbClr val="3985C2"/>
                </a:solidFill>
              </a:rPr>
              <a:t>Ученый совет</a:t>
            </a: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>
            <a:off x="5736494" y="3360892"/>
            <a:ext cx="3348645" cy="0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Равнобедренный треугольник 43"/>
          <p:cNvSpPr/>
          <p:nvPr/>
        </p:nvSpPr>
        <p:spPr bwMode="auto">
          <a:xfrm rot="16200000">
            <a:off x="4224583" y="1808801"/>
            <a:ext cx="346675" cy="263256"/>
          </a:xfrm>
          <a:prstGeom prst="triangle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defTabSz="1088467" fontAlgn="base">
              <a:spcBef>
                <a:spcPct val="0"/>
              </a:spcBef>
              <a:spcAft>
                <a:spcPct val="0"/>
              </a:spcAft>
            </a:pPr>
            <a:endParaRPr lang="ru-RU" sz="1200"/>
          </a:p>
        </p:txBody>
      </p:sp>
      <p:sp>
        <p:nvSpPr>
          <p:cNvPr id="45" name="Равнобедренный треугольник 44"/>
          <p:cNvSpPr/>
          <p:nvPr/>
        </p:nvSpPr>
        <p:spPr bwMode="auto">
          <a:xfrm rot="16200000">
            <a:off x="4224584" y="2381024"/>
            <a:ext cx="346675" cy="263256"/>
          </a:xfrm>
          <a:prstGeom prst="triangle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defTabSz="1088467" fontAlgn="base">
              <a:spcBef>
                <a:spcPct val="0"/>
              </a:spcBef>
              <a:spcAft>
                <a:spcPct val="0"/>
              </a:spcAft>
            </a:pPr>
            <a:endParaRPr lang="ru-RU" sz="1200"/>
          </a:p>
        </p:txBody>
      </p:sp>
      <p:sp>
        <p:nvSpPr>
          <p:cNvPr id="47" name="Прямоугольник 46"/>
          <p:cNvSpPr/>
          <p:nvPr/>
        </p:nvSpPr>
        <p:spPr bwMode="auto">
          <a:xfrm rot="5400000">
            <a:off x="10007999" y="554648"/>
            <a:ext cx="504000" cy="3240000"/>
          </a:xfrm>
          <a:prstGeom prst="rect">
            <a:avLst/>
          </a:prstGeom>
          <a:noFill/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129007" tIns="64504" rIns="129007" bIns="64504" numCol="1" rtlCol="0" anchor="ctr" anchorCtr="0" compatLnSpc="1">
            <a:prstTxWarp prst="textNoShape">
              <a:avLst/>
            </a:prstTxWarp>
          </a:bodyPr>
          <a:lstStyle/>
          <a:p>
            <a:pPr algn="ctr" defTabSz="1088467"/>
            <a:r>
              <a:rPr lang="ru-RU" sz="1400" b="1" dirty="0">
                <a:solidFill>
                  <a:srgbClr val="3985C2"/>
                </a:solidFill>
              </a:rPr>
              <a:t>Организационный отдел</a:t>
            </a:r>
          </a:p>
        </p:txBody>
      </p:sp>
      <p:sp>
        <p:nvSpPr>
          <p:cNvPr id="48" name="Равнобедренный треугольник 47"/>
          <p:cNvSpPr/>
          <p:nvPr/>
        </p:nvSpPr>
        <p:spPr bwMode="auto">
          <a:xfrm rot="5400000">
            <a:off x="7660709" y="2043020"/>
            <a:ext cx="346675" cy="263256"/>
          </a:xfrm>
          <a:prstGeom prst="triangle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defTabSz="1088467" fontAlgn="base">
              <a:spcBef>
                <a:spcPct val="0"/>
              </a:spcBef>
              <a:spcAft>
                <a:spcPct val="0"/>
              </a:spcAft>
            </a:pPr>
            <a:endParaRPr lang="ru-RU" sz="1200"/>
          </a:p>
        </p:txBody>
      </p:sp>
      <p:sp>
        <p:nvSpPr>
          <p:cNvPr id="49" name="Равнобедренный треугольник 48"/>
          <p:cNvSpPr/>
          <p:nvPr/>
        </p:nvSpPr>
        <p:spPr bwMode="auto">
          <a:xfrm rot="10800000">
            <a:off x="5946662" y="2863016"/>
            <a:ext cx="346675" cy="263256"/>
          </a:xfrm>
          <a:prstGeom prst="triangle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9007" tIns="64504" rIns="129007" bIns="64504" numCol="1" rtlCol="0" anchor="t" anchorCtr="0" compatLnSpc="1">
            <a:prstTxWarp prst="textNoShape">
              <a:avLst/>
            </a:prstTxWarp>
          </a:bodyPr>
          <a:lstStyle/>
          <a:p>
            <a:pPr defTabSz="1088467" fontAlgn="base">
              <a:spcBef>
                <a:spcPct val="0"/>
              </a:spcBef>
              <a:spcAft>
                <a:spcPct val="0"/>
              </a:spcAft>
            </a:pPr>
            <a:endParaRPr lang="ru-RU" sz="1200"/>
          </a:p>
        </p:txBody>
      </p:sp>
      <p:sp>
        <p:nvSpPr>
          <p:cNvPr id="50" name="Прямоугольник 49"/>
          <p:cNvSpPr/>
          <p:nvPr/>
        </p:nvSpPr>
        <p:spPr bwMode="auto">
          <a:xfrm>
            <a:off x="4680000" y="1684652"/>
            <a:ext cx="2880000" cy="1080000"/>
          </a:xfrm>
          <a:prstGeom prst="rect">
            <a:avLst/>
          </a:prstGeom>
          <a:noFill/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9007" tIns="64504" rIns="129007" bIns="64504" numCol="1" rtlCol="0" anchor="ctr" anchorCtr="0" compatLnSpc="1">
            <a:prstTxWarp prst="textNoShape">
              <a:avLst/>
            </a:prstTxWarp>
          </a:bodyPr>
          <a:lstStyle/>
          <a:p>
            <a:pPr algn="ctr" defTabSz="1088467"/>
            <a:r>
              <a:rPr lang="ru-RU" sz="2900" b="1" dirty="0">
                <a:solidFill>
                  <a:srgbClr val="5AB414"/>
                </a:solidFill>
              </a:rPr>
              <a:t>ДИРЕКЦИЯ</a:t>
            </a:r>
            <a:endParaRPr lang="ru-RU" sz="2900" b="1" dirty="0">
              <a:solidFill>
                <a:srgbClr val="3985C2"/>
              </a:solidFill>
            </a:endParaRP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>
            <a:off x="348287" y="3265106"/>
            <a:ext cx="3251713" cy="0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4590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E624F-8101-469E-B6D2-38C593CCF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96674"/>
            <a:ext cx="8462319" cy="82378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3000" dirty="0"/>
              <a:t>Бетатроны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88467A-AB82-436D-BA6A-EADDD7DCC449}"/>
              </a:ext>
            </a:extLst>
          </p:cNvPr>
          <p:cNvSpPr/>
          <p:nvPr/>
        </p:nvSpPr>
        <p:spPr>
          <a:xfrm>
            <a:off x="828000" y="1620000"/>
            <a:ext cx="4915575" cy="26622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Назначение</a:t>
            </a:r>
          </a:p>
          <a:p>
            <a:pPr algn="just">
              <a:buClr>
                <a:srgbClr val="3985C2"/>
              </a:buClr>
              <a:defRPr/>
            </a:pPr>
            <a:r>
              <a:rPr lang="ru-RU" sz="1000" dirty="0"/>
              <a:t>НК материалов и изделий в промышленности и строительстве, досмотр содержимого контейнеров и крупногабаритных транспортных средств. Радиационная терапия быстрыми электронами.</a:t>
            </a:r>
          </a:p>
          <a:p>
            <a:pPr algn="just">
              <a:buClr>
                <a:srgbClr val="3985C2"/>
              </a:buClr>
              <a:defRPr/>
            </a:pPr>
            <a:endParaRPr lang="ru-RU" sz="900" dirty="0"/>
          </a:p>
          <a:p>
            <a:pPr algn="just">
              <a:buClr>
                <a:srgbClr val="3985C2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Преимущества бетатронов</a:t>
            </a:r>
          </a:p>
          <a:p>
            <a:pPr marL="171450" indent="-171450" algn="just">
              <a:spcAft>
                <a:spcPts val="0"/>
              </a:spcAft>
              <a:buClr>
                <a:srgbClr val="5AB414"/>
              </a:buClr>
              <a:buFont typeface="Wingdings" panose="05000000000000000000" pitchFamily="2" charset="2"/>
              <a:buChar char="§"/>
              <a:defRPr/>
            </a:pPr>
            <a:r>
              <a:rPr lang="ru-RU" sz="1000" dirty="0"/>
              <a:t>Конструкция (малый вес, мобильность, работоспособность при произвольной ориентации) позволяет реализовать любые схемы контроля пространственно-сложных объектов как в полевых, так и в стационарных условиях.</a:t>
            </a:r>
          </a:p>
          <a:p>
            <a:pPr marL="174625" indent="-171450" algn="just">
              <a:spcAft>
                <a:spcPts val="0"/>
              </a:spcAft>
              <a:buClr>
                <a:srgbClr val="5AB414"/>
              </a:buClr>
              <a:buFont typeface="Wingdings" panose="05000000000000000000" pitchFamily="2" charset="2"/>
              <a:buChar char="§"/>
              <a:defRPr/>
            </a:pPr>
            <a:r>
              <a:rPr lang="ru-RU" sz="1000" dirty="0"/>
              <a:t>Сплошной спектр излучения и малый размер фокусного пятна позволяют получить более контрастный, четкий и качественный рентгеновский снимок.</a:t>
            </a:r>
          </a:p>
          <a:p>
            <a:pPr marL="174625" indent="-171450" algn="just">
              <a:spcAft>
                <a:spcPts val="0"/>
              </a:spcAft>
              <a:buClr>
                <a:srgbClr val="5AB414"/>
              </a:buClr>
              <a:buFont typeface="Wingdings" panose="05000000000000000000" pitchFamily="2" charset="2"/>
              <a:buChar char="§"/>
              <a:defRPr/>
            </a:pPr>
            <a:r>
              <a:rPr lang="ru-RU" sz="1000" dirty="0"/>
              <a:t>Не требует специальных разрешений на хранение и транспортировку (при отсутствии электрического питания полностью безопасен).</a:t>
            </a:r>
          </a:p>
          <a:p>
            <a:pPr marL="174625" indent="-171450" algn="just">
              <a:spcAft>
                <a:spcPts val="0"/>
              </a:spcAft>
              <a:buClr>
                <a:srgbClr val="5AB414"/>
              </a:buClr>
              <a:buFont typeface="Wingdings" panose="05000000000000000000" pitchFamily="2" charset="2"/>
              <a:buChar char="§"/>
              <a:defRPr/>
            </a:pPr>
            <a:r>
              <a:rPr lang="ru-RU" sz="1000" dirty="0"/>
              <a:t>Получение теневого (проекционного) изображения объекта контроля с функцией распознавания материалов методом дуальных энергий.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B685C725-4AD7-4B1E-8DB4-467EE7442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0000" y="2126283"/>
            <a:ext cx="4680000" cy="3373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6" descr="https://downloader.disk.yandex.ru/preview/25c5e9850be9958b54479fe74f73170c7e62357b80e7493c3dfae705efb9514a/633be98a/TFHrJPK003nwdfj23PsKh8VFAdD3tZbfS9DZrim2OVcQP9p0C2YuvjJK75U59EOPfi1GOp_h1MKm7d8TLKFb5Q%3D%3D?uid=0&amp;filename=DSC_0797.jpg&amp;disposition=inline&amp;hash=&amp;limit=0&amp;content_type=image%2Fjpeg&amp;owner_uid=0&amp;tknv=v2&amp;size=1784x952">
            <a:extLst>
              <a:ext uri="{FF2B5EF4-FFF2-40B4-BE49-F238E27FC236}">
                <a16:creationId xmlns:a16="http://schemas.microsoft.com/office/drawing/2014/main" id="{F8F3FB4C-C0A3-4FAB-A56C-5C2E2D112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99" y="4588158"/>
            <a:ext cx="2096175" cy="1395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https://downloader.disk.yandex.ru/preview/b82c6c534a311544a131f8ae55b3c85d61cfdab4a71039d9cdac530ffd8a62ff/633be98a/PxI9-wj66WWq13QCeX48lbSWkZrXf9FDnj-qeiApCGEpC0JBlg82WqFoYYBVvUI-Mnuty8goa0DLQmqb7rGJ0Q%3D%3D?uid=0&amp;filename=DSC_0772.jpg&amp;disposition=inline&amp;hash=&amp;limit=0&amp;content_type=image%2Fjpeg&amp;owner_uid=0&amp;tknv=v2&amp;size=1784x952">
            <a:extLst>
              <a:ext uri="{FF2B5EF4-FFF2-40B4-BE49-F238E27FC236}">
                <a16:creationId xmlns:a16="http://schemas.microsoft.com/office/drawing/2014/main" id="{A026638C-7485-4222-9701-575908D59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535" y="4588157"/>
            <a:ext cx="2245040" cy="139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17F97D8-D941-4A36-A22D-7ACBA592129A}"/>
              </a:ext>
            </a:extLst>
          </p:cNvPr>
          <p:cNvSpPr/>
          <p:nvPr/>
        </p:nvSpPr>
        <p:spPr>
          <a:xfrm>
            <a:off x="6840001" y="5500009"/>
            <a:ext cx="4679999" cy="514738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Бетатрон с источником питания и пультом управления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E0A00D2-8837-4F7E-BACD-B06EA04F18D4}"/>
              </a:ext>
            </a:extLst>
          </p:cNvPr>
          <p:cNvSpPr/>
          <p:nvPr/>
        </p:nvSpPr>
        <p:spPr>
          <a:xfrm>
            <a:off x="838199" y="5983455"/>
            <a:ext cx="4915575" cy="330072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Пульт управления и ускорительные камеры</a:t>
            </a:r>
          </a:p>
        </p:txBody>
      </p:sp>
    </p:spTree>
    <p:extLst>
      <p:ext uri="{BB962C8B-B14F-4D97-AF65-F5344CB8AC3E}">
        <p14:creationId xmlns:p14="http://schemas.microsoft.com/office/powerpoint/2010/main" val="933790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E624F-8101-469E-B6D2-38C593CCF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96674"/>
            <a:ext cx="8462319" cy="82378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3000" dirty="0"/>
              <a:t>Бетатроны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302D4C02-F499-4AEC-B56B-D965A7114A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468881"/>
              </p:ext>
            </p:extLst>
          </p:nvPr>
        </p:nvGraphicFramePr>
        <p:xfrm>
          <a:off x="828000" y="1872000"/>
          <a:ext cx="8380022" cy="38043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85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32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20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03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97299">
                <a:tc gridSpan="7">
                  <a:txBody>
                    <a:bodyPr/>
                    <a:lstStyle/>
                    <a:p>
                      <a:pPr algn="l"/>
                      <a:r>
                        <a:rPr lang="ru-RU" sz="1200" b="1" kern="1200" dirty="0">
                          <a:solidFill>
                            <a:srgbClr val="5AB414"/>
                          </a:solidFill>
                          <a:latin typeface="+mn-lt"/>
                          <a:ea typeface="+mn-ea"/>
                          <a:cs typeface="+mn-cs"/>
                        </a:rPr>
                        <a:t>Модельный ряд</a:t>
                      </a:r>
                    </a:p>
                  </a:txBody>
                  <a:tcPr marL="0" marR="0" marT="52532" marB="52532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5113" marR="105113" marT="52532" marB="525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5113" marR="105113" marT="52532" marB="52532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5113" marR="105113" marT="52532" marB="52532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5113" marR="105113" marT="52532" marB="52532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5113" marR="105113" marT="52532" marB="52532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5113" marR="105113" marT="52532" marB="52532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299">
                <a:tc>
                  <a:txBody>
                    <a:bodyPr/>
                    <a:lstStyle/>
                    <a:p>
                      <a:pPr algn="l"/>
                      <a:endParaRPr lang="ru-RU" sz="10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5113" marR="105113" marT="52532" marB="52532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+mn-lt"/>
                          <a:cs typeface="Arial" panose="020B0604020202020204" pitchFamily="34" charset="0"/>
                        </a:rPr>
                        <a:t>МИБ-2,5</a:t>
                      </a:r>
                    </a:p>
                  </a:txBody>
                  <a:tcPr marL="105113" marR="105113" marT="52532" marB="525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+mn-lt"/>
                          <a:cs typeface="Arial" panose="020B0604020202020204" pitchFamily="34" charset="0"/>
                        </a:rPr>
                        <a:t>МИБ-4</a:t>
                      </a:r>
                    </a:p>
                  </a:txBody>
                  <a:tcPr marL="105113" marR="105113" marT="52532" marB="52532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+mn-lt"/>
                          <a:cs typeface="Arial" panose="020B0604020202020204" pitchFamily="34" charset="0"/>
                        </a:rPr>
                        <a:t>МИБ-7,5</a:t>
                      </a:r>
                    </a:p>
                  </a:txBody>
                  <a:tcPr marL="105113" marR="105113" marT="52532" marB="52532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+mn-lt"/>
                          <a:cs typeface="Arial" panose="020B0604020202020204" pitchFamily="34" charset="0"/>
                        </a:rPr>
                        <a:t>МИБ-9</a:t>
                      </a:r>
                    </a:p>
                  </a:txBody>
                  <a:tcPr marL="105113" marR="105113" marT="52532" marB="52532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+mn-lt"/>
                          <a:cs typeface="Arial" panose="020B0604020202020204" pitchFamily="34" charset="0"/>
                        </a:rPr>
                        <a:t>МИБ-10</a:t>
                      </a:r>
                    </a:p>
                  </a:txBody>
                  <a:tcPr marL="105113" marR="105113" marT="52532" marB="52532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+mn-lt"/>
                          <a:cs typeface="Arial" panose="020B0604020202020204" pitchFamily="34" charset="0"/>
                        </a:rPr>
                        <a:t>SEA-</a:t>
                      </a:r>
                      <a:r>
                        <a:rPr lang="ru-RU" sz="1000" b="1" dirty="0">
                          <a:latin typeface="+mn-lt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105113" marR="105113" marT="52532" marB="52532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299">
                <a:tc>
                  <a:txBody>
                    <a:bodyPr/>
                    <a:lstStyle/>
                    <a:p>
                      <a:pPr algn="l"/>
                      <a:r>
                        <a:rPr lang="ru-RU" sz="1000" kern="1200" dirty="0">
                          <a:effectLst/>
                        </a:rPr>
                        <a:t>Максимальная энергия, МэВ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46800" marB="468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2,5</a:t>
                      </a:r>
                    </a:p>
                  </a:txBody>
                  <a:tcPr marL="0" marR="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4,0</a:t>
                      </a:r>
                    </a:p>
                  </a:txBody>
                  <a:tcPr marL="105113" marR="105113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7,5</a:t>
                      </a:r>
                    </a:p>
                  </a:txBody>
                  <a:tcPr marL="105113" marR="105113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9,0</a:t>
                      </a:r>
                    </a:p>
                  </a:txBody>
                  <a:tcPr marL="105113" marR="105113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</a:t>
                      </a:r>
                    </a:p>
                  </a:txBody>
                  <a:tcPr marL="105113" marR="105113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7,0</a:t>
                      </a:r>
                    </a:p>
                  </a:txBody>
                  <a:tcPr marL="105113" marR="105113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299">
                <a:tc>
                  <a:txBody>
                    <a:bodyPr/>
                    <a:lstStyle/>
                    <a:p>
                      <a:pPr algn="l"/>
                      <a:r>
                        <a:rPr lang="ru-RU" sz="1000" kern="1200" dirty="0">
                          <a:effectLst/>
                        </a:rPr>
                        <a:t>Мощность</a:t>
                      </a:r>
                      <a:r>
                        <a:rPr lang="ru-RU" sz="1000" kern="1200" baseline="0" dirty="0">
                          <a:effectLst/>
                        </a:rPr>
                        <a:t> </a:t>
                      </a:r>
                      <a:r>
                        <a:rPr lang="ru-RU" sz="1000" kern="1200" dirty="0">
                          <a:effectLst/>
                        </a:rPr>
                        <a:t>1 м от мишени, Р/мин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46800" marB="468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0,7</a:t>
                      </a:r>
                    </a:p>
                  </a:txBody>
                  <a:tcPr marL="0" marR="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2,5</a:t>
                      </a:r>
                    </a:p>
                  </a:txBody>
                  <a:tcPr marL="105113" marR="105113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8,0</a:t>
                      </a:r>
                    </a:p>
                  </a:txBody>
                  <a:tcPr marL="105113" marR="105113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25,0</a:t>
                      </a:r>
                    </a:p>
                  </a:txBody>
                  <a:tcPr marL="105113" marR="105113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20,0</a:t>
                      </a:r>
                    </a:p>
                  </a:txBody>
                  <a:tcPr marL="105113" marR="105113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</a:t>
                      </a:r>
                    </a:p>
                  </a:txBody>
                  <a:tcPr marL="105113" marR="105113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299">
                <a:tc>
                  <a:txBody>
                    <a:bodyPr/>
                    <a:lstStyle/>
                    <a:p>
                      <a:pPr algn="l"/>
                      <a:r>
                        <a:rPr lang="ru-RU" sz="1000" kern="1200" dirty="0">
                          <a:effectLst/>
                        </a:rPr>
                        <a:t>Размер фокусного пятна, мм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46800" marB="468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0,2×</a:t>
                      </a:r>
                      <a:r>
                        <a:rPr 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1,2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</a:t>
                      </a:r>
                      <a:r>
                        <a:rPr 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×</a:t>
                      </a:r>
                      <a:r>
                        <a:rPr 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1,5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5113" marR="105113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</a:t>
                      </a:r>
                      <a:r>
                        <a:rPr 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×2,0</a:t>
                      </a:r>
                    </a:p>
                  </a:txBody>
                  <a:tcPr marL="105113" marR="105113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</a:t>
                      </a:r>
                      <a:r>
                        <a:rPr 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×3,0</a:t>
                      </a:r>
                    </a:p>
                  </a:txBody>
                  <a:tcPr marL="105113" marR="105113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</a:t>
                      </a:r>
                      <a:r>
                        <a:rPr 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×3,0</a:t>
                      </a:r>
                    </a:p>
                  </a:txBody>
                  <a:tcPr marL="105113" marR="105113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0,2×2,0</a:t>
                      </a:r>
                    </a:p>
                  </a:txBody>
                  <a:tcPr marL="105113" marR="105113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299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Потребляемая мощность, кВт</a:t>
                      </a:r>
                    </a:p>
                  </a:txBody>
                  <a:tcPr marL="0" marR="0" marT="46800" marB="46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1,0</a:t>
                      </a:r>
                    </a:p>
                  </a:txBody>
                  <a:tcPr marL="0" marR="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2,0</a:t>
                      </a:r>
                    </a:p>
                  </a:txBody>
                  <a:tcPr marL="105113" marR="105113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2,9</a:t>
                      </a:r>
                    </a:p>
                  </a:txBody>
                  <a:tcPr marL="105113" marR="105113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3,1</a:t>
                      </a:r>
                    </a:p>
                  </a:txBody>
                  <a:tcPr marL="105113" marR="105113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3,6</a:t>
                      </a:r>
                    </a:p>
                  </a:txBody>
                  <a:tcPr marL="105113" marR="105113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2,5</a:t>
                      </a:r>
                    </a:p>
                  </a:txBody>
                  <a:tcPr marL="105113" marR="105113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299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000" baseline="0" dirty="0">
                          <a:effectLst/>
                        </a:rPr>
                        <a:t>Вес комплекта, кг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46800" marB="46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 marL="0" marR="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 marL="105113" marR="105113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 marL="105113" marR="105113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 marL="105113" marR="105113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 marL="105113" marR="105113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2779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Вес излучателя, кг</a:t>
                      </a:r>
                    </a:p>
                  </a:txBody>
                  <a:tcPr marL="0" marR="0" marT="46800" marB="46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0" marR="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779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Частота следования циклов ускорения, Гц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46800" marB="46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 marL="0" marR="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0449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Максимальная просвечиваемая толщина, мм: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52532" marB="525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5113" marR="105113" marT="52532" marB="52532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5113" marR="105113" marT="52532" marB="52532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5113" marR="105113" marT="52532" marB="52532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5113" marR="105113" marT="52532" marB="52532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5113" marR="105113" marT="52532" marB="52532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0512">
                <a:tc>
                  <a:txBody>
                    <a:bodyPr/>
                    <a:lstStyle/>
                    <a:p>
                      <a:pPr marL="0" indent="8890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сталь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120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200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5113" marR="1051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280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5113" marR="1051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350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5113" marR="1051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350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5113" marR="1051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250</a:t>
                      </a:r>
                    </a:p>
                  </a:txBody>
                  <a:tcPr marL="105113" marR="105113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8320">
                <a:tc>
                  <a:txBody>
                    <a:bodyPr/>
                    <a:lstStyle/>
                    <a:p>
                      <a:pPr marL="0" indent="8890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бетон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46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500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800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5113" marR="105113" marT="0" marB="46800" anchor="ctr"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1 200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5113" marR="105113" marT="0" marB="46800" anchor="ctr"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1 500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5113" marR="105113" marT="0" marB="46800" anchor="ctr"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1 700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5113" marR="105113" marT="0" marB="46800" anchor="ctr"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1 200</a:t>
                      </a:r>
                    </a:p>
                  </a:txBody>
                  <a:tcPr marL="105113" marR="105113" marT="0" marB="46800" anchor="ctr"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1646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Относительная рентгенографическая чувствительность, %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46800" marB="46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1,0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1,0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0,6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1,0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5113" marR="105113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1,0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11" name="Picture 8" descr="https://downloader.disk.yandex.ru/preview/faad79f31fe3d2c32926e8b0e36a5281824c4156148b8ba1df8ec97d610a7e07/633be98a/o5I5HfLLNtNAL0JKdH5Hh_A71N9QVqqpoZ1s67eCdK8uiXb2D3QuIFra0x0N0ntTabbK6gDLFrXo-P4BQ-2OXA%3D%3D?uid=0&amp;filename=DSC_0827.jpg&amp;disposition=inline&amp;hash=&amp;limit=0&amp;content_type=image%2Fjpeg&amp;owner_uid=0&amp;tknv=v2&amp;size=1784x952">
            <a:extLst>
              <a:ext uri="{FF2B5EF4-FFF2-40B4-BE49-F238E27FC236}">
                <a16:creationId xmlns:a16="http://schemas.microsoft.com/office/drawing/2014/main" id="{0DED843E-8AE0-46A5-8E70-69201188C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9424" y="1872000"/>
            <a:ext cx="1620000" cy="2432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downloader.disk.yandex.ru/preview/eaf8867fb5af84b428a48c68f57ffae02bed1f7269106a7b3bfcc242ff29542a/633be98a/tRbJzvE5dHTw5PqNSAzJRBUqw1bw1n22anGsKcnNC9p81pX_wzwwaGLBjJlZSEckNCslta8gqAYWkRHAxCtBvQ%3D%3D?uid=0&amp;filename=DSC_0803.jpg&amp;disposition=inline&amp;hash=&amp;limit=0&amp;content_type=image%2Fjpeg&amp;owner_uid=0&amp;tknv=v2&amp;size=1784x952">
            <a:extLst>
              <a:ext uri="{FF2B5EF4-FFF2-40B4-BE49-F238E27FC236}">
                <a16:creationId xmlns:a16="http://schemas.microsoft.com/office/drawing/2014/main" id="{726B0193-5FA9-4026-9965-8202B19F4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9424" y="4457702"/>
            <a:ext cx="1620000" cy="1078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9776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E624F-8101-469E-B6D2-38C593CCF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96674"/>
            <a:ext cx="8462319" cy="82378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000" dirty="0"/>
              <a:t>Бетатроны</a:t>
            </a:r>
            <a:br>
              <a:rPr lang="ru-RU" sz="3000" dirty="0"/>
            </a:br>
            <a:r>
              <a:rPr lang="ru-RU" sz="3000" dirty="0"/>
              <a:t>опыт применение</a:t>
            </a:r>
          </a:p>
        </p:txBody>
      </p:sp>
      <p:pic>
        <p:nvPicPr>
          <p:cNvPr id="7" name="Picture 2" descr="D:\НАУЧНЫЙ ОТДЕЛ_2018\Презентация_ассамблея\фото\Фото0658.jpg"/>
          <p:cNvPicPr>
            <a:picLocks noChangeAspect="1" noChangeArrowheads="1"/>
          </p:cNvPicPr>
          <p:nvPr/>
        </p:nvPicPr>
        <p:blipFill rotWithShape="1">
          <a:blip r:embed="rId2" cstate="print">
            <a:lum bright="10000" contrast="20000"/>
          </a:blip>
          <a:srcRect l="7955" b="39478"/>
          <a:stretch/>
        </p:blipFill>
        <p:spPr bwMode="auto">
          <a:xfrm>
            <a:off x="9588000" y="2088000"/>
            <a:ext cx="2269609" cy="1989776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0027" y="2088000"/>
            <a:ext cx="3064783" cy="2004498"/>
          </a:xfrm>
          <a:prstGeom prst="rect">
            <a:avLst/>
          </a:prstGeom>
        </p:spPr>
      </p:pic>
      <p:pic>
        <p:nvPicPr>
          <p:cNvPr id="10" name="Picture 16"/>
          <p:cNvPicPr>
            <a:picLocks noChangeAspect="1" noChangeArrowheads="1"/>
          </p:cNvPicPr>
          <p:nvPr/>
        </p:nvPicPr>
        <p:blipFill rotWithShape="1">
          <a:blip r:embed="rId4" cstate="print"/>
          <a:srcRect b="2117"/>
          <a:stretch/>
        </p:blipFill>
        <p:spPr bwMode="auto">
          <a:xfrm>
            <a:off x="5160027" y="4428000"/>
            <a:ext cx="3064783" cy="1765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00" y="2088000"/>
            <a:ext cx="2968837" cy="1989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00" y="4428000"/>
            <a:ext cx="2968837" cy="1765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29003" y="1656000"/>
            <a:ext cx="17668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>
                <a:solidFill>
                  <a:srgbClr val="5AB414"/>
                </a:solidFill>
              </a:rPr>
              <a:t>ДЕФЕКТОСКОПИЯ</a:t>
            </a:r>
            <a:endParaRPr lang="ru-RU" sz="1200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6602" y="4428000"/>
            <a:ext cx="2271007" cy="1765255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6167274" y="1656000"/>
            <a:ext cx="10502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>
                <a:solidFill>
                  <a:srgbClr val="5AB414"/>
                </a:solidFill>
              </a:rPr>
              <a:t>ДОСМОТР</a:t>
            </a:r>
            <a:endParaRPr lang="ru-RU" sz="12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0119215" y="1656000"/>
            <a:ext cx="12057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>
                <a:solidFill>
                  <a:srgbClr val="5AB414"/>
                </a:solidFill>
              </a:rPr>
              <a:t>МЕДИЦИНА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398680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E624F-8101-469E-B6D2-38C593CCF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96674"/>
            <a:ext cx="8462319" cy="823785"/>
          </a:xfrm>
        </p:spPr>
        <p:txBody>
          <a:bodyPr>
            <a:noAutofit/>
          </a:bodyPr>
          <a:lstStyle/>
          <a:p>
            <a:r>
              <a:rPr lang="ru-RU" dirty="0"/>
              <a:t>роботизированная система ультразвуковой томографии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88467A-AB82-436D-BA6A-EADDD7DCC449}"/>
              </a:ext>
            </a:extLst>
          </p:cNvPr>
          <p:cNvSpPr/>
          <p:nvPr/>
        </p:nvSpPr>
        <p:spPr>
          <a:xfrm>
            <a:off x="828000" y="1872000"/>
            <a:ext cx="4915575" cy="1042199"/>
          </a:xfrm>
          <a:prstGeom prst="rect">
            <a:avLst/>
          </a:prstGeom>
        </p:spPr>
        <p:txBody>
          <a:bodyPr wrap="square" lIns="0" tIns="0" rIns="0" bIns="72000">
            <a:spAutoFit/>
          </a:bodyPr>
          <a:lstStyle/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Назначение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000" dirty="0"/>
              <a:t>Проведение роботизированной ультразвуковой томографии крупногабаритных объектов с применением метода цифровой фокусировки сигнала </a:t>
            </a:r>
            <a:r>
              <a:rPr lang="ru-RU" sz="1000" dirty="0" err="1"/>
              <a:t>Digitally</a:t>
            </a:r>
            <a:r>
              <a:rPr lang="ru-RU" sz="1000" dirty="0"/>
              <a:t> </a:t>
            </a:r>
            <a:r>
              <a:rPr lang="ru-RU" sz="1000" dirty="0" err="1"/>
              <a:t>Focused</a:t>
            </a:r>
            <a:r>
              <a:rPr lang="ru-RU" sz="1000" dirty="0"/>
              <a:t> </a:t>
            </a:r>
            <a:r>
              <a:rPr lang="ru-RU" sz="1000" dirty="0" err="1"/>
              <a:t>Array</a:t>
            </a:r>
            <a:r>
              <a:rPr lang="ru-RU" sz="1000" dirty="0"/>
              <a:t>.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endParaRPr lang="ru-RU" sz="900" dirty="0"/>
          </a:p>
          <a:p>
            <a:pPr algn="just"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Основные технические характеристики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17BEC9B-A45A-4876-A7E0-496AAB4452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6383249"/>
              </p:ext>
            </p:extLst>
          </p:nvPr>
        </p:nvGraphicFramePr>
        <p:xfrm>
          <a:off x="828000" y="2868033"/>
          <a:ext cx="4915575" cy="308420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3301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54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Досягаемость роботизированного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манипулятора, мм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1 100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</a:rPr>
                        <a:t>Разрешающая способность системы, мм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0,4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</a:rPr>
                        <a:t>Количество измерительных каналов электроники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128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</a:rPr>
                        <a:t>Режимы работы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качание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луча, цифровая фокусировка сигнала по глубине, </a:t>
                      </a:r>
                      <a:r>
                        <a:rPr lang="en-US" sz="1000" b="0" baseline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Full Matrix Capture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Частота оцифровки, МГц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80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Скорость сканирования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(при шаге сканирования 1 мм), мм/с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Длина перемещения: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в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продольном направлении, мм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в поперечном направлении, мм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1 300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650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Масса объекта контроля, кг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до 1 500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6578181"/>
                  </a:ext>
                </a:extLst>
              </a:tr>
            </a:tbl>
          </a:graphicData>
        </a:graphic>
      </p:graphicFrame>
      <p:pic>
        <p:nvPicPr>
          <p:cNvPr id="1026" name="Picture 2" descr="https://storage.tpu.ru/common/2019/12/05/F2YhTkW9.jpg">
            <a:extLst>
              <a:ext uri="{FF2B5EF4-FFF2-40B4-BE49-F238E27FC236}">
                <a16:creationId xmlns:a16="http://schemas.microsoft.com/office/drawing/2014/main" id="{04609B57-3AF0-4EB3-A2EF-75F8A3DFB6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000" y="2319622"/>
            <a:ext cx="4680000" cy="35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8F26CA6-F46A-4062-8C52-4EFB64846E72}"/>
              </a:ext>
            </a:extLst>
          </p:cNvPr>
          <p:cNvSpPr/>
          <p:nvPr/>
        </p:nvSpPr>
        <p:spPr>
          <a:xfrm>
            <a:off x="6840000" y="5829622"/>
            <a:ext cx="4679999" cy="330072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Система ультразвуковой томографии</a:t>
            </a:r>
          </a:p>
        </p:txBody>
      </p:sp>
    </p:spTree>
    <p:extLst>
      <p:ext uri="{BB962C8B-B14F-4D97-AF65-F5344CB8AC3E}">
        <p14:creationId xmlns:p14="http://schemas.microsoft.com/office/powerpoint/2010/main" val="3340181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E624F-8101-469E-B6D2-38C593CCF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РОБОТИЗИРОВАННЫЙ </a:t>
            </a:r>
            <a:br>
              <a:rPr lang="ru-RU" dirty="0"/>
            </a:br>
            <a:r>
              <a:rPr lang="ru-RU" dirty="0"/>
              <a:t>ОПТИЧЕСКИЙ СКАНЕР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88467A-AB82-436D-BA6A-EADDD7DCC449}"/>
              </a:ext>
            </a:extLst>
          </p:cNvPr>
          <p:cNvSpPr/>
          <p:nvPr/>
        </p:nvSpPr>
        <p:spPr>
          <a:xfrm>
            <a:off x="828000" y="1872000"/>
            <a:ext cx="4915575" cy="1657752"/>
          </a:xfrm>
          <a:prstGeom prst="rect">
            <a:avLst/>
          </a:prstGeom>
        </p:spPr>
        <p:txBody>
          <a:bodyPr wrap="square" lIns="0" tIns="0" rIns="0" bIns="72000">
            <a:spAutoFit/>
          </a:bodyPr>
          <a:lstStyle/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Назначение</a:t>
            </a:r>
          </a:p>
          <a:p>
            <a:pPr algn="just">
              <a:buClr>
                <a:srgbClr val="3985C2"/>
              </a:buClr>
              <a:defRPr/>
            </a:pPr>
            <a:r>
              <a:rPr lang="ru-RU" sz="1000" dirty="0"/>
              <a:t>Автоматизированное высокоскоростное построение 3</a:t>
            </a:r>
            <a:r>
              <a:rPr lang="en-US" sz="1000" dirty="0"/>
              <a:t>D</a:t>
            </a:r>
            <a:r>
              <a:rPr lang="ru-RU" sz="1000" dirty="0"/>
              <a:t> моделей объекта контроля. Применяется для топографии, контроля формы, размеров шероховатости поверхности продуктов литейного производства, контроля качества штампованных деталей, контроля точности трехмерной печати. В связке с автоматизированной системой ультразвуковой томографии позволяет реализовать полностью замкнутый цикл НК.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endParaRPr lang="ru-RU" sz="900" dirty="0"/>
          </a:p>
          <a:p>
            <a:pPr algn="just"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Основные технические характеристики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17BEC9B-A45A-4876-A7E0-496AAB4452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583930"/>
              </p:ext>
            </p:extLst>
          </p:nvPr>
        </p:nvGraphicFramePr>
        <p:xfrm>
          <a:off x="828000" y="3529752"/>
          <a:ext cx="4915575" cy="219672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3301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54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Разрешение, мкм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Точность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</a:rPr>
                        <a:t>, мкм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Скорость сканирования, точек/с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2 000 000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Рабочее расстояние, м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0,1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степеней подвижности роботизированного манипулятора 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Досягаемость роботизированного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манипулятора, мм 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1 100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Точность позиционирования роботизированного манипулятора, мм 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±0,03 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4" name="Picture 2">
            <a:extLst>
              <a:ext uri="{FF2B5EF4-FFF2-40B4-BE49-F238E27FC236}">
                <a16:creationId xmlns:a16="http://schemas.microsoft.com/office/drawing/2014/main" id="{10749636-565A-4398-8892-62FE68C2E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0000" y="1649808"/>
            <a:ext cx="4680000" cy="2227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37DC5C9E-A750-4BF2-BB04-2D9FE5090B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t="1693" b="16926"/>
          <a:stretch/>
        </p:blipFill>
        <p:spPr bwMode="auto">
          <a:xfrm>
            <a:off x="6839999" y="4197051"/>
            <a:ext cx="4680000" cy="2066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6840000" y="3866979"/>
            <a:ext cx="4679999" cy="330072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Роботизированный оптический сканер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6840000" y="6253239"/>
            <a:ext cx="4679999" cy="330072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Построение 3</a:t>
            </a:r>
            <a:r>
              <a:rPr lang="en-US" sz="1200" b="1" dirty="0">
                <a:solidFill>
                  <a:schemeClr val="accent1"/>
                </a:solidFill>
              </a:rPr>
              <a:t>D </a:t>
            </a:r>
            <a:r>
              <a:rPr lang="ru-RU" sz="1200" b="1" dirty="0">
                <a:solidFill>
                  <a:schemeClr val="accent1"/>
                </a:solidFill>
              </a:rPr>
              <a:t>модели</a:t>
            </a:r>
          </a:p>
        </p:txBody>
      </p:sp>
    </p:spTree>
    <p:extLst>
      <p:ext uri="{BB962C8B-B14F-4D97-AF65-F5344CB8AC3E}">
        <p14:creationId xmlns:p14="http://schemas.microsoft.com/office/powerpoint/2010/main" val="3483133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E624F-8101-469E-B6D2-38C593CCF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1" y="288000"/>
            <a:ext cx="8011200" cy="823785"/>
          </a:xfrm>
        </p:spPr>
        <p:txBody>
          <a:bodyPr>
            <a:noAutofit/>
          </a:bodyPr>
          <a:lstStyle/>
          <a:p>
            <a:r>
              <a:rPr lang="ru-RU" sz="2800" dirty="0"/>
              <a:t>РОБОТИЗИРОВАННАЯ ПРОМЫШЛЕННАЯ СИСТЕМА УЛЬТРАЗВУКОВОЙ ТОМОГРАФИИ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88467A-AB82-436D-BA6A-EADDD7DCC449}"/>
              </a:ext>
            </a:extLst>
          </p:cNvPr>
          <p:cNvSpPr/>
          <p:nvPr/>
        </p:nvSpPr>
        <p:spPr>
          <a:xfrm>
            <a:off x="828000" y="1872000"/>
            <a:ext cx="4915575" cy="1042199"/>
          </a:xfrm>
          <a:prstGeom prst="rect">
            <a:avLst/>
          </a:prstGeom>
        </p:spPr>
        <p:txBody>
          <a:bodyPr wrap="square" lIns="0" tIns="0" rIns="0" bIns="72000">
            <a:spAutoFit/>
          </a:bodyPr>
          <a:lstStyle/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Назначение</a:t>
            </a:r>
          </a:p>
          <a:p>
            <a:pPr algn="just"/>
            <a:r>
              <a:rPr lang="ru-RU" sz="1000" dirty="0"/>
              <a:t>Контроль целостности внутренней структуры пространственно-сложных фасонных изделий. В связке с автоматизированной системой оптической топографии позволяет реализовать полностью замкнутый цикл НК.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endParaRPr lang="ru-RU" sz="900" dirty="0"/>
          </a:p>
          <a:p>
            <a:pPr algn="just"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Основные технические характеристики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17BEC9B-A45A-4876-A7E0-496AAB4452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468692"/>
              </p:ext>
            </p:extLst>
          </p:nvPr>
        </p:nvGraphicFramePr>
        <p:xfrm>
          <a:off x="828000" y="2914199"/>
          <a:ext cx="4915575" cy="274536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258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7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Частота, МГц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1...5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Габаритные размеры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установочного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</a:rPr>
                        <a:t> стола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 (Д</a:t>
                      </a:r>
                      <a:r>
                        <a:rPr lang="ru-RU" sz="1000" dirty="0">
                          <a:ea typeface="Times New Roman"/>
                          <a:cs typeface="Times New Roman"/>
                        </a:rPr>
                        <a:t>×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Ш</a:t>
                      </a:r>
                      <a:r>
                        <a:rPr lang="ru-RU" sz="1000" dirty="0">
                          <a:ea typeface="Times New Roman"/>
                          <a:cs typeface="Times New Roman"/>
                        </a:rPr>
                        <a:t>×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В), мм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1 800</a:t>
                      </a:r>
                      <a:r>
                        <a:rPr lang="ru-RU" sz="1000" dirty="0">
                          <a:ea typeface="Times New Roman"/>
                          <a:cs typeface="Times New Roman"/>
                        </a:rPr>
                        <a:t>×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1 800</a:t>
                      </a:r>
                      <a:r>
                        <a:rPr lang="ru-RU" sz="1000" dirty="0">
                          <a:ea typeface="Times New Roman"/>
                          <a:cs typeface="Times New Roman"/>
                        </a:rPr>
                        <a:t>×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38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ru-RU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Максимальная нагрузка на планшайбу, кг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15 000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ru-RU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Тип акустического контакта</a:t>
                      </a:r>
                      <a:endParaRPr lang="ru-RU" sz="1000" dirty="0"/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локальный иммерсионный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Технология обработки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baseline="0" dirty="0">
                          <a:solidFill>
                            <a:schemeClr val="tx1"/>
                          </a:solidFill>
                        </a:rPr>
                        <a:t>ультразвуковых сигналов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цифровая фокусирующая решетка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ru-RU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акустических каналов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baseline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  <a:p>
                      <a:pPr algn="ctr"/>
                      <a:r>
                        <a:rPr lang="ru-RU" sz="1000" b="0" baseline="0" dirty="0">
                          <a:solidFill>
                            <a:schemeClr val="tx1"/>
                          </a:solidFill>
                        </a:rPr>
                        <a:t>с возможностью мультиплексирования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Масса объекта контроля, кг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60…10 000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Диаметр объекта контроля, мм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300…2 500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026" name="Picture 2" descr="https://downloader.disk.yandex.ru/preview/72f95d2a890bf6a22c627870727e164fc8fbba12aba20cb87c1620d1d629c346/6333bb9f/8pcfzzsn0SLT9H6csvXy9fQnhZY1g06Qnyp_E41TNdzMNNXG8-i5AVG7lZHKmk0m8YZ7JVtT6Cvi7e1hQa-sEA%3D%3D?uid=0&amp;filename=IMG_0365.jpg&amp;disposition=inline&amp;hash=&amp;limit=0&amp;content_type=image%2Fjpeg&amp;owner_uid=0&amp;tknv=v2&amp;size=1920x93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30" b="14273"/>
          <a:stretch/>
        </p:blipFill>
        <p:spPr bwMode="auto">
          <a:xfrm>
            <a:off x="6839998" y="1594495"/>
            <a:ext cx="4680000" cy="2285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Фото Росатом возьмёт на вооружение уникальную технологию сварки от Томского политеха">
            <a:extLst>
              <a:ext uri="{FF2B5EF4-FFF2-40B4-BE49-F238E27FC236}">
                <a16:creationId xmlns:a16="http://schemas.microsoft.com/office/drawing/2014/main" id="{F2C00DD0-1E72-43B6-A5A1-8DA0AFC5C5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83" b="4720"/>
          <a:stretch/>
        </p:blipFill>
        <p:spPr bwMode="auto">
          <a:xfrm>
            <a:off x="6839998" y="4206576"/>
            <a:ext cx="4680000" cy="2091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6840000" y="3876504"/>
            <a:ext cx="4679999" cy="330072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ru-RU" sz="1200" b="1" dirty="0">
                <a:solidFill>
                  <a:schemeClr val="accent1"/>
                </a:solidFill>
              </a:rPr>
              <a:t>Внешний вид роботизированной системы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6840000" y="6294043"/>
            <a:ext cx="4679999" cy="330072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ru-RU" sz="1200" b="1" dirty="0">
                <a:solidFill>
                  <a:schemeClr val="accent1"/>
                </a:solidFill>
              </a:rPr>
              <a:t>Ультразвуковой датчик</a:t>
            </a:r>
          </a:p>
        </p:txBody>
      </p:sp>
    </p:spTree>
    <p:extLst>
      <p:ext uri="{BB962C8B-B14F-4D97-AF65-F5344CB8AC3E}">
        <p14:creationId xmlns:p14="http://schemas.microsoft.com/office/powerpoint/2010/main" val="752858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E624F-8101-469E-B6D2-38C593CCF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Роботизированный комплекс  </a:t>
            </a:r>
            <a:r>
              <a:rPr lang="ru-RU" dirty="0" err="1"/>
              <a:t>вихретокового</a:t>
            </a:r>
            <a:r>
              <a:rPr lang="ru-RU" dirty="0"/>
              <a:t> контроля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88467A-AB82-436D-BA6A-EADDD7DCC449}"/>
              </a:ext>
            </a:extLst>
          </p:cNvPr>
          <p:cNvSpPr/>
          <p:nvPr/>
        </p:nvSpPr>
        <p:spPr>
          <a:xfrm>
            <a:off x="828000" y="1872000"/>
            <a:ext cx="4915575" cy="1042199"/>
          </a:xfrm>
          <a:prstGeom prst="rect">
            <a:avLst/>
          </a:prstGeom>
        </p:spPr>
        <p:txBody>
          <a:bodyPr wrap="square" lIns="0" tIns="0" rIns="0" bIns="72000">
            <a:spAutoFit/>
          </a:bodyPr>
          <a:lstStyle/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Назначение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000" dirty="0"/>
              <a:t>Автоматизированный контроль глубины проплавления сварных швов из </a:t>
            </a:r>
            <a:r>
              <a:rPr lang="ru-RU" sz="1000" dirty="0" err="1"/>
              <a:t>ферромагнитной</a:t>
            </a:r>
            <a:r>
              <a:rPr lang="ru-RU" sz="1000" dirty="0"/>
              <a:t> и нержавеющей сталей с оптической (лазерной) </a:t>
            </a:r>
            <a:r>
              <a:rPr lang="ru-RU" sz="1000" dirty="0" err="1"/>
              <a:t>профилометрией</a:t>
            </a:r>
            <a:r>
              <a:rPr lang="ru-RU" sz="1000" dirty="0"/>
              <a:t>.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endParaRPr lang="ru-RU" sz="900" dirty="0"/>
          </a:p>
          <a:p>
            <a:pPr algn="just"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Основные технические характеристики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17BEC9B-A45A-4876-A7E0-496AAB4452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8723042"/>
              </p:ext>
            </p:extLst>
          </p:nvPr>
        </p:nvGraphicFramePr>
        <p:xfrm>
          <a:off x="827999" y="2920535"/>
          <a:ext cx="4915575" cy="220234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1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7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lang="ru-ru"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Скорость сканирования</a:t>
                      </a:r>
                    </a:p>
                  </a:txBody>
                  <a:tcPr marL="0" marR="0" marT="45085" marB="450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ru-ru"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до 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50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мм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с</a:t>
                      </a:r>
                    </a:p>
                  </a:txBody>
                  <a:tcPr marL="0" marR="0" marT="45085" marB="4508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/>
                      </a:pPr>
                      <a:r>
                        <a:rPr lang="ru-ru" sz="1000" dirty="0"/>
                        <a:t>Габаритные размеры установочного </a:t>
                      </a: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/>
                      </a:pPr>
                      <a:r>
                        <a:rPr lang="ru-ru" sz="1000" dirty="0"/>
                        <a:t>стола (Д×Ш×В), мм</a:t>
                      </a:r>
                    </a:p>
                  </a:txBody>
                  <a:tcPr marL="0" marR="0" marT="45085" marB="450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ru-ru"/>
                      </a:pPr>
                      <a:r>
                        <a:rPr lang="ru-ru" sz="1000" dirty="0"/>
                        <a:t>3 000×1 200×900</a:t>
                      </a:r>
                    </a:p>
                  </a:txBody>
                  <a:tcPr marL="0" marR="0" marT="45085" marB="4508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lang="ru-ru"/>
                      </a:pPr>
                      <a:r>
                        <a:rPr lang="ru-ru" sz="1000" kern="400000" dirty="0"/>
                        <a:t>Максимальная нагрузка на стол, кг</a:t>
                      </a:r>
                      <a:endParaRPr lang="ru-ru" sz="1000" dirty="0"/>
                    </a:p>
                  </a:txBody>
                  <a:tcPr marL="0" marR="0" marT="45085" marB="450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ru-ru"/>
                      </a:pPr>
                      <a:r>
                        <a:rPr lang="ru-ru" sz="1000" dirty="0"/>
                        <a:t>1500</a:t>
                      </a:r>
                    </a:p>
                  </a:txBody>
                  <a:tcPr marL="0" marR="0" marT="45085" marB="4508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/>
                      </a:pPr>
                      <a:r>
                        <a:rPr lang="ru-ru" sz="1000" dirty="0"/>
                        <a:t>Глубина контроля</a:t>
                      </a:r>
                    </a:p>
                  </a:txBody>
                  <a:tcPr marL="0" marR="0" marT="45085" marB="450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ru-ru"/>
                      </a:pPr>
                      <a:r>
                        <a:rPr lang="ru-ru" sz="1000" dirty="0"/>
                        <a:t>До 1</a:t>
                      </a:r>
                      <a:r>
                        <a:rPr lang="en-US" sz="1000" dirty="0"/>
                        <a:t>,</a:t>
                      </a:r>
                      <a:r>
                        <a:rPr lang="ru-ru" sz="1000" dirty="0"/>
                        <a:t>5 мм</a:t>
                      </a:r>
                    </a:p>
                  </a:txBody>
                  <a:tcPr marL="0" marR="0" marT="45085" marB="4508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/>
                      </a:pPr>
                      <a:r>
                        <a:rPr lang="ru-ru" sz="1000" dirty="0"/>
                        <a:t>Разрешающая способность</a:t>
                      </a:r>
                    </a:p>
                  </a:txBody>
                  <a:tcPr marL="0" marR="0" marT="45085" marB="450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ru-ru"/>
                      </a:pPr>
                      <a:r>
                        <a:rPr lang="ru-ru" sz="1000" dirty="0"/>
                        <a:t>100 мкм</a:t>
                      </a:r>
                    </a:p>
                  </a:txBody>
                  <a:tcPr marL="0" marR="0" marT="45085" marB="4508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/>
                      </a:pPr>
                      <a:r>
                        <a:rPr lang="ru-ru" sz="1000" dirty="0"/>
                        <a:t>Точность позиционирования</a:t>
                      </a:r>
                    </a:p>
                  </a:txBody>
                  <a:tcPr marL="0" marR="0" marT="45085" marB="450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ru-ru"/>
                      </a:pPr>
                      <a:r>
                        <a:rPr lang="ru-ru" sz="1000" dirty="0"/>
                        <a:t>50 мкм</a:t>
                      </a:r>
                    </a:p>
                  </a:txBody>
                  <a:tcPr marL="0" marR="0" marT="45085" marB="4508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lang="ru-ru"/>
                      </a:pPr>
                      <a:r>
                        <a:rPr lang="ru-ru" sz="1000" kern="400000" dirty="0"/>
                        <a:t>Тип </a:t>
                      </a:r>
                      <a:r>
                        <a:rPr lang="ru-ru" sz="1000" kern="400000" dirty="0" err="1"/>
                        <a:t>вихретокового</a:t>
                      </a:r>
                      <a:r>
                        <a:rPr lang="ru-ru" sz="1000" kern="400000" dirty="0"/>
                        <a:t> преобразователя</a:t>
                      </a:r>
                      <a:endParaRPr lang="ru-ru" sz="1000" dirty="0"/>
                    </a:p>
                  </a:txBody>
                  <a:tcPr marL="0" marR="0" marT="45085" marB="450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/>
                      </a:pPr>
                      <a:r>
                        <a:rPr lang="ru-ru" sz="1000" kern="400000" dirty="0"/>
                        <a:t>Постоянного тока с жидкостным охлаждением магнитного ярма</a:t>
                      </a:r>
                      <a:endParaRPr lang="ru-ru" sz="1000" dirty="0"/>
                    </a:p>
                  </a:txBody>
                  <a:tcPr marL="0" marR="0" marT="45085" marB="4508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3" name="Picture 2" descr="https://storage.tpu.ru/common/2021/11/10/kYb2sMNx.jpg">
            <a:extLst>
              <a:ext uri="{FF2B5EF4-FFF2-40B4-BE49-F238E27FC236}">
                <a16:creationId xmlns:a16="http://schemas.microsoft.com/office/drawing/2014/main" id="{1C658E84-F4F5-4D56-8D62-B67CDBB8C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000" y="2383746"/>
            <a:ext cx="4680000" cy="312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6839999" y="5507263"/>
            <a:ext cx="4679999" cy="330072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>
              <a:defRPr lang="ru-ru"/>
            </a:pPr>
            <a:r>
              <a:rPr lang="ru-ru" sz="1200" b="1" dirty="0">
                <a:solidFill>
                  <a:srgbClr val="5F5F5F"/>
                </a:solidFill>
              </a:rPr>
              <a:t>Внешний вид роботизированной системы контроля</a:t>
            </a:r>
          </a:p>
        </p:txBody>
      </p:sp>
      <p:pic>
        <p:nvPicPr>
          <p:cNvPr id="8" name="Рисунок 8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5_RmuOYRMAAAAlAAAAEQAAAC0A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MgE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u+DjBf///wEAAAAAAAAAAAAAAAAAAAAAAAAAAAAAAAAAAAAAAAAAAAAAAAJ/f38AgICAA8zMzADAwP8Af39/AAAAAAAAAAAAAAAAAP///wAAAAAAIQAAABgAAAAUAAAAnyEAAF4VAACUMwAA5RsAABAAAAAmAAAACAAAAP//////////"/>
              </a:ext>
            </a:extLst>
          </p:cNvPicPr>
          <p:nvPr/>
        </p:nvPicPr>
        <p:blipFill>
          <a:blip r:embed="rId3"/>
          <a:srcRect b="3060"/>
          <a:stretch>
            <a:fillRect/>
          </a:stretch>
        </p:blipFill>
        <p:spPr>
          <a:xfrm>
            <a:off x="827999" y="5230761"/>
            <a:ext cx="4915575" cy="106108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2C80730-D66F-4EC9-A246-2BC49D53FDD1}"/>
              </a:ext>
            </a:extLst>
          </p:cNvPr>
          <p:cNvSpPr/>
          <p:nvPr/>
        </p:nvSpPr>
        <p:spPr>
          <a:xfrm>
            <a:off x="827999" y="6309828"/>
            <a:ext cx="49155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Результаты </a:t>
            </a:r>
            <a:r>
              <a:rPr lang="ru-RU" sz="1200" b="1" dirty="0" err="1">
                <a:solidFill>
                  <a:schemeClr val="accent1"/>
                </a:solidFill>
              </a:rPr>
              <a:t>вихретокового</a:t>
            </a:r>
            <a:r>
              <a:rPr lang="ru-RU" sz="1200" b="1" dirty="0">
                <a:solidFill>
                  <a:schemeClr val="accent1"/>
                </a:solidFill>
              </a:rPr>
              <a:t> контроля</a:t>
            </a:r>
          </a:p>
        </p:txBody>
      </p:sp>
    </p:spTree>
    <p:extLst>
      <p:ext uri="{BB962C8B-B14F-4D97-AF65-F5344CB8AC3E}">
        <p14:creationId xmlns:p14="http://schemas.microsoft.com/office/powerpoint/2010/main" val="270229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E624F-8101-469E-B6D2-38C593CCF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Роботизированный радиографический комплекс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88467A-AB82-436D-BA6A-EADDD7DCC449}"/>
              </a:ext>
            </a:extLst>
          </p:cNvPr>
          <p:cNvSpPr/>
          <p:nvPr/>
        </p:nvSpPr>
        <p:spPr>
          <a:xfrm>
            <a:off x="828000" y="1872000"/>
            <a:ext cx="4915575" cy="1042199"/>
          </a:xfrm>
          <a:prstGeom prst="rect">
            <a:avLst/>
          </a:prstGeom>
        </p:spPr>
        <p:txBody>
          <a:bodyPr wrap="square" lIns="0" tIns="0" rIns="0" bIns="72000">
            <a:spAutoFit/>
          </a:bodyPr>
          <a:lstStyle/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Назначение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000" dirty="0"/>
              <a:t>Комплекс предназначен для проведения в автоматическом режиме радиационного НК сварных швов роторов газотурбинных двигателей, цилиндрических оболочек и малогабаритного литья.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endParaRPr lang="ru-RU" sz="900" dirty="0"/>
          </a:p>
          <a:p>
            <a:pPr algn="just"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Основные технические характеристики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17BEC9B-A45A-4876-A7E0-496AAB4452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7204584"/>
              </p:ext>
            </p:extLst>
          </p:nvPr>
        </p:nvGraphicFramePr>
        <p:xfrm>
          <a:off x="826424" y="2914199"/>
          <a:ext cx="4915575" cy="240780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3301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54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Максимальные размеры объекта контроля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(диаметр, высота), мм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700×1 000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/>
                        <a:t>Минимальные размеры объекта контроля</a:t>
                      </a:r>
                      <a:r>
                        <a:rPr lang="ru-RU" sz="1000" baseline="0" dirty="0"/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/>
                        <a:t>(диаметр, высота), мм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/>
                        <a:t>80</a:t>
                      </a:r>
                      <a:r>
                        <a:rPr lang="ru-RU" sz="1000" dirty="0">
                          <a:ea typeface="Times New Roman"/>
                          <a:cs typeface="Times New Roman"/>
                        </a:rPr>
                        <a:t>×</a:t>
                      </a:r>
                      <a:r>
                        <a:rPr lang="ru-RU" sz="1000" dirty="0"/>
                        <a:t>50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/>
                        <a:t>Максимальная</a:t>
                      </a:r>
                      <a:r>
                        <a:rPr lang="ru-RU" sz="1000" baseline="0" dirty="0"/>
                        <a:t> масса объекта контроля, кг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/>
                        <a:t>200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/>
                        <a:t>Диапазон контролируемых толщин металла</a:t>
                      </a:r>
                      <a:r>
                        <a:rPr lang="ru-RU" sz="1000" baseline="0" dirty="0"/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/>
                        <a:t>(по стали), мм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/>
                        <a:t>1…20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/>
                        <a:t>Контрастная чувствительность, %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/>
                        <a:t>не хуже 1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/>
                        <a:t>Нерезкости, согласно стандарту EN 13068 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/>
                        <a:t>0,1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/>
                        <a:t>Габаритные размеры комплекса (Ш</a:t>
                      </a:r>
                      <a:r>
                        <a:rPr lang="ru-RU" sz="1000" dirty="0">
                          <a:ea typeface="Times New Roman"/>
                          <a:cs typeface="Times New Roman"/>
                        </a:rPr>
                        <a:t>×</a:t>
                      </a:r>
                      <a:r>
                        <a:rPr lang="ru-RU" sz="1000" dirty="0"/>
                        <a:t>Г</a:t>
                      </a:r>
                      <a:r>
                        <a:rPr lang="ru-RU" sz="1000" dirty="0">
                          <a:ea typeface="Times New Roman"/>
                          <a:cs typeface="Times New Roman"/>
                        </a:rPr>
                        <a:t>×</a:t>
                      </a:r>
                      <a:r>
                        <a:rPr lang="ru-RU" sz="1000" dirty="0"/>
                        <a:t>В), мм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/>
                        <a:t>2 000</a:t>
                      </a:r>
                      <a:r>
                        <a:rPr lang="ru-RU" sz="1000" dirty="0">
                          <a:ea typeface="Times New Roman"/>
                          <a:cs typeface="Times New Roman"/>
                        </a:rPr>
                        <a:t>×</a:t>
                      </a:r>
                      <a:r>
                        <a:rPr lang="ru-RU" sz="1000" dirty="0"/>
                        <a:t>1 400</a:t>
                      </a:r>
                      <a:r>
                        <a:rPr lang="ru-RU" sz="1000" dirty="0">
                          <a:ea typeface="Times New Roman"/>
                          <a:cs typeface="Times New Roman"/>
                        </a:rPr>
                        <a:t>×</a:t>
                      </a:r>
                      <a:r>
                        <a:rPr lang="ru-RU" sz="1000" dirty="0"/>
                        <a:t>2 000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6840001" y="6085080"/>
            <a:ext cx="4679999" cy="330072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Роботизированный радиографический комплекс </a:t>
            </a:r>
          </a:p>
        </p:txBody>
      </p:sp>
      <p:pic>
        <p:nvPicPr>
          <p:cNvPr id="7" name="Рисунок 19">
            <a:extLst>
              <a:ext uri="{FF2B5EF4-FFF2-40B4-BE49-F238E27FC236}">
                <a16:creationId xmlns:a16="http://schemas.microsoft.com/office/drawing/2014/main" id="{F3ACB0F3-4837-4D0A-B208-0B802B941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0000" y="1824698"/>
            <a:ext cx="4680000" cy="4260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000" y="5435757"/>
            <a:ext cx="4914000" cy="840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826424" y="6276280"/>
            <a:ext cx="4914000" cy="330072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Фрагмент сварного шва. Сталь 18 мм</a:t>
            </a:r>
          </a:p>
        </p:txBody>
      </p:sp>
    </p:spTree>
    <p:extLst>
      <p:ext uri="{BB962C8B-B14F-4D97-AF65-F5344CB8AC3E}">
        <p14:creationId xmlns:p14="http://schemas.microsoft.com/office/powerpoint/2010/main" val="1565946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E624F-8101-469E-B6D2-38C593CCF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Роботизированные </a:t>
            </a:r>
            <a:br>
              <a:rPr lang="ru-RU" dirty="0"/>
            </a:br>
            <a:r>
              <a:rPr lang="ru-RU" dirty="0"/>
              <a:t>Тепловые Дефектоскопы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88467A-AB82-436D-BA6A-EADDD7DCC449}"/>
              </a:ext>
            </a:extLst>
          </p:cNvPr>
          <p:cNvSpPr/>
          <p:nvPr/>
        </p:nvSpPr>
        <p:spPr>
          <a:xfrm>
            <a:off x="828000" y="1872000"/>
            <a:ext cx="4915575" cy="1503864"/>
          </a:xfrm>
          <a:prstGeom prst="rect">
            <a:avLst/>
          </a:prstGeom>
        </p:spPr>
        <p:txBody>
          <a:bodyPr wrap="square" lIns="0" tIns="0" rIns="0" bIns="72000">
            <a:spAutoFit/>
          </a:bodyPr>
          <a:lstStyle/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Назначение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000" dirty="0"/>
              <a:t>Обнаружение расслоений, трещин, инородных включений, ударных повреждений в композиционных и металлически изделиях, в сотовых и сэндвич панелях, выявление скрытой коррозии в металлических оболочках, обнаружение отслоений теплоизоляционных и гидроизоляционных покрытий, бесконтактное определение анизотропных теплофизических характеристик.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endParaRPr lang="ru-RU" sz="900" dirty="0"/>
          </a:p>
          <a:p>
            <a:pPr algn="just"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Основные технические характеристики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17BEC9B-A45A-4876-A7E0-496AAB44527A}"/>
              </a:ext>
            </a:extLst>
          </p:cNvPr>
          <p:cNvGraphicFramePr>
            <a:graphicFrameLocks noGrp="1"/>
          </p:cNvGraphicFramePr>
          <p:nvPr/>
        </p:nvGraphicFramePr>
        <p:xfrm>
          <a:off x="828000" y="3332742"/>
          <a:ext cx="4915575" cy="1739652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4659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3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6413">
                  <a:extLst>
                    <a:ext uri="{9D8B030D-6E8A-4147-A177-3AD203B41FA5}">
                      <a16:colId xmlns:a16="http://schemas.microsoft.com/office/drawing/2014/main" val="1081356083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Толщина контролируемых материалов, мм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до 6</a:t>
                      </a: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до 6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Зона одновременного контроля,</a:t>
                      </a:r>
                      <a:r>
                        <a:rPr lang="ru-RU" sz="1000" baseline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м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a typeface="Times New Roman"/>
                          <a:cs typeface="Times New Roman"/>
                        </a:rPr>
                        <a:t>×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0,8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a typeface="Times New Roman"/>
                          <a:cs typeface="Times New Roman"/>
                        </a:rPr>
                        <a:t>×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316971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Производительность контроля, м</a:t>
                      </a:r>
                      <a:r>
                        <a:rPr lang="ru-RU" sz="1000" baseline="300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/час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25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Размер минимального обнаруживаемого</a:t>
                      </a:r>
                      <a:r>
                        <a:rPr lang="ru-RU" sz="1000" baseline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дефекта, мм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×</a:t>
                      </a: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×</a:t>
                      </a: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Мощность нагрева, кВт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Спектральный диапазон, мкм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</a:rPr>
                        <a:t>7…13</a:t>
                      </a: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</a:rPr>
                        <a:t>7…13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" name="Рисунок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63392" y="4286718"/>
            <a:ext cx="3453853" cy="1596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0" name="Picture 2" descr="https://storage.tpu.ru/common/2020/08/31/deiHCmf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000" y="2323692"/>
            <a:ext cx="2160000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6840000" y="3953523"/>
            <a:ext cx="4679999" cy="330072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ru-RU" sz="1200" b="1" dirty="0">
                <a:solidFill>
                  <a:schemeClr val="accent1"/>
                </a:solidFill>
              </a:rPr>
              <a:t>Роботизированный тепловой дефектоскоп</a:t>
            </a:r>
            <a:endParaRPr lang="ru-RU" altLang="ru-RU" sz="1200" b="1" dirty="0">
              <a:solidFill>
                <a:schemeClr val="accent1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6839999" y="5864281"/>
            <a:ext cx="4679999" cy="514738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ru-RU" sz="1200" b="1" dirty="0">
                <a:solidFill>
                  <a:schemeClr val="accent1"/>
                </a:solidFill>
              </a:rPr>
              <a:t>Пример выявления внутренних расслоений в многослойной композиционной структуре</a:t>
            </a:r>
          </a:p>
        </p:txBody>
      </p:sp>
      <p:pic>
        <p:nvPicPr>
          <p:cNvPr id="15" name="Рисунок 14" descr="瘝웹슖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425" y="5083412"/>
            <a:ext cx="2057209" cy="1181307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826424" y="6161980"/>
            <a:ext cx="4914000" cy="514738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Тепловая </a:t>
            </a:r>
            <a:r>
              <a:rPr lang="ru-RU" sz="1200" b="1" dirty="0" err="1">
                <a:solidFill>
                  <a:schemeClr val="accent1"/>
                </a:solidFill>
              </a:rPr>
              <a:t>томограмма</a:t>
            </a:r>
            <a:r>
              <a:rPr lang="ru-RU" sz="1200" b="1" dirty="0">
                <a:solidFill>
                  <a:schemeClr val="accent1"/>
                </a:solidFill>
              </a:rPr>
              <a:t> ударного повреждения углепластика</a:t>
            </a:r>
          </a:p>
        </p:txBody>
      </p:sp>
      <p:pic>
        <p:nvPicPr>
          <p:cNvPr id="12" name="Picture 10" descr="C:\Users\Администратор\Dropbox\Организационный отдел\Презентации ИШНКБ\Презентация_разработкиИШНКБ_2018\Робототизированный тепловой дефектоскоп.jpg">
            <a:extLst>
              <a:ext uri="{FF2B5EF4-FFF2-40B4-BE49-F238E27FC236}">
                <a16:creationId xmlns:a16="http://schemas.microsoft.com/office/drawing/2014/main" id="{3F8A4D02-48BE-4823-AFE9-D8F7AB611B3B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7045" y="2338691"/>
            <a:ext cx="1600200" cy="1520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7476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E624F-8101-469E-B6D2-38C593CCF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ТЕПЛОВЫЕ ДЕФЕКТОСКОПЫ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88467A-AB82-436D-BA6A-EADDD7DCC449}"/>
              </a:ext>
            </a:extLst>
          </p:cNvPr>
          <p:cNvSpPr/>
          <p:nvPr/>
        </p:nvSpPr>
        <p:spPr>
          <a:xfrm>
            <a:off x="828000" y="1872000"/>
            <a:ext cx="4915575" cy="1503864"/>
          </a:xfrm>
          <a:prstGeom prst="rect">
            <a:avLst/>
          </a:prstGeom>
        </p:spPr>
        <p:txBody>
          <a:bodyPr wrap="square" lIns="0" tIns="0" rIns="0" bIns="72000">
            <a:spAutoFit/>
          </a:bodyPr>
          <a:lstStyle/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Назначение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000" dirty="0"/>
              <a:t>Обнаружение расслоений, трещин, инородных включений, ударных повреждений в композиционных и металлически изделиях, в сотовых и сэндвич панелях, выявление скрытой коррозии в металлических оболочках, обнаружение отслоений теплоизоляционных и гидроизоляционных покрытий, бесконтактное определение анизотропных теплофизических характеристик.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endParaRPr lang="ru-RU" sz="900" dirty="0"/>
          </a:p>
          <a:p>
            <a:pPr algn="just"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Основные технические характеристики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17BEC9B-A45A-4876-A7E0-496AAB44527A}"/>
              </a:ext>
            </a:extLst>
          </p:cNvPr>
          <p:cNvGraphicFramePr>
            <a:graphicFrameLocks noGrp="1"/>
          </p:cNvGraphicFramePr>
          <p:nvPr/>
        </p:nvGraphicFramePr>
        <p:xfrm>
          <a:off x="828000" y="3381949"/>
          <a:ext cx="4915575" cy="1772544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1694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61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Толщина контролируемых материалов, мм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до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68571" marR="68571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+mn-lt"/>
                          <a:ea typeface="Calibri"/>
                          <a:cs typeface="Times New Roman"/>
                        </a:rPr>
                        <a:t>Площадь одновременного контроля,</a:t>
                      </a:r>
                      <a:r>
                        <a:rPr lang="ru-RU" sz="1000" baseline="0" dirty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latin typeface="+mn-lt"/>
                          <a:ea typeface="Calibri"/>
                          <a:cs typeface="Times New Roman"/>
                        </a:rPr>
                        <a:t>м</a:t>
                      </a:r>
                      <a:r>
                        <a:rPr lang="ru-RU" sz="1000" baseline="30000" dirty="0"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  <a:endParaRPr lang="ru-RU" sz="1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от 0,04 до 1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1" marR="68571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31274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Производительность контроля, м</a:t>
                      </a:r>
                      <a:r>
                        <a:rPr lang="ru-RU" sz="1000" baseline="300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/час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2…4</a:t>
                      </a:r>
                    </a:p>
                  </a:txBody>
                  <a:tcPr marL="68571" marR="68571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Размер минимального обнаруживаемого</a:t>
                      </a:r>
                      <a:r>
                        <a:rPr lang="ru-RU" sz="1000" baseline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дефекта, мм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a typeface="Times New Roman"/>
                          <a:cs typeface="Times New Roman"/>
                        </a:rPr>
                        <a:t>×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1" marR="68571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Мощность нагрева, кВт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0,5…4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(до 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12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кДж в импульсе)</a:t>
                      </a:r>
                    </a:p>
                  </a:txBody>
                  <a:tcPr marL="68571" marR="68571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Спектральный диапазон, мкм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7…13</a:t>
                      </a:r>
                    </a:p>
                  </a:txBody>
                  <a:tcPr marL="68571" marR="68571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Рисунок 14" descr="C:\Users\lezhnina\Desktop\Инна\Выставки\Рекламные материалы\Буклет\Картинки - Вавилов\Ударное повреждение в углепластике (исходное слева, после автоматизированной обработки справа)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921" y="4697964"/>
            <a:ext cx="3210159" cy="1364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4" name="Picture 2" descr="Ультразвук, бетатроны и тепло на страже качеств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000" y="2065498"/>
            <a:ext cx="4680000" cy="2261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6840000" y="4316168"/>
            <a:ext cx="4679999" cy="330072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Объект контроля и тепловой дефектоскоп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6840000" y="6062609"/>
            <a:ext cx="4679999" cy="514738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Ударное повреждение в углепластике  до (слева) и после (справа) автоматизированной обработки</a:t>
            </a:r>
          </a:p>
        </p:txBody>
      </p:sp>
      <p:pic>
        <p:nvPicPr>
          <p:cNvPr id="27" name="Picture 2" descr="C:\Users\Администратор\Desktop\Снимок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829" y="5224765"/>
            <a:ext cx="1624286" cy="1042685"/>
          </a:xfrm>
          <a:prstGeom prst="rect">
            <a:avLst/>
          </a:prstGeom>
          <a:noFill/>
        </p:spPr>
      </p:pic>
      <p:pic>
        <p:nvPicPr>
          <p:cNvPr id="28" name="Picture 10" descr="C:\Users\Администратор\Dropbox\Организационный отдел\Презентации ИШНКБ\Презентация_разработкиИШНКБ_2018\Робототизированный тепловой дефектоскоп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009" y="5224765"/>
            <a:ext cx="1077991" cy="1042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826424" y="6276280"/>
            <a:ext cx="4914000" cy="330072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Варианты дефектоскопов</a:t>
            </a:r>
          </a:p>
        </p:txBody>
      </p:sp>
    </p:spTree>
    <p:extLst>
      <p:ext uri="{BB962C8B-B14F-4D97-AF65-F5344CB8AC3E}">
        <p14:creationId xmlns:p14="http://schemas.microsoft.com/office/powerpoint/2010/main" val="3062516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E624F-8101-469E-B6D2-38C593CCF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Инфракрасные Томографы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88467A-AB82-436D-BA6A-EADDD7DCC449}"/>
              </a:ext>
            </a:extLst>
          </p:cNvPr>
          <p:cNvSpPr/>
          <p:nvPr/>
        </p:nvSpPr>
        <p:spPr>
          <a:xfrm>
            <a:off x="828000" y="1872000"/>
            <a:ext cx="4915575" cy="888311"/>
          </a:xfrm>
          <a:prstGeom prst="rect">
            <a:avLst/>
          </a:prstGeom>
        </p:spPr>
        <p:txBody>
          <a:bodyPr wrap="square" lIns="0" tIns="0" rIns="0" bIns="72000">
            <a:spAutoFit/>
          </a:bodyPr>
          <a:lstStyle/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Назначение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000" dirty="0"/>
              <a:t>Обнаружение скрытой коррозии в металлических оболочках (резервуарах, трубах).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endParaRPr lang="ru-RU" sz="900" dirty="0"/>
          </a:p>
          <a:p>
            <a:pPr algn="just"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Основные технические характеристики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17BEC9B-A45A-4876-A7E0-496AAB4452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7168334"/>
              </p:ext>
            </p:extLst>
          </p:nvPr>
        </p:nvGraphicFramePr>
        <p:xfrm>
          <a:off x="828000" y="2770142"/>
          <a:ext cx="4915575" cy="1609476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3301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54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Толщина стенки по стали, мм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до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15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Площадь одновременного контроля, м</a:t>
                      </a:r>
                      <a:r>
                        <a:rPr lang="ru-RU" sz="1000" b="0" baseline="300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0,04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Производительность,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м</a:t>
                      </a:r>
                      <a:r>
                        <a:rPr lang="ru-RU" sz="1000" b="0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ru-RU" altLang="ru-RU" sz="1000" b="0" dirty="0">
                          <a:solidFill>
                            <a:schemeClr val="tx1"/>
                          </a:solidFill>
                          <a:latin typeface="+mn-lt"/>
                        </a:rPr>
                        <a:t>/ч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до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4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Минимальный размер обнаруживаемой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зоны коррозии, мм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10×10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Предельный обнаруживаемый унос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материала, %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до 10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000" y="4518813"/>
            <a:ext cx="4915575" cy="520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Рисунок 25" descr="C:\Users\Lab 34\Desktop\IMG_20160213_162354.jp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4950"/>
          <a:stretch>
            <a:fillRect/>
          </a:stretch>
        </p:blipFill>
        <p:spPr bwMode="auto">
          <a:xfrm>
            <a:off x="6840000" y="2505558"/>
            <a:ext cx="4680000" cy="2761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6840000" y="5278984"/>
            <a:ext cx="4679999" cy="514738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ru-RU" sz="1200" b="1" dirty="0">
                <a:solidFill>
                  <a:schemeClr val="accent1"/>
                </a:solidFill>
              </a:rPr>
              <a:t>Система инфракрасной томографии для выявления коррозии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2C80730-D66F-4EC9-A246-2BC49D53FDD1}"/>
              </a:ext>
            </a:extLst>
          </p:cNvPr>
          <p:cNvSpPr/>
          <p:nvPr/>
        </p:nvSpPr>
        <p:spPr>
          <a:xfrm>
            <a:off x="827999" y="5039061"/>
            <a:ext cx="4915576" cy="64633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Пример записи результатов контроля</a:t>
            </a:r>
          </a:p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(10 ИК термограмм, записанных при вращении объекта контроля)</a:t>
            </a:r>
          </a:p>
        </p:txBody>
      </p:sp>
      <p:pic>
        <p:nvPicPr>
          <p:cNvPr id="33" name="Рисунок 6"/>
          <p:cNvPicPr>
            <a:picLocks noChangeAspect="1" noChangeArrowheads="1"/>
          </p:cNvPicPr>
          <p:nvPr/>
        </p:nvPicPr>
        <p:blipFill>
          <a:blip r:embed="rId5" cstate="print"/>
          <a:srcRect t="-6401" r="6754" b="48367"/>
          <a:stretch>
            <a:fillRect/>
          </a:stretch>
        </p:blipFill>
        <p:spPr bwMode="auto">
          <a:xfrm>
            <a:off x="827999" y="5651599"/>
            <a:ext cx="4915576" cy="592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B2C80730-D66F-4EC9-A246-2BC49D53FDD1}"/>
              </a:ext>
            </a:extLst>
          </p:cNvPr>
          <p:cNvSpPr/>
          <p:nvPr/>
        </p:nvSpPr>
        <p:spPr>
          <a:xfrm>
            <a:off x="827999" y="6243913"/>
            <a:ext cx="4915576" cy="276999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Бинарная карта дефектов</a:t>
            </a:r>
          </a:p>
        </p:txBody>
      </p:sp>
    </p:spTree>
    <p:extLst>
      <p:ext uri="{BB962C8B-B14F-4D97-AF65-F5344CB8AC3E}">
        <p14:creationId xmlns:p14="http://schemas.microsoft.com/office/powerpoint/2010/main" val="4132721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E624F-8101-469E-B6D2-38C593CCF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САМОХОДНЫЙ </a:t>
            </a:r>
            <a:br>
              <a:rPr lang="ru-RU" dirty="0"/>
            </a:br>
            <a:r>
              <a:rPr lang="ru-RU" dirty="0"/>
              <a:t>ТЕПЛОВОЙ ДЕФЕКТОСКОП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88467A-AB82-436D-BA6A-EADDD7DCC449}"/>
              </a:ext>
            </a:extLst>
          </p:cNvPr>
          <p:cNvSpPr/>
          <p:nvPr/>
        </p:nvSpPr>
        <p:spPr>
          <a:xfrm>
            <a:off x="828000" y="1872000"/>
            <a:ext cx="4915575" cy="1196088"/>
          </a:xfrm>
          <a:prstGeom prst="rect">
            <a:avLst/>
          </a:prstGeom>
        </p:spPr>
        <p:txBody>
          <a:bodyPr wrap="square" lIns="0" tIns="0" rIns="0" bIns="72000">
            <a:spAutoFit/>
          </a:bodyPr>
          <a:lstStyle/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Назначение</a:t>
            </a:r>
          </a:p>
          <a:p>
            <a:pPr algn="just">
              <a:buClr>
                <a:srgbClr val="3985C2"/>
              </a:buClr>
              <a:defRPr/>
            </a:pPr>
            <a:r>
              <a:rPr lang="ru-RU" sz="1000" dirty="0"/>
              <a:t>Для теплового неразрушающего контроля подповерхностных дефектов крупногабаритных плоских изделий из металла, полимерных композиционных материалов, сотовых структур, теплозащитных покрытий.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endParaRPr lang="ru-RU" sz="900" dirty="0"/>
          </a:p>
          <a:p>
            <a:pPr algn="just"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Основные технические характеристики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17BEC9B-A45A-4876-A7E0-496AAB44527A}"/>
              </a:ext>
            </a:extLst>
          </p:cNvPr>
          <p:cNvGraphicFramePr>
            <a:graphicFrameLocks noGrp="1"/>
          </p:cNvGraphicFramePr>
          <p:nvPr/>
        </p:nvGraphicFramePr>
        <p:xfrm>
          <a:off x="827998" y="3068088"/>
          <a:ext cx="4915575" cy="165624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3301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54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Толщина контролируемых материалов, мм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до 12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Минимальный размер дефекта, мм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3×3  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Площадь зоны одновременного контроля, м</a:t>
                      </a:r>
                      <a:r>
                        <a:rPr lang="ru-RU" sz="1000" b="0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0,07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Производительность сплошного контроля, м</a:t>
                      </a:r>
                      <a:r>
                        <a:rPr lang="ru-RU" sz="1000" b="0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/ч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до 20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Максимальная избыточная температура нагрева объекта контроля,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sym typeface="Symbol" panose="05050102010706020507" pitchFamily="18" charset="2"/>
                        </a:rPr>
                        <a:t>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С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70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Способ управления движением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Дистанционный, 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wi-fi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D4FBDFA-BA9F-4C60-953A-7B83036F2C06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7997" y="4983412"/>
            <a:ext cx="2152650" cy="12223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6E84E0C-3187-4520-AB5F-8811DADE0731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90924" y="4983411"/>
            <a:ext cx="2152649" cy="12223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6840000" y="5194448"/>
            <a:ext cx="4679999" cy="330072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ru-RU" sz="1200" b="1" dirty="0">
                <a:solidFill>
                  <a:schemeClr val="accent1"/>
                </a:solidFill>
              </a:rPr>
              <a:t>Самоходный тепловой дефектоскоп</a:t>
            </a:r>
            <a:endParaRPr lang="ru-RU" altLang="ru-RU" sz="1200" b="1" dirty="0">
              <a:solidFill>
                <a:schemeClr val="accent1"/>
              </a:solidFill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2C80730-D66F-4EC9-A246-2BC49D53FDD1}"/>
              </a:ext>
            </a:extLst>
          </p:cNvPr>
          <p:cNvSpPr/>
          <p:nvPr/>
        </p:nvSpPr>
        <p:spPr>
          <a:xfrm>
            <a:off x="827998" y="6205787"/>
            <a:ext cx="4915576" cy="461665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Термограммы </a:t>
            </a:r>
          </a:p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Сталь толщиной 2 мм (слева), толщиной 4 мм (справа)</a:t>
            </a:r>
          </a:p>
        </p:txBody>
      </p:sp>
      <p:pic>
        <p:nvPicPr>
          <p:cNvPr id="10242" name="Picture 2" descr="Новости / Служба новостей ТПУ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000" y="2074448"/>
            <a:ext cx="4680000" cy="31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28748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E624F-8101-469E-B6D2-38C593CCF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САМОХОДНЫЙ </a:t>
            </a:r>
            <a:br>
              <a:rPr lang="ru-RU" dirty="0"/>
            </a:br>
            <a:r>
              <a:rPr lang="ru-RU" dirty="0"/>
              <a:t>рентгеновский комплекс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88467A-AB82-436D-BA6A-EADDD7DCC449}"/>
              </a:ext>
            </a:extLst>
          </p:cNvPr>
          <p:cNvSpPr/>
          <p:nvPr/>
        </p:nvSpPr>
        <p:spPr>
          <a:xfrm>
            <a:off x="828000" y="1872000"/>
            <a:ext cx="4915575" cy="1196088"/>
          </a:xfrm>
          <a:prstGeom prst="rect">
            <a:avLst/>
          </a:prstGeom>
        </p:spPr>
        <p:txBody>
          <a:bodyPr wrap="square" lIns="0" tIns="0" rIns="0" bIns="72000">
            <a:spAutoFit/>
          </a:bodyPr>
          <a:lstStyle/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Назначение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000" dirty="0"/>
              <a:t>Комплект оборудования для цифрового радиоскопического контроля сварных соединений труб магистральных газопроводов. Совместим с комплексами цифровой радиоскопии, применяемыми в ПАО «Газпром», сертифицирован в СДС ИНТЕРГАЗСЕРТ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endParaRPr lang="ru-RU" sz="900" dirty="0"/>
          </a:p>
          <a:p>
            <a:pPr algn="just"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Основные технические характеристики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17BEC9B-A45A-4876-A7E0-496AAB4452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3186"/>
              </p:ext>
            </p:extLst>
          </p:nvPr>
        </p:nvGraphicFramePr>
        <p:xfrm>
          <a:off x="828000" y="3068088"/>
          <a:ext cx="4915575" cy="345672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3301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54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Диаметр контролируемого трубопровода, мм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720,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</a:rPr>
                        <a:t> 1 020, </a:t>
                      </a:r>
                    </a:p>
                    <a:p>
                      <a:pPr algn="ctr"/>
                      <a:r>
                        <a:rPr lang="ru-RU" sz="1000" b="0" baseline="0" dirty="0">
                          <a:solidFill>
                            <a:schemeClr val="tx1"/>
                          </a:solidFill>
                        </a:rPr>
                        <a:t>1 220, 1 420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Толщина стенок трубопровода, мм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до 32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Точность позиционирования </a:t>
                      </a:r>
                      <a:r>
                        <a:rPr lang="ru-RU" sz="1000" b="0" dirty="0" err="1">
                          <a:solidFill>
                            <a:schemeClr val="tx1"/>
                          </a:solidFill>
                        </a:rPr>
                        <a:t>кроулера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, мм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00" dirty="0">
                          <a:latin typeface="+mn-lt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Максимальное напряжение рентгеновской трубки, </a:t>
                      </a:r>
                      <a:r>
                        <a:rPr lang="ru-RU" sz="1000" b="0" dirty="0" err="1">
                          <a:solidFill>
                            <a:schemeClr val="tx1"/>
                          </a:solidFill>
                        </a:rPr>
                        <a:t>кВ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300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Пределы регулирования напряжения через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ru-RU" sz="1000" b="0" dirty="0" err="1">
                          <a:solidFill>
                            <a:schemeClr val="tx1"/>
                          </a:solidFill>
                        </a:rPr>
                        <a:t>кВ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80…300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Максимальный средний ток рентгеновской трубки, мА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4,5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Пределы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</a:rPr>
                        <a:t> регулирования тока с шагом 0,1 мА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0,7…4,5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Размеры эффективного фокусного пятна, мм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5,0</a:t>
                      </a:r>
                      <a:r>
                        <a:rPr lang="ru-RU" sz="1000" dirty="0">
                          <a:ea typeface="Times New Roman"/>
                          <a:cs typeface="Times New Roman"/>
                        </a:rPr>
                        <a:t>×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0,5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Масса </a:t>
                      </a:r>
                      <a:r>
                        <a:rPr lang="ru-RU" sz="1000" b="0" dirty="0" err="1">
                          <a:solidFill>
                            <a:schemeClr val="tx1"/>
                          </a:solidFill>
                        </a:rPr>
                        <a:t>кроулера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 с аккумуляторами, кг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205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Масса рентгеновского аппарата, кг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52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Рабочие температуры, °С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-40…+50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Энерговооруженность,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</a:rPr>
                        <a:t> А/ч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60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pSp>
        <p:nvGrpSpPr>
          <p:cNvPr id="12" name="Группа 11"/>
          <p:cNvGrpSpPr/>
          <p:nvPr/>
        </p:nvGrpSpPr>
        <p:grpSpPr>
          <a:xfrm>
            <a:off x="6840000" y="2263800"/>
            <a:ext cx="4680000" cy="4012662"/>
            <a:chOff x="6839999" y="2024400"/>
            <a:chExt cx="4680000" cy="4012662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6839999" y="4335423"/>
              <a:ext cx="4680000" cy="1701639"/>
              <a:chOff x="6839999" y="4784393"/>
              <a:chExt cx="4680000" cy="1701639"/>
            </a:xfrm>
          </p:grpSpPr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2834F2E3-60A5-4280-82DF-DD29F892949C}"/>
                  </a:ext>
                </a:extLst>
              </p:cNvPr>
              <p:cNvSpPr/>
              <p:nvPr/>
            </p:nvSpPr>
            <p:spPr>
              <a:xfrm>
                <a:off x="6839999" y="6155960"/>
                <a:ext cx="4680000" cy="330072"/>
              </a:xfrm>
              <a:prstGeom prst="rect">
                <a:avLst/>
              </a:prstGeom>
            </p:spPr>
            <p:txBody>
              <a:bodyPr wrap="square" lIns="0" tIns="72000" rIns="0" bIns="72000">
                <a:spAutoFit/>
              </a:bodyPr>
              <a:lstStyle/>
              <a:p>
                <a:pPr algn="ctr"/>
                <a:r>
                  <a:rPr lang="ru-RU" sz="1200" b="1" dirty="0">
                    <a:solidFill>
                      <a:schemeClr val="accent1"/>
                    </a:solidFill>
                  </a:rPr>
                  <a:t>Снимок кольцевого сварного соединения</a:t>
                </a:r>
              </a:p>
            </p:txBody>
          </p:sp>
          <p:pic>
            <p:nvPicPr>
              <p:cNvPr id="9" name="Picture 3">
                <a:extLst>
                  <a:ext uri="{FF2B5EF4-FFF2-40B4-BE49-F238E27FC236}">
                    <a16:creationId xmlns:a16="http://schemas.microsoft.com/office/drawing/2014/main" id="{905C6546-6E0C-4A48-8F12-AD510B3C75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39999" y="4784393"/>
                <a:ext cx="4680000" cy="13650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4" name="Группа 3"/>
            <p:cNvGrpSpPr/>
            <p:nvPr/>
          </p:nvGrpSpPr>
          <p:grpSpPr>
            <a:xfrm>
              <a:off x="6839999" y="2024400"/>
              <a:ext cx="4680000" cy="2301906"/>
              <a:chOff x="6839999" y="1872000"/>
              <a:chExt cx="4680000" cy="2301906"/>
            </a:xfrm>
          </p:grpSpPr>
          <p:pic>
            <p:nvPicPr>
              <p:cNvPr id="7" name="Рисунок 6">
                <a:extLst>
                  <a:ext uri="{FF2B5EF4-FFF2-40B4-BE49-F238E27FC236}">
                    <a16:creationId xmlns:a16="http://schemas.microsoft.com/office/drawing/2014/main" id="{6D700511-3C69-4C42-ACAC-1AFC1893F6C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4524" t="17575" r="2533" b="12633"/>
              <a:stretch/>
            </p:blipFill>
            <p:spPr>
              <a:xfrm>
                <a:off x="6839999" y="1872000"/>
                <a:ext cx="4680000" cy="1774360"/>
              </a:xfrm>
              <a:prstGeom prst="rect">
                <a:avLst/>
              </a:prstGeom>
            </p:spPr>
          </p:pic>
          <p:sp>
            <p:nvSpPr>
              <p:cNvPr id="10" name="Прямоугольник 9">
                <a:extLst>
                  <a:ext uri="{FF2B5EF4-FFF2-40B4-BE49-F238E27FC236}">
                    <a16:creationId xmlns:a16="http://schemas.microsoft.com/office/drawing/2014/main" id="{AFFBB560-1A1E-40BC-9F59-D19C1F3EF22C}"/>
                  </a:ext>
                </a:extLst>
              </p:cNvPr>
              <p:cNvSpPr/>
              <p:nvPr/>
            </p:nvSpPr>
            <p:spPr>
              <a:xfrm>
                <a:off x="6840000" y="3659168"/>
                <a:ext cx="4679999" cy="514738"/>
              </a:xfrm>
              <a:prstGeom prst="rect">
                <a:avLst/>
              </a:prstGeom>
            </p:spPr>
            <p:txBody>
              <a:bodyPr wrap="square" lIns="0" tIns="72000" rIns="0" bIns="72000">
                <a:spAutoFit/>
              </a:bodyPr>
              <a:lstStyle/>
              <a:p>
                <a:pPr algn="ctr"/>
                <a:r>
                  <a:rPr lang="ru-RU" sz="1200" b="1" dirty="0">
                    <a:solidFill>
                      <a:schemeClr val="accent1"/>
                    </a:solidFill>
                  </a:rPr>
                  <a:t>Опытный образец </a:t>
                </a:r>
                <a:r>
                  <a:rPr lang="ru-RU" sz="1200" b="1" dirty="0" err="1">
                    <a:solidFill>
                      <a:schemeClr val="accent1"/>
                    </a:solidFill>
                  </a:rPr>
                  <a:t>кроулера</a:t>
                </a:r>
                <a:r>
                  <a:rPr lang="ru-RU" sz="1200" b="1" dirty="0">
                    <a:solidFill>
                      <a:schemeClr val="accent1"/>
                    </a:solidFill>
                  </a:rPr>
                  <a:t> и рентгеновский аппарат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575507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88467A-AB82-436D-BA6A-EADDD7DCC449}"/>
              </a:ext>
            </a:extLst>
          </p:cNvPr>
          <p:cNvSpPr/>
          <p:nvPr/>
        </p:nvSpPr>
        <p:spPr>
          <a:xfrm>
            <a:off x="828000" y="1872000"/>
            <a:ext cx="4915575" cy="1042199"/>
          </a:xfrm>
          <a:prstGeom prst="rect">
            <a:avLst/>
          </a:prstGeom>
        </p:spPr>
        <p:txBody>
          <a:bodyPr wrap="square" lIns="0" tIns="0" rIns="0" bIns="72000">
            <a:spAutoFit/>
          </a:bodyPr>
          <a:lstStyle/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Назначение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000" dirty="0"/>
              <a:t>Исследования в медицине, биологии, геологии, материаловедении, контроль изделий для промышленности с высоким пространственным разрешением.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endParaRPr lang="ru-RU" sz="900" dirty="0"/>
          </a:p>
          <a:p>
            <a:pPr algn="just"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Основные технические характеристики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17BEC9B-A45A-4876-A7E0-496AAB4452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2803950"/>
              </p:ext>
            </p:extLst>
          </p:nvPr>
        </p:nvGraphicFramePr>
        <p:xfrm>
          <a:off x="827998" y="2894698"/>
          <a:ext cx="4915575" cy="201600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3301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54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>
                        <a:spcAft>
                          <a:spcPts val="30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Источники излучения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XWT 160-TC 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Анодное напряжение, </a:t>
                      </a:r>
                      <a:r>
                        <a:rPr lang="ru-RU" sz="1000" b="0" dirty="0" err="1">
                          <a:solidFill>
                            <a:schemeClr val="tx1"/>
                          </a:solidFill>
                        </a:rPr>
                        <a:t>кВ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20…150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Анодный ток, мкА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0,05…1,00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Фокусное пятно, мкм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1,4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Пространственное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</a:rPr>
                        <a:t> разрешение томограммы, мкм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До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</a:rPr>
                        <a:t> 5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Размер матрицы, </a:t>
                      </a:r>
                      <a:r>
                        <a:rPr lang="ru-RU" sz="1000" b="0" dirty="0" err="1">
                          <a:solidFill>
                            <a:schemeClr val="tx1"/>
                          </a:solidFill>
                        </a:rPr>
                        <a:t>пикс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1 920</a:t>
                      </a:r>
                      <a:r>
                        <a:rPr lang="ru-RU" sz="1000" dirty="0">
                          <a:ea typeface="Times New Roman"/>
                          <a:cs typeface="Times New Roman"/>
                        </a:rPr>
                        <a:t>×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1 536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Размер пикселя,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</a:rPr>
                        <a:t> мкм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127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Максимальный размер объекта, мм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220</a:t>
                      </a:r>
                      <a:r>
                        <a:rPr lang="ru-RU" sz="1000" dirty="0">
                          <a:ea typeface="Times New Roman"/>
                          <a:cs typeface="Times New Roman"/>
                        </a:rPr>
                        <a:t>×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3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6491" y="4975507"/>
            <a:ext cx="1520843" cy="131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49126" y="4975506"/>
            <a:ext cx="1465801" cy="131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6840001" y="5408467"/>
            <a:ext cx="4679999" cy="330072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 err="1">
                <a:solidFill>
                  <a:schemeClr val="accent1"/>
                </a:solidFill>
              </a:rPr>
              <a:t>Микротомограф</a:t>
            </a:r>
            <a:r>
              <a:rPr lang="ru-RU" sz="1200" b="1" dirty="0">
                <a:solidFill>
                  <a:schemeClr val="accent1"/>
                </a:solidFill>
              </a:rPr>
              <a:t> ОРЕЛ-МТ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827999" y="6350698"/>
            <a:ext cx="4915574" cy="514738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ru-RU" sz="1200" b="1" dirty="0">
                <a:solidFill>
                  <a:schemeClr val="accent1"/>
                </a:solidFill>
              </a:rPr>
              <a:t>Томография и объемная визуализация</a:t>
            </a:r>
          </a:p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объектов исследования</a:t>
            </a:r>
          </a:p>
        </p:txBody>
      </p:sp>
      <p:pic>
        <p:nvPicPr>
          <p:cNvPr id="2050" name="Picture 2" descr="https://downloader.disk.yandex.ru/preview/b9eb6fd6edcee84b626307b17601b8740cb73cc82684fd36836580da6d1c5462/636522ea/VRmRsCav1m3lQZIdXt6nYdypRq8q6wj3kQTWCyKjt2FsAxatPO4nLmejRDpXvzJr-x12B3G4h-hDuve5eorydQ%3D%3D?uid=0&amp;filename=DSC_8672.jpg&amp;disposition=inline&amp;hash=&amp;limit=0&amp;content_type=image%2Fjpeg&amp;owner_uid=0&amp;tknv=v2&amp;size=1903x88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000" y="2293341"/>
            <a:ext cx="4680000" cy="3115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РЕНТГЕНОВСКИЙ</a:t>
            </a:r>
            <a:br>
              <a:rPr lang="ru-RU" dirty="0"/>
            </a:br>
            <a:r>
              <a:rPr lang="ru-RU" dirty="0"/>
              <a:t>МИКРОТОМОГРАФ ОРЕЛ-МТ</a:t>
            </a:r>
          </a:p>
        </p:txBody>
      </p:sp>
    </p:spTree>
    <p:extLst>
      <p:ext uri="{BB962C8B-B14F-4D97-AF65-F5344CB8AC3E}">
        <p14:creationId xmlns:p14="http://schemas.microsoft.com/office/powerpoint/2010/main" val="221431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E624F-8101-469E-B6D2-38C593CCF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РЕНТГЕНОВСКИЙ </a:t>
            </a:r>
            <a:br>
              <a:rPr lang="ru-RU" dirty="0"/>
            </a:br>
            <a:r>
              <a:rPr lang="ru-RU" dirty="0"/>
              <a:t>МИКРОТОМОГРАФ </a:t>
            </a:r>
            <a:r>
              <a:rPr lang="en-US" dirty="0"/>
              <a:t>TOLMI-150-10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88467A-AB82-436D-BA6A-EADDD7DCC449}"/>
              </a:ext>
            </a:extLst>
          </p:cNvPr>
          <p:cNvSpPr/>
          <p:nvPr/>
        </p:nvSpPr>
        <p:spPr>
          <a:xfrm>
            <a:off x="828000" y="1872000"/>
            <a:ext cx="4915575" cy="1196088"/>
          </a:xfrm>
          <a:prstGeom prst="rect">
            <a:avLst/>
          </a:prstGeom>
        </p:spPr>
        <p:txBody>
          <a:bodyPr wrap="square" lIns="0" tIns="0" rIns="0" bIns="72000">
            <a:spAutoFit/>
          </a:bodyPr>
          <a:lstStyle/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Назначение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000" dirty="0"/>
              <a:t>Проведение научных исследований при разработке новых материалов и технологий, для промышленного высокоточного контроля объектов стратегического назначения в аэрокосмической промышленности с разрешением до 20 мкм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endParaRPr lang="ru-RU" sz="900" dirty="0"/>
          </a:p>
          <a:p>
            <a:pPr algn="just"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Основные технические характеристики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17BEC9B-A45A-4876-A7E0-496AAB4452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9614610"/>
              </p:ext>
            </p:extLst>
          </p:nvPr>
        </p:nvGraphicFramePr>
        <p:xfrm>
          <a:off x="824401" y="3068088"/>
          <a:ext cx="4915575" cy="226800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3301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54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>
                        <a:spcAft>
                          <a:spcPts val="30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Источники излучения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РАП-150МН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Анодное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</a:rPr>
                        <a:t> напряжение, </a:t>
                      </a:r>
                      <a:r>
                        <a:rPr lang="ru-RU" sz="1000" b="0" baseline="0" dirty="0" err="1">
                          <a:solidFill>
                            <a:schemeClr val="tx1"/>
                          </a:solidFill>
                        </a:rPr>
                        <a:t>кВ</a:t>
                      </a:r>
                      <a:endParaRPr lang="ru-RU" sz="1000" b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40…150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baseline="0" dirty="0">
                          <a:solidFill>
                            <a:schemeClr val="tx1"/>
                          </a:solidFill>
                        </a:rPr>
                        <a:t>Анодный ток, мкА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100,00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baseline="0" dirty="0">
                          <a:solidFill>
                            <a:schemeClr val="tx1"/>
                          </a:solidFill>
                        </a:rPr>
                        <a:t>Фокусное пятно, мкм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25,0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Пространственное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</a:rPr>
                        <a:t> разрешение томограммы, мкм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Размер матрицы, </a:t>
                      </a:r>
                      <a:r>
                        <a:rPr lang="ru-RU" sz="1000" b="0" dirty="0" err="1">
                          <a:solidFill>
                            <a:schemeClr val="tx1"/>
                          </a:solidFill>
                        </a:rPr>
                        <a:t>пикс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1 024</a:t>
                      </a:r>
                      <a:r>
                        <a:rPr lang="ru-RU" sz="1000" dirty="0">
                          <a:ea typeface="Times New Roman"/>
                          <a:cs typeface="Times New Roman"/>
                        </a:rPr>
                        <a:t>×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1 000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Размер пикселя,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</a:rPr>
                        <a:t> мкм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100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Максимальный размер объекта, мм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90</a:t>
                      </a:r>
                      <a:r>
                        <a:rPr lang="ru-RU" sz="1000" dirty="0">
                          <a:ea typeface="Times New Roman"/>
                          <a:cs typeface="Times New Roman"/>
                        </a:rPr>
                        <a:t>×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90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Пространственное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</a:rPr>
                        <a:t> разрешение томограммы, мкм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pic>
        <p:nvPicPr>
          <p:cNvPr id="13" name="Picture 2" descr="C:\Users\belkova_ta\Downloads\Безымянн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399" y="1661369"/>
            <a:ext cx="4680000" cy="2538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Группа 10"/>
          <p:cNvGrpSpPr/>
          <p:nvPr/>
        </p:nvGrpSpPr>
        <p:grpSpPr>
          <a:xfrm>
            <a:off x="6839999" y="4530598"/>
            <a:ext cx="4676400" cy="1390548"/>
            <a:chOff x="6843600" y="4785938"/>
            <a:chExt cx="4676400" cy="1390548"/>
          </a:xfrm>
        </p:grpSpPr>
        <p:pic>
          <p:nvPicPr>
            <p:cNvPr id="14" name="Рисунок 13"/>
            <p:cNvPicPr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3600" y="4785938"/>
              <a:ext cx="1558800" cy="1389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Picture 3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1200" y="4785938"/>
              <a:ext cx="1558800" cy="138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Рисунок 15" descr="E:\НАУЧНЫЙ ОТДЕЛ_2019\FOTO_School\Разработки\Микротомограф Tolmi результаты\gain_3D.jpg"/>
            <p:cNvPicPr>
              <a:picLocks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95" t="8144" r="6916" b="10080"/>
            <a:stretch/>
          </p:blipFill>
          <p:spPr bwMode="auto">
            <a:xfrm>
              <a:off x="8402400" y="4785938"/>
              <a:ext cx="1558800" cy="139054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6839999" y="4200526"/>
            <a:ext cx="4679999" cy="330072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 err="1">
                <a:solidFill>
                  <a:schemeClr val="accent1"/>
                </a:solidFill>
              </a:rPr>
              <a:t>Микротомограф</a:t>
            </a:r>
            <a:r>
              <a:rPr lang="ru-RU" sz="1200" b="1" dirty="0">
                <a:solidFill>
                  <a:schemeClr val="accent1"/>
                </a:solidFill>
              </a:rPr>
              <a:t> </a:t>
            </a:r>
            <a:r>
              <a:rPr lang="en-US" sz="1200" b="1" dirty="0">
                <a:solidFill>
                  <a:schemeClr val="accent1"/>
                </a:solidFill>
              </a:rPr>
              <a:t>TOLMI-150-10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6839999" y="5920198"/>
            <a:ext cx="4679999" cy="699404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Томография и объемный рендеринг</a:t>
            </a:r>
          </a:p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(образцы из титана ВТ6, </a:t>
            </a:r>
            <a:r>
              <a:rPr lang="ru-RU" sz="1200" b="1" dirty="0" err="1">
                <a:solidFill>
                  <a:schemeClr val="accent1"/>
                </a:solidFill>
              </a:rPr>
              <a:t>полиэфирэфиркетона</a:t>
            </a:r>
            <a:r>
              <a:rPr lang="ru-RU" sz="1200" b="1" dirty="0">
                <a:solidFill>
                  <a:schemeClr val="accent1"/>
                </a:solidFill>
              </a:rPr>
              <a:t> армированного стекловолокном, и скелет мыши) </a:t>
            </a:r>
          </a:p>
        </p:txBody>
      </p:sp>
    </p:spTree>
    <p:extLst>
      <p:ext uri="{BB962C8B-B14F-4D97-AF65-F5344CB8AC3E}">
        <p14:creationId xmlns:p14="http://schemas.microsoft.com/office/powerpoint/2010/main" val="26654416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E624F-8101-469E-B6D2-38C593CCF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РЕНТГЕНОВСКИЙ </a:t>
            </a:r>
            <a:br>
              <a:rPr lang="ru-RU" dirty="0"/>
            </a:br>
            <a:r>
              <a:rPr lang="ru-RU" dirty="0"/>
              <a:t>ТОМОГРАФ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88467A-AB82-436D-BA6A-EADDD7DCC449}"/>
              </a:ext>
            </a:extLst>
          </p:cNvPr>
          <p:cNvSpPr/>
          <p:nvPr/>
        </p:nvSpPr>
        <p:spPr>
          <a:xfrm>
            <a:off x="828000" y="1872000"/>
            <a:ext cx="4915575" cy="1042199"/>
          </a:xfrm>
          <a:prstGeom prst="rect">
            <a:avLst/>
          </a:prstGeom>
        </p:spPr>
        <p:txBody>
          <a:bodyPr wrap="square" lIns="0" tIns="0" rIns="0" bIns="72000">
            <a:spAutoFit/>
          </a:bodyPr>
          <a:lstStyle/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Назначение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000" dirty="0"/>
              <a:t>Рентгеновский НК и дефектоскопия внутренней структуры широкого класса промышленных изделий (металлических, композитных и комбинированных) космического, авиационного и военного назначения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endParaRPr lang="ru-RU" sz="900" dirty="0"/>
          </a:p>
          <a:p>
            <a:pPr algn="just"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Основные технические характеристики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17BEC9B-A45A-4876-A7E0-496AAB4452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5985568"/>
              </p:ext>
            </p:extLst>
          </p:nvPr>
        </p:nvGraphicFramePr>
        <p:xfrm>
          <a:off x="828000" y="2914199"/>
          <a:ext cx="4915575" cy="274800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991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4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Источники излучения	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рентгеновский аппарат </a:t>
                      </a:r>
                    </a:p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бетатрон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Пространственное разрешение, мкм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150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Максимальная просвечиваемая толщина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en-US" sz="1000" b="0" baseline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в стальном эквиваленте, мм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250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Типы цифровых детекторов	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плоская панель</a:t>
                      </a:r>
                    </a:p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линейный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Максимальный диаметр объекта 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контроля, мм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1 000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Максимальная масса исследуемого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объекта, кг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1 000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Габаритные размеры (Д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a typeface="Times New Roman"/>
                          <a:cs typeface="Times New Roman"/>
                        </a:rPr>
                        <a:t>×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Г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a typeface="Times New Roman"/>
                          <a:cs typeface="Times New Roman"/>
                        </a:rPr>
                        <a:t>×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Ш), мм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2 000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a typeface="Times New Roman"/>
                          <a:cs typeface="Times New Roman"/>
                        </a:rPr>
                        <a:t>×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2 740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a typeface="Times New Roman"/>
                          <a:cs typeface="Times New Roman"/>
                        </a:rPr>
                        <a:t>×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2 320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Реконструкция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и 3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изображения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3" name="Рисунок 12" descr="E:\НАУЧНЫЙ ОТДЕЛ_2019\Выставки\Рекламные материалы ИШНКБ\Фото для буклета\nHxYzMXw46c.jpg">
            <a:extLst>
              <a:ext uri="{FF2B5EF4-FFF2-40B4-BE49-F238E27FC236}">
                <a16:creationId xmlns:a16="http://schemas.microsoft.com/office/drawing/2014/main" id="{7C3FB512-DE55-4872-BF97-3909FF0797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0"/>
          <a:stretch/>
        </p:blipFill>
        <p:spPr bwMode="auto">
          <a:xfrm>
            <a:off x="6840000" y="1510050"/>
            <a:ext cx="4680000" cy="26508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9" name="Группа 18"/>
          <p:cNvGrpSpPr/>
          <p:nvPr/>
        </p:nvGrpSpPr>
        <p:grpSpPr>
          <a:xfrm>
            <a:off x="7338946" y="4669301"/>
            <a:ext cx="3682108" cy="1440002"/>
            <a:chOff x="7421025" y="4688351"/>
            <a:chExt cx="3682108" cy="1440002"/>
          </a:xfrm>
        </p:grpSpPr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B1A767B8-17C9-448C-AE85-16E9C3CCF7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21025" y="4688352"/>
              <a:ext cx="1446161" cy="14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1">
              <a:extLst>
                <a:ext uri="{FF2B5EF4-FFF2-40B4-BE49-F238E27FC236}">
                  <a16:creationId xmlns:a16="http://schemas.microsoft.com/office/drawing/2014/main" id="{1F10E03D-302E-4FFE-91C0-7BC52DD835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870031" y="4688353"/>
              <a:ext cx="1102231" cy="14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2">
              <a:extLst>
                <a:ext uri="{FF2B5EF4-FFF2-40B4-BE49-F238E27FC236}">
                  <a16:creationId xmlns:a16="http://schemas.microsoft.com/office/drawing/2014/main" id="{8556895C-401C-4EBC-89B3-02266638D6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974428" y="4688351"/>
              <a:ext cx="1128705" cy="14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6840001" y="4160882"/>
            <a:ext cx="4679999" cy="330072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Внешний вид рентгеновского томографа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6840000" y="6109301"/>
            <a:ext cx="4679999" cy="514738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Фрагмент боковой рамы вагонной тележки (вынесены дефекты после обработки)</a:t>
            </a:r>
          </a:p>
        </p:txBody>
      </p:sp>
    </p:spTree>
    <p:extLst>
      <p:ext uri="{BB962C8B-B14F-4D97-AF65-F5344CB8AC3E}">
        <p14:creationId xmlns:p14="http://schemas.microsoft.com/office/powerpoint/2010/main" val="13997297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E624F-8101-469E-B6D2-38C593CCF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288000"/>
            <a:ext cx="8462319" cy="823785"/>
          </a:xfrm>
        </p:spPr>
        <p:txBody>
          <a:bodyPr>
            <a:noAutofit/>
          </a:bodyPr>
          <a:lstStyle/>
          <a:p>
            <a:r>
              <a:rPr lang="ru-RU" sz="2800" dirty="0"/>
              <a:t>Промышленная система рентгенографической </a:t>
            </a:r>
            <a:br>
              <a:rPr lang="ru-RU" sz="2800" dirty="0"/>
            </a:br>
            <a:r>
              <a:rPr lang="ru-RU" sz="2800" dirty="0"/>
              <a:t>томографии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88467A-AB82-436D-BA6A-EADDD7DCC449}"/>
              </a:ext>
            </a:extLst>
          </p:cNvPr>
          <p:cNvSpPr/>
          <p:nvPr/>
        </p:nvSpPr>
        <p:spPr>
          <a:xfrm>
            <a:off x="828000" y="1872000"/>
            <a:ext cx="4915575" cy="1349976"/>
          </a:xfrm>
          <a:prstGeom prst="rect">
            <a:avLst/>
          </a:prstGeom>
        </p:spPr>
        <p:txBody>
          <a:bodyPr wrap="square" lIns="0" tIns="0" rIns="0" bIns="72000">
            <a:spAutoFit/>
          </a:bodyPr>
          <a:lstStyle/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Назначение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000" dirty="0"/>
              <a:t>НК и томография пространственно-сложных крупногабаритных изделий на различных производственных стадиях широкого класса промышленных изделий (металлических, композитных и комбинированных) космического, авиационного, военного  назначения и археологических изысканий.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endParaRPr lang="ru-RU" sz="900" dirty="0"/>
          </a:p>
          <a:p>
            <a:pPr algn="just"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Основные технические характеристики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17BEC9B-A45A-4876-A7E0-496AAB4452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056951"/>
              </p:ext>
            </p:extLst>
          </p:nvPr>
        </p:nvGraphicFramePr>
        <p:xfrm>
          <a:off x="828000" y="3236102"/>
          <a:ext cx="4915575" cy="256464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3301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54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Источники излучения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бетатрон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ase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Максимальная энергия</a:t>
                      </a:r>
                      <a:r>
                        <a:rPr lang="ru-RU" sz="1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 МэВ</a:t>
                      </a:r>
                      <a:r>
                        <a:rPr lang="ru-RU" sz="1000" b="1" i="0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​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r>
                        <a:rPr lang="ru-RU" sz="1000" b="1" i="0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​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ase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Диапазон регулировки энергии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с шагом 0,1 МэВ</a:t>
                      </a:r>
                      <a:endParaRPr lang="ru-RU" sz="10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2…9 </a:t>
                      </a:r>
                      <a:r>
                        <a:rPr lang="ru-RU" sz="1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ase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Мощность 1 м от мишени, Р/мин</a:t>
                      </a:r>
                      <a:r>
                        <a:rPr lang="ru-RU" sz="1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0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 22​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ase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Размер фокусного пятна,</a:t>
                      </a:r>
                      <a:r>
                        <a:rPr lang="ru-RU" sz="1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м​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0,3</a:t>
                      </a: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×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2,0 </a:t>
                      </a:r>
                      <a:r>
                        <a:rPr lang="en-US" sz="1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ase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Материал сцинтиллятора </a:t>
                      </a:r>
                      <a:r>
                        <a:rPr lang="ru-RU" sz="1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CdWO</a:t>
                      </a:r>
                      <a:r>
                        <a:rPr lang="en-US" sz="10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en-US" sz="1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ase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Количество отдельных детектирующих элементов в линейке формирования изображения, шт. </a:t>
                      </a:r>
                      <a:r>
                        <a:rPr lang="ru-RU" sz="1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1280​</a:t>
                      </a: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ase"/>
                      <a:r>
                        <a:rPr lang="ru-RU" sz="1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Максимальная</a:t>
                      </a:r>
                      <a:r>
                        <a:rPr lang="ru-RU" sz="1000" b="0" i="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масса объекта контроля, кг</a:t>
                      </a:r>
                      <a:endParaRPr lang="ru-RU" sz="10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60…10 000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ase"/>
                      <a:r>
                        <a:rPr lang="ru-RU" sz="1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Диаметр объекта контроля, мм</a:t>
                      </a:r>
                    </a:p>
                  </a:txBody>
                  <a:tcPr marL="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300…2 500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3" name="Рисунок 25">
            <a:extLst>
              <a:ext uri="{FF2B5EF4-FFF2-40B4-BE49-F238E27FC236}">
                <a16:creationId xmlns:a16="http://schemas.microsoft.com/office/drawing/2014/main" id="{98A18803-3806-4B41-B8F4-BDF498C8D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840000" y="1638280"/>
            <a:ext cx="4680000" cy="2880142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6840001" y="4510123"/>
            <a:ext cx="4679999" cy="330072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Внешний вид системы рентгеновской томографии</a:t>
            </a:r>
          </a:p>
        </p:txBody>
      </p:sp>
      <p:pic>
        <p:nvPicPr>
          <p:cNvPr id="18" name="Рисунок 11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6840000" y="4840195"/>
            <a:ext cx="3120522" cy="148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4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10106025" y="4840195"/>
            <a:ext cx="1413975" cy="13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6840000" y="6338923"/>
            <a:ext cx="4679999" cy="330072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Результаты томографии задвижки </a:t>
            </a:r>
          </a:p>
        </p:txBody>
      </p:sp>
    </p:spTree>
    <p:extLst>
      <p:ext uri="{BB962C8B-B14F-4D97-AF65-F5344CB8AC3E}">
        <p14:creationId xmlns:p14="http://schemas.microsoft.com/office/powerpoint/2010/main" val="23338810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88467A-AB82-436D-BA6A-EADDD7DCC449}"/>
              </a:ext>
            </a:extLst>
          </p:cNvPr>
          <p:cNvSpPr/>
          <p:nvPr/>
        </p:nvSpPr>
        <p:spPr>
          <a:xfrm>
            <a:off x="828000" y="1872000"/>
            <a:ext cx="4915575" cy="1196088"/>
          </a:xfrm>
          <a:prstGeom prst="rect">
            <a:avLst/>
          </a:prstGeom>
        </p:spPr>
        <p:txBody>
          <a:bodyPr wrap="square" lIns="0" tIns="0" rIns="0" bIns="72000">
            <a:spAutoFit/>
          </a:bodyPr>
          <a:lstStyle/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Назначение</a:t>
            </a:r>
          </a:p>
          <a:p>
            <a:pPr algn="just"/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</a:rPr>
              <a:t>Для обследования крупногабаритных грузов, автотранспортных средств, железнодорожных и морских контейнеров, контроля на наличие запрещенных к перевозке веществ и предметов (оружие, боеприпасы, взрывчатые и наркотические вещества и т.д.).</a:t>
            </a:r>
          </a:p>
          <a:p>
            <a:pPr algn="just"/>
            <a:endParaRPr lang="ru-RU" sz="900" dirty="0"/>
          </a:p>
          <a:p>
            <a:pPr algn="just"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Основные технические характеристики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17BEC9B-A45A-4876-A7E0-496AAB4452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752869"/>
              </p:ext>
            </p:extLst>
          </p:nvPr>
        </p:nvGraphicFramePr>
        <p:xfrm>
          <a:off x="822787" y="3058563"/>
          <a:ext cx="4915575" cy="178080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3301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54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Энергия источника излучения, МэВ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4…9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Количество детекторов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864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Расстояние от источника излучения до линейки детекторов, м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4,2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0" kern="7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Высота сканируемого</a:t>
                      </a:r>
                      <a:r>
                        <a:rPr lang="ru-RU" sz="1000" b="0" kern="700" baseline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000" b="0" kern="7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объекта, м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0" kern="7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до 2,5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Размер кристалла детектора, мм</a:t>
                      </a:r>
                      <a:r>
                        <a:rPr lang="ru-RU" sz="1000" b="0" kern="7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²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0" kern="7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a typeface="Times New Roman"/>
                          <a:cs typeface="Times New Roman"/>
                        </a:rPr>
                        <a:t>×</a:t>
                      </a:r>
                      <a:r>
                        <a:rPr lang="ru-RU" sz="1000" b="0" kern="7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6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a typeface="Times New Roman"/>
                          <a:cs typeface="Times New Roman"/>
                        </a:rPr>
                        <a:t>×</a:t>
                      </a:r>
                      <a:r>
                        <a:rPr lang="ru-RU" sz="1000" b="0" kern="7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35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Calibri"/>
                          <a:cs typeface="Times New Roman"/>
                        </a:rPr>
                        <a:t>Разрешение в центре сканируемого 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Calibri"/>
                          <a:cs typeface="Times New Roman"/>
                        </a:rPr>
                        <a:t>объекта, мм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8F26CA6-F46A-4062-8C52-4EFB64846E72}"/>
              </a:ext>
            </a:extLst>
          </p:cNvPr>
          <p:cNvSpPr/>
          <p:nvPr/>
        </p:nvSpPr>
        <p:spPr>
          <a:xfrm>
            <a:off x="6840000" y="5793929"/>
            <a:ext cx="4679999" cy="330072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Пример контроля и распознавания материалов</a:t>
            </a:r>
          </a:p>
        </p:txBody>
      </p:sp>
      <p:graphicFrame>
        <p:nvGraphicFramePr>
          <p:cNvPr id="7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2279672"/>
              </p:ext>
            </p:extLst>
          </p:nvPr>
        </p:nvGraphicFramePr>
        <p:xfrm>
          <a:off x="6840000" y="2114822"/>
          <a:ext cx="4680000" cy="21108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Точечный рисунок" r:id="rId2" imgW="6582694" imgH="5601482" progId="PBrush">
                  <p:embed/>
                </p:oleObj>
              </mc:Choice>
              <mc:Fallback>
                <p:oleObj name="Точечный рисунок" r:id="rId2" imgW="6582694" imgH="5601482" progId="PBrush">
                  <p:embed/>
                  <p:pic>
                    <p:nvPicPr>
                      <p:cNvPr id="2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51300"/>
                      <a:stretch>
                        <a:fillRect/>
                      </a:stretch>
                    </p:blipFill>
                    <p:spPr bwMode="auto">
                      <a:xfrm>
                        <a:off x="6840000" y="2114822"/>
                        <a:ext cx="4680000" cy="211082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3"/>
          <p:cNvSpPr>
            <a:spLocks noChangeArrowheads="1"/>
          </p:cNvSpPr>
          <p:nvPr/>
        </p:nvSpPr>
        <p:spPr bwMode="auto">
          <a:xfrm>
            <a:off x="6840000" y="4357368"/>
            <a:ext cx="302282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indent="-180975">
              <a:buFont typeface="Arial" charset="0"/>
              <a:buAutoNum type="arabicPeriod"/>
              <a:defRPr/>
            </a:pPr>
            <a:r>
              <a:rPr lang="ru-RU" altLang="ru-RU" sz="1000" dirty="0">
                <a:latin typeface="+mn-lt"/>
                <a:cs typeface="Times New Roman" pitchFamily="18" charset="0"/>
              </a:rPr>
              <a:t>Стеклянный блок</a:t>
            </a:r>
          </a:p>
          <a:p>
            <a:pPr marL="180975" indent="-180975">
              <a:buFont typeface="Arial" charset="0"/>
              <a:buAutoNum type="arabicPeriod"/>
              <a:defRPr/>
            </a:pPr>
            <a:r>
              <a:rPr lang="ru-RU" altLang="ru-RU" sz="1000" dirty="0">
                <a:latin typeface="+mn-lt"/>
                <a:cs typeface="Times New Roman" pitchFamily="18" charset="0"/>
              </a:rPr>
              <a:t>Стальной блок</a:t>
            </a:r>
          </a:p>
          <a:p>
            <a:pPr marL="180975" indent="-180975">
              <a:buFont typeface="Arial" charset="0"/>
              <a:buAutoNum type="arabicPeriod"/>
              <a:defRPr/>
            </a:pPr>
            <a:r>
              <a:rPr lang="ru-RU" altLang="ru-RU" sz="1000" dirty="0">
                <a:latin typeface="+mn-lt"/>
                <a:cs typeface="Times New Roman" pitchFamily="18" charset="0"/>
              </a:rPr>
              <a:t>Полиэтиленовый блок</a:t>
            </a:r>
          </a:p>
          <a:p>
            <a:pPr marL="180975" indent="-180975">
              <a:buFont typeface="Arial" charset="0"/>
              <a:buAutoNum type="arabicPeriod"/>
              <a:defRPr/>
            </a:pPr>
            <a:r>
              <a:rPr lang="ru-RU" altLang="ru-RU" sz="1000" dirty="0">
                <a:latin typeface="+mn-lt"/>
                <a:cs typeface="Times New Roman" pitchFamily="18" charset="0"/>
              </a:rPr>
              <a:t>Алюминиевый блок</a:t>
            </a:r>
          </a:p>
          <a:p>
            <a:pPr marL="180975" indent="-180975">
              <a:buFont typeface="Arial" charset="0"/>
              <a:buAutoNum type="arabicPeriod"/>
              <a:defRPr/>
            </a:pPr>
            <a:r>
              <a:rPr lang="ru-RU" altLang="ru-RU" sz="1000" dirty="0">
                <a:latin typeface="+mn-lt"/>
                <a:cs typeface="Times New Roman" pitchFamily="18" charset="0"/>
              </a:rPr>
              <a:t>Силикатный кирпич</a:t>
            </a:r>
          </a:p>
          <a:p>
            <a:pPr marL="180975" indent="-180975">
              <a:buFont typeface="Arial" charset="0"/>
              <a:buAutoNum type="arabicPeriod"/>
              <a:defRPr/>
            </a:pPr>
            <a:r>
              <a:rPr lang="ru-RU" altLang="ru-RU" sz="1000" dirty="0">
                <a:latin typeface="+mn-lt"/>
                <a:cs typeface="Times New Roman" pitchFamily="18" charset="0"/>
              </a:rPr>
              <a:t>Стальная пластина</a:t>
            </a:r>
          </a:p>
          <a:p>
            <a:pPr marL="180975" indent="-180975">
              <a:buFont typeface="Arial" charset="0"/>
              <a:buAutoNum type="arabicPeriod"/>
              <a:defRPr/>
            </a:pPr>
            <a:r>
              <a:rPr lang="ru-RU" altLang="ru-RU" sz="1000" dirty="0">
                <a:latin typeface="+mn-lt"/>
                <a:cs typeface="Times New Roman" pitchFamily="18" charset="0"/>
              </a:rPr>
              <a:t>Стальной кирпич</a:t>
            </a:r>
          </a:p>
          <a:p>
            <a:pPr marL="180975" indent="-180975">
              <a:buFont typeface="Arial" charset="0"/>
              <a:buAutoNum type="arabicPeriod"/>
              <a:defRPr/>
            </a:pPr>
            <a:r>
              <a:rPr lang="ru-RU" altLang="ru-RU" sz="1000" dirty="0">
                <a:latin typeface="+mn-lt"/>
                <a:cs typeface="Times New Roman" pitchFamily="18" charset="0"/>
              </a:rPr>
              <a:t>Алюминиевая пластина </a:t>
            </a:r>
          </a:p>
        </p:txBody>
      </p:sp>
      <p:graphicFrame>
        <p:nvGraphicFramePr>
          <p:cNvPr id="9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540794"/>
              </p:ext>
            </p:extLst>
          </p:nvPr>
        </p:nvGraphicFramePr>
        <p:xfrm>
          <a:off x="9496140" y="4308954"/>
          <a:ext cx="2023859" cy="15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Точечный рисунок" r:id="rId4" imgW="6582694" imgH="5601482" progId="PBrush">
                  <p:embed/>
                </p:oleObj>
              </mc:Choice>
              <mc:Fallback>
                <p:oleObj name="Точечный рисунок" r:id="rId4" imgW="6582694" imgH="5601482" progId="PBrush">
                  <p:embed/>
                  <p:pic>
                    <p:nvPicPr>
                      <p:cNvPr id="21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44849" t="49249"/>
                      <a:stretch>
                        <a:fillRect/>
                      </a:stretch>
                    </p:blipFill>
                    <p:spPr bwMode="auto">
                      <a:xfrm>
                        <a:off x="9496140" y="4308954"/>
                        <a:ext cx="2023859" cy="1584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2" descr="E:\Power Scan\DSC_004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00" y="4855862"/>
            <a:ext cx="1677076" cy="1141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8" r="5827"/>
          <a:stretch>
            <a:fillRect/>
          </a:stretch>
        </p:blipFill>
        <p:spPr bwMode="auto">
          <a:xfrm>
            <a:off x="3090412" y="4851544"/>
            <a:ext cx="2647950" cy="1145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591E624F-8101-469E-B6D2-38C593CCFD88}"/>
              </a:ext>
            </a:extLst>
          </p:cNvPr>
          <p:cNvSpPr txBox="1">
            <a:spLocks/>
          </p:cNvSpPr>
          <p:nvPr/>
        </p:nvSpPr>
        <p:spPr>
          <a:xfrm>
            <a:off x="828000" y="396000"/>
            <a:ext cx="8462319" cy="8237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3000" dirty="0"/>
              <a:t>ИНСПЕКЦИОННО-ДОСМОТРОВЫЕ КОМПЛЕКСЫ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2C80730-D66F-4EC9-A246-2BC49D53FDD1}"/>
              </a:ext>
            </a:extLst>
          </p:cNvPr>
          <p:cNvSpPr/>
          <p:nvPr/>
        </p:nvSpPr>
        <p:spPr>
          <a:xfrm>
            <a:off x="827999" y="6006591"/>
            <a:ext cx="49103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ИДК на границе Малайзии и Сингапура и совместный с МИРЭА </a:t>
            </a:r>
            <a:r>
              <a:rPr lang="ru-RU" sz="1200" b="1" dirty="0" err="1">
                <a:solidFill>
                  <a:schemeClr val="accent1"/>
                </a:solidFill>
              </a:rPr>
              <a:t>двухракурсный</a:t>
            </a:r>
            <a:r>
              <a:rPr lang="ru-RU" sz="1200" b="1" dirty="0">
                <a:solidFill>
                  <a:schemeClr val="accent1"/>
                </a:solidFill>
              </a:rPr>
              <a:t> ИДК с бетатронами</a:t>
            </a:r>
          </a:p>
        </p:txBody>
      </p:sp>
    </p:spTree>
    <p:extLst>
      <p:ext uri="{BB962C8B-B14F-4D97-AF65-F5344CB8AC3E}">
        <p14:creationId xmlns:p14="http://schemas.microsoft.com/office/powerpoint/2010/main" val="3029693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E624F-8101-469E-B6D2-38C593CCF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ИНВЕРТОР </a:t>
            </a:r>
            <a:br>
              <a:rPr lang="ru-RU" dirty="0"/>
            </a:br>
            <a:r>
              <a:rPr lang="ru-RU" dirty="0"/>
              <a:t>СВАРОЧНОГО ТОКА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88467A-AB82-436D-BA6A-EADDD7DCC449}"/>
              </a:ext>
            </a:extLst>
          </p:cNvPr>
          <p:cNvSpPr/>
          <p:nvPr/>
        </p:nvSpPr>
        <p:spPr>
          <a:xfrm>
            <a:off x="828000" y="1872000"/>
            <a:ext cx="4915575" cy="1349976"/>
          </a:xfrm>
          <a:prstGeom prst="rect">
            <a:avLst/>
          </a:prstGeom>
        </p:spPr>
        <p:txBody>
          <a:bodyPr wrap="square" lIns="0" tIns="0" rIns="0" bIns="72000">
            <a:spAutoFit/>
          </a:bodyPr>
          <a:lstStyle/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Назначение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000" dirty="0"/>
              <a:t>Ручная дуговая сварка покрытыми электродами намагниченных деталей. Реализуемый алгоритм коммутации тока в сварочной цепи исключает обрывы дуги, стабилизирует ее пространственное положение и обеспечивает высокое качество сварных соединений при возмущающем действии внешнего магнитного поля.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endParaRPr lang="ru-RU" sz="900" dirty="0"/>
          </a:p>
          <a:p>
            <a:pPr algn="just"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Основные технические характеристики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17BEC9B-A45A-4876-A7E0-496AAB4452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2738707"/>
              </p:ext>
            </p:extLst>
          </p:nvPr>
        </p:nvGraphicFramePr>
        <p:xfrm>
          <a:off x="828000" y="3226530"/>
          <a:ext cx="4915575" cy="230880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3301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54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Напряженность магнитного поля 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в зоне сварки, мТл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49580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Номинальный сварочный ток, А 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marR="196850"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49580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Продолжительность нагрузки, %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49580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Напряжение холостого хода сварочного выпрямителя, В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49580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не более 110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Длина сварочных кабелей, м  	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49580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не более 30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Длина соединительных кабелей, м 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49580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не более 50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Габаритные размеры, мм 	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49580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450×300×405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Вес, кг  	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6850" indent="0" algn="ctr" defTabSz="1074738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0" algn="l"/>
                        </a:tabLs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не более 30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3" name="Picture 3">
            <a:extLst>
              <a:ext uri="{FF2B5EF4-FFF2-40B4-BE49-F238E27FC236}">
                <a16:creationId xmlns:a16="http://schemas.microsoft.com/office/drawing/2014/main" id="{7227AF54-CD9D-40C9-8512-2F64A083C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66958" y="2299155"/>
            <a:ext cx="2160000" cy="3275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131FEFFB-4734-4382-835D-2C06D6B14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2357" y="3148991"/>
            <a:ext cx="2043993" cy="1825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7DAB203-7B1B-4CC8-BF0B-772CF66A276A}"/>
              </a:ext>
            </a:extLst>
          </p:cNvPr>
          <p:cNvSpPr/>
          <p:nvPr/>
        </p:nvSpPr>
        <p:spPr>
          <a:xfrm>
            <a:off x="6852357" y="5574226"/>
            <a:ext cx="4679999" cy="514738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Инвертор сварочного тока ИСТ-201 и его применение в реальных условиях</a:t>
            </a:r>
          </a:p>
        </p:txBody>
      </p:sp>
    </p:spTree>
    <p:extLst>
      <p:ext uri="{BB962C8B-B14F-4D97-AF65-F5344CB8AC3E}">
        <p14:creationId xmlns:p14="http://schemas.microsoft.com/office/powerpoint/2010/main" val="22019805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E624F-8101-469E-B6D2-38C593CCF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СВАРОЧНЫЕ </a:t>
            </a:r>
            <a:br>
              <a:rPr lang="ru-RU" dirty="0"/>
            </a:br>
            <a:r>
              <a:rPr lang="ru-RU" dirty="0"/>
              <a:t>СИСТЕМЫ И ТЕХНОЛОГИИ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88467A-AB82-436D-BA6A-EADDD7DCC449}"/>
              </a:ext>
            </a:extLst>
          </p:cNvPr>
          <p:cNvSpPr/>
          <p:nvPr/>
        </p:nvSpPr>
        <p:spPr>
          <a:xfrm>
            <a:off x="828000" y="1872000"/>
            <a:ext cx="4915575" cy="1042199"/>
          </a:xfrm>
          <a:prstGeom prst="rect">
            <a:avLst/>
          </a:prstGeom>
        </p:spPr>
        <p:txBody>
          <a:bodyPr wrap="square" lIns="0" tIns="0" rIns="0" bIns="72000">
            <a:spAutoFit/>
          </a:bodyPr>
          <a:lstStyle/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Назначение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000" dirty="0"/>
              <a:t>Точечная контактная сварка прецизионных изделий (точное машиностроение, атомная энергетика, электронная, авиационная и космическая промышленность).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endParaRPr lang="ru-RU" sz="900" dirty="0"/>
          </a:p>
          <a:p>
            <a:pPr algn="just"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Основные технические характеристики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17BEC9B-A45A-4876-A7E0-496AAB4452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230415"/>
              </p:ext>
            </p:extLst>
          </p:nvPr>
        </p:nvGraphicFramePr>
        <p:xfrm>
          <a:off x="801269" y="2914199"/>
          <a:ext cx="4914000" cy="295320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75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3409126491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Установка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стыковой сварки</a:t>
                      </a: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Источник питания контактной сварки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Напряжение питающей сети, В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220±10%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220±10%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Номинальный потребляемый ток, А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20</a:t>
                      </a: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16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Пределы регулирования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сварочного тока, А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0…24 000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50…12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500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Дискретность регулирования сварочного тока, А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150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50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Дискретность регулирования длительности протекания сварочного тока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100 </a:t>
                      </a:r>
                      <a:r>
                        <a:rPr lang="ru-RU" sz="1000" b="0" dirty="0" err="1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мкс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100 </a:t>
                      </a:r>
                      <a:r>
                        <a:rPr lang="ru-RU" sz="1000" b="0" dirty="0" err="1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мкс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Производительность, сварок/час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не менее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90 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не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более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3 600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0" name="Рисунок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9999" y="2678602"/>
            <a:ext cx="2520000" cy="2168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0000" y="2678602"/>
            <a:ext cx="1711718" cy="2174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6840000" y="4847192"/>
            <a:ext cx="4679999" cy="514738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Источник питания для контактной сварки униполярными импульсами тока</a:t>
            </a:r>
          </a:p>
        </p:txBody>
      </p:sp>
    </p:spTree>
    <p:extLst>
      <p:ext uri="{BB962C8B-B14F-4D97-AF65-F5344CB8AC3E}">
        <p14:creationId xmlns:p14="http://schemas.microsoft.com/office/powerpoint/2010/main" val="12471174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E624F-8101-469E-B6D2-38C593CCF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АППАРАТНО-ПРОГРАММНЫЙ </a:t>
            </a:r>
            <a:br>
              <a:rPr lang="ru-RU" dirty="0"/>
            </a:br>
            <a:r>
              <a:rPr lang="ru-RU" dirty="0"/>
              <a:t>КОМПЛЕКС ДЛЯ КАРДИОГРАФИИ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88467A-AB82-436D-BA6A-EADDD7DCC449}"/>
              </a:ext>
            </a:extLst>
          </p:cNvPr>
          <p:cNvSpPr/>
          <p:nvPr/>
        </p:nvSpPr>
        <p:spPr>
          <a:xfrm>
            <a:off x="828000" y="1872000"/>
            <a:ext cx="4915575" cy="1042199"/>
          </a:xfrm>
          <a:prstGeom prst="rect">
            <a:avLst/>
          </a:prstGeom>
        </p:spPr>
        <p:txBody>
          <a:bodyPr wrap="square" lIns="0" tIns="0" rIns="0" bIns="72000">
            <a:spAutoFit/>
          </a:bodyPr>
          <a:lstStyle/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Назначение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000" dirty="0"/>
              <a:t>Аппаратно-программный комплекс предназначен для проведения неинвазивных кардиологических исследований широкого профиля в медицинских учреждениях.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endParaRPr lang="ru-RU" sz="900" dirty="0"/>
          </a:p>
          <a:p>
            <a:pPr algn="just"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Основные технические характеристики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17BEC9B-A45A-4876-A7E0-496AAB4452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2954655"/>
              </p:ext>
            </p:extLst>
          </p:nvPr>
        </p:nvGraphicFramePr>
        <p:xfrm>
          <a:off x="828000" y="2914199"/>
          <a:ext cx="4915575" cy="191040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3301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54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Диапазон входных напряжений, В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±0,3 мкВ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…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±10 мВ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latin typeface="+mn-lt"/>
                          <a:ea typeface="Calibri"/>
                          <a:cs typeface="Times New Roman"/>
                        </a:rPr>
                        <a:t>Исследуемый</a:t>
                      </a:r>
                      <a:r>
                        <a:rPr lang="ru-RU" sz="1000" b="0" baseline="0" dirty="0">
                          <a:latin typeface="+mn-lt"/>
                          <a:ea typeface="Calibri"/>
                          <a:cs typeface="Times New Roman"/>
                        </a:rPr>
                        <a:t> частотный диапазон, Гц</a:t>
                      </a:r>
                      <a:endParaRPr lang="ru-RU" sz="10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baseline="0" dirty="0">
                          <a:latin typeface="+mn-lt"/>
                          <a:ea typeface="Calibri"/>
                          <a:cs typeface="Times New Roman"/>
                        </a:rPr>
                        <a:t>0</a:t>
                      </a:r>
                      <a:r>
                        <a:rPr lang="ru-RU" sz="1000" b="0" dirty="0">
                          <a:latin typeface="+mn-lt"/>
                          <a:ea typeface="Times New Roman"/>
                          <a:cs typeface="Times New Roman"/>
                        </a:rPr>
                        <a:t>…</a:t>
                      </a:r>
                      <a:r>
                        <a:rPr lang="ru-RU" sz="1000" b="0" baseline="0" dirty="0">
                          <a:latin typeface="+mn-lt"/>
                          <a:ea typeface="Calibri"/>
                          <a:cs typeface="Times New Roman"/>
                        </a:rPr>
                        <a:t>10 000</a:t>
                      </a:r>
                      <a:endParaRPr lang="ru-RU" sz="10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dirty="0"/>
                        <a:t>Шаг</a:t>
                      </a:r>
                      <a:r>
                        <a:rPr lang="ru-RU" sz="1000" b="0" baseline="0" dirty="0"/>
                        <a:t> квантования, </a:t>
                      </a:r>
                      <a:r>
                        <a:rPr lang="ru-RU" sz="1000" b="0" dirty="0"/>
                        <a:t>нВ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dirty="0"/>
                        <a:t>40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latin typeface="+mn-lt"/>
                        </a:rPr>
                        <a:t>Частота</a:t>
                      </a:r>
                      <a:r>
                        <a:rPr lang="ru-RU" sz="1000" b="0" baseline="0" dirty="0">
                          <a:latin typeface="+mn-lt"/>
                        </a:rPr>
                        <a:t> дискретизации сигналов, </a:t>
                      </a:r>
                      <a:r>
                        <a:rPr lang="ru-RU" sz="1000" b="0" baseline="0" dirty="0">
                          <a:latin typeface="+mn-lt"/>
                          <a:ea typeface="Calibri"/>
                          <a:cs typeface="Times New Roman"/>
                        </a:rPr>
                        <a:t>Гц</a:t>
                      </a:r>
                      <a:endParaRPr lang="ru-RU" sz="1000" b="0" dirty="0">
                        <a:latin typeface="+mn-lt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latin typeface="+mn-lt"/>
                          <a:ea typeface="Calibri"/>
                          <a:cs typeface="Times New Roman"/>
                        </a:rPr>
                        <a:t>32 000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latin typeface="+mn-lt"/>
                          <a:ea typeface="Calibri"/>
                          <a:cs typeface="Times New Roman"/>
                        </a:rPr>
                        <a:t>Неравномерность</a:t>
                      </a:r>
                      <a:r>
                        <a:rPr lang="ru-RU" sz="1000" b="0" baseline="0" dirty="0">
                          <a:latin typeface="+mn-lt"/>
                          <a:ea typeface="Calibri"/>
                          <a:cs typeface="Times New Roman"/>
                        </a:rPr>
                        <a:t> АЧХ  в диапазоне от 0 до 10000 Гц</a:t>
                      </a:r>
                      <a:endParaRPr lang="ru-RU" sz="10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baseline="0" dirty="0">
                          <a:latin typeface="+mn-lt"/>
                          <a:ea typeface="Calibri"/>
                          <a:cs typeface="Times New Roman"/>
                        </a:rPr>
                        <a:t>±20%</a:t>
                      </a:r>
                      <a:r>
                        <a:rPr lang="ru-RU" sz="1000" b="0" dirty="0">
                          <a:latin typeface="+mn-lt"/>
                          <a:ea typeface="Times New Roman"/>
                          <a:cs typeface="Times New Roman"/>
                        </a:rPr>
                        <a:t>…</a:t>
                      </a:r>
                      <a:r>
                        <a:rPr lang="ru-RU" sz="1000" b="0" baseline="0" dirty="0">
                          <a:latin typeface="+mn-lt"/>
                          <a:ea typeface="Calibri"/>
                          <a:cs typeface="Times New Roman"/>
                        </a:rPr>
                        <a:t>±10%</a:t>
                      </a:r>
                      <a:endParaRPr lang="ru-RU" sz="10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latin typeface="+mn-lt"/>
                          <a:ea typeface="Calibri"/>
                          <a:cs typeface="Times New Roman"/>
                        </a:rPr>
                        <a:t>Входной</a:t>
                      </a:r>
                      <a:r>
                        <a:rPr lang="ru-RU" sz="1000" b="0" baseline="0" dirty="0">
                          <a:latin typeface="+mn-lt"/>
                          <a:ea typeface="Calibri"/>
                          <a:cs typeface="Times New Roman"/>
                        </a:rPr>
                        <a:t> импеданс, МОм</a:t>
                      </a:r>
                      <a:endParaRPr lang="ru-RU" sz="10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latin typeface="+mn-lt"/>
                          <a:ea typeface="Calibri"/>
                          <a:cs typeface="Times New Roman"/>
                        </a:rPr>
                        <a:t>не</a:t>
                      </a:r>
                      <a:r>
                        <a:rPr lang="ru-RU" sz="1000" b="0" baseline="0" dirty="0">
                          <a:latin typeface="+mn-lt"/>
                          <a:ea typeface="Calibri"/>
                          <a:cs typeface="Times New Roman"/>
                        </a:rPr>
                        <a:t> менее 10</a:t>
                      </a:r>
                      <a:endParaRPr lang="ru-RU" sz="10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latin typeface="+mn-lt"/>
                        </a:rPr>
                        <a:t>Постоянный ток в цепи пациента, </a:t>
                      </a:r>
                      <a:r>
                        <a:rPr lang="ru-RU" sz="1000" b="0" baseline="0" dirty="0">
                          <a:latin typeface="+mn-lt"/>
                          <a:ea typeface="Calibri"/>
                          <a:cs typeface="Times New Roman"/>
                        </a:rPr>
                        <a:t>мкА</a:t>
                      </a:r>
                      <a:endParaRPr lang="ru-RU" sz="10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latin typeface="+mn-lt"/>
                          <a:ea typeface="Calibri"/>
                          <a:cs typeface="Times New Roman"/>
                        </a:rPr>
                        <a:t>не</a:t>
                      </a:r>
                      <a:r>
                        <a:rPr lang="ru-RU" sz="1000" b="0" baseline="0" dirty="0">
                          <a:latin typeface="+mn-lt"/>
                          <a:ea typeface="Calibri"/>
                          <a:cs typeface="Times New Roman"/>
                        </a:rPr>
                        <a:t> более 0,1</a:t>
                      </a:r>
                      <a:endParaRPr lang="ru-RU" sz="10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3" name="Picture 3">
            <a:extLst>
              <a:ext uri="{FF2B5EF4-FFF2-40B4-BE49-F238E27FC236}">
                <a16:creationId xmlns:a16="http://schemas.microsoft.com/office/drawing/2014/main" id="{4F582BCD-99EA-490A-8F94-4BAB9B4596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2" t="35395" r="53479" b="36877"/>
          <a:stretch/>
        </p:blipFill>
        <p:spPr bwMode="auto">
          <a:xfrm>
            <a:off x="6839999" y="3996008"/>
            <a:ext cx="4680000" cy="2207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91A67F-EDF2-4109-9CA5-E1E43511B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2296" y="1594124"/>
            <a:ext cx="2615406" cy="207441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6840000" y="6181717"/>
            <a:ext cx="4679999" cy="514738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Примеры регистрации микропотенциалов сердца до операции (слева) и после операции (справа)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6840000" y="3665936"/>
            <a:ext cx="4679999" cy="330072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Внешний вид комплекс </a:t>
            </a:r>
          </a:p>
        </p:txBody>
      </p:sp>
    </p:spTree>
    <p:extLst>
      <p:ext uri="{BB962C8B-B14F-4D97-AF65-F5344CB8AC3E}">
        <p14:creationId xmlns:p14="http://schemas.microsoft.com/office/powerpoint/2010/main" val="9943542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E624F-8101-469E-B6D2-38C593CCF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БЕТАТРОННЫЙ КОМПЛЕКС </a:t>
            </a:r>
            <a:br>
              <a:rPr lang="ru-RU" dirty="0"/>
            </a:br>
            <a:r>
              <a:rPr lang="ru-RU" dirty="0"/>
              <a:t>ДЛЯ ИОЭЛТ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88467A-AB82-436D-BA6A-EADDD7DCC449}"/>
              </a:ext>
            </a:extLst>
          </p:cNvPr>
          <p:cNvSpPr/>
          <p:nvPr/>
        </p:nvSpPr>
        <p:spPr>
          <a:xfrm>
            <a:off x="828000" y="1872000"/>
            <a:ext cx="4915575" cy="888311"/>
          </a:xfrm>
          <a:prstGeom prst="rect">
            <a:avLst/>
          </a:prstGeom>
        </p:spPr>
        <p:txBody>
          <a:bodyPr wrap="square" lIns="0" tIns="0" rIns="0" bIns="72000">
            <a:spAutoFit/>
          </a:bodyPr>
          <a:lstStyle/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Назначение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000" dirty="0" err="1"/>
              <a:t>Интраоперационная</a:t>
            </a:r>
            <a:r>
              <a:rPr lang="ru-RU" sz="1000" dirty="0"/>
              <a:t> электронная лучевая терапия онкологических заболеваний.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endParaRPr lang="ru-RU" sz="900" dirty="0"/>
          </a:p>
          <a:p>
            <a:pPr algn="just"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Основные технические характеристики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00" y="1604062"/>
            <a:ext cx="4680000" cy="471810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6840000" y="6157128"/>
            <a:ext cx="4679999" cy="330072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ru-RU" sz="1200" b="1" dirty="0">
                <a:solidFill>
                  <a:schemeClr val="accent1"/>
                </a:solidFill>
              </a:rPr>
              <a:t>Бетатронный комплекс для ИОЭЛТ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A17BEC9B-A45A-4876-A7E0-496AAB4452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574373"/>
              </p:ext>
            </p:extLst>
          </p:nvPr>
        </p:nvGraphicFramePr>
        <p:xfrm>
          <a:off x="801269" y="2914199"/>
          <a:ext cx="4914000" cy="300600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75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3409126491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l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449580" algn="l"/>
                        </a:tabLst>
                      </a:pPr>
                      <a:endParaRPr lang="ru-RU" sz="1000" b="0" kern="5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" marR="0" lvl="0" indent="-6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ru-RU" altLang="ru-RU" sz="10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Медицинский бетатрон </a:t>
                      </a:r>
                    </a:p>
                    <a:p>
                      <a:pPr marL="6350" marR="0" lvl="0" indent="-6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ru-RU" altLang="ru-RU" sz="10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МИБ-10Э</a:t>
                      </a: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  <a:tab pos="449580" algn="l"/>
                        </a:tabLst>
                        <a:defRPr/>
                      </a:pPr>
                      <a:r>
                        <a:rPr kumimoji="0" lang="ru-RU" altLang="ru-RU" sz="10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Медицинский бетатрон </a:t>
                      </a:r>
                    </a:p>
                    <a:p>
                      <a:pPr marL="0" marR="0" lvl="0" indent="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  <a:tab pos="449580" algn="l"/>
                        </a:tabLst>
                        <a:defRPr/>
                      </a:pPr>
                      <a:r>
                        <a:rPr kumimoji="0" lang="ru-RU" altLang="ru-RU" sz="10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МИБ-</a:t>
                      </a:r>
                      <a:r>
                        <a:rPr kumimoji="0" lang="en-US" altLang="ru-RU" sz="10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kumimoji="0" lang="ru-RU" altLang="ru-RU" sz="10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Э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  <a:tab pos="449580" algn="l"/>
                        </a:tabLst>
                        <a:defRPr/>
                      </a:pPr>
                      <a:r>
                        <a:rPr lang="ru-RU" sz="1000" b="0" kern="50" dirty="0">
                          <a:solidFill>
                            <a:schemeClr val="tx1"/>
                          </a:solidFill>
                          <a:latin typeface="+mn-lt"/>
                        </a:rPr>
                        <a:t>Диапазон энергий терапевтического пучка, МэВ </a:t>
                      </a:r>
                      <a:endParaRPr lang="ru-RU" sz="1000" b="0" kern="5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  <a:tab pos="449580" algn="l"/>
                        </a:tabLst>
                        <a:defRPr/>
                      </a:pPr>
                      <a:r>
                        <a:rPr lang="ru-RU" sz="1000" b="0" kern="50" dirty="0">
                          <a:solidFill>
                            <a:schemeClr val="tx1"/>
                          </a:solidFill>
                          <a:latin typeface="+mn-lt"/>
                        </a:rPr>
                        <a:t>4...10 </a:t>
                      </a:r>
                    </a:p>
                    <a:p>
                      <a:pPr marL="0" marR="0" indent="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  <a:tab pos="449580" algn="l"/>
                        </a:tabLst>
                        <a:defRPr/>
                      </a:pPr>
                      <a:r>
                        <a:rPr lang="ru-RU" sz="1000" b="0" kern="50" dirty="0">
                          <a:solidFill>
                            <a:schemeClr val="tx1"/>
                          </a:solidFill>
                          <a:latin typeface="+mn-lt"/>
                        </a:rPr>
                        <a:t>с шагом 0,5</a:t>
                      </a:r>
                      <a:endParaRPr lang="ru-RU" sz="1000" b="0" kern="5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  <a:tab pos="449580" algn="l"/>
                        </a:tabLst>
                        <a:defRPr/>
                      </a:pPr>
                      <a:r>
                        <a:rPr lang="ru-RU" sz="1000" b="0" kern="50" dirty="0">
                          <a:solidFill>
                            <a:schemeClr val="tx1"/>
                          </a:solidFill>
                          <a:latin typeface="+mn-lt"/>
                        </a:rPr>
                        <a:t>4...</a:t>
                      </a:r>
                      <a:r>
                        <a:rPr lang="en-US" sz="1000" b="0" kern="50" dirty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  <a:r>
                        <a:rPr lang="ru-RU" sz="1000" b="0" kern="5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  <a:tab pos="449580" algn="l"/>
                        </a:tabLst>
                        <a:defRPr/>
                      </a:pPr>
                      <a:r>
                        <a:rPr lang="ru-RU" sz="1000" b="0" kern="50" dirty="0">
                          <a:solidFill>
                            <a:schemeClr val="tx1"/>
                          </a:solidFill>
                          <a:latin typeface="+mn-lt"/>
                        </a:rPr>
                        <a:t>с шагом 0,5</a:t>
                      </a:r>
                      <a:endParaRPr lang="ru-RU" sz="1000" b="0" kern="5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449580" algn="l"/>
                        </a:tabLst>
                      </a:pPr>
                      <a:r>
                        <a:rPr lang="ru-RU" sz="1000" b="0" kern="50" dirty="0">
                          <a:solidFill>
                            <a:schemeClr val="tx1"/>
                          </a:solidFill>
                          <a:latin typeface="+mn-lt"/>
                        </a:rPr>
                        <a:t>Мощность дозы излучения, Гр/мин</a:t>
                      </a:r>
                      <a:endParaRPr lang="ru-RU" sz="1000" b="0" kern="5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449580" algn="l"/>
                        </a:tabLst>
                      </a:pPr>
                      <a:r>
                        <a:rPr lang="en-US" sz="1000" b="0" kern="50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  <a:endParaRPr lang="ru-RU" sz="1000" b="0" kern="5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449580" algn="l"/>
                        </a:tabLst>
                      </a:pPr>
                      <a:r>
                        <a:rPr lang="ru-RU" sz="1000" b="0" kern="50" dirty="0">
                          <a:solidFill>
                            <a:schemeClr val="tx1"/>
                          </a:solidFill>
                          <a:latin typeface="+mn-lt"/>
                        </a:rPr>
                        <a:t>Глубина максимума поглощенной дозы при</a:t>
                      </a:r>
                      <a:r>
                        <a:rPr lang="ru-RU" sz="1000" b="0" kern="5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максимальной энергии, см</a:t>
                      </a:r>
                      <a:endParaRPr lang="ru-RU" sz="1000" b="0" kern="5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kern="50" dirty="0">
                          <a:solidFill>
                            <a:schemeClr val="tx1"/>
                          </a:solidFill>
                          <a:latin typeface="+mn-lt"/>
                        </a:rPr>
                        <a:t>1,5</a:t>
                      </a:r>
                      <a:endParaRPr lang="ru-RU" sz="1000" b="0" kern="5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449580" algn="l"/>
                        </a:tabLst>
                      </a:pPr>
                      <a:r>
                        <a:rPr lang="ru-RU" sz="1000" b="0" kern="50" dirty="0">
                          <a:solidFill>
                            <a:schemeClr val="tx1"/>
                          </a:solidFill>
                          <a:latin typeface="+mn-lt"/>
                        </a:rPr>
                        <a:t>1,1</a:t>
                      </a:r>
                      <a:endParaRPr lang="ru-RU" sz="1000" b="0" kern="5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000" b="0" kern="50" dirty="0">
                          <a:solidFill>
                            <a:schemeClr val="tx1"/>
                          </a:solidFill>
                          <a:latin typeface="+mn-lt"/>
                        </a:rPr>
                        <a:t>Терапевтическая глубина, см</a:t>
                      </a:r>
                      <a:endParaRPr lang="ru-RU" sz="1000" b="0" kern="5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kern="50" dirty="0">
                          <a:solidFill>
                            <a:schemeClr val="tx1"/>
                          </a:solidFill>
                          <a:latin typeface="+mn-lt"/>
                        </a:rPr>
                        <a:t>3,5</a:t>
                      </a:r>
                      <a:endParaRPr lang="ru-RU" sz="1000" b="0" kern="5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kern="50" dirty="0">
                          <a:solidFill>
                            <a:schemeClr val="tx1"/>
                          </a:solidFill>
                          <a:latin typeface="+mn-lt"/>
                        </a:rPr>
                        <a:t>2,8</a:t>
                      </a:r>
                      <a:endParaRPr lang="ru-RU" sz="1000" b="0" kern="5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  <a:tab pos="449580" algn="l"/>
                        </a:tabLst>
                        <a:defRPr/>
                      </a:pPr>
                      <a:r>
                        <a:rPr lang="ru-RU" sz="1000" b="0" kern="50" dirty="0">
                          <a:solidFill>
                            <a:schemeClr val="tx1"/>
                          </a:solidFill>
                          <a:latin typeface="+mn-lt"/>
                        </a:rPr>
                        <a:t>Размеры терапевтических полей, см</a:t>
                      </a:r>
                      <a:endParaRPr lang="ru-RU" sz="1000" b="0" kern="5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50" dirty="0">
                          <a:solidFill>
                            <a:schemeClr val="tx1"/>
                          </a:solidFill>
                          <a:latin typeface="+mn-lt"/>
                        </a:rPr>
                        <a:t>3...10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50" dirty="0">
                          <a:solidFill>
                            <a:schemeClr val="tx1"/>
                          </a:solidFill>
                          <a:latin typeface="+mn-lt"/>
                        </a:rPr>
                        <a:t>с шагом 1  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449580" algn="l"/>
                        </a:tabLst>
                      </a:pPr>
                      <a:r>
                        <a:rPr lang="ru-RU" sz="1000" b="0" kern="50" dirty="0">
                          <a:solidFill>
                            <a:schemeClr val="tx1"/>
                          </a:solidFill>
                          <a:latin typeface="+mn-lt"/>
                        </a:rPr>
                        <a:t>3...10 </a:t>
                      </a:r>
                    </a:p>
                    <a:p>
                      <a:pPr algn="ctr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449580" algn="l"/>
                        </a:tabLst>
                      </a:pPr>
                      <a:r>
                        <a:rPr lang="ru-RU" sz="1000" b="0" kern="50" dirty="0">
                          <a:solidFill>
                            <a:schemeClr val="tx1"/>
                          </a:solidFill>
                          <a:latin typeface="+mn-lt"/>
                        </a:rPr>
                        <a:t>с шагом 1 </a:t>
                      </a:r>
                      <a:endParaRPr lang="ru-RU" sz="1000" b="0" kern="5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449580" algn="l"/>
                        </a:tabLst>
                      </a:pPr>
                      <a:r>
                        <a:rPr lang="ru-RU" sz="1000" b="0" kern="50" dirty="0">
                          <a:solidFill>
                            <a:schemeClr val="tx1"/>
                          </a:solidFill>
                          <a:latin typeface="+mn-lt"/>
                        </a:rPr>
                        <a:t>Несимметричность поля облучения, %</a:t>
                      </a:r>
                      <a:endParaRPr lang="ru-RU" sz="1000" b="0" kern="5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50" dirty="0">
                          <a:solidFill>
                            <a:schemeClr val="tx1"/>
                          </a:solidFill>
                          <a:latin typeface="+mn-lt"/>
                        </a:rPr>
                        <a:t>не более 1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449580" algn="l"/>
                        </a:tabLst>
                      </a:pPr>
                      <a:r>
                        <a:rPr lang="ru-RU" sz="1000" b="0" kern="50" dirty="0">
                          <a:solidFill>
                            <a:schemeClr val="tx1"/>
                          </a:solidFill>
                          <a:latin typeface="+mn-lt"/>
                        </a:rPr>
                        <a:t>не более 1</a:t>
                      </a:r>
                      <a:endParaRPr lang="ru-RU" sz="1000" b="0" kern="5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449580" algn="l"/>
                        </a:tabLst>
                      </a:pPr>
                      <a:r>
                        <a:rPr lang="ru-RU" sz="1000" b="0" kern="50" dirty="0">
                          <a:solidFill>
                            <a:schemeClr val="tx1"/>
                          </a:solidFill>
                          <a:latin typeface="+mn-lt"/>
                        </a:rPr>
                        <a:t>Зона полутени поля облучения, см</a:t>
                      </a:r>
                      <a:endParaRPr lang="ru-RU" sz="1000" b="0" kern="5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50" dirty="0">
                          <a:solidFill>
                            <a:schemeClr val="tx1"/>
                          </a:solidFill>
                          <a:latin typeface="+mn-lt"/>
                        </a:rPr>
                        <a:t>не более 1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449580" algn="l"/>
                        </a:tabLst>
                      </a:pPr>
                      <a:r>
                        <a:rPr lang="ru-RU" sz="1000" b="0" kern="50" dirty="0">
                          <a:solidFill>
                            <a:schemeClr val="tx1"/>
                          </a:solidFill>
                          <a:latin typeface="+mn-lt"/>
                        </a:rPr>
                        <a:t>не более 1</a:t>
                      </a:r>
                      <a:endParaRPr lang="ru-RU" sz="1000" b="0" kern="5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679537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449580" algn="l"/>
                        </a:tabLst>
                      </a:pPr>
                      <a:r>
                        <a:rPr lang="ru-RU" sz="1000" b="0" kern="50" dirty="0">
                          <a:solidFill>
                            <a:schemeClr val="tx1"/>
                          </a:solidFill>
                          <a:latin typeface="+mn-lt"/>
                        </a:rPr>
                        <a:t>Радиационное загрязнение, %</a:t>
                      </a:r>
                      <a:endParaRPr lang="ru-RU" sz="1000" b="0" kern="5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50" dirty="0">
                          <a:solidFill>
                            <a:schemeClr val="tx1"/>
                          </a:solidFill>
                          <a:latin typeface="+mn-lt"/>
                        </a:rPr>
                        <a:t>не более 0,5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46800" marB="46800"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449580" algn="l"/>
                        </a:tabLst>
                      </a:pPr>
                      <a:r>
                        <a:rPr lang="ru-RU" sz="1000" b="0" kern="50" dirty="0">
                          <a:solidFill>
                            <a:schemeClr val="tx1"/>
                          </a:solidFill>
                          <a:latin typeface="+mn-lt"/>
                        </a:rPr>
                        <a:t>не более 0,5</a:t>
                      </a:r>
                      <a:endParaRPr lang="ru-RU" sz="1000" b="0" kern="5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98237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09224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E624F-8101-469E-B6D2-38C593CCF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96000"/>
            <a:ext cx="8462319" cy="823785"/>
          </a:xfrm>
        </p:spPr>
        <p:txBody>
          <a:bodyPr>
            <a:normAutofit fontScale="90000"/>
          </a:bodyPr>
          <a:lstStyle/>
          <a:p>
            <a:r>
              <a:rPr lang="ru-RU" sz="3100" dirty="0"/>
              <a:t>УСЛУГИ</a:t>
            </a:r>
            <a:r>
              <a:rPr lang="ru-RU" dirty="0"/>
              <a:t> </a:t>
            </a:r>
            <a:br>
              <a:rPr lang="ru-RU" dirty="0"/>
            </a:br>
            <a:r>
              <a:rPr lang="ru-RU" sz="2200" dirty="0"/>
              <a:t>СКАНИРУЮЩАЯ ЛАЗЕРНАЯ ДОППЛЕРОВСКАЯ ВИБРОМЕТРИЯ </a:t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88467A-AB82-436D-BA6A-EADDD7DCC449}"/>
              </a:ext>
            </a:extLst>
          </p:cNvPr>
          <p:cNvSpPr/>
          <p:nvPr/>
        </p:nvSpPr>
        <p:spPr>
          <a:xfrm>
            <a:off x="828000" y="1872000"/>
            <a:ext cx="4915575" cy="1042199"/>
          </a:xfrm>
          <a:prstGeom prst="rect">
            <a:avLst/>
          </a:prstGeom>
        </p:spPr>
        <p:txBody>
          <a:bodyPr wrap="square" lIns="0" tIns="0" rIns="0" bIns="72000">
            <a:spAutoFit/>
          </a:bodyPr>
          <a:lstStyle/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Назначение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000" dirty="0"/>
              <a:t>Исследование дефектов и усталостных свойств материалов и визуализация данных распространения поверхностных волн в материалах при неразрушающем контроле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endParaRPr lang="ru-RU" sz="900" dirty="0"/>
          </a:p>
          <a:p>
            <a:pPr algn="just"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Основные технические характеристики</a:t>
            </a:r>
          </a:p>
        </p:txBody>
      </p:sp>
      <p:pic>
        <p:nvPicPr>
          <p:cNvPr id="19" name="Рисунок 19" descr="C:\Users\red\Desktop\Бесконтактный УЗ\воздушный\8.jpg"/>
          <p:cNvPicPr>
            <a:extLst>
              <a:ext uri="smNativeData">
                <pr:smNativeData xmlns="" xmlns:p14="http://schemas.microsoft.com/office/powerpoint/2010/main" xmlns:pr="smNativeData" val="SMDATA_15_RmuOYRMAAAAlAAAAEQAAAA0A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IodgBDAAAABAAAAAAAAAAAAAAAAAAAAAAAAAAHgAAAGgAAAAAAAAAAAAAAAAAAAAAAAAAAAAAABAnAAAQJwAAAAAAAAAAAAAAAAAAAAAAAAAAAAAAAAAAAAAAAAAAAAAUAAAAAAAAAMDA/wAAAAAAZAAAADIAAAAAAAAAZAAAAAAAAAB/f38ACgAAAB8AAABUAAAAu+DjBf///wEAAAAAAAAAAAAAAAAAAAAAAAAAAAAAAAAAAAAAAAAAAAAAAAJ/f38AgICAA8zMzADAwP8Af39/AAAAAAAAAAAAAAAAAP///wAAAAAAIQAAABgAAAAUAAAASRUAAOsDAADpIwAAeAkAAB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828000" y="5332383"/>
            <a:ext cx="2377440" cy="90233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" name="Рисунок 20" descr="C:\Users\red\Desktop\Бесконтактный УЗ\воздушный\5.jpg"/>
          <p:cNvPicPr>
            <a:extLst>
              <a:ext uri="smNativeData">
                <pr:smNativeData xmlns="" xmlns:p14="http://schemas.microsoft.com/office/powerpoint/2010/main" xmlns:pr="smNativeData" val="SMDATA_15_RmuOYRMAAAAlAAAAEQAAAA0A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u+DjBf///wEAAAAAAAAAAAAAAAAAAAAAAAAAAAAAAAAAAAAAAAAAAAAAAAJ/f38AgICAA8zMzADAwP8Af39/AAAAAAAAAAAAAAAAAP///wAAAAAAIQAAABgAAAAUAAAAkyQAAO8DAABeMwAAewkAABAAAAAmAAAACAAAAP//////////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3313390" y="5334923"/>
            <a:ext cx="2404745" cy="9017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5" name="Picture 2" descr="https://storage.tpu.ru/common/2018/11/16/1xkwo1eW.jpg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5_RmuOYRMAAAAlAAAAEQAAAC0A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u+DjBf///wEAAAAAAAAAAAAAAAAAAAAAAAAAAAAAAAAAAAAAAAAAAAAAAAJ/f38AgICAA8zMzADAwP8Af39/AAAAAAAAAAAAAAAAAP///wAAAAAAIQAAABgAAAAUAAAAZAEAAOIKAAAbEwAAqhYAABAAAAAmAAAACAAAAP//////////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6840000" y="2399665"/>
            <a:ext cx="4680000" cy="3112432"/>
          </a:xfrm>
          <a:prstGeom prst="rect">
            <a:avLst/>
          </a:prstGeom>
          <a:noFill/>
          <a:ln>
            <a:noFill/>
          </a:ln>
          <a:effectLst/>
        </p:spPr>
      </p:pic>
      <p:graphicFrame>
        <p:nvGraphicFramePr>
          <p:cNvPr id="26" name="Таблица 25">
            <a:extLst>
              <a:ext uri="{FF2B5EF4-FFF2-40B4-BE49-F238E27FC236}">
                <a16:creationId xmlns:a16="http://schemas.microsoft.com/office/drawing/2014/main" id="{A17BEC9B-A45A-4876-A7E0-496AAB4452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112080"/>
              </p:ext>
            </p:extLst>
          </p:nvPr>
        </p:nvGraphicFramePr>
        <p:xfrm>
          <a:off x="828000" y="2914199"/>
          <a:ext cx="4915575" cy="230880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334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1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lang="ru-ru"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Лазерная безопасность 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lang="ru-ru"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класс 2 (видимый луч, 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&lt;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1 мВт)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lang="ru-ru"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Рабочее расстояние 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lang="ru-ru"/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</a:rPr>
                        <a:t>125 мм до 100 м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lang="ru-ru"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Угол сканирования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lang="ru-ru"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°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×40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°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(гор. × </a:t>
                      </a:r>
                      <a:r>
                        <a:rPr lang="ru-ru" sz="1000" b="0" dirty="0" err="1">
                          <a:solidFill>
                            <a:schemeClr val="tx1"/>
                          </a:solidFill>
                        </a:rPr>
                        <a:t>верт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.) 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lang="ru-ru"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Свойства сканера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lang="ru-ru"/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</a:rPr>
                        <a:t>угловое разрешение </a:t>
                      </a:r>
                      <a:r>
                        <a:rPr lang="en-us" sz="1000" b="0">
                          <a:solidFill>
                            <a:schemeClr val="tx1"/>
                          </a:solidFill>
                        </a:rPr>
                        <a:t>&lt;0</a:t>
                      </a:r>
                      <a:r>
                        <a:rPr lang="ru-ru" sz="1000" b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sz="1000" b="0">
                          <a:solidFill>
                            <a:schemeClr val="tx1"/>
                          </a:solidFill>
                        </a:rPr>
                        <a:t>002ᵒ, </a:t>
                      </a:r>
                      <a:endParaRPr lang="ru-ru" sz="1000" b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lang="ru-ru"/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</a:rPr>
                        <a:t>макс. 50 точек/с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lang="ru-ru"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Размер образца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/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</a:rPr>
                        <a:t>от нескольких мм² до нескольких м²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lang="ru-ru"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Камера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HD,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поле обзора </a:t>
                      </a:r>
                    </a:p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55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ᵒ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×32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ᵒ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(гор. × </a:t>
                      </a:r>
                      <a:r>
                        <a:rPr lang="ru-ru" sz="1000" b="0" dirty="0" err="1">
                          <a:solidFill>
                            <a:schemeClr val="tx1"/>
                          </a:solidFill>
                        </a:rPr>
                        <a:t>верт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.) 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lang="ru-ru"/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</a:rPr>
                        <a:t>Частотный диапазон декодера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lang="ru-ru"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0 Гц до 25 МГц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lang="ru-ru"/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</a:rPr>
                        <a:t>Разрешение, Гц</a:t>
                      </a:r>
                    </a:p>
                  </a:txBody>
                  <a:tcPr marL="0" marR="0" marT="46800" marB="46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</a:rPr>
                        <a:t>0,12…30</a:t>
                      </a:r>
                    </a:p>
                  </a:txBody>
                  <a:tcPr marL="0" marR="0" marT="46800" marB="468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5753069"/>
                  </a:ext>
                </a:extLst>
              </a:tr>
            </a:tbl>
          </a:graphicData>
        </a:graphic>
      </p:graphicFrame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6840001" y="5511269"/>
            <a:ext cx="4679999" cy="514738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ru-RU" sz="1200" b="1" dirty="0">
                <a:solidFill>
                  <a:schemeClr val="accent1"/>
                </a:solidFill>
              </a:rPr>
              <a:t>Внешний вид установки сканирующей лазерной допплеровской </a:t>
            </a:r>
            <a:r>
              <a:rPr lang="ru-RU" sz="1200" b="1" dirty="0" err="1">
                <a:solidFill>
                  <a:schemeClr val="accent1"/>
                </a:solidFill>
              </a:rPr>
              <a:t>виброметрии</a:t>
            </a:r>
            <a:endParaRPr lang="ru-RU" sz="1200" b="1" dirty="0">
              <a:solidFill>
                <a:schemeClr val="accent1"/>
              </a:solidFill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2C80730-D66F-4EC9-A246-2BC49D53FDD1}"/>
              </a:ext>
            </a:extLst>
          </p:cNvPr>
          <p:cNvSpPr/>
          <p:nvPr/>
        </p:nvSpPr>
        <p:spPr>
          <a:xfrm>
            <a:off x="807771" y="6234718"/>
            <a:ext cx="4910364" cy="461665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Измерение размеров ударного повреждения в композите путем анализа изображений колебаний</a:t>
            </a:r>
          </a:p>
        </p:txBody>
      </p:sp>
    </p:spTree>
    <p:extLst>
      <p:ext uri="{BB962C8B-B14F-4D97-AF65-F5344CB8AC3E}">
        <p14:creationId xmlns:p14="http://schemas.microsoft.com/office/powerpoint/2010/main" val="39788742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88467A-AB82-436D-BA6A-EADDD7DCC449}"/>
              </a:ext>
            </a:extLst>
          </p:cNvPr>
          <p:cNvSpPr/>
          <p:nvPr/>
        </p:nvSpPr>
        <p:spPr>
          <a:xfrm>
            <a:off x="828000" y="1872000"/>
            <a:ext cx="4915575" cy="2888859"/>
          </a:xfrm>
          <a:prstGeom prst="rect">
            <a:avLst/>
          </a:prstGeom>
        </p:spPr>
        <p:txBody>
          <a:bodyPr wrap="square" lIns="0" tIns="0" rIns="0" bIns="72000">
            <a:spAutoFit/>
          </a:bodyPr>
          <a:lstStyle/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Назначение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000" dirty="0" err="1"/>
              <a:t>Микроэлектромеханические</a:t>
            </a:r>
            <a:r>
              <a:rPr lang="ru-RU" sz="1000" dirty="0"/>
              <a:t> системы (МЭМС) для измерения параметров техногенных объектов и живых систем.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endParaRPr lang="ru-RU" sz="900" dirty="0"/>
          </a:p>
          <a:p>
            <a:pPr algn="just"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Виды услуг</a:t>
            </a:r>
          </a:p>
          <a:p>
            <a:pPr marL="171450" indent="-171450" algn="just" defTabSz="771525">
              <a:spcBef>
                <a:spcPts val="0"/>
              </a:spcBef>
              <a:buClr>
                <a:srgbClr val="5AB414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000" dirty="0">
                <a:cs typeface="Times New Roman" pitchFamily="18" charset="0"/>
              </a:rPr>
              <a:t>Разработка конструкций многокомпонентных МЭМС: гироскопов, акселерометров, датчиков давления, температуры и т.д. по техническим требованиям заказчика с использованием </a:t>
            </a:r>
            <a:r>
              <a:rPr lang="ru-RU" altLang="ru-RU" sz="1000" dirty="0" err="1">
                <a:cs typeface="Times New Roman" pitchFamily="18" charset="0"/>
              </a:rPr>
              <a:t>специализированныз</a:t>
            </a:r>
            <a:r>
              <a:rPr lang="ru-RU" altLang="ru-RU" sz="1000" dirty="0">
                <a:cs typeface="Times New Roman" pitchFamily="18" charset="0"/>
              </a:rPr>
              <a:t> программных  продуктов.</a:t>
            </a:r>
          </a:p>
          <a:p>
            <a:pPr marL="171450" indent="-171450" algn="just" defTabSz="771525">
              <a:spcBef>
                <a:spcPts val="0"/>
              </a:spcBef>
              <a:buClr>
                <a:srgbClr val="5AB414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000" dirty="0">
                <a:cs typeface="Times New Roman" pitchFamily="18" charset="0"/>
              </a:rPr>
              <a:t>Разработка  конструкций МЭМС, устойчивых к внутренним и внешним возмущающим факторам (удары, вибрации и температурные воздействия).</a:t>
            </a:r>
          </a:p>
          <a:p>
            <a:pPr marL="171450" indent="-171450" algn="just" defTabSz="771525">
              <a:spcBef>
                <a:spcPts val="0"/>
              </a:spcBef>
              <a:buClr>
                <a:srgbClr val="5AB414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000" dirty="0">
                <a:cs typeface="Times New Roman" pitchFamily="18" charset="0"/>
              </a:rPr>
              <a:t>Разработка лабораторных технологических регламентов изготовления МЭМС под оборудование заказчика.</a:t>
            </a:r>
          </a:p>
          <a:p>
            <a:pPr marL="171450" indent="-171450" algn="just" defTabSz="771525">
              <a:spcBef>
                <a:spcPts val="0"/>
              </a:spcBef>
              <a:buClr>
                <a:srgbClr val="5AB414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000" dirty="0">
                <a:cs typeface="Times New Roman" pitchFamily="18" charset="0"/>
              </a:rPr>
              <a:t>Контроль микромеханических структур после изготовления (контроль размеров и целостности структур).</a:t>
            </a:r>
          </a:p>
          <a:p>
            <a:pPr marL="171450" indent="-171450" algn="just" defTabSz="771525">
              <a:spcBef>
                <a:spcPts val="0"/>
              </a:spcBef>
              <a:buClr>
                <a:srgbClr val="5AB414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000" dirty="0">
                <a:cs typeface="Times New Roman" pitchFamily="18" charset="0"/>
              </a:rPr>
              <a:t>Температурно-вакуумные исследования характеристик МЭМС.</a:t>
            </a:r>
          </a:p>
          <a:p>
            <a:pPr marL="171450" indent="-171450" algn="just" defTabSz="771525">
              <a:spcBef>
                <a:spcPts val="0"/>
              </a:spcBef>
              <a:buClr>
                <a:srgbClr val="5AB414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000" dirty="0">
                <a:cs typeface="Times New Roman" pitchFamily="18" charset="0"/>
              </a:rPr>
              <a:t>Распайка кристаллов МЭМС в корпус.</a:t>
            </a:r>
          </a:p>
        </p:txBody>
      </p:sp>
      <p:grpSp>
        <p:nvGrpSpPr>
          <p:cNvPr id="27" name="Группа 15"/>
          <p:cNvGrpSpPr>
            <a:grpSpLocks/>
          </p:cNvGrpSpPr>
          <p:nvPr/>
        </p:nvGrpSpPr>
        <p:grpSpPr bwMode="auto">
          <a:xfrm>
            <a:off x="6840001" y="3668131"/>
            <a:ext cx="4680000" cy="2185456"/>
            <a:chOff x="1761408" y="2462168"/>
            <a:chExt cx="5212818" cy="2322234"/>
          </a:xfrm>
        </p:grpSpPr>
        <p:pic>
          <p:nvPicPr>
            <p:cNvPr id="28" name="Рисунок 1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61408" y="2957170"/>
              <a:ext cx="1622869" cy="1345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Рисунок 2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87788" y="2462168"/>
              <a:ext cx="3086438" cy="2322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" name="Прямоугольник 3"/>
            <p:cNvSpPr>
              <a:spLocks noChangeArrowheads="1"/>
            </p:cNvSpPr>
            <p:nvPr/>
          </p:nvSpPr>
          <p:spPr bwMode="auto">
            <a:xfrm>
              <a:off x="2376164" y="3168131"/>
              <a:ext cx="360041" cy="270443"/>
            </a:xfrm>
            <a:prstGeom prst="rect">
              <a:avLst/>
            </a:prstGeom>
            <a:noFill/>
            <a:ln w="28575" algn="ctr">
              <a:solidFill>
                <a:srgbClr val="009200"/>
              </a:solidFill>
              <a:round/>
              <a:headEnd/>
              <a:tailEnd/>
            </a:ln>
          </p:spPr>
          <p:txBody>
            <a:bodyPr/>
            <a:lstStyle/>
            <a:p>
              <a:pPr defTabSz="771525" eaLnBrk="1" hangingPunct="1"/>
              <a:endParaRPr lang="ru-RU" sz="1000"/>
            </a:p>
          </p:txBody>
        </p:sp>
        <p:cxnSp>
          <p:nvCxnSpPr>
            <p:cNvPr id="31" name="Прямая соединительная линия 6"/>
            <p:cNvCxnSpPr>
              <a:cxnSpLocks noChangeShapeType="1"/>
            </p:cNvCxnSpPr>
            <p:nvPr/>
          </p:nvCxnSpPr>
          <p:spPr bwMode="auto">
            <a:xfrm flipV="1">
              <a:off x="2736206" y="2480248"/>
              <a:ext cx="1151582" cy="687883"/>
            </a:xfrm>
            <a:prstGeom prst="line">
              <a:avLst/>
            </a:prstGeom>
            <a:noFill/>
            <a:ln w="28575" algn="ctr">
              <a:solidFill>
                <a:srgbClr val="009200"/>
              </a:solidFill>
              <a:round/>
              <a:headEnd/>
              <a:tailEnd/>
            </a:ln>
          </p:spPr>
        </p:cxnSp>
        <p:cxnSp>
          <p:nvCxnSpPr>
            <p:cNvPr id="32" name="Прямая соединительная линия 8"/>
            <p:cNvCxnSpPr>
              <a:cxnSpLocks noChangeShapeType="1"/>
            </p:cNvCxnSpPr>
            <p:nvPr/>
          </p:nvCxnSpPr>
          <p:spPr bwMode="auto">
            <a:xfrm>
              <a:off x="2736206" y="3438574"/>
              <a:ext cx="1151582" cy="1341019"/>
            </a:xfrm>
            <a:prstGeom prst="line">
              <a:avLst/>
            </a:prstGeom>
            <a:noFill/>
            <a:ln w="28575" algn="ctr">
              <a:solidFill>
                <a:srgbClr val="009200"/>
              </a:solidFill>
              <a:round/>
              <a:headEnd/>
              <a:tailEnd/>
            </a:ln>
          </p:spPr>
        </p:cxnSp>
        <p:sp>
          <p:nvSpPr>
            <p:cNvPr id="33" name="Прямоугольник 13"/>
            <p:cNvSpPr>
              <a:spLocks noChangeArrowheads="1"/>
            </p:cNvSpPr>
            <p:nvPr/>
          </p:nvSpPr>
          <p:spPr bwMode="auto">
            <a:xfrm>
              <a:off x="3888333" y="2480246"/>
              <a:ext cx="3085893" cy="2304155"/>
            </a:xfrm>
            <a:prstGeom prst="rect">
              <a:avLst/>
            </a:prstGeom>
            <a:noFill/>
            <a:ln w="28575" algn="ctr">
              <a:solidFill>
                <a:srgbClr val="009200"/>
              </a:solidFill>
              <a:round/>
              <a:headEnd/>
              <a:tailEnd/>
            </a:ln>
          </p:spPr>
          <p:txBody>
            <a:bodyPr/>
            <a:lstStyle/>
            <a:p>
              <a:pPr defTabSz="771525" eaLnBrk="1" hangingPunct="1"/>
              <a:endParaRPr lang="ru-RU" sz="1000"/>
            </a:p>
          </p:txBody>
        </p:sp>
      </p:grp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591E624F-8101-469E-B6D2-38C593CCF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/>
              <a:t>УСЛУГИ</a:t>
            </a:r>
            <a:r>
              <a:rPr lang="ru-RU" dirty="0"/>
              <a:t> </a:t>
            </a:r>
            <a:br>
              <a:rPr lang="ru-RU" dirty="0"/>
            </a:br>
            <a:r>
              <a:rPr lang="ru-RU" sz="2200" dirty="0"/>
              <a:t>Проектирование и испытания </a:t>
            </a:r>
            <a:br>
              <a:rPr lang="ru-RU" sz="2200" dirty="0"/>
            </a:br>
            <a:r>
              <a:rPr lang="ru-RU" sz="2200" dirty="0" err="1"/>
              <a:t>Мэмс</a:t>
            </a:r>
            <a:r>
              <a:rPr lang="ru-RU" sz="2200" dirty="0"/>
              <a:t> сенсоров</a:t>
            </a:r>
            <a:br>
              <a:rPr lang="ru-RU" dirty="0"/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6840000" y="5857350"/>
            <a:ext cx="4679999" cy="514738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ru-RU" sz="1200" b="1" dirty="0">
                <a:solidFill>
                  <a:schemeClr val="accent1"/>
                </a:solidFill>
              </a:rPr>
              <a:t>Образец спроектированного и изготовленного МЭМС гироскопа-акселерометра​</a:t>
            </a:r>
          </a:p>
        </p:txBody>
      </p:sp>
      <p:pic>
        <p:nvPicPr>
          <p:cNvPr id="24" name="Picture 3" descr="J:\Barbin\SEM\20160304\325\300-2_q0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575" y="4943719"/>
            <a:ext cx="1440000" cy="1080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4" descr="J:\Barbin\SEM\20160225\S15\S10u_q0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787" y="4943719"/>
            <a:ext cx="1440000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7" descr="J:\Barbin\SEM\20160225\S15\S10u_q02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00" y="4951075"/>
            <a:ext cx="1440000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B2C80730-D66F-4EC9-A246-2BC49D53FDD1}"/>
              </a:ext>
            </a:extLst>
          </p:cNvPr>
          <p:cNvSpPr/>
          <p:nvPr/>
        </p:nvSpPr>
        <p:spPr>
          <a:xfrm>
            <a:off x="828000" y="6031075"/>
            <a:ext cx="4910364" cy="461665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</a:rPr>
              <a:t>Пример контроля микромеханических структур после изготовления </a:t>
            </a:r>
          </a:p>
        </p:txBody>
      </p:sp>
      <p:graphicFrame>
        <p:nvGraphicFramePr>
          <p:cNvPr id="44" name="Объект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5930737"/>
              </p:ext>
            </p:extLst>
          </p:nvPr>
        </p:nvGraphicFramePr>
        <p:xfrm>
          <a:off x="9360000" y="1717928"/>
          <a:ext cx="2160000" cy="1209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Точечный рисунок" r:id="rId7" imgW="9580952" imgH="5353797" progId="Paint.Picture">
                  <p:embed/>
                </p:oleObj>
              </mc:Choice>
              <mc:Fallback>
                <p:oleObj name="Точечный рисунок" r:id="rId7" imgW="9580952" imgH="5353797" progId="Paint.Picture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60000" y="1717928"/>
                        <a:ext cx="2160000" cy="120987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Объект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0168424"/>
              </p:ext>
            </p:extLst>
          </p:nvPr>
        </p:nvGraphicFramePr>
        <p:xfrm>
          <a:off x="6840001" y="1711490"/>
          <a:ext cx="2160000" cy="12163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Точечный рисунок" r:id="rId9" imgW="9561905" imgH="5447619" progId="Paint.Picture">
                  <p:embed/>
                </p:oleObj>
              </mc:Choice>
              <mc:Fallback>
                <p:oleObj name="Точечный рисунок" r:id="rId9" imgW="9561905" imgH="5447619" progId="Paint.Picture">
                  <p:embed/>
                  <p:pic>
                    <p:nvPicPr>
                      <p:cNvPr id="13" name="Объект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0001" y="1711490"/>
                        <a:ext cx="2160000" cy="121631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6834790" y="2927801"/>
            <a:ext cx="4679999" cy="514738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ru-RU" sz="1200" b="1" dirty="0">
                <a:solidFill>
                  <a:schemeClr val="accent1"/>
                </a:solidFill>
              </a:rPr>
              <a:t>Пример анализа конструкции </a:t>
            </a:r>
          </a:p>
          <a:p>
            <a:pPr algn="ctr"/>
            <a:r>
              <a:rPr lang="ru-RU" sz="1200" b="1" dirty="0">
                <a:solidFill>
                  <a:schemeClr val="accent1"/>
                </a:solidFill>
              </a:rPr>
              <a:t>МЭМС гироскопа-акселерометра </a:t>
            </a:r>
          </a:p>
        </p:txBody>
      </p:sp>
    </p:spTree>
    <p:extLst>
      <p:ext uri="{BB962C8B-B14F-4D97-AF65-F5344CB8AC3E}">
        <p14:creationId xmlns:p14="http://schemas.microsoft.com/office/powerpoint/2010/main" val="3257359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88467A-AB82-436D-BA6A-EADDD7DCC449}"/>
              </a:ext>
            </a:extLst>
          </p:cNvPr>
          <p:cNvSpPr/>
          <p:nvPr/>
        </p:nvSpPr>
        <p:spPr>
          <a:xfrm>
            <a:off x="828000" y="1872000"/>
            <a:ext cx="4915575" cy="1811641"/>
          </a:xfrm>
          <a:prstGeom prst="rect">
            <a:avLst/>
          </a:prstGeom>
        </p:spPr>
        <p:txBody>
          <a:bodyPr wrap="square" lIns="0" tIns="0" rIns="0" bIns="72000">
            <a:spAutoFit/>
          </a:bodyPr>
          <a:lstStyle/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Назначение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000" dirty="0"/>
              <a:t>Работы по испытаниям электронной компонентой базы, материалов и изделий космического назначения.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endParaRPr lang="ru-RU" sz="900" dirty="0"/>
          </a:p>
          <a:p>
            <a:pPr algn="just"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Виды услуг</a:t>
            </a:r>
          </a:p>
          <a:p>
            <a:pPr marL="171450" indent="-171450" algn="just" defTabSz="771525">
              <a:spcBef>
                <a:spcPts val="0"/>
              </a:spcBef>
              <a:buClr>
                <a:srgbClr val="3E8AC5"/>
              </a:buClr>
              <a:buFont typeface="Wingdings" panose="05000000000000000000" pitchFamily="2" charset="2"/>
              <a:buChar char="§"/>
            </a:pPr>
            <a:r>
              <a:rPr lang="ru-RU" altLang="ru-RU" sz="1000" dirty="0"/>
              <a:t>Испытания электронных компонентов на дозовые эффекты.</a:t>
            </a:r>
          </a:p>
          <a:p>
            <a:pPr marL="171450" indent="-171450" algn="just" defTabSz="771525">
              <a:spcBef>
                <a:spcPts val="0"/>
              </a:spcBef>
              <a:buClr>
                <a:srgbClr val="3E8AC5"/>
              </a:buClr>
              <a:buFont typeface="Wingdings" panose="05000000000000000000" pitchFamily="2" charset="2"/>
              <a:buChar char="§"/>
            </a:pPr>
            <a:r>
              <a:rPr lang="ru-RU" altLang="ru-RU" sz="1000" dirty="0"/>
              <a:t>Испытания конструкционных диэлектриков на радиационную стойкость.</a:t>
            </a:r>
          </a:p>
          <a:p>
            <a:pPr marL="171450" indent="-171450" algn="just" defTabSz="771525">
              <a:spcBef>
                <a:spcPts val="0"/>
              </a:spcBef>
              <a:buClr>
                <a:srgbClr val="3E8AC5"/>
              </a:buClr>
              <a:buFont typeface="Wingdings" panose="05000000000000000000" pitchFamily="2" charset="2"/>
              <a:buChar char="§"/>
            </a:pPr>
            <a:r>
              <a:rPr lang="ru-RU" altLang="ru-RU" sz="1000" dirty="0"/>
              <a:t>Испытания конструкционных диэлектриков на воздействие геомагнитной плазмы.</a:t>
            </a:r>
          </a:p>
          <a:p>
            <a:pPr marL="171450" indent="-171450" algn="just" defTabSz="771525">
              <a:spcBef>
                <a:spcPts val="0"/>
              </a:spcBef>
              <a:buClr>
                <a:srgbClr val="3E8AC5"/>
              </a:buClr>
              <a:buFont typeface="Wingdings" panose="05000000000000000000" pitchFamily="2" charset="2"/>
              <a:buChar char="§"/>
            </a:pPr>
            <a:r>
              <a:rPr lang="ru-RU" altLang="ru-RU" sz="1000" dirty="0"/>
              <a:t>Разработка испытательного оборудования.</a:t>
            </a:r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591E624F-8101-469E-B6D2-38C593CCF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/>
              <a:t>УСЛУГИ</a:t>
            </a:r>
            <a:r>
              <a:rPr lang="ru-RU" dirty="0"/>
              <a:t> </a:t>
            </a:r>
            <a:br>
              <a:rPr lang="ru-RU" dirty="0"/>
            </a:br>
            <a:r>
              <a:rPr lang="ru-RU" sz="2200" dirty="0"/>
              <a:t>Испытательный центр</a:t>
            </a:r>
            <a:br>
              <a:rPr lang="ru-RU" sz="2200" dirty="0"/>
            </a:br>
            <a:br>
              <a:rPr lang="ru-RU" sz="2200" dirty="0"/>
            </a:b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3" r="11175" b="5545"/>
          <a:stretch/>
        </p:blipFill>
        <p:spPr>
          <a:xfrm>
            <a:off x="1732874" y="3836041"/>
            <a:ext cx="3105825" cy="2293739"/>
          </a:xfrm>
          <a:prstGeom prst="rect">
            <a:avLst/>
          </a:prstGeom>
        </p:spPr>
      </p:pic>
      <p:pic>
        <p:nvPicPr>
          <p:cNvPr id="6146" name="Picture 2" descr="Новости / Служба новостей ТПУ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96"/>
          <a:stretch/>
        </p:blipFill>
        <p:spPr bwMode="auto">
          <a:xfrm>
            <a:off x="6859050" y="2578740"/>
            <a:ext cx="4680000" cy="3015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FFBB560-1A1E-40BC-9F59-D19C1F3EF22C}"/>
              </a:ext>
            </a:extLst>
          </p:cNvPr>
          <p:cNvSpPr/>
          <p:nvPr/>
        </p:nvSpPr>
        <p:spPr>
          <a:xfrm>
            <a:off x="6859050" y="5573679"/>
            <a:ext cx="4679999" cy="330072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ru-RU" sz="1200" b="1" dirty="0" err="1">
                <a:solidFill>
                  <a:schemeClr val="accent1"/>
                </a:solidFill>
              </a:rPr>
              <a:t>Испытательно</a:t>
            </a:r>
            <a:r>
              <a:rPr lang="ru-RU" sz="1200" b="1" dirty="0">
                <a:solidFill>
                  <a:schemeClr val="accent1"/>
                </a:solidFill>
              </a:rPr>
              <a:t>-моделирующий стенд «Прогноз-2»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2C80730-D66F-4EC9-A246-2BC49D53FDD1}"/>
              </a:ext>
            </a:extLst>
          </p:cNvPr>
          <p:cNvSpPr/>
          <p:nvPr/>
        </p:nvSpPr>
        <p:spPr>
          <a:xfrm>
            <a:off x="828000" y="6129780"/>
            <a:ext cx="4910364" cy="461665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ru-RU" sz="1200" b="1" dirty="0">
                <a:solidFill>
                  <a:schemeClr val="accent1"/>
                </a:solidFill>
              </a:rPr>
              <a:t>Стенд для диагностики электронных компонент космического назначения</a:t>
            </a:r>
          </a:p>
        </p:txBody>
      </p:sp>
    </p:spTree>
    <p:extLst>
      <p:ext uri="{BB962C8B-B14F-4D97-AF65-F5344CB8AC3E}">
        <p14:creationId xmlns:p14="http://schemas.microsoft.com/office/powerpoint/2010/main" val="153970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88467A-AB82-436D-BA6A-EADDD7DCC449}"/>
              </a:ext>
            </a:extLst>
          </p:cNvPr>
          <p:cNvSpPr/>
          <p:nvPr/>
        </p:nvSpPr>
        <p:spPr>
          <a:xfrm>
            <a:off x="828000" y="1872000"/>
            <a:ext cx="4915575" cy="1796252"/>
          </a:xfrm>
          <a:prstGeom prst="rect">
            <a:avLst/>
          </a:prstGeom>
        </p:spPr>
        <p:txBody>
          <a:bodyPr wrap="square" lIns="0" tIns="0" rIns="0" bIns="72000">
            <a:spAutoFit/>
          </a:bodyPr>
          <a:lstStyle/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200" b="1" dirty="0">
                <a:solidFill>
                  <a:srgbClr val="5AB414"/>
                </a:solidFill>
              </a:rPr>
              <a:t>Назначение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000" dirty="0"/>
              <a:t>Система предназначена для контроля металлических объектов.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000" dirty="0"/>
              <a:t>Возможность использования цифрового детектора излучения позволяет применить алгоритмы обработки изображений для повышения качества контроля и </a:t>
            </a:r>
            <a:r>
              <a:rPr lang="ru-RU" sz="1000" dirty="0" err="1"/>
              <a:t>выявляемости</a:t>
            </a:r>
            <a:r>
              <a:rPr lang="ru-RU" sz="1000" dirty="0"/>
              <a:t> дефектов, а также сокращает время на проведение инспекции.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r>
              <a:rPr lang="ru-RU" sz="1000" dirty="0"/>
              <a:t>Применение принципа обратного рассеяния позволяет увеличить точность измерения геометрических параметров дефектов и их обнаружения в пространстве.</a:t>
            </a:r>
          </a:p>
          <a:p>
            <a:pPr algn="just">
              <a:spcAft>
                <a:spcPts val="0"/>
              </a:spcAft>
              <a:buClr>
                <a:srgbClr val="006699"/>
              </a:buClr>
              <a:defRPr/>
            </a:pPr>
            <a:endParaRPr lang="ru-RU" sz="1000" dirty="0"/>
          </a:p>
          <a:p>
            <a:pPr algn="just">
              <a:buClr>
                <a:srgbClr val="006699"/>
              </a:buClr>
              <a:defRPr/>
            </a:pPr>
            <a:r>
              <a:rPr lang="ru-RU" sz="1000" b="1" dirty="0">
                <a:solidFill>
                  <a:srgbClr val="5AB414"/>
                </a:solidFill>
              </a:rPr>
              <a:t>Основные технические характеристики</a:t>
            </a:r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591E624F-8101-469E-B6D2-38C593CCF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/>
              <a:t>АЛЬБЕДНАЯ КОМПТОНОВСКАЯ ТОМОГРАФИЯ ДЛЯ МЕТАЛЛИЧЕСКИХ ОБЪЕКТОВ НА ОСНОВЕ </a:t>
            </a:r>
            <a:br>
              <a:rPr lang="en-US" sz="2000" dirty="0"/>
            </a:br>
            <a:r>
              <a:rPr lang="ru-RU" sz="2000" dirty="0"/>
              <a:t>ПРИНЦИПА ОБРАТНОГО РАССЕИВАНИЯ</a:t>
            </a:r>
          </a:p>
        </p:txBody>
      </p:sp>
      <p:pic>
        <p:nvPicPr>
          <p:cNvPr id="10" name="Рисунок 25" descr="WhatsApp Image 2019-04-29 at 09">
            <a:extLst>
              <a:ext uri="{FF2B5EF4-FFF2-40B4-BE49-F238E27FC236}">
                <a16:creationId xmlns:a16="http://schemas.microsoft.com/office/drawing/2014/main" id="{70954640-8E12-4751-BA7A-D4455DEC43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57310" y="4218270"/>
            <a:ext cx="3576862" cy="2012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1055FEF-0A8F-4BC9-BBF0-39C493BAD0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73880" y="1554135"/>
            <a:ext cx="2829950" cy="2051714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E72FE4C-9F96-478D-877D-5EE974E69BC1}"/>
              </a:ext>
            </a:extLst>
          </p:cNvPr>
          <p:cNvSpPr/>
          <p:nvPr/>
        </p:nvSpPr>
        <p:spPr>
          <a:xfrm>
            <a:off x="7054832" y="6230493"/>
            <a:ext cx="44709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1"/>
                </a:solidFill>
              </a:rPr>
              <a:t>Внешний вид системы комптоновской томографии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00FDFCE-C7E8-4E4A-BC6E-B840A4423746}"/>
              </a:ext>
            </a:extLst>
          </p:cNvPr>
          <p:cNvSpPr/>
          <p:nvPr/>
        </p:nvSpPr>
        <p:spPr>
          <a:xfrm>
            <a:off x="7097918" y="3681227"/>
            <a:ext cx="39918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1"/>
                </a:solidFill>
              </a:rPr>
              <a:t>Модель системы комптоновской томографии</a:t>
            </a: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9C0EB80F-39CD-4DDC-94E4-164EB73FB9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478065"/>
              </p:ext>
            </p:extLst>
          </p:nvPr>
        </p:nvGraphicFramePr>
        <p:xfrm>
          <a:off x="828000" y="3605849"/>
          <a:ext cx="4915575" cy="2307599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34773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8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07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Глубина контроля, мм</a:t>
                      </a:r>
                    </a:p>
                  </a:txBody>
                  <a:tcPr marL="96756" marR="9675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 8</a:t>
                      </a:r>
                    </a:p>
                  </a:txBody>
                  <a:tcPr marL="96756" marR="9675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7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Время контроля, с</a:t>
                      </a:r>
                    </a:p>
                  </a:txBody>
                  <a:tcPr marL="96756" marR="9675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6756" marR="9675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Разрешающая способность, </a:t>
                      </a:r>
                      <a:r>
                        <a:rPr lang="ru-RU" altLang="ru-RU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мм3</a:t>
                      </a:r>
                    </a:p>
                  </a:txBody>
                  <a:tcPr marL="96756" marR="9675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altLang="ru-RU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0,6</a:t>
                      </a:r>
                      <a:r>
                        <a:rPr lang="ru-RU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×</a:t>
                      </a:r>
                      <a:r>
                        <a:rPr lang="ru-RU" altLang="ru-RU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0,6</a:t>
                      </a:r>
                      <a:r>
                        <a:rPr lang="ru-RU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×</a:t>
                      </a:r>
                      <a:r>
                        <a:rPr lang="ru-RU" altLang="ru-RU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1,0</a:t>
                      </a:r>
                      <a:endParaRPr lang="ru-RU" sz="1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756" marR="9675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53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Диапазон контролируемых толщин металла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(по стали), мм</a:t>
                      </a:r>
                    </a:p>
                  </a:txBody>
                  <a:tcPr marL="96756" marR="9675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1…20</a:t>
                      </a:r>
                    </a:p>
                  </a:txBody>
                  <a:tcPr marL="96756" marR="9675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7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Контрастная чувствительность, %</a:t>
                      </a:r>
                    </a:p>
                  </a:txBody>
                  <a:tcPr marL="96756" marR="9675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не хуже 2</a:t>
                      </a:r>
                    </a:p>
                  </a:txBody>
                  <a:tcPr marL="96756" marR="9675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7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Максимальное напряжение трубки, </a:t>
                      </a:r>
                      <a:r>
                        <a:rPr lang="ru-RU" sz="10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кВ</a:t>
                      </a:r>
                      <a:endParaRPr lang="ru-RU" sz="1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756" marR="96756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 marL="96756" marR="9675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22754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sz="1050">
              <a:solidFill>
                <a:srgbClr val="5AB414"/>
              </a:solidFill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1715134" y="3469972"/>
            <a:ext cx="8752661" cy="1152302"/>
          </a:xfrm>
          <a:prstGeom prst="rect">
            <a:avLst/>
          </a:prstGeom>
          <a:noFill/>
          <a:ln>
            <a:noFill/>
          </a:ln>
          <a:effectLst/>
        </p:spPr>
        <p:txBody>
          <a:bodyPr lIns="77148" tIns="38574" rIns="77148" bIns="38574"/>
          <a:lstStyle>
            <a:lvl1pPr defTabSz="771525" eaLnBrk="0" hangingPunct="0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sz="4000" b="1" dirty="0">
                <a:latin typeface="+mj-lt"/>
                <a:ea typeface="Yu Gothic UI" charset="-128"/>
              </a:rPr>
              <a:t>Открыты к сотрудничеству!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3917" y="3403764"/>
            <a:ext cx="8622793" cy="1433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77141" tIns="38570" rIns="77141" bIns="38570"/>
          <a:lstStyle>
            <a:lvl1pPr defTabSz="771525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buNone/>
            </a:pPr>
            <a:endParaRPr lang="ru-RU" altLang="ru-RU" sz="1600" dirty="0">
              <a:solidFill>
                <a:schemeClr val="bg2">
                  <a:lumMod val="75000"/>
                </a:schemeClr>
              </a:solidFill>
              <a:latin typeface="+mn-lt"/>
              <a:ea typeface="Yu Gothic UI" panose="020B0500000000000000" pitchFamily="34" charset="-128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014153" y="4366795"/>
            <a:ext cx="8243289" cy="0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164" y="533926"/>
            <a:ext cx="5512603" cy="2045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5118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ПУ2022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6B6C6B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ПУ Бумага 2022" id="{55A60C95-F522-4BAC-9770-FCA24AF08DF3}" vid="{57619226-B091-43B9-B026-5A27E7D46D1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ШАБЛОН_ТПУ_бумага_2022</Template>
  <TotalTime>7160</TotalTime>
  <Words>2855</Words>
  <Application>Microsoft Office PowerPoint</Application>
  <PresentationFormat>Широкоэкранный</PresentationFormat>
  <Paragraphs>695</Paragraphs>
  <Slides>30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40" baseType="lpstr">
      <vt:lpstr>Yu Gothic UI</vt:lpstr>
      <vt:lpstr>Arial</vt:lpstr>
      <vt:lpstr>Calibri</vt:lpstr>
      <vt:lpstr>Symbol</vt:lpstr>
      <vt:lpstr>Times New Roman</vt:lpstr>
      <vt:lpstr>Verdana</vt:lpstr>
      <vt:lpstr>Wingdings</vt:lpstr>
      <vt:lpstr>Wingdings 2</vt:lpstr>
      <vt:lpstr>Тема Office</vt:lpstr>
      <vt:lpstr>Точечный рисунок</vt:lpstr>
      <vt:lpstr>РАЗРАБОТКИ ИНЖЕНЕРНОЙ ШКОЛЫ НЕРАЗРУШАЮЩЕГО КОНТРОЛЯ И БЕЗОПАСНОСТИ </vt:lpstr>
      <vt:lpstr>ИСТОРИЧЕСКАЯ СПРАВКА</vt:lpstr>
      <vt:lpstr>СТРУКТУРА ИШНКБ</vt:lpstr>
      <vt:lpstr>Бетатроны</vt:lpstr>
      <vt:lpstr>Бетатроны</vt:lpstr>
      <vt:lpstr>Бетатроны опыт применение</vt:lpstr>
      <vt:lpstr>роботизированная система ультразвуковой томографии</vt:lpstr>
      <vt:lpstr>РОБОТИЗИРОВАННЫЙ  ОПТИЧЕСКИЙ СКАНЕР</vt:lpstr>
      <vt:lpstr>РОБОТИЗИРОВАННАЯ ПРОМЫШЛЕННАЯ СИСТЕМА УЛЬТРАЗВУКОВОЙ ТОМОГРАФИИ</vt:lpstr>
      <vt:lpstr>Роботизированный комплекс  вихретокового контроля </vt:lpstr>
      <vt:lpstr>Роботизированный радиографический комплекс</vt:lpstr>
      <vt:lpstr>Роботизированные  Тепловые Дефектоскопы</vt:lpstr>
      <vt:lpstr>ТЕПЛОВЫЕ ДЕФЕКТОСКОПЫ</vt:lpstr>
      <vt:lpstr>Инфракрасные Томографы</vt:lpstr>
      <vt:lpstr>САМОХОДНЫЙ  ТЕПЛОВОЙ ДЕФЕКТОСКОП</vt:lpstr>
      <vt:lpstr>САМОХОДНЫЙ  рентгеновский комплекс</vt:lpstr>
      <vt:lpstr>РЕНТГЕНОВСКИЙ МИКРОТОМОГРАФ ОРЕЛ-МТ</vt:lpstr>
      <vt:lpstr>РЕНТГЕНОВСКИЙ  МИКРОТОМОГРАФ TOLMI-150-10</vt:lpstr>
      <vt:lpstr>РЕНТГЕНОВСКИЙ  ТОМОГРАФ</vt:lpstr>
      <vt:lpstr>Промышленная система рентгенографической  томографии</vt:lpstr>
      <vt:lpstr>Презентация PowerPoint</vt:lpstr>
      <vt:lpstr>ИНВЕРТОР  СВАРОЧНОГО ТОКА </vt:lpstr>
      <vt:lpstr>СВАРОЧНЫЕ  СИСТЕМЫ И ТЕХНОЛОГИИ</vt:lpstr>
      <vt:lpstr>АППАРАТНО-ПРОГРАММНЫЙ  КОМПЛЕКС ДЛЯ КАРДИОГРАФИИ</vt:lpstr>
      <vt:lpstr>БЕТАТРОННЫЙ КОМПЛЕКС  ДЛЯ ИОЭЛТ</vt:lpstr>
      <vt:lpstr>УСЛУГИ  СКАНИРУЮЩАЯ ЛАЗЕРНАЯ ДОППЛЕРОВСКАЯ ВИБРОМЕТРИЯ  </vt:lpstr>
      <vt:lpstr>УСЛУГИ  Проектирование и испытания  Мэмс сенсоров </vt:lpstr>
      <vt:lpstr>УСЛУГИ  Испытательный центр  </vt:lpstr>
      <vt:lpstr>АЛЬБЕДНАЯ КОМПТОНОВСКАЯ ТОМОГРАФИЯ ДЛЯ МЕТАЛЛИЧЕСКИХ ОБЪЕКТОВ НА ОСНОВЕ  ПРИНЦИПА ОБРАТНОГО РАССЕИВАНИЯ</vt:lpstr>
      <vt:lpstr>Презентация PowerPoint</vt:lpstr>
    </vt:vector>
  </TitlesOfParts>
  <Company>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Сычевская Ольга Витальевна</dc:creator>
  <cp:lastModifiedBy>Ирина Абрашкина</cp:lastModifiedBy>
  <cp:revision>232</cp:revision>
  <cp:lastPrinted>2021-08-02T01:21:27Z</cp:lastPrinted>
  <dcterms:created xsi:type="dcterms:W3CDTF">2022-09-15T08:49:06Z</dcterms:created>
  <dcterms:modified xsi:type="dcterms:W3CDTF">2024-12-01T08:06:20Z</dcterms:modified>
</cp:coreProperties>
</file>