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8" r:id="rId3"/>
    <p:sldId id="258" r:id="rId4"/>
    <p:sldId id="304" r:id="rId5"/>
    <p:sldId id="305" r:id="rId6"/>
    <p:sldId id="257" r:id="rId7"/>
    <p:sldId id="301" r:id="rId8"/>
    <p:sldId id="303" r:id="rId9"/>
    <p:sldId id="306" r:id="rId10"/>
  </p:sldIdLst>
  <p:sldSz cx="12192000" cy="6858000"/>
  <p:notesSz cx="6791325" cy="9872663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/>
  <p:cmAuthor id="2" name="Коледа Алексей Николаевич" initials="КАН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20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-528" y="-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ФИО выступающего,</a:t>
            </a:r>
          </a:p>
          <a:p>
            <a:pPr lvl="0"/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</a:t>
            </a:r>
          </a:p>
          <a:p>
            <a:pPr lvl="4"/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kodeks.lib.tpu.ru/docs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Введение в проектную деятельность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Правила оформления графиков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fld id="{FC61D17D-810E-47B0-9165-A77B9246CC8B}" type="datetime1">
              <a:rPr lang="ru-RU"/>
              <a:t>20.11.2024</a:t>
            </a:fld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Коледа Алексей Николаевич</a:t>
            </a:r>
          </a:p>
          <a:p>
            <a:r>
              <a:rPr lang="ru-RU" dirty="0"/>
              <a:t>Доцент, к.т.н. ОЭИ ИШНКБ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293438"/>
            <a:ext cx="9202993" cy="823785"/>
          </a:xfrm>
        </p:spPr>
        <p:txBody>
          <a:bodyPr>
            <a:normAutofit fontScale="90000"/>
          </a:bodyPr>
          <a:lstStyle/>
          <a:p>
            <a:r>
              <a:rPr lang="ru-RU" dirty="0"/>
              <a:t>Где можно найти нужные ГОСТы?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407581"/>
            <a:ext cx="11572504" cy="5440893"/>
          </a:xfrm>
        </p:spPr>
        <p:txBody>
          <a:bodyPr>
            <a:normAutofit/>
          </a:bodyPr>
          <a:lstStyle/>
          <a:p>
            <a:pPr marL="0" indent="442913" algn="just">
              <a:buNone/>
            </a:pPr>
            <a:r>
              <a:rPr lang="ru-RU" sz="2800" dirty="0"/>
              <a:t>Кодекс – это справочно-правовая система по международному, федеральному и региональному законодательству. Содержит нормативно-правовые и нормативно-технические документы, материалы судебной практики, справочные и консультационные материалы по вопросам применения норм права, бухгалтерскому учету, налогообложению, кадровому учету, образцы правовых и деловых документов, формы отчетности. Каталоги стандартов, общероссийские классификаторы, терминологические словари.</a:t>
            </a:r>
          </a:p>
          <a:p>
            <a:pPr marL="0" indent="442913" algn="just">
              <a:buNone/>
            </a:pPr>
            <a:r>
              <a:rPr lang="ru-RU" sz="2800" dirty="0"/>
              <a:t>Доступ к ресурсу: </a:t>
            </a:r>
            <a:r>
              <a:rPr lang="ru-RU" sz="2800" dirty="0">
                <a:hlinkClick r:id="rId2"/>
              </a:rPr>
              <a:t>http://kodeks.lib.tpu.ru/docs</a:t>
            </a:r>
            <a:endParaRPr lang="ru-RU" sz="2800" dirty="0"/>
          </a:p>
          <a:p>
            <a:pPr marL="0" indent="442913" algn="just">
              <a:buNone/>
            </a:pP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76156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Оформление графиков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617132"/>
            <a:ext cx="11572504" cy="4844193"/>
          </a:xfrm>
        </p:spPr>
        <p:txBody>
          <a:bodyPr>
            <a:normAutofit/>
          </a:bodyPr>
          <a:lstStyle/>
          <a:p>
            <a:pPr marL="0" indent="442913" algn="just">
              <a:buNone/>
            </a:pPr>
            <a:r>
              <a:rPr lang="ru-RU" sz="3600" b="1" dirty="0"/>
              <a:t>Р 50-77-88 </a:t>
            </a:r>
            <a:r>
              <a:rPr lang="ru-RU" sz="3600" dirty="0"/>
              <a:t>Рекомендации. Единая система конструкторской документации. Правила выполнения диаграмм.</a:t>
            </a:r>
          </a:p>
          <a:p>
            <a:pPr marL="0" indent="442913" algn="just">
              <a:buNone/>
            </a:pPr>
            <a:endParaRPr lang="ru-RU" sz="3600" dirty="0"/>
          </a:p>
          <a:p>
            <a:pPr marL="0" indent="442913" algn="just">
              <a:buNone/>
            </a:pPr>
            <a:r>
              <a:rPr lang="ru-RU" sz="3600" b="1" dirty="0"/>
              <a:t>Графики</a:t>
            </a:r>
            <a:r>
              <a:rPr lang="ru-RU" sz="3600" dirty="0"/>
              <a:t> – это чертежи, отображающие количественные взаимосвязи параметров изучаемых явлений и процессов с помощью условных геометрических образов и знаков.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9728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Оформление графиков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617132"/>
            <a:ext cx="11572504" cy="4844193"/>
          </a:xfrm>
        </p:spPr>
        <p:txBody>
          <a:bodyPr>
            <a:normAutofit/>
          </a:bodyPr>
          <a:lstStyle/>
          <a:p>
            <a:pPr marL="0" indent="442913" algn="just">
              <a:buNone/>
            </a:pPr>
            <a:r>
              <a:rPr lang="ru-RU" sz="3600" dirty="0"/>
              <a:t>Графики выполняют в прямоугольной, косоугольной или полярной системах координат,  на равномерных (арифметических) и неравномерных (в т.ч. логарифмических) шкалах.</a:t>
            </a:r>
          </a:p>
          <a:p>
            <a:pPr marL="0" indent="442913" algn="just">
              <a:buNone/>
            </a:pPr>
            <a:endParaRPr lang="ru-RU" sz="3600" dirty="0"/>
          </a:p>
          <a:p>
            <a:pPr marL="0" indent="442913" algn="just">
              <a:buNone/>
            </a:pPr>
            <a:r>
              <a:rPr lang="ru-RU" sz="3600" dirty="0"/>
              <a:t>Они бывают одномерными, двумерными, трехмерными и n-мерными.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0159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Зачем нужны графики?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617132"/>
            <a:ext cx="11572504" cy="4844193"/>
          </a:xfrm>
        </p:spPr>
        <p:txBody>
          <a:bodyPr>
            <a:normAutofit fontScale="92500" lnSpcReduction="10000"/>
          </a:bodyPr>
          <a:lstStyle/>
          <a:p>
            <a:pPr marL="0" indent="442913" algn="just">
              <a:buNone/>
            </a:pPr>
            <a:r>
              <a:rPr lang="ru-RU" sz="3600" dirty="0"/>
              <a:t>Какие бывают графики по назначению:</a:t>
            </a:r>
          </a:p>
          <a:p>
            <a:pPr marL="0" indent="442913" algn="just">
              <a:buNone/>
            </a:pPr>
            <a:endParaRPr lang="ru-RU" sz="3600" dirty="0"/>
          </a:p>
          <a:p>
            <a:pPr marL="0" indent="442913" algn="just">
              <a:buNone/>
            </a:pPr>
            <a:r>
              <a:rPr lang="ru-RU" sz="3600" b="1" dirty="0"/>
              <a:t>Функциональные. </a:t>
            </a:r>
            <a:r>
              <a:rPr lang="ru-RU" sz="3600" dirty="0"/>
              <a:t>Служат для отображения изменений функции в отношении аргумента.</a:t>
            </a:r>
          </a:p>
          <a:p>
            <a:pPr marL="0" indent="442913" algn="just">
              <a:buNone/>
            </a:pPr>
            <a:r>
              <a:rPr lang="ru-RU" sz="3600" b="1" dirty="0"/>
              <a:t>Расчетные (номограммы). </a:t>
            </a:r>
            <a:r>
              <a:rPr lang="ru-RU" sz="3600" dirty="0"/>
              <a:t>Такие графики необходимы для корректного выполнения ряда математических расчетов.</a:t>
            </a:r>
          </a:p>
          <a:p>
            <a:pPr marL="0" indent="442913" algn="just">
              <a:buNone/>
            </a:pPr>
            <a:r>
              <a:rPr lang="ru-RU" sz="3600" b="1" dirty="0"/>
              <a:t>Организационные. </a:t>
            </a:r>
            <a:r>
              <a:rPr lang="ru-RU" sz="3600" dirty="0"/>
              <a:t>Чаще всего, используются при построении </a:t>
            </a:r>
            <a:r>
              <a:rPr lang="ru-RU" sz="3600" dirty="0" err="1"/>
              <a:t>планограмм</a:t>
            </a:r>
            <a:r>
              <a:rPr lang="ru-RU" sz="3600" dirty="0"/>
              <a:t>, циклограмм или сетевых графиков.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0177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Оси координат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440611"/>
            <a:ext cx="4184614" cy="5277372"/>
          </a:xfrm>
        </p:spPr>
        <p:txBody>
          <a:bodyPr>
            <a:normAutofit/>
          </a:bodyPr>
          <a:lstStyle/>
          <a:p>
            <a:pPr marL="0" indent="444500" algn="just">
              <a:buNone/>
            </a:pPr>
            <a:r>
              <a:rPr lang="ru-RU" sz="2000" dirty="0"/>
              <a:t>В прямоугольной системе координат независимую переменную следует откладывать на горизонтальной оси (оси абсцисс), положительные значения величин следует откладывать на осях вправо и вверх от точки начала отсчета.</a:t>
            </a:r>
          </a:p>
          <a:p>
            <a:pPr marL="0" indent="444500" algn="just">
              <a:buNone/>
            </a:pPr>
            <a:r>
              <a:rPr lang="ru-RU" sz="2000" dirty="0"/>
              <a:t>Оси координат в диаграммах без шкал и со шкалами следует заканчивать стрелками, указывающими направления возрастания значений величин.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AAD70EA-334A-441C-8C27-AD13EB61C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292" y="1842488"/>
            <a:ext cx="7604708" cy="458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729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Оси координат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9" y="1392253"/>
            <a:ext cx="5326178" cy="5325730"/>
          </a:xfrm>
        </p:spPr>
        <p:txBody>
          <a:bodyPr>
            <a:normAutofit/>
          </a:bodyPr>
          <a:lstStyle/>
          <a:p>
            <a:pPr marL="0" indent="444500" algn="just">
              <a:buNone/>
            </a:pPr>
            <a:r>
              <a:rPr lang="ru-RU" sz="2000" dirty="0"/>
              <a:t>В полярной системе координат начало отсчета углов (угол 0°) должно находиться на горизонтальной или вертикальной оси.</a:t>
            </a:r>
          </a:p>
          <a:p>
            <a:pPr marL="0" indent="444500" algn="just">
              <a:buNone/>
            </a:pPr>
            <a:r>
              <a:rPr lang="ru-RU" sz="2000" dirty="0"/>
              <a:t>В полярной системе координат положительное направление угловых координат должно соответствовать направлению вращения против часовой стрелки.</a:t>
            </a:r>
          </a:p>
          <a:p>
            <a:pPr marL="0" indent="444500" algn="just">
              <a:buNone/>
            </a:pPr>
            <a:endParaRPr lang="ru-RU" sz="2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A2AC0F4-954F-4160-BD57-62D728A6B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075" y="1392253"/>
            <a:ext cx="5635702" cy="546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5990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Оси координат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414732"/>
            <a:ext cx="5004124" cy="5303251"/>
          </a:xfrm>
        </p:spPr>
        <p:txBody>
          <a:bodyPr>
            <a:normAutofit/>
          </a:bodyPr>
          <a:lstStyle/>
          <a:p>
            <a:pPr marL="0" indent="444500" algn="just">
              <a:buNone/>
            </a:pPr>
            <a:r>
              <a:rPr lang="ru-RU" sz="2000" dirty="0"/>
              <a:t>При выполнении диаграмм в прямоугольной (пространственной) системе трех координат функциональные зависимости следует изображать в аксонометрической проекции по ГОСТ 2.317-69.</a:t>
            </a:r>
          </a:p>
          <a:p>
            <a:pPr marL="0" indent="444500" algn="just">
              <a:buNone/>
            </a:pPr>
            <a:r>
              <a:rPr lang="ru-RU" sz="2000" dirty="0"/>
              <a:t>Также допускается оси координат обозначать самостоятельными стрелками после обозначения величины параллельно оси координат.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C05B49D-EEE5-4A26-9B94-DA540B5D3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765" y="1497613"/>
            <a:ext cx="5262113" cy="521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401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75909A-4214-448D-8F53-40CAB196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Правила оформления графиков в документах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9AC601-B8FC-486A-88A1-4485B386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461796"/>
            <a:ext cx="11572504" cy="5333821"/>
          </a:xfrm>
        </p:spPr>
        <p:txBody>
          <a:bodyPr>
            <a:noAutofit/>
          </a:bodyPr>
          <a:lstStyle/>
          <a:p>
            <a:pPr marL="0" indent="442913" algn="just">
              <a:buNone/>
            </a:pPr>
            <a:r>
              <a:rPr lang="ru-RU" sz="2200" dirty="0"/>
              <a:t>- Графики в работе называются и подписываются как рисунки. Они могут располагаться в тексте документа или выноситься в приложения.</a:t>
            </a:r>
          </a:p>
          <a:p>
            <a:pPr marL="0" indent="442913" algn="just">
              <a:buNone/>
            </a:pPr>
            <a:r>
              <a:rPr lang="ru-RU" sz="2200" dirty="0"/>
              <a:t>- Подпись графика – это название «рисунок» и его порядковый номер. Если график выносится в приложение, к нему добавляется буквенное значение. При наличии нескольких графиков, рекомендуется использовать порядковые номера по принципу сквозной нумерации.</a:t>
            </a:r>
          </a:p>
          <a:p>
            <a:pPr marL="0" indent="442913" algn="just">
              <a:buNone/>
            </a:pPr>
            <a:r>
              <a:rPr lang="ru-RU" sz="2200" dirty="0"/>
              <a:t>- Каждый график или диаграмм, выносимые в приложение, размещаются на отдельных листах.</a:t>
            </a:r>
          </a:p>
          <a:p>
            <a:pPr marL="0" indent="442913" algn="just">
              <a:buNone/>
            </a:pPr>
            <a:r>
              <a:rPr lang="ru-RU" sz="2200" dirty="0"/>
              <a:t>- В тексте работы, графики или диаграммы располагаются сразу после упоминания о них. </a:t>
            </a:r>
          </a:p>
          <a:p>
            <a:pPr marL="0" indent="442913" algn="just">
              <a:buNone/>
            </a:pPr>
            <a:r>
              <a:rPr lang="ru-RU" sz="2200" dirty="0"/>
              <a:t>- Графики нумеруются только арабскими цифрами.</a:t>
            </a:r>
          </a:p>
          <a:p>
            <a:pPr marL="0" indent="442913" algn="just">
              <a:buNone/>
            </a:pPr>
            <a:r>
              <a:rPr lang="ru-RU" sz="2200" dirty="0"/>
              <a:t>- Полное название графического элемента указывается после тире, идущего за порядковым номером.</a:t>
            </a:r>
          </a:p>
          <a:p>
            <a:pPr marL="0" indent="442913" algn="just">
              <a:buNone/>
            </a:pPr>
            <a:r>
              <a:rPr lang="ru-RU" sz="2200" dirty="0"/>
              <a:t>- Если автор работы использует заимствованную диаграмму, он обязательно указывает ссылку на источник.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346D987-79CB-488F-A8BD-09E05BC4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31739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479</Words>
  <Application>Microsoft Office PowerPoint</Application>
  <PresentationFormat>Произвольный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Введение в проектную деятельность</vt:lpstr>
      <vt:lpstr>Где можно найти нужные ГОСТы?</vt:lpstr>
      <vt:lpstr>Оформление графиков</vt:lpstr>
      <vt:lpstr>Оформление графиков</vt:lpstr>
      <vt:lpstr>Зачем нужны графики?</vt:lpstr>
      <vt:lpstr>Оси координат</vt:lpstr>
      <vt:lpstr>Оси координат</vt:lpstr>
      <vt:lpstr>Оси координат</vt:lpstr>
      <vt:lpstr>Правила оформления графиков в документах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Абрашкина Ирина Андреевна</cp:lastModifiedBy>
  <cp:revision>156</cp:revision>
  <cp:lastPrinted>2021-08-02T01:21:27Z</cp:lastPrinted>
  <dcterms:created xsi:type="dcterms:W3CDTF">2022-10-31T07:21:57Z</dcterms:created>
  <dcterms:modified xsi:type="dcterms:W3CDTF">2024-11-20T04:59:45Z</dcterms:modified>
</cp:coreProperties>
</file>