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82" r:id="rId4"/>
    <p:sldId id="288" r:id="rId5"/>
    <p:sldId id="281" r:id="rId6"/>
    <p:sldId id="268" r:id="rId7"/>
    <p:sldId id="283" r:id="rId8"/>
    <p:sldId id="276" r:id="rId9"/>
    <p:sldId id="290" r:id="rId10"/>
    <p:sldId id="286" r:id="rId11"/>
    <p:sldId id="284" r:id="rId12"/>
    <p:sldId id="285" r:id="rId13"/>
    <p:sldId id="293" r:id="rId14"/>
    <p:sldId id="287" r:id="rId15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A40C"/>
    <a:srgbClr val="08B000"/>
    <a:srgbClr val="0B93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75" autoAdjust="0"/>
    <p:restoredTop sz="94628" autoAdjust="0"/>
  </p:normalViewPr>
  <p:slideViewPr>
    <p:cSldViewPr>
      <p:cViewPr>
        <p:scale>
          <a:sx n="100" d="100"/>
          <a:sy n="100" d="100"/>
        </p:scale>
        <p:origin x="-2118" y="-7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618A4F-E145-4428-BF5C-06923387F922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43A0AB6A-CD33-48C8-884B-394FCF14C376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algn="ctr"/>
          <a:r>
            <a:rPr lang="en-US" sz="2000" b="0" i="1" kern="1200" dirty="0" smtClean="0">
              <a:latin typeface="+mn-lt"/>
            </a:rPr>
            <a:t>Lifelong </a:t>
          </a:r>
        </a:p>
        <a:p>
          <a:pPr algn="ctr"/>
          <a:r>
            <a:rPr lang="en-US" sz="2000" b="0" i="1" kern="1200" dirty="0" smtClean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rPr>
            <a:t>Wellbeing</a:t>
          </a:r>
          <a:endParaRPr lang="ru-RU" sz="2000" b="0" i="1" kern="1200" dirty="0">
            <a:solidFill>
              <a:schemeClr val="tx1"/>
            </a:solidFill>
            <a:latin typeface="+mn-lt"/>
            <a:ea typeface="+mn-ea"/>
            <a:cs typeface="Arial" panose="020B0604020202020204" pitchFamily="34" charset="0"/>
          </a:endParaRPr>
        </a:p>
      </dgm:t>
    </dgm:pt>
    <dgm:pt modelId="{C0812A1F-BB66-4F30-9350-90FD29B38E0B}" type="parTrans" cxnId="{4BC88FF3-7FA9-4D23-9310-70B729217AB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921A9EA-6357-4450-8BB8-A7B931C790F7}" type="sibTrans" cxnId="{4BC88FF3-7FA9-4D23-9310-70B729217AB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CE8BF49-A93F-4017-869C-6FDF74A519A3}">
      <dgm:prSet phldrT="[Текст]" custT="1"/>
      <dgm:spPr>
        <a:solidFill>
          <a:schemeClr val="accent3">
            <a:lumMod val="60000"/>
            <a:lumOff val="40000"/>
            <a:alpha val="25000"/>
          </a:schemeClr>
        </a:solidFill>
      </dgm:spPr>
      <dgm:t>
        <a:bodyPr/>
        <a:lstStyle/>
        <a:p>
          <a:pPr marL="0" indent="0" algn="just"/>
          <a:endParaRPr lang="ru-RU" sz="2000" i="1" dirty="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77225721-D98D-4965-939E-8774D91A59D1}" type="parTrans" cxnId="{C7965D68-003B-4E9E-9CAC-A5AA26597EA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664568C-211A-46D5-B938-17F853D0E0EA}" type="sibTrans" cxnId="{C7965D68-003B-4E9E-9CAC-A5AA26597EA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3C20375-2872-4AD2-BFD6-06A8A204E74A}">
      <dgm:prSet phldrT="[Текст]" custT="1"/>
      <dgm:spPr>
        <a:solidFill>
          <a:schemeClr val="accent3">
            <a:lumMod val="75000"/>
            <a:alpha val="50000"/>
          </a:schemeClr>
        </a:solidFill>
      </dgm:spPr>
      <dgm:t>
        <a:bodyPr/>
        <a:lstStyle/>
        <a:p>
          <a:pPr marL="0" indent="0"/>
          <a:r>
            <a:rPr lang="en-US" sz="2000" i="1" kern="1200" dirty="0" smtClean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rPr>
            <a:t>Rules, people, technologies</a:t>
          </a:r>
          <a:endParaRPr lang="ru-RU" sz="2000" i="1" kern="1200" dirty="0">
            <a:solidFill>
              <a:schemeClr val="tx1"/>
            </a:solidFill>
            <a:latin typeface="+mn-lt"/>
            <a:ea typeface="+mn-ea"/>
            <a:cs typeface="Arial" panose="020B0604020202020204" pitchFamily="34" charset="0"/>
          </a:endParaRPr>
        </a:p>
      </dgm:t>
    </dgm:pt>
    <dgm:pt modelId="{8766A7C9-C0E5-4B5E-AEB3-4D46BEDBB5DC}" type="parTrans" cxnId="{5AF84C2E-99B3-47EB-AA78-45541525BC6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A4D1786-4B68-4F34-B02F-60EB002E67FD}" type="sibTrans" cxnId="{5AF84C2E-99B3-47EB-AA78-45541525BC6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F819038-3606-4ECD-924B-CE4CC095B963}">
      <dgm:prSet custT="1"/>
      <dgm:spPr>
        <a:solidFill>
          <a:schemeClr val="accent3">
            <a:lumMod val="60000"/>
            <a:lumOff val="40000"/>
            <a:alpha val="75000"/>
          </a:schemeClr>
        </a:solidFill>
      </dgm:spPr>
      <dgm:t>
        <a:bodyPr/>
        <a:lstStyle/>
        <a:p>
          <a:pPr algn="ctr"/>
          <a:endParaRPr lang="ru-RU" sz="2000" b="0" i="1" dirty="0">
            <a:solidFill>
              <a:schemeClr val="tx1"/>
            </a:solidFill>
            <a:latin typeface="Garamond" panose="02020404030301010803" pitchFamily="18" charset="0"/>
          </a:endParaRPr>
        </a:p>
      </dgm:t>
    </dgm:pt>
    <dgm:pt modelId="{D90DDC45-CB2F-4696-A600-9DCFD536809A}" type="parTrans" cxnId="{73ADA946-F5B5-4D4E-A0C7-5984963792D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C5823F9-C6C4-4A10-B0A2-C981241C4F54}" type="sibTrans" cxnId="{73ADA946-F5B5-4D4E-A0C7-5984963792D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446DD57-75C7-4A7A-8A5D-2B2FC1ACB20B}" type="pres">
      <dgm:prSet presAssocID="{23618A4F-E145-4428-BF5C-06923387F922}" presName="compositeShape" presStyleCnt="0">
        <dgm:presLayoutVars>
          <dgm:chMax val="7"/>
          <dgm:dir/>
          <dgm:resizeHandles val="exact"/>
        </dgm:presLayoutVars>
      </dgm:prSet>
      <dgm:spPr/>
    </dgm:pt>
    <dgm:pt modelId="{AFAF13C7-2E94-45AC-9ED7-5DCE5527D70A}" type="pres">
      <dgm:prSet presAssocID="{43A0AB6A-CD33-48C8-884B-394FCF14C376}" presName="circ1" presStyleLbl="vennNode1" presStyleIdx="0" presStyleCnt="4" custScaleX="102981" custScaleY="90073" custLinFactNeighborX="4686" custLinFactNeighborY="827"/>
      <dgm:spPr/>
      <dgm:t>
        <a:bodyPr/>
        <a:lstStyle/>
        <a:p>
          <a:endParaRPr lang="ru-RU"/>
        </a:p>
      </dgm:t>
    </dgm:pt>
    <dgm:pt modelId="{15A1F5A8-8A6C-4B77-8DE4-0BCCF0685DB0}" type="pres">
      <dgm:prSet presAssocID="{43A0AB6A-CD33-48C8-884B-394FCF14C37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D057F2-7186-467E-94C2-D960D9726BFB}" type="pres">
      <dgm:prSet presAssocID="{3CE8BF49-A93F-4017-869C-6FDF74A519A3}" presName="circ2" presStyleLbl="vennNode1" presStyleIdx="1" presStyleCnt="4" custScaleX="132199" custScaleY="60089" custLinFactNeighborX="12418" custLinFactNeighborY="1633"/>
      <dgm:spPr/>
      <dgm:t>
        <a:bodyPr/>
        <a:lstStyle/>
        <a:p>
          <a:endParaRPr lang="ru-RU"/>
        </a:p>
      </dgm:t>
    </dgm:pt>
    <dgm:pt modelId="{D080138C-7EDD-4CA9-A730-A70974A108C0}" type="pres">
      <dgm:prSet presAssocID="{3CE8BF49-A93F-4017-869C-6FDF74A519A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39DB14-6598-4082-874C-11D238C9F62B}" type="pres">
      <dgm:prSet presAssocID="{13C20375-2872-4AD2-BFD6-06A8A204E74A}" presName="circ3" presStyleLbl="vennNode1" presStyleIdx="2" presStyleCnt="4" custScaleY="111893" custLinFactNeighborX="4686" custLinFactNeighborY="-2032"/>
      <dgm:spPr/>
      <dgm:t>
        <a:bodyPr/>
        <a:lstStyle/>
        <a:p>
          <a:endParaRPr lang="ru-RU"/>
        </a:p>
      </dgm:t>
    </dgm:pt>
    <dgm:pt modelId="{200F08DC-9AB9-4086-8AD5-454480DA17FD}" type="pres">
      <dgm:prSet presAssocID="{13C20375-2872-4AD2-BFD6-06A8A204E74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21B8B-A207-4325-BB0F-3690E1F54D2B}" type="pres">
      <dgm:prSet presAssocID="{AF819038-3606-4ECD-924B-CE4CC095B963}" presName="circ4" presStyleLbl="vennNode1" presStyleIdx="3" presStyleCnt="4" custScaleX="150726" custScaleY="57947" custLinFactNeighborX="-7975" custLinFactNeighborY="1150"/>
      <dgm:spPr/>
      <dgm:t>
        <a:bodyPr/>
        <a:lstStyle/>
        <a:p>
          <a:endParaRPr lang="ru-RU"/>
        </a:p>
      </dgm:t>
    </dgm:pt>
    <dgm:pt modelId="{81CE9B60-20B5-4FC1-8741-36EC67001AB4}" type="pres">
      <dgm:prSet presAssocID="{AF819038-3606-4ECD-924B-CE4CC095B963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965D68-003B-4E9E-9CAC-A5AA26597EA5}" srcId="{23618A4F-E145-4428-BF5C-06923387F922}" destId="{3CE8BF49-A93F-4017-869C-6FDF74A519A3}" srcOrd="1" destOrd="0" parTransId="{77225721-D98D-4965-939E-8774D91A59D1}" sibTransId="{E664568C-211A-46D5-B938-17F853D0E0EA}"/>
    <dgm:cxn modelId="{8D5CCA88-4E46-4957-9CBF-D77572112DAE}" type="presOf" srcId="{AF819038-3606-4ECD-924B-CE4CC095B963}" destId="{AB921B8B-A207-4325-BB0F-3690E1F54D2B}" srcOrd="0" destOrd="0" presId="urn:microsoft.com/office/officeart/2005/8/layout/venn1"/>
    <dgm:cxn modelId="{76F90639-F89B-4C50-BD3F-8B0049A49DF4}" type="presOf" srcId="{43A0AB6A-CD33-48C8-884B-394FCF14C376}" destId="{AFAF13C7-2E94-45AC-9ED7-5DCE5527D70A}" srcOrd="0" destOrd="0" presId="urn:microsoft.com/office/officeart/2005/8/layout/venn1"/>
    <dgm:cxn modelId="{DD37D233-D50B-4894-AA3B-18535A998344}" type="presOf" srcId="{3CE8BF49-A93F-4017-869C-6FDF74A519A3}" destId="{0ED057F2-7186-467E-94C2-D960D9726BFB}" srcOrd="0" destOrd="0" presId="urn:microsoft.com/office/officeart/2005/8/layout/venn1"/>
    <dgm:cxn modelId="{0648BB43-98FD-4667-9A58-C95B9DDD053C}" type="presOf" srcId="{3CE8BF49-A93F-4017-869C-6FDF74A519A3}" destId="{D080138C-7EDD-4CA9-A730-A70974A108C0}" srcOrd="1" destOrd="0" presId="urn:microsoft.com/office/officeart/2005/8/layout/venn1"/>
    <dgm:cxn modelId="{73ADA946-F5B5-4D4E-A0C7-5984963792DD}" srcId="{23618A4F-E145-4428-BF5C-06923387F922}" destId="{AF819038-3606-4ECD-924B-CE4CC095B963}" srcOrd="3" destOrd="0" parTransId="{D90DDC45-CB2F-4696-A600-9DCFD536809A}" sibTransId="{6C5823F9-C6C4-4A10-B0A2-C981241C4F54}"/>
    <dgm:cxn modelId="{4BC88FF3-7FA9-4D23-9310-70B729217AB4}" srcId="{23618A4F-E145-4428-BF5C-06923387F922}" destId="{43A0AB6A-CD33-48C8-884B-394FCF14C376}" srcOrd="0" destOrd="0" parTransId="{C0812A1F-BB66-4F30-9350-90FD29B38E0B}" sibTransId="{0921A9EA-6357-4450-8BB8-A7B931C790F7}"/>
    <dgm:cxn modelId="{CABA483A-195C-40F0-A6AD-D2462AE1CE2D}" type="presOf" srcId="{13C20375-2872-4AD2-BFD6-06A8A204E74A}" destId="{0439DB14-6598-4082-874C-11D238C9F62B}" srcOrd="0" destOrd="0" presId="urn:microsoft.com/office/officeart/2005/8/layout/venn1"/>
    <dgm:cxn modelId="{CB4D2E42-6766-4C6C-B240-2736C94450AE}" type="presOf" srcId="{AF819038-3606-4ECD-924B-CE4CC095B963}" destId="{81CE9B60-20B5-4FC1-8741-36EC67001AB4}" srcOrd="1" destOrd="0" presId="urn:microsoft.com/office/officeart/2005/8/layout/venn1"/>
    <dgm:cxn modelId="{5AF84C2E-99B3-47EB-AA78-45541525BC6B}" srcId="{23618A4F-E145-4428-BF5C-06923387F922}" destId="{13C20375-2872-4AD2-BFD6-06A8A204E74A}" srcOrd="2" destOrd="0" parTransId="{8766A7C9-C0E5-4B5E-AEB3-4D46BEDBB5DC}" sibTransId="{FA4D1786-4B68-4F34-B02F-60EB002E67FD}"/>
    <dgm:cxn modelId="{2FD1B3ED-0F94-4E29-8120-7F0F440C07DD}" type="presOf" srcId="{13C20375-2872-4AD2-BFD6-06A8A204E74A}" destId="{200F08DC-9AB9-4086-8AD5-454480DA17FD}" srcOrd="1" destOrd="0" presId="urn:microsoft.com/office/officeart/2005/8/layout/venn1"/>
    <dgm:cxn modelId="{DD552F63-40AF-47AD-AADA-31028CEF170C}" type="presOf" srcId="{43A0AB6A-CD33-48C8-884B-394FCF14C376}" destId="{15A1F5A8-8A6C-4B77-8DE4-0BCCF0685DB0}" srcOrd="1" destOrd="0" presId="urn:microsoft.com/office/officeart/2005/8/layout/venn1"/>
    <dgm:cxn modelId="{D29EA123-FAF1-4654-8E73-CFB602EDCDE7}" type="presOf" srcId="{23618A4F-E145-4428-BF5C-06923387F922}" destId="{9446DD57-75C7-4A7A-8A5D-2B2FC1ACB20B}" srcOrd="0" destOrd="0" presId="urn:microsoft.com/office/officeart/2005/8/layout/venn1"/>
    <dgm:cxn modelId="{A4852E78-BFB5-4BE1-8A50-5FB14A80D4A4}" type="presParOf" srcId="{9446DD57-75C7-4A7A-8A5D-2B2FC1ACB20B}" destId="{AFAF13C7-2E94-45AC-9ED7-5DCE5527D70A}" srcOrd="0" destOrd="0" presId="urn:microsoft.com/office/officeart/2005/8/layout/venn1"/>
    <dgm:cxn modelId="{A50CF6E0-CDF9-4413-B3AB-BAA6AFD008C6}" type="presParOf" srcId="{9446DD57-75C7-4A7A-8A5D-2B2FC1ACB20B}" destId="{15A1F5A8-8A6C-4B77-8DE4-0BCCF0685DB0}" srcOrd="1" destOrd="0" presId="urn:microsoft.com/office/officeart/2005/8/layout/venn1"/>
    <dgm:cxn modelId="{2F2ACE12-6D5D-412E-B341-8AF229372BF8}" type="presParOf" srcId="{9446DD57-75C7-4A7A-8A5D-2B2FC1ACB20B}" destId="{0ED057F2-7186-467E-94C2-D960D9726BFB}" srcOrd="2" destOrd="0" presId="urn:microsoft.com/office/officeart/2005/8/layout/venn1"/>
    <dgm:cxn modelId="{66D7CB0E-543A-4C06-B941-E80C146D140D}" type="presParOf" srcId="{9446DD57-75C7-4A7A-8A5D-2B2FC1ACB20B}" destId="{D080138C-7EDD-4CA9-A730-A70974A108C0}" srcOrd="3" destOrd="0" presId="urn:microsoft.com/office/officeart/2005/8/layout/venn1"/>
    <dgm:cxn modelId="{36947C40-F0AB-4CB2-A386-CEEEB8EE99A1}" type="presParOf" srcId="{9446DD57-75C7-4A7A-8A5D-2B2FC1ACB20B}" destId="{0439DB14-6598-4082-874C-11D238C9F62B}" srcOrd="4" destOrd="0" presId="urn:microsoft.com/office/officeart/2005/8/layout/venn1"/>
    <dgm:cxn modelId="{F4AA7CF7-2202-4938-B3F3-01F0793C8F91}" type="presParOf" srcId="{9446DD57-75C7-4A7A-8A5D-2B2FC1ACB20B}" destId="{200F08DC-9AB9-4086-8AD5-454480DA17FD}" srcOrd="5" destOrd="0" presId="urn:microsoft.com/office/officeart/2005/8/layout/venn1"/>
    <dgm:cxn modelId="{C480DED4-F9FA-4F24-8ACB-A5E2A5D11410}" type="presParOf" srcId="{9446DD57-75C7-4A7A-8A5D-2B2FC1ACB20B}" destId="{AB921B8B-A207-4325-BB0F-3690E1F54D2B}" srcOrd="6" destOrd="0" presId="urn:microsoft.com/office/officeart/2005/8/layout/venn1"/>
    <dgm:cxn modelId="{7AE3C560-DA28-4D3D-9A6F-623F2A25E127}" type="presParOf" srcId="{9446DD57-75C7-4A7A-8A5D-2B2FC1ACB20B}" destId="{81CE9B60-20B5-4FC1-8741-36EC67001AB4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AF13C7-2E94-45AC-9ED7-5DCE5527D70A}">
      <dsp:nvSpPr>
        <dsp:cNvPr id="0" name=""/>
        <dsp:cNvSpPr/>
      </dsp:nvSpPr>
      <dsp:spPr>
        <a:xfrm>
          <a:off x="1500750" y="43982"/>
          <a:ext cx="2005405" cy="1754040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1" kern="1200" dirty="0" smtClean="0">
              <a:latin typeface="+mn-lt"/>
            </a:rPr>
            <a:t>Lifelong 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1" kern="1200" dirty="0" smtClean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rPr>
            <a:t>Wellbeing</a:t>
          </a:r>
          <a:endParaRPr lang="ru-RU" sz="2000" b="0" i="1" kern="1200" dirty="0">
            <a:solidFill>
              <a:schemeClr val="tx1"/>
            </a:solidFill>
            <a:latin typeface="+mn-lt"/>
            <a:ea typeface="+mn-ea"/>
            <a:cs typeface="Arial" panose="020B0604020202020204" pitchFamily="34" charset="0"/>
          </a:endParaRPr>
        </a:p>
      </dsp:txBody>
      <dsp:txXfrm>
        <a:off x="1732143" y="280103"/>
        <a:ext cx="1542619" cy="556570"/>
      </dsp:txXfrm>
    </dsp:sp>
    <dsp:sp modelId="{0ED057F2-7186-467E-94C2-D960D9726BFB}">
      <dsp:nvSpPr>
        <dsp:cNvPr id="0" name=""/>
        <dsp:cNvSpPr/>
      </dsp:nvSpPr>
      <dsp:spPr>
        <a:xfrm>
          <a:off x="2069624" y="1212955"/>
          <a:ext cx="2574383" cy="1170146"/>
        </a:xfrm>
        <a:prstGeom prst="ellipse">
          <a:avLst/>
        </a:prstGeom>
        <a:solidFill>
          <a:schemeClr val="accent3">
            <a:lumMod val="60000"/>
            <a:lumOff val="40000"/>
            <a:alpha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i="1" kern="1200" dirty="0">
            <a:solidFill>
              <a:schemeClr val="tx1"/>
            </a:solidFill>
            <a:latin typeface="Garamond" panose="02020404030301010803" pitchFamily="18" charset="0"/>
          </a:endParaRPr>
        </a:p>
      </dsp:txBody>
      <dsp:txXfrm>
        <a:off x="3455830" y="1347972"/>
        <a:ext cx="990147" cy="900112"/>
      </dsp:txXfrm>
    </dsp:sp>
    <dsp:sp modelId="{0439DB14-6598-4082-874C-11D238C9F62B}">
      <dsp:nvSpPr>
        <dsp:cNvPr id="0" name=""/>
        <dsp:cNvSpPr/>
      </dsp:nvSpPr>
      <dsp:spPr>
        <a:xfrm>
          <a:off x="1529776" y="1498511"/>
          <a:ext cx="1947354" cy="2178953"/>
        </a:xfrm>
        <a:prstGeom prst="ellipse">
          <a:avLst/>
        </a:prstGeom>
        <a:solidFill>
          <a:schemeClr val="accent3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 smtClean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rPr>
            <a:t>Rules, people, technologies</a:t>
          </a:r>
          <a:endParaRPr lang="ru-RU" sz="2000" i="1" kern="1200" dirty="0">
            <a:solidFill>
              <a:schemeClr val="tx1"/>
            </a:solidFill>
            <a:latin typeface="+mn-lt"/>
            <a:ea typeface="+mn-ea"/>
            <a:cs typeface="Arial" panose="020B0604020202020204" pitchFamily="34" charset="0"/>
          </a:endParaRPr>
        </a:p>
      </dsp:txBody>
      <dsp:txXfrm>
        <a:off x="1754471" y="2692745"/>
        <a:ext cx="1497965" cy="691398"/>
      </dsp:txXfrm>
    </dsp:sp>
    <dsp:sp modelId="{AB921B8B-A207-4325-BB0F-3690E1F54D2B}">
      <dsp:nvSpPr>
        <dsp:cNvPr id="0" name=""/>
        <dsp:cNvSpPr/>
      </dsp:nvSpPr>
      <dsp:spPr>
        <a:xfrm>
          <a:off x="0" y="1224406"/>
          <a:ext cx="2935169" cy="1128433"/>
        </a:xfrm>
        <a:prstGeom prst="ellipse">
          <a:avLst/>
        </a:prstGeom>
        <a:solidFill>
          <a:schemeClr val="accent3">
            <a:lumMod val="60000"/>
            <a:lumOff val="40000"/>
            <a:alpha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i="1" kern="1200" dirty="0">
            <a:solidFill>
              <a:schemeClr val="tx1"/>
            </a:solidFill>
            <a:latin typeface="Garamond" panose="02020404030301010803" pitchFamily="18" charset="0"/>
          </a:endParaRPr>
        </a:p>
      </dsp:txBody>
      <dsp:txXfrm>
        <a:off x="225782" y="1354609"/>
        <a:ext cx="1128911" cy="868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B96831-C817-4086-9C89-3056C61F843B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DDF94D-9890-4BE5-8DB5-083519671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707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93E2E3-2E67-4B4A-AF1B-278DBD18D18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50F06-B852-4961-8011-04A3CC3EC7AC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F3B41-7A8E-409E-B509-116B239CDD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F2E37-396E-4029-97A9-02D54D7C825A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32AFF-EE02-448E-803A-08A6A9B1F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7FF00-2B8C-487B-9A07-CF491AF3DF94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8FDAA-FDEE-47AA-A672-8C2E6E5DE2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CCD3E-5E33-4217-B50E-99EFB504B6EB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DB9A2-D4B1-408D-982B-18BD6A457D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A5018-C203-4C3E-BA45-75F785833460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C5F6B-FD33-4963-B623-56B7C5DC51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2C51D-4367-4D56-9F54-E2DE99FD0172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65059-3967-45C6-A029-495F4DAE83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7BF4E-8F23-4CC5-BE90-451546537DE5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DFF77-4EAB-4B2E-AAD7-1B3F168BBD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46C2E-3A25-462F-9F96-091A5D159772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B4789-E6C2-4949-BD98-FBAA8D8286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20FD9-84D4-4D98-B0CF-4ADA99678992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A88E9-4C31-4CC2-89A8-E8DF8FF6D5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07ABD-AA43-4396-A8B8-B0056842F4A0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43F80-6F91-467D-B26E-2292D5D756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D06CF-352D-45F3-AAEE-A2CF8129380F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6A171-A6F2-4046-AB60-838927151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BB0191-5B1E-43BC-954B-786B24C589DB}" type="datetimeFigureOut">
              <a:rPr lang="ru-RU"/>
              <a:pPr>
                <a:defRPr/>
              </a:pPr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F7188D-BC7E-4937-9E91-79E870A96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563638"/>
            <a:ext cx="9144000" cy="1800200"/>
          </a:xfrm>
          <a:prstGeom prst="rect">
            <a:avLst/>
          </a:prstGeom>
          <a:solidFill>
            <a:srgbClr val="0B93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International Academic Summer School on Well-being </a:t>
            </a:r>
            <a:r>
              <a:rPr lang="ru-RU" sz="4000" b="1" dirty="0"/>
              <a:t/>
            </a:r>
            <a:br>
              <a:rPr lang="ru-RU" sz="4000" b="1" dirty="0"/>
            </a:br>
            <a:r>
              <a:rPr lang="en-US" sz="4000" b="1" dirty="0"/>
              <a:t>«</a:t>
            </a:r>
            <a:r>
              <a:rPr lang="en-US" sz="4000" b="1" dirty="0" err="1"/>
              <a:t>UniverCiTerra</a:t>
            </a:r>
            <a:r>
              <a:rPr lang="en-US" sz="4000" b="1" dirty="0"/>
              <a:t>» 2015</a:t>
            </a:r>
            <a:br>
              <a:rPr lang="en-US" sz="4000" b="1" dirty="0"/>
            </a:br>
            <a:r>
              <a:rPr lang="en-US" sz="2400" b="1" dirty="0"/>
              <a:t>1</a:t>
            </a:r>
            <a:r>
              <a:rPr lang="ru-RU" sz="2400" b="1" dirty="0"/>
              <a:t>9.07. - </a:t>
            </a:r>
            <a:r>
              <a:rPr lang="en-US" sz="2400" b="1" dirty="0"/>
              <a:t>0</a:t>
            </a:r>
            <a:r>
              <a:rPr lang="ru-RU" sz="2400" b="1" dirty="0"/>
              <a:t>8.08. </a:t>
            </a:r>
            <a:r>
              <a:rPr lang="ru-RU" sz="2400" b="1" dirty="0" smtClean="0"/>
              <a:t>2015</a:t>
            </a:r>
            <a:endParaRPr lang="ru-RU" sz="2400" b="1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14338" name="Picture 1" descr="C:\Users\Menkoff\Desktop\презентация\mRiMhcXkcVw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/>
          <a:stretch>
            <a:fillRect/>
          </a:stretch>
        </p:blipFill>
        <p:spPr bwMode="auto">
          <a:xfrm>
            <a:off x="7300913" y="3651250"/>
            <a:ext cx="1843087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 descr="C:\Users\Menkoff\Desktop\презентация\ORAztZY--RI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684213" y="268288"/>
            <a:ext cx="9652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1692275" y="411163"/>
            <a:ext cx="5688013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National Research</a:t>
            </a:r>
          </a:p>
          <a:p>
            <a:pPr algn="ctr"/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Tomsk Polytechnic University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Calibri" pitchFamily="34" charset="0"/>
            </a:endParaRP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684214" y="4300538"/>
            <a:ext cx="65516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Institute of Humanities, Social Sciences </a:t>
            </a:r>
            <a:r>
              <a:rPr lang="en-US" sz="20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Technologies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/>
              <a:t>Organizers:</a:t>
            </a:r>
            <a:endParaRPr lang="ru-RU" sz="40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1228898"/>
            <a:ext cx="8172400" cy="3816697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Ministry </a:t>
            </a:r>
            <a:r>
              <a:rPr lang="en-US" sz="2400" b="1" dirty="0"/>
              <a:t>of Education and Science of the Russian Federation</a:t>
            </a:r>
            <a:endParaRPr lang="ru-RU" sz="2400" b="1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The Russian Government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National Research Tomsk Polytechnic University 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Vienna </a:t>
            </a:r>
            <a:r>
              <a:rPr lang="en-US" sz="2400" b="1" dirty="0"/>
              <a:t>University of Technology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Delft </a:t>
            </a:r>
            <a:r>
              <a:rPr lang="en-US" sz="2400" b="1" dirty="0"/>
              <a:t>University of Technology</a:t>
            </a:r>
            <a:endParaRPr lang="ru-RU" sz="2400" b="1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Tomsk </a:t>
            </a:r>
            <a:r>
              <a:rPr lang="en-US" sz="2400" b="1" dirty="0"/>
              <a:t>State University of Architecture and Building</a:t>
            </a:r>
            <a:endParaRPr lang="ru-RU" sz="2400" b="1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Siberian </a:t>
            </a:r>
            <a:r>
              <a:rPr lang="en-US" sz="2400" b="1" dirty="0"/>
              <a:t>Resource Center of Tourism Industry</a:t>
            </a:r>
            <a:endParaRPr lang="ru-RU" sz="2400" b="1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NPO </a:t>
            </a:r>
            <a:r>
              <a:rPr lang="en-US" sz="2400" b="1" dirty="0"/>
              <a:t>“Tomsk Association of Tourism </a:t>
            </a:r>
            <a:r>
              <a:rPr lang="en-US" sz="2400" b="1" dirty="0" smtClean="0"/>
              <a:t>and Hospitality”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National Research Tomsk Polytechnic University</a:t>
            </a:r>
            <a:endParaRPr lang="ru-RU" sz="32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203325"/>
            <a:ext cx="8784976" cy="3816697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000" b="1" dirty="0"/>
          </a:p>
        </p:txBody>
      </p:sp>
      <p:pic>
        <p:nvPicPr>
          <p:cNvPr id="10242" name="Picture 2" descr="http://tpu.ru/i/content/23/11/inner_gallery/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03598"/>
            <a:ext cx="4608512" cy="3672408"/>
          </a:xfrm>
          <a:prstGeom prst="rect">
            <a:avLst/>
          </a:prstGeom>
          <a:noFill/>
        </p:spPr>
      </p:pic>
      <p:pic>
        <p:nvPicPr>
          <p:cNvPr id="10244" name="Picture 4" descr="http://tpu.ru/i/content/23/11/inner_gallery/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1203598"/>
            <a:ext cx="4968552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643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Corbel" pitchFamily="34" charset="0"/>
              </a:rPr>
              <a:t>Institute of Humanities, Social Sciences and Technologies</a:t>
            </a:r>
            <a:endParaRPr lang="ru-RU" sz="28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228899"/>
            <a:ext cx="8712968" cy="3503092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11 departments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8 </a:t>
            </a:r>
            <a:r>
              <a:rPr lang="en-US" sz="2400" b="1" dirty="0"/>
              <a:t>international laboratories and centers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Academic staff - Over </a:t>
            </a:r>
            <a:r>
              <a:rPr lang="ru-RU" sz="2400" b="1" dirty="0" smtClean="0"/>
              <a:t>30 </a:t>
            </a:r>
            <a:r>
              <a:rPr lang="en-US" sz="2400" b="1" dirty="0" smtClean="0"/>
              <a:t>Professors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                            - Over </a:t>
            </a:r>
            <a:r>
              <a:rPr lang="ru-RU" sz="2400" b="1" dirty="0" smtClean="0"/>
              <a:t>100 </a:t>
            </a:r>
            <a:r>
              <a:rPr lang="en-US" sz="2400" b="1" dirty="0" smtClean="0"/>
              <a:t>Associate Professors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                            - Over 100 PhD Students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Students - </a:t>
            </a:r>
            <a:r>
              <a:rPr lang="en-US" sz="2400" b="1" dirty="0"/>
              <a:t>from Europe, Asia and Africa</a:t>
            </a:r>
            <a:r>
              <a:rPr lang="en-US" sz="2400" b="1" dirty="0" smtClean="0"/>
              <a:t>.</a:t>
            </a:r>
            <a:endParaRPr lang="en-US" sz="2400" b="1" dirty="0" smtClean="0"/>
          </a:p>
        </p:txBody>
      </p:sp>
      <p:pic>
        <p:nvPicPr>
          <p:cNvPr id="4098" name="Picture 2" descr="C:\Users\natkab\Desktop\летняя школа\jMvCRN3X61U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1"/>
          <a:stretch/>
        </p:blipFill>
        <p:spPr bwMode="auto">
          <a:xfrm>
            <a:off x="6304853" y="1228899"/>
            <a:ext cx="2587627" cy="199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75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9458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A40C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/>
              <a:t>«</a:t>
            </a:r>
            <a:r>
              <a:rPr lang="en-US" sz="3600" b="1" dirty="0" err="1" smtClean="0"/>
              <a:t>UniverCiTerra</a:t>
            </a:r>
            <a:r>
              <a:rPr lang="en-US" sz="3600" b="1" dirty="0" smtClean="0"/>
              <a:t>» 2015:  </a:t>
            </a:r>
            <a:r>
              <a:rPr lang="en-US" sz="3600" b="1" dirty="0" smtClean="0">
                <a:solidFill>
                  <a:schemeClr val="bg1"/>
                </a:solidFill>
                <a:latin typeface="Corbel" pitchFamily="34" charset="0"/>
              </a:rPr>
              <a:t>mission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203325"/>
            <a:ext cx="4067175" cy="3744913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07504" y="1209301"/>
            <a:ext cx="374441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 enable the opportunity to students from </a:t>
            </a: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different countries to </a:t>
            </a: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gain experience in dealing with complex challenges issued in modern society via intercultural dialogue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995936" y="1635646"/>
            <a:ext cx="5148064" cy="287577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04048" y="2211710"/>
            <a:ext cx="3312368" cy="1584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://tpu.ru/i/content/23/11/inner_gallery/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203598"/>
            <a:ext cx="4968552" cy="37440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862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2050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Aim </a:t>
            </a:r>
            <a:r>
              <a:rPr lang="en-US" sz="3200" b="1" dirty="0" smtClean="0"/>
              <a:t>- to define </a:t>
            </a:r>
            <a:r>
              <a:rPr lang="en-US" sz="3200" b="1" dirty="0"/>
              <a:t>global risks of </a:t>
            </a:r>
            <a:r>
              <a:rPr lang="en-US" sz="3200" b="1" dirty="0" smtClean="0"/>
              <a:t>society wellbeing</a:t>
            </a:r>
            <a:endParaRPr lang="ru-RU" sz="32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276351"/>
            <a:ext cx="4716463" cy="1151384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AutoNum type="arabicPeriod"/>
              <a:defRPr/>
            </a:pPr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Constructing strategies for</a:t>
            </a:r>
            <a:r>
              <a:rPr lang="ru-RU" sz="2400" dirty="0" smtClean="0">
                <a:solidFill>
                  <a:schemeClr val="bg1"/>
                </a:solidFill>
                <a:latin typeface="Garamond" pitchFamily="18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sustainable urban development.</a:t>
            </a:r>
            <a:endParaRPr lang="ru-RU" sz="2400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32363" y="1276350"/>
            <a:ext cx="4211637" cy="790575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4. Designing </a:t>
            </a:r>
            <a:r>
              <a:rPr lang="en-US" sz="2400" dirty="0">
                <a:solidFill>
                  <a:schemeClr val="bg1"/>
                </a:solidFill>
                <a:latin typeface="Garamond" pitchFamily="18" charset="0"/>
              </a:rPr>
              <a:t>wellbeing </a:t>
            </a:r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models</a:t>
            </a:r>
            <a:endParaRPr lang="ru-RU" sz="20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551" y="3939902"/>
            <a:ext cx="4716463" cy="719137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3. Designing </a:t>
            </a:r>
            <a:r>
              <a:rPr lang="en-US" sz="2400" dirty="0">
                <a:solidFill>
                  <a:schemeClr val="bg1"/>
                </a:solidFill>
                <a:latin typeface="Garamond" pitchFamily="18" charset="0"/>
              </a:rPr>
              <a:t>friendly </a:t>
            </a:r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technologies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7943" y="2603748"/>
            <a:ext cx="4716463" cy="1151384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2. Constructing </a:t>
            </a:r>
            <a:r>
              <a:rPr lang="en-US" sz="2400" dirty="0">
                <a:solidFill>
                  <a:schemeClr val="bg1"/>
                </a:solidFill>
                <a:latin typeface="Garamond" pitchFamily="18" charset="0"/>
              </a:rPr>
              <a:t>strategies </a:t>
            </a:r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for sustainability communication.</a:t>
            </a:r>
          </a:p>
        </p:txBody>
      </p:sp>
      <p:pic>
        <p:nvPicPr>
          <p:cNvPr id="3074" name="Picture 2" descr="C:\Users\natkab\Desktop\летняя школа\31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7" t="12330"/>
          <a:stretch/>
        </p:blipFill>
        <p:spPr bwMode="auto">
          <a:xfrm>
            <a:off x="5258522" y="2211710"/>
            <a:ext cx="3559317" cy="260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Corbel" pitchFamily="34" charset="0"/>
              </a:rPr>
              <a:t>Modules: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203325"/>
            <a:ext cx="4572000" cy="3744913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701742"/>
            <a:ext cx="449999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City Tourism: Smart and Sustainable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Rules, People, Technologies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Sustainability communication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Lifelong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wellbeing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Active aging.   Sustainable development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4427984" y="1203324"/>
            <a:ext cx="4644008" cy="3744913"/>
            <a:chOff x="4499992" y="1203324"/>
            <a:chExt cx="4644008" cy="3744913"/>
          </a:xfrm>
        </p:grpSpPr>
        <p:graphicFrame>
          <p:nvGraphicFramePr>
            <p:cNvPr id="8" name="Объект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13958760"/>
                </p:ext>
              </p:extLst>
            </p:nvPr>
          </p:nvGraphicFramePr>
          <p:xfrm>
            <a:off x="4499992" y="1203324"/>
            <a:ext cx="4644008" cy="374491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2" name="Прямоугольник 1"/>
            <p:cNvSpPr/>
            <p:nvPr/>
          </p:nvSpPr>
          <p:spPr>
            <a:xfrm>
              <a:off x="4932040" y="2596534"/>
              <a:ext cx="1800200" cy="9113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2000" i="1" dirty="0" smtClean="0">
                  <a:solidFill>
                    <a:schemeClr val="bg2">
                      <a:lumMod val="10000"/>
                    </a:schemeClr>
                  </a:solidFill>
                  <a:cs typeface="Arial" panose="020B0604020202020204" pitchFamily="34" charset="0"/>
                </a:rPr>
                <a:t>City Tourism : Smart </a:t>
              </a:r>
              <a:r>
                <a:rPr lang="ru-RU" sz="2000" i="1" dirty="0" smtClean="0">
                  <a:solidFill>
                    <a:schemeClr val="bg2">
                      <a:lumMod val="10000"/>
                    </a:schemeClr>
                  </a:solidFill>
                </a:rPr>
                <a:t>&amp;</a:t>
              </a:r>
              <a:r>
                <a:rPr lang="en-US" sz="2000" i="1" dirty="0" smtClean="0">
                  <a:solidFill>
                    <a:schemeClr val="bg2">
                      <a:lumMod val="10000"/>
                    </a:schemeClr>
                  </a:solidFill>
                </a:rPr>
                <a:t> Sustainable</a:t>
              </a:r>
              <a:r>
                <a:rPr lang="en-US" sz="2000" i="1" dirty="0" smtClean="0">
                  <a:solidFill>
                    <a:schemeClr val="bg2">
                      <a:lumMod val="10000"/>
                    </a:schemeClr>
                  </a:solidFill>
                  <a:cs typeface="Arial" panose="020B0604020202020204" pitchFamily="34" charset="0"/>
                </a:rPr>
                <a:t>  </a:t>
              </a:r>
              <a:endParaRPr lang="ru-RU" sz="2000" i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092280" y="2515534"/>
              <a:ext cx="1944216" cy="11363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2000" i="1" dirty="0">
                  <a:solidFill>
                    <a:schemeClr val="tx1"/>
                  </a:solidFill>
                  <a:cs typeface="Arial" panose="020B0604020202020204" pitchFamily="34" charset="0"/>
                </a:rPr>
                <a:t>Sustainability communication</a:t>
              </a:r>
              <a:endParaRPr lang="ru-RU" sz="2000" dirty="0"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938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538028" y="0"/>
            <a:ext cx="3384376" cy="360039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orbel" pitchFamily="34" charset="0"/>
              </a:rPr>
              <a:t>Lecturers: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60040"/>
            <a:ext cx="9036496" cy="4672814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Ellen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 </a:t>
            </a:r>
            <a:r>
              <a:rPr lang="en-US" sz="1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Bueren</a:t>
            </a:r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E.M. van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Bueren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Professor of Urban Development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Management, the Delft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Technology, the Netherlands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interests: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Urban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sustainability, policy design and evaluation, multi-actor decision-making, process management, gaming and simulation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2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Fabio </a:t>
            </a:r>
            <a:r>
              <a:rPr lang="en-US" sz="1200" b="1" i="1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Casati</a:t>
            </a:r>
            <a:r>
              <a:rPr lang="ru-RU" sz="12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1200" b="1" i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200" b="1" i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Affiliations: </a:t>
            </a:r>
            <a:r>
              <a:rPr lang="en-US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Fabio </a:t>
            </a:r>
            <a:r>
              <a:rPr lang="en-US" sz="1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Casati</a:t>
            </a:r>
            <a:r>
              <a:rPr lang="en-US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is professor of Computer Science at the University of </a:t>
            </a:r>
            <a:r>
              <a:rPr lang="en-US" sz="1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Trento, Italy </a:t>
            </a:r>
            <a:endParaRPr lang="ru-RU" sz="1200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2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Research </a:t>
            </a:r>
            <a:r>
              <a:rPr lang="en-US" sz="1200" b="1" i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interests: </a:t>
            </a:r>
            <a:r>
              <a:rPr lang="en-US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Engineering and </a:t>
            </a:r>
            <a:r>
              <a:rPr lang="en-US" sz="1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computer </a:t>
            </a:r>
            <a:r>
              <a:rPr lang="en-US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</a:t>
            </a:r>
            <a:r>
              <a:rPr lang="en-US" sz="1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nformation</a:t>
            </a:r>
            <a:r>
              <a:rPr lang="en-US" sz="1200" b="1" i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en-US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social informatics (or informatics at the service of the community),</a:t>
            </a:r>
            <a:r>
              <a:rPr lang="en-US" sz="1200" b="1" i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web services and business process </a:t>
            </a:r>
            <a:r>
              <a:rPr lang="en-US" sz="1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management</a:t>
            </a:r>
            <a:endParaRPr lang="ru-RU" sz="1200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Daniele </a:t>
            </a:r>
            <a:r>
              <a:rPr lang="en-US" sz="1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Didino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Affiliations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Post-doc, Tomsk Polytechnic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University, Russia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interests: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ubjective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well-being, numerical cognition,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numerosity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processing, experimental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psychology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Marcello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sz="1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Mariani</a:t>
            </a:r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Affiliations: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Marcello M.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Mariani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 of Management and Marketing, the University of Bologna, Italy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interests: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Destination marketing &amp; management, digital marketing,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public-private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partnerships, cultural heritage, business models in creative industries</a:t>
            </a:r>
            <a:endParaRPr lang="en-US" sz="2000" b="1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-1" y="2471183"/>
            <a:ext cx="48453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lvl="0" algn="just"/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margor\Desktop\фото\RTEmagicC_P1070475_edited_02.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00" y="360040"/>
            <a:ext cx="631670" cy="50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margor\Desktop\фото\PER00007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00" y="1347614"/>
            <a:ext cx="465282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rgor\Desktop\фото\danie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00" y="2471183"/>
            <a:ext cx="581419" cy="5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argor\Desktop\фото\foto_docent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00" y="3486846"/>
            <a:ext cx="439445" cy="59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Corbel" pitchFamily="34" charset="0"/>
              </a:rPr>
              <a:t>Participants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203324"/>
            <a:ext cx="4845320" cy="3744913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-1" y="1732520"/>
            <a:ext cx="4845321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Students from world leading universities and research centers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lvl="0" algn="just"/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natkab\Desktop\летняя школа\international_2283555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321" y="1575879"/>
            <a:ext cx="4248770" cy="265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03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0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/>
              <a:t>Requirements for participants:</a:t>
            </a:r>
            <a:endParaRPr lang="ru-RU" sz="32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276351"/>
            <a:ext cx="9144000" cy="791343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AutoNum type="arabicPeriod"/>
              <a:defRPr/>
            </a:pPr>
            <a:r>
              <a:rPr lang="en-US" sz="2400" dirty="0" smtClean="0"/>
              <a:t> International students under </a:t>
            </a:r>
            <a:r>
              <a:rPr lang="en-US" sz="2400" dirty="0"/>
              <a:t>the age of </a:t>
            </a:r>
            <a:r>
              <a:rPr lang="en-US" sz="2400" dirty="0" smtClean="0"/>
              <a:t>35</a:t>
            </a:r>
            <a:endParaRPr lang="ru-RU" sz="2400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77" y="3651870"/>
            <a:ext cx="9144000" cy="507125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/>
              <a:t>4. </a:t>
            </a:r>
            <a:r>
              <a:rPr lang="en-US" sz="2400" dirty="0" smtClean="0"/>
              <a:t>A </a:t>
            </a:r>
            <a:r>
              <a:rPr lang="en-US" sz="2400" dirty="0"/>
              <a:t>motivation </a:t>
            </a:r>
            <a:r>
              <a:rPr lang="en-US" sz="2400" dirty="0" smtClean="0"/>
              <a:t>essay</a:t>
            </a:r>
            <a:endParaRPr lang="en-US" sz="2400" dirty="0" smtClean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3651" y="3075806"/>
            <a:ext cx="9147368" cy="432048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Garamond" pitchFamily="18" charset="0"/>
              </a:rPr>
              <a:t>3. </a:t>
            </a:r>
            <a:r>
              <a:rPr lang="en-US" sz="2000" b="1" dirty="0" smtClean="0"/>
              <a:t> </a:t>
            </a:r>
            <a:r>
              <a:rPr lang="en-US" sz="2400" dirty="0" smtClean="0"/>
              <a:t>A letter of reference from scientific supervisor or professor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2211710"/>
            <a:ext cx="9151943" cy="720079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Garamond" pitchFamily="18" charset="0"/>
              </a:rPr>
              <a:t>2. </a:t>
            </a:r>
            <a:r>
              <a:rPr lang="en-US" sz="2400" dirty="0"/>
              <a:t>Fluent </a:t>
            </a:r>
            <a:r>
              <a:rPr lang="en-US" sz="2400" dirty="0" smtClean="0"/>
              <a:t>English</a:t>
            </a:r>
            <a:r>
              <a:rPr lang="en-US" sz="2400" b="1" i="1" dirty="0"/>
              <a:t> </a:t>
            </a:r>
            <a:endParaRPr lang="en-US" sz="2400" dirty="0" smtClean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3651" y="4353487"/>
            <a:ext cx="9144000" cy="507125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5</a:t>
            </a:r>
            <a:r>
              <a:rPr lang="en-US" sz="2400" dirty="0" smtClean="0"/>
              <a:t>. A valid passport </a:t>
            </a:r>
            <a:r>
              <a:rPr lang="en-US" sz="2400" dirty="0"/>
              <a:t>at least six months beyond the dates of the </a:t>
            </a:r>
            <a:r>
              <a:rPr lang="en-US" sz="2400" dirty="0" smtClean="0"/>
              <a:t>trip </a:t>
            </a:r>
            <a:endParaRPr lang="en-US" sz="2400" dirty="0" smtClean="0">
              <a:solidFill>
                <a:schemeClr val="bg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27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0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/>
              <a:t>Summer School Grant</a:t>
            </a:r>
            <a:endParaRPr lang="ru-RU" sz="32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276351"/>
            <a:ext cx="9144000" cy="791343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AutoNum type="arabicPeriod"/>
              <a:defRPr/>
            </a:pPr>
            <a:r>
              <a:rPr lang="en-US" sz="2400" b="1" dirty="0" smtClean="0"/>
              <a:t> Every </a:t>
            </a:r>
            <a:r>
              <a:rPr lang="en-US" sz="2400" b="1" dirty="0"/>
              <a:t>student has a chance to win a </a:t>
            </a:r>
            <a:r>
              <a:rPr lang="en-US" sz="2400" b="1" dirty="0" smtClean="0"/>
              <a:t>scholarship</a:t>
            </a:r>
            <a:endParaRPr lang="ru-RU" sz="2400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1967" y="4083918"/>
            <a:ext cx="9144000" cy="718567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  <a:latin typeface="Garamond" pitchFamily="18" charset="0"/>
              </a:rPr>
              <a:t>website: www.uct2015.tpu.ru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-13651" y="3075806"/>
            <a:ext cx="9147368" cy="72008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Garamond" pitchFamily="18" charset="0"/>
              </a:rPr>
              <a:t>3. </a:t>
            </a:r>
            <a:r>
              <a:rPr lang="en-US" sz="2400" b="1" dirty="0"/>
              <a:t>The number of scholarships is limited - only </a:t>
            </a:r>
            <a:r>
              <a:rPr lang="en-US" sz="2400" b="1" dirty="0" smtClean="0"/>
              <a:t>50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13650" y="2062748"/>
            <a:ext cx="9145683" cy="1008111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Garamond" pitchFamily="18" charset="0"/>
              </a:rPr>
              <a:t>2. </a:t>
            </a:r>
            <a:r>
              <a:rPr lang="en-US" sz="2400" b="1" dirty="0" smtClean="0"/>
              <a:t>This scholarship covers </a:t>
            </a:r>
            <a:r>
              <a:rPr lang="en-US" sz="2400" b="1" dirty="0" smtClean="0"/>
              <a:t>travel </a:t>
            </a:r>
            <a:r>
              <a:rPr lang="en-US" sz="2400" b="1" dirty="0"/>
              <a:t>expenses and accommodation </a:t>
            </a:r>
            <a:r>
              <a:rPr lang="en-US" sz="2400" b="1" i="1" dirty="0" smtClean="0"/>
              <a:t> </a:t>
            </a:r>
            <a:endParaRPr lang="en-US" sz="2400" dirty="0" smtClean="0">
              <a:solidFill>
                <a:schemeClr val="bg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4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/>
              <a:t>Wooden Architecture of Tomsk</a:t>
            </a:r>
            <a:r>
              <a:rPr lang="en-US" sz="3200" b="1" dirty="0" smtClean="0"/>
              <a:t>  </a:t>
            </a:r>
            <a:endParaRPr lang="ru-RU" sz="32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203598"/>
            <a:ext cx="8784976" cy="3816697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/>
              <a:t>During participation in </a:t>
            </a:r>
            <a:r>
              <a:rPr lang="en-US" sz="2000" dirty="0" smtClean="0"/>
              <a:t>the Summer </a:t>
            </a:r>
            <a:r>
              <a:rPr lang="en-US" sz="2000" dirty="0" smtClean="0"/>
              <a:t>School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y</a:t>
            </a:r>
            <a:r>
              <a:rPr lang="en-US" sz="2000" dirty="0" smtClean="0"/>
              <a:t>ou’ll </a:t>
            </a:r>
            <a:r>
              <a:rPr lang="en-US" sz="2000" dirty="0" smtClean="0"/>
              <a:t>receive 3 credits in total,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/>
              <a:t>and can participate in sports events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/>
              <a:t>and fantastic excursions!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/>
              <a:t>Every student will get a participant’s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pack</a:t>
            </a:r>
            <a:r>
              <a:rPr lang="en-US" sz="2000" dirty="0" smtClean="0"/>
              <a:t> </a:t>
            </a:r>
            <a:r>
              <a:rPr lang="en-US" sz="2000" dirty="0" smtClean="0"/>
              <a:t>for studying.</a:t>
            </a:r>
            <a:endParaRPr lang="ru-RU" sz="2000" b="1" dirty="0"/>
          </a:p>
        </p:txBody>
      </p:sp>
      <p:pic>
        <p:nvPicPr>
          <p:cNvPr id="2050" name="Picture 2" descr="http://www.etovidel.net/appended_files/big/4ec3848e08bd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3520" y="1131726"/>
            <a:ext cx="4320480" cy="3960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970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95263"/>
            <a:ext cx="9144000" cy="86360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latin typeface="+mj-lt"/>
                <a:cs typeface="Arial" pitchFamily="34" charset="0"/>
              </a:rPr>
              <a:t>Cultural events</a:t>
            </a:r>
            <a:endParaRPr lang="ru-RU" sz="320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203598"/>
            <a:ext cx="8784976" cy="3816697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171785"/>
            <a:ext cx="1231900" cy="80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9" y="1995686"/>
            <a:ext cx="3108250" cy="1332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466" y="1995686"/>
            <a:ext cx="3547609" cy="1388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359" y="3328541"/>
            <a:ext cx="3431810" cy="127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81" y="3335289"/>
            <a:ext cx="289170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79192"/>
            <a:ext cx="2879923" cy="122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98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0" name="Picture 2" descr="C:\Users\Menkoff\Desktop\презенташка курсовик\64333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4" name="Прямоугольник 3"/>
          <p:cNvSpPr/>
          <p:nvPr/>
        </p:nvSpPr>
        <p:spPr>
          <a:xfrm>
            <a:off x="0" y="186909"/>
            <a:ext cx="9144000" cy="863600"/>
          </a:xfrm>
          <a:prstGeom prst="rect">
            <a:avLst/>
          </a:prstGeom>
          <a:solidFill>
            <a:srgbClr val="00206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1967" y="1491631"/>
            <a:ext cx="9144000" cy="1584176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  <a:latin typeface="Garamond" pitchFamily="18" charset="0"/>
              </a:rPr>
              <a:t>www.uct2015.tpu.ru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275606"/>
            <a:ext cx="9024529" cy="252028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altLang="ru-RU" sz="4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123" name="Picture 3" descr="C:\Users\natkab\Desktop\летняя школа\tpu_logotip_rgb-0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6909"/>
            <a:ext cx="1943884" cy="88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506311"/>
              </p:ext>
            </p:extLst>
          </p:nvPr>
        </p:nvGraphicFramePr>
        <p:xfrm>
          <a:off x="6372200" y="195485"/>
          <a:ext cx="2520280" cy="8550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1954"/>
                <a:gridCol w="1428326"/>
              </a:tblGrid>
              <a:tr h="855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5210" algn="l"/>
                        </a:tabLs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045210" algn="l"/>
                        </a:tabLs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INSTITUTE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521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of HUMANITIES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521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SOCIAL SCIENCES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521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&amp; TECHNOLOGIES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125" name="Рисунок 1" descr="logo_isht_150x1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35" b="16071"/>
          <a:stretch>
            <a:fillRect/>
          </a:stretch>
        </p:blipFill>
        <p:spPr bwMode="auto">
          <a:xfrm>
            <a:off x="6444208" y="187703"/>
            <a:ext cx="1008509" cy="72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27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534</Words>
  <Application>Microsoft Office PowerPoint</Application>
  <PresentationFormat>Экран (16:9)</PresentationFormat>
  <Paragraphs>94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Menkoff</dc:creator>
  <cp:lastModifiedBy>Elena N. Rogotneva</cp:lastModifiedBy>
  <cp:revision>131</cp:revision>
  <dcterms:created xsi:type="dcterms:W3CDTF">2014-12-22T05:06:07Z</dcterms:created>
  <dcterms:modified xsi:type="dcterms:W3CDTF">2015-05-05T06:11:13Z</dcterms:modified>
</cp:coreProperties>
</file>