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6" r:id="rId2"/>
    <p:sldId id="297" r:id="rId3"/>
    <p:sldId id="298" r:id="rId4"/>
    <p:sldId id="299" r:id="rId5"/>
    <p:sldId id="300" r:id="rId6"/>
    <p:sldId id="301" r:id="rId7"/>
    <p:sldId id="279" r:id="rId8"/>
    <p:sldId id="283" r:id="rId9"/>
    <p:sldId id="284" r:id="rId10"/>
    <p:sldId id="282" r:id="rId11"/>
    <p:sldId id="285" r:id="rId12"/>
    <p:sldId id="271" r:id="rId13"/>
    <p:sldId id="287" r:id="rId14"/>
    <p:sldId id="288" r:id="rId15"/>
    <p:sldId id="289" r:id="rId16"/>
    <p:sldId id="286" r:id="rId17"/>
    <p:sldId id="272" r:id="rId18"/>
    <p:sldId id="273" r:id="rId19"/>
    <p:sldId id="274" r:id="rId20"/>
    <p:sldId id="275" r:id="rId21"/>
    <p:sldId id="276" r:id="rId22"/>
    <p:sldId id="290" r:id="rId23"/>
    <p:sldId id="291" r:id="rId24"/>
    <p:sldId id="292" r:id="rId25"/>
    <p:sldId id="293" r:id="rId26"/>
    <p:sldId id="294" r:id="rId27"/>
    <p:sldId id="29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7AF51-7AF3-4EF8-9942-1BF3C3BE3287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7E76B-C88F-4284-A90B-DD70D206E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843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7AF51-7AF3-4EF8-9942-1BF3C3BE3287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7E76B-C88F-4284-A90B-DD70D206E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774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7AF51-7AF3-4EF8-9942-1BF3C3BE3287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7E76B-C88F-4284-A90B-DD70D206E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115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7AF51-7AF3-4EF8-9942-1BF3C3BE3287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7E76B-C88F-4284-A90B-DD70D206E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263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7AF51-7AF3-4EF8-9942-1BF3C3BE3287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7E76B-C88F-4284-A90B-DD70D206E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818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7AF51-7AF3-4EF8-9942-1BF3C3BE3287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7E76B-C88F-4284-A90B-DD70D206E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794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7AF51-7AF3-4EF8-9942-1BF3C3BE3287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7E76B-C88F-4284-A90B-DD70D206E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021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7AF51-7AF3-4EF8-9942-1BF3C3BE3287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7E76B-C88F-4284-A90B-DD70D206E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64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7AF51-7AF3-4EF8-9942-1BF3C3BE3287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7E76B-C88F-4284-A90B-DD70D206E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275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7AF51-7AF3-4EF8-9942-1BF3C3BE3287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7E76B-C88F-4284-A90B-DD70D206E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097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7AF51-7AF3-4EF8-9942-1BF3C3BE3287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7E76B-C88F-4284-A90B-DD70D206E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145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7AF51-7AF3-4EF8-9942-1BF3C3BE3287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7E76B-C88F-4284-A90B-DD70D206E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244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ru/url?sa=i&amp;rct=j&amp;q=&amp;esrc=s&amp;source=images&amp;cd=&amp;cad=rja&amp;uact=8&amp;ved=0CAcQjRw&amp;url=http://www.navicongroup.ru/about/news_and_doings/publications/3068/&amp;ei=_RJxVYrsLuPuyQPhjYK4BA&amp;bvm=bv.94911696,bs.1,d.bGQ&amp;psig=AFQjCNFAdzw2MFeI6_r5iTgsn3o51-o-RQ&amp;ust=1433560139072201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hyperlink" Target="http://www.google.ru/url?sa=i&amp;rct=j&amp;q=&amp;esrc=s&amp;source=images&amp;cd=&amp;cad=rja&amp;uact=8&amp;ved=0CAcQjRw&amp;url=http://one_vision.jofo.ru/242834.html&amp;ei=ECFxVen9OsLTygOdnYKQAQ&amp;bvm=bv.94911696,bs.1,d.bGQ&amp;psig=AFQjCNECajXNBdYfXmtGkG1-H1p64Vj-iw&amp;ust=1433563753713748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google.ru/url?sa=i&amp;rct=j&amp;q=&amp;esrc=s&amp;source=images&amp;cd=&amp;cad=rja&amp;uact=8&amp;ved=0ahUKEwjiuKCMhfnKAhWDB5oKHQN-BEcQjRwIBw&amp;url=http://lektsiopedia.org/lek-3887.html&amp;psig=AFQjCNFFp6-DvHokw8VbkQihJQQEkAd_YA&amp;ust=1455600640273741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422" y="200369"/>
            <a:ext cx="8921578" cy="483372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Роле-ориентированный опыт взаимодействия в </a:t>
            </a:r>
            <a:r>
              <a:rPr lang="en-US" sz="2800" b="1" dirty="0"/>
              <a:t>Microsoft Dynamics AX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422" y="757452"/>
            <a:ext cx="5498389" cy="53962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628" y="1358814"/>
            <a:ext cx="6227888" cy="53962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508" y="1802288"/>
            <a:ext cx="6118655" cy="481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49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612" y="233321"/>
            <a:ext cx="7886700" cy="343328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+mn-lt"/>
              </a:rPr>
              <a:t>Роли безопасности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228" y="766119"/>
            <a:ext cx="7886700" cy="5213136"/>
          </a:xfrm>
        </p:spPr>
        <p:txBody>
          <a:bodyPr>
            <a:normAutofit/>
          </a:bodyPr>
          <a:lstStyle/>
          <a:p>
            <a:pPr lvl="0"/>
            <a:r>
              <a:rPr lang="ru-RU" i="1" dirty="0"/>
              <a:t>Разрешения </a:t>
            </a:r>
          </a:p>
          <a:p>
            <a:pPr lvl="0"/>
            <a:r>
              <a:rPr lang="ru-RU" i="1" dirty="0"/>
              <a:t>Привилегии </a:t>
            </a:r>
            <a:endParaRPr lang="ru-RU" dirty="0"/>
          </a:p>
          <a:p>
            <a:pPr lvl="0"/>
            <a:r>
              <a:rPr lang="ru-RU" i="1" dirty="0"/>
              <a:t>Обязанности </a:t>
            </a:r>
          </a:p>
          <a:p>
            <a:pPr lvl="0"/>
            <a:r>
              <a:rPr lang="ru-RU" i="1" dirty="0"/>
              <a:t>Роли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1007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612" y="233321"/>
            <a:ext cx="7886700" cy="343328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+mn-lt"/>
              </a:rPr>
              <a:t>Роли безопасности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228" y="766119"/>
            <a:ext cx="7886700" cy="5213136"/>
          </a:xfrm>
        </p:spPr>
        <p:txBody>
          <a:bodyPr>
            <a:normAutofit/>
          </a:bodyPr>
          <a:lstStyle/>
          <a:p>
            <a:pPr lvl="0"/>
            <a:r>
              <a:rPr lang="ru-RU" b="1" i="1" u="sng" dirty="0"/>
              <a:t>Разрешения</a:t>
            </a:r>
            <a:r>
              <a:rPr lang="ru-RU" i="1" dirty="0"/>
              <a:t> </a:t>
            </a:r>
          </a:p>
          <a:p>
            <a:pPr lvl="0"/>
            <a:r>
              <a:rPr lang="ru-RU" i="1" dirty="0"/>
              <a:t>Привилегии </a:t>
            </a:r>
            <a:endParaRPr lang="ru-RU" dirty="0"/>
          </a:p>
          <a:p>
            <a:pPr lvl="0"/>
            <a:r>
              <a:rPr lang="ru-RU" i="1" dirty="0"/>
              <a:t>Обязанности </a:t>
            </a:r>
          </a:p>
          <a:p>
            <a:pPr lvl="0"/>
            <a:r>
              <a:rPr lang="ru-RU" i="1" dirty="0"/>
              <a:t>Роли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536" y="692880"/>
            <a:ext cx="3219450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51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612" y="233321"/>
            <a:ext cx="7886700" cy="343328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+mn-lt"/>
              </a:rPr>
              <a:t>Роли безопасности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228" y="766119"/>
            <a:ext cx="7886700" cy="5213136"/>
          </a:xfrm>
        </p:spPr>
        <p:txBody>
          <a:bodyPr>
            <a:normAutofit/>
          </a:bodyPr>
          <a:lstStyle/>
          <a:p>
            <a:pPr lvl="0"/>
            <a:r>
              <a:rPr lang="ru-RU" i="1" dirty="0"/>
              <a:t>Разрешения </a:t>
            </a:r>
          </a:p>
          <a:p>
            <a:pPr lvl="0"/>
            <a:r>
              <a:rPr lang="ru-RU" b="1" i="1" u="sng" dirty="0"/>
              <a:t>Привилегии </a:t>
            </a:r>
            <a:endParaRPr lang="ru-RU" b="1" u="sng" dirty="0"/>
          </a:p>
          <a:p>
            <a:pPr lvl="0"/>
            <a:r>
              <a:rPr lang="ru-RU" i="1" dirty="0"/>
              <a:t>Обязанности </a:t>
            </a:r>
          </a:p>
          <a:p>
            <a:pPr lvl="0"/>
            <a:r>
              <a:rPr lang="ru-RU" i="1" dirty="0"/>
              <a:t>Роли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227" y="629487"/>
            <a:ext cx="1952625" cy="56292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192" y="1837038"/>
            <a:ext cx="7508051" cy="488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04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612" y="233321"/>
            <a:ext cx="7886700" cy="343328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+mn-lt"/>
              </a:rPr>
              <a:t>Роли безопасности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228" y="766119"/>
            <a:ext cx="7886700" cy="5213136"/>
          </a:xfrm>
        </p:spPr>
        <p:txBody>
          <a:bodyPr>
            <a:normAutofit/>
          </a:bodyPr>
          <a:lstStyle/>
          <a:p>
            <a:pPr lvl="0"/>
            <a:r>
              <a:rPr lang="ru-RU" i="1" dirty="0"/>
              <a:t>Разрешения </a:t>
            </a:r>
          </a:p>
          <a:p>
            <a:pPr lvl="0"/>
            <a:r>
              <a:rPr lang="ru-RU" i="1" dirty="0"/>
              <a:t>Привилегии </a:t>
            </a:r>
            <a:endParaRPr lang="ru-RU" dirty="0"/>
          </a:p>
          <a:p>
            <a:pPr lvl="0"/>
            <a:r>
              <a:rPr lang="ru-RU" b="1" i="1" u="sng" dirty="0"/>
              <a:t>Обязанности</a:t>
            </a:r>
            <a:r>
              <a:rPr lang="ru-RU" i="1" dirty="0"/>
              <a:t> </a:t>
            </a:r>
          </a:p>
          <a:p>
            <a:pPr lvl="0"/>
            <a:r>
              <a:rPr lang="ru-RU" i="1" dirty="0"/>
              <a:t>Роли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" y="2920699"/>
            <a:ext cx="878205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95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612" y="233321"/>
            <a:ext cx="7886700" cy="343328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+mn-lt"/>
              </a:rPr>
              <a:t>Роли безопасности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228" y="766119"/>
            <a:ext cx="7886700" cy="5213136"/>
          </a:xfrm>
        </p:spPr>
        <p:txBody>
          <a:bodyPr>
            <a:normAutofit/>
          </a:bodyPr>
          <a:lstStyle/>
          <a:p>
            <a:pPr lvl="0"/>
            <a:r>
              <a:rPr lang="ru-RU" i="1" dirty="0"/>
              <a:t>Разрешения </a:t>
            </a:r>
          </a:p>
          <a:p>
            <a:pPr lvl="0"/>
            <a:r>
              <a:rPr lang="ru-RU" i="1" dirty="0"/>
              <a:t>Привилегии </a:t>
            </a:r>
            <a:endParaRPr lang="ru-RU" dirty="0"/>
          </a:p>
          <a:p>
            <a:pPr lvl="0"/>
            <a:r>
              <a:rPr lang="ru-RU" i="1" dirty="0"/>
              <a:t>Обязанности </a:t>
            </a:r>
          </a:p>
          <a:p>
            <a:pPr lvl="0"/>
            <a:r>
              <a:rPr lang="ru-RU" b="1" i="1" u="sng" dirty="0"/>
              <a:t>Роли </a:t>
            </a:r>
            <a:endParaRPr lang="ru-RU" b="1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3" y="3174656"/>
            <a:ext cx="8029575" cy="3276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028" y="1611880"/>
            <a:ext cx="6697362" cy="38310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725" y="2262988"/>
            <a:ext cx="7512908" cy="390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03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-757880" y="85039"/>
            <a:ext cx="10587680" cy="12824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Эволюция КИС</a:t>
            </a:r>
            <a:b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/>
              <a:t>Планирование ресурсов и управление предприятием</a:t>
            </a:r>
            <a:br>
              <a:rPr lang="ru-RU" sz="2800" b="1" dirty="0"/>
            </a:br>
            <a:r>
              <a:rPr lang="ru-RU" sz="2800" dirty="0"/>
              <a:t>(</a:t>
            </a:r>
            <a:r>
              <a:rPr lang="en-US" sz="2800" dirty="0"/>
              <a:t>Enterprise Resource Planning</a:t>
            </a:r>
            <a:r>
              <a:rPr lang="ru-RU" sz="2800" dirty="0"/>
              <a:t>,</a:t>
            </a:r>
            <a:r>
              <a:rPr lang="en-US" sz="2800" dirty="0"/>
              <a:t> ERP</a:t>
            </a:r>
            <a:r>
              <a:rPr lang="ru-RU" sz="2800" dirty="0"/>
              <a:t>)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193858"/>
            <a:ext cx="92675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ru-RU" sz="2400" b="1" dirty="0"/>
              <a:t>ERP-система</a:t>
            </a:r>
            <a:r>
              <a:rPr lang="ru-RU" sz="2400" dirty="0"/>
              <a:t> — это набор интегрированных приложений, позволяющих создать интегрированную информационную среду для автоматизации планирования, учета, контроля и анализа всех основных бизнес-операций предприятия. </a:t>
            </a:r>
            <a:endParaRPr lang="ru-RU" altLang="ru-RU" sz="3200" kern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" name="Рисунок 6" descr=" Традиционная схема ERP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95" y="2816246"/>
            <a:ext cx="5310198" cy="34445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5483193" y="3104223"/>
            <a:ext cx="3699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ERP = MRP II + FRP +DRP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519856" y="3994488"/>
            <a:ext cx="18345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Manufacturing</a:t>
            </a:r>
            <a:r>
              <a:rPr lang="ru-RU" sz="2000" dirty="0"/>
              <a:t> </a:t>
            </a:r>
            <a:r>
              <a:rPr lang="ru-RU" sz="2000" dirty="0" err="1"/>
              <a:t>Resource</a:t>
            </a:r>
            <a:r>
              <a:rPr lang="ru-RU" sz="2000" dirty="0"/>
              <a:t> </a:t>
            </a:r>
            <a:r>
              <a:rPr lang="ru-RU" sz="2000" dirty="0" err="1"/>
              <a:t>Planning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329259" y="5155760"/>
            <a:ext cx="14119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/>
              <a:t>Finance resource planning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642056" y="4579825"/>
            <a:ext cx="17229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Distribution resource planning</a:t>
            </a:r>
            <a:endParaRPr lang="ru-RU" sz="2000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6792230" y="3565888"/>
            <a:ext cx="81729" cy="50007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7196359" y="3468503"/>
            <a:ext cx="706703" cy="168873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8306128" y="3501318"/>
            <a:ext cx="361090" cy="107850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2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31027" y="274510"/>
            <a:ext cx="3764692" cy="1150636"/>
          </a:xfrm>
        </p:spPr>
        <p:txBody>
          <a:bodyPr>
            <a:normAutofit/>
          </a:bodyPr>
          <a:lstStyle/>
          <a:p>
            <a:r>
              <a:rPr lang="ru-RU" sz="2800" b="1" dirty="0"/>
              <a:t>Функциональные модули ERP-систем</a:t>
            </a:r>
            <a:endParaRPr lang="ru-RU" sz="28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17" y="156520"/>
            <a:ext cx="5140410" cy="6549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6535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49797"/>
            <a:ext cx="7886700" cy="491608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+mn-lt"/>
              </a:rPr>
              <a:t>Дополнительные модули ERP-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39114"/>
            <a:ext cx="7886700" cy="5237849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Управление логистическими цепочками</a:t>
            </a:r>
            <a:r>
              <a:rPr lang="en-US" dirty="0"/>
              <a:t> SCM (Supply Chain Management)</a:t>
            </a:r>
            <a:endParaRPr lang="ru-RU" dirty="0"/>
          </a:p>
          <a:p>
            <a:r>
              <a:rPr lang="ru-RU" dirty="0"/>
              <a:t>Усовершенствованное планирование и составление производственных графиков APS (</a:t>
            </a:r>
            <a:r>
              <a:rPr lang="ru-RU" dirty="0" err="1"/>
              <a:t>Advanced</a:t>
            </a:r>
            <a:r>
              <a:rPr lang="ru-RU" dirty="0"/>
              <a:t> </a:t>
            </a:r>
            <a:r>
              <a:rPr lang="ru-RU" dirty="0" err="1"/>
              <a:t>Planning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Scheduling</a:t>
            </a:r>
            <a:r>
              <a:rPr lang="ru-RU" dirty="0"/>
              <a:t>)</a:t>
            </a:r>
          </a:p>
          <a:p>
            <a:r>
              <a:rPr lang="ru-RU" dirty="0"/>
              <a:t>Управление взаимоотношениями с клиентами CRM (</a:t>
            </a:r>
            <a:r>
              <a:rPr lang="ru-RU" dirty="0" err="1"/>
              <a:t>Customer</a:t>
            </a:r>
            <a:r>
              <a:rPr lang="ru-RU" dirty="0"/>
              <a:t> </a:t>
            </a:r>
            <a:r>
              <a:rPr lang="ru-RU" dirty="0" err="1"/>
              <a:t>Relationship</a:t>
            </a:r>
            <a:r>
              <a:rPr lang="ru-RU" dirty="0"/>
              <a:t> </a:t>
            </a:r>
            <a:r>
              <a:rPr lang="en-US" dirty="0"/>
              <a:t>Management</a:t>
            </a:r>
            <a:r>
              <a:rPr lang="ru-RU" dirty="0"/>
              <a:t>)</a:t>
            </a:r>
          </a:p>
          <a:p>
            <a:r>
              <a:rPr lang="ru-RU" dirty="0"/>
              <a:t>Электронная коммерция</a:t>
            </a:r>
            <a:r>
              <a:rPr lang="en-US" dirty="0"/>
              <a:t> EC (Electronic Commerce)</a:t>
            </a:r>
            <a:endParaRPr lang="ru-RU" dirty="0"/>
          </a:p>
          <a:p>
            <a:r>
              <a:rPr lang="ru-RU" dirty="0"/>
              <a:t>Управление данными об изделии PDM (</a:t>
            </a:r>
            <a:r>
              <a:rPr lang="ru-RU" dirty="0" err="1"/>
              <a:t>Product</a:t>
            </a:r>
            <a:r>
              <a:rPr lang="ru-RU" dirty="0"/>
              <a:t> </a:t>
            </a:r>
            <a:r>
              <a:rPr lang="ru-RU" dirty="0" err="1"/>
              <a:t>Data</a:t>
            </a:r>
            <a:r>
              <a:rPr lang="ru-RU" dirty="0"/>
              <a:t> </a:t>
            </a:r>
            <a:r>
              <a:rPr lang="ru-RU" dirty="0" err="1"/>
              <a:t>Management</a:t>
            </a:r>
            <a:r>
              <a:rPr lang="ru-RU" dirty="0"/>
              <a:t>)</a:t>
            </a:r>
          </a:p>
          <a:p>
            <a:r>
              <a:rPr lang="ru-RU" dirty="0"/>
              <a:t>Модуль поддержки принятия решений DSS (</a:t>
            </a:r>
            <a:r>
              <a:rPr lang="ru-RU" dirty="0" err="1"/>
              <a:t>Decision</a:t>
            </a:r>
            <a:r>
              <a:rPr lang="ru-RU" dirty="0"/>
              <a:t> </a:t>
            </a:r>
            <a:r>
              <a:rPr lang="ru-RU" dirty="0" err="1"/>
              <a:t>Support</a:t>
            </a:r>
            <a:r>
              <a:rPr lang="ru-RU" dirty="0"/>
              <a:t> </a:t>
            </a:r>
            <a:r>
              <a:rPr lang="ru-RU" dirty="0" err="1"/>
              <a:t>Systems</a:t>
            </a:r>
            <a:r>
              <a:rPr lang="ru-RU" dirty="0"/>
              <a:t>)</a:t>
            </a:r>
          </a:p>
          <a:p>
            <a:r>
              <a:rPr lang="ru-RU" dirty="0"/>
              <a:t>Автономный модуль, отвечающий за конфигурирование системы SACE (</a:t>
            </a:r>
            <a:r>
              <a:rPr lang="ru-RU" dirty="0" err="1"/>
              <a:t>Stand</a:t>
            </a:r>
            <a:r>
              <a:rPr lang="ru-RU" dirty="0"/>
              <a:t> </a:t>
            </a:r>
            <a:r>
              <a:rPr lang="ru-RU" dirty="0" err="1"/>
              <a:t>Alone</a:t>
            </a:r>
            <a:r>
              <a:rPr lang="ru-RU" dirty="0"/>
              <a:t> </a:t>
            </a:r>
            <a:r>
              <a:rPr lang="ru-RU" dirty="0" err="1"/>
              <a:t>Configuration</a:t>
            </a:r>
            <a:r>
              <a:rPr lang="ru-RU" dirty="0"/>
              <a:t> </a:t>
            </a:r>
            <a:r>
              <a:rPr lang="ru-RU" dirty="0" err="1"/>
              <a:t>Engine</a:t>
            </a:r>
            <a:r>
              <a:rPr lang="ru-RU" dirty="0"/>
              <a:t>)</a:t>
            </a:r>
          </a:p>
          <a:p>
            <a:r>
              <a:rPr lang="ru-RU" dirty="0"/>
              <a:t>Окончательное (детализированное) планирование ресурсов FRP (</a:t>
            </a:r>
            <a:r>
              <a:rPr lang="ru-RU" dirty="0" err="1"/>
              <a:t>Finite</a:t>
            </a:r>
            <a:r>
              <a:rPr lang="ru-RU" dirty="0"/>
              <a:t> </a:t>
            </a:r>
            <a:r>
              <a:rPr lang="ru-RU" dirty="0" err="1"/>
              <a:t>Resource</a:t>
            </a:r>
            <a:r>
              <a:rPr lang="ru-RU" dirty="0"/>
              <a:t> </a:t>
            </a:r>
            <a:r>
              <a:rPr lang="ru-RU" dirty="0" err="1"/>
              <a:t>Planning</a:t>
            </a:r>
            <a:r>
              <a:rPr lang="ru-RU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998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03" y="297751"/>
            <a:ext cx="8794954" cy="501149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+mn-lt"/>
              </a:rPr>
              <a:t>Основные отличия </a:t>
            </a:r>
            <a:r>
              <a:rPr lang="en-US" sz="2800" b="1" dirty="0">
                <a:latin typeface="+mn-lt"/>
              </a:rPr>
              <a:t>ERP</a:t>
            </a:r>
            <a:r>
              <a:rPr lang="ru-RU" sz="2800" b="1" dirty="0">
                <a:latin typeface="+mn-lt"/>
              </a:rPr>
              <a:t>-систем (от </a:t>
            </a:r>
            <a:r>
              <a:rPr lang="en-US" sz="2800" b="1" dirty="0">
                <a:latin typeface="+mn-lt"/>
              </a:rPr>
              <a:t>MRP)</a:t>
            </a:r>
            <a:endParaRPr lang="ru-RU" sz="28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897" y="952903"/>
            <a:ext cx="8592066" cy="5573027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Поддержка различных типов производств и видов деятельности предприятий и организаций. </a:t>
            </a:r>
          </a:p>
          <a:p>
            <a:r>
              <a:rPr lang="ru-RU" dirty="0"/>
              <a:t>Поддержка планирования ресурсов по различным направлениям деятельности предприятия. </a:t>
            </a:r>
          </a:p>
          <a:p>
            <a:r>
              <a:rPr lang="ru-RU" dirty="0"/>
              <a:t>ERP-системы ориентированы на управление распределённым предприятием. </a:t>
            </a:r>
          </a:p>
          <a:p>
            <a:r>
              <a:rPr lang="ru-RU" dirty="0"/>
              <a:t>В ERP-системах больше внимания уделено финансовым подсистемам. </a:t>
            </a:r>
          </a:p>
          <a:p>
            <a:r>
              <a:rPr lang="ru-RU" dirty="0"/>
              <a:t>Добавлены механизмы управления транснациональными корпорациями. </a:t>
            </a:r>
          </a:p>
          <a:p>
            <a:r>
              <a:rPr lang="ru-RU" dirty="0"/>
              <a:t>Повышенные требования к инфраструктуре, масштабируемости, гибкости, надежности и производительности программных средств и различных платформ. </a:t>
            </a:r>
          </a:p>
          <a:p>
            <a:r>
              <a:rPr lang="ru-RU" dirty="0"/>
              <a:t>Повышены требования к интегрируемости ERP-систем с приложениями, уже используемыми предприятием, а также с новыми приложениями. </a:t>
            </a:r>
          </a:p>
          <a:p>
            <a:r>
              <a:rPr lang="ru-RU" dirty="0"/>
              <a:t>Больше внимания уделено программным средствам поддержки принятия решений и средствам интеграции с хранилищами данных. </a:t>
            </a:r>
          </a:p>
        </p:txBody>
      </p:sp>
    </p:spTree>
    <p:extLst>
      <p:ext uri="{BB962C8B-B14F-4D97-AF65-F5344CB8AC3E}">
        <p14:creationId xmlns:p14="http://schemas.microsoft.com/office/powerpoint/2010/main" val="284241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5083" y="216844"/>
            <a:ext cx="7886700" cy="804647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+mn-lt"/>
              </a:rPr>
              <a:t>Основные концепции CRM-стратегии (</a:t>
            </a:r>
            <a:r>
              <a:rPr lang="ru-RU" sz="2800" b="1" dirty="0" err="1">
                <a:latin typeface="+mn-lt"/>
              </a:rPr>
              <a:t>Customer</a:t>
            </a:r>
            <a:r>
              <a:rPr lang="ru-RU" sz="2800" b="1" dirty="0">
                <a:latin typeface="+mn-lt"/>
              </a:rPr>
              <a:t> </a:t>
            </a:r>
            <a:r>
              <a:rPr lang="ru-RU" sz="2800" b="1" dirty="0" err="1">
                <a:latin typeface="+mn-lt"/>
              </a:rPr>
              <a:t>Relationship</a:t>
            </a:r>
            <a:r>
              <a:rPr lang="ru-RU" sz="2800" b="1" dirty="0">
                <a:latin typeface="+mn-lt"/>
              </a:rPr>
              <a:t> </a:t>
            </a:r>
            <a:r>
              <a:rPr lang="ru-RU" sz="2800" b="1" dirty="0" err="1">
                <a:latin typeface="+mn-lt"/>
              </a:rPr>
              <a:t>Management</a:t>
            </a:r>
            <a:r>
              <a:rPr lang="ru-RU" sz="2800" b="1" dirty="0">
                <a:latin typeface="+mn-lt"/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552" y="1021491"/>
            <a:ext cx="8136409" cy="55193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/>
              <a:t>CRM — это стратегия компании, определяющая взаимодействие с клиентами во всех организационных аспектах (рекламы, продажи, доставки и обслуживания клиентов, дизайна и производства новых продуктов, выставления счетов и т. п.)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Стратегия основана на выполнении следующих условий:</a:t>
            </a:r>
          </a:p>
          <a:p>
            <a:r>
              <a:rPr lang="ru-RU" sz="2400" i="1" dirty="0"/>
              <a:t>Наличие единого хранилища информации</a:t>
            </a:r>
            <a:r>
              <a:rPr lang="ru-RU" sz="2400" dirty="0"/>
              <a:t>.</a:t>
            </a:r>
          </a:p>
          <a:p>
            <a:r>
              <a:rPr lang="ru-RU" sz="2400" i="1" dirty="0"/>
              <a:t>Синхронизация управления множественными каналами взаимодействия.</a:t>
            </a:r>
            <a:endParaRPr lang="ru-RU" sz="2400" dirty="0"/>
          </a:p>
          <a:p>
            <a:r>
              <a:rPr lang="ru-RU" sz="2400" i="1" dirty="0"/>
              <a:t>Постоянный анализ собранной информации о клиентах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666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0659" y="546358"/>
            <a:ext cx="8452021" cy="12824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Эволюция КИС</a:t>
            </a:r>
            <a:b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/>
              <a:t>Планирование ресурсов предприятия, синхронизированное с запросами потребителя (</a:t>
            </a:r>
            <a:r>
              <a:rPr lang="ru-RU" sz="3200" dirty="0" err="1"/>
              <a:t>Customer</a:t>
            </a:r>
            <a:r>
              <a:rPr lang="ru-RU" sz="3200" dirty="0"/>
              <a:t> </a:t>
            </a:r>
            <a:r>
              <a:rPr lang="ru-RU" sz="3200" dirty="0" err="1"/>
              <a:t>Synchronized</a:t>
            </a:r>
            <a:r>
              <a:rPr lang="ru-RU" sz="3200" dirty="0"/>
              <a:t> </a:t>
            </a:r>
            <a:r>
              <a:rPr lang="ru-RU" sz="3200" dirty="0" err="1"/>
              <a:t>Resource</a:t>
            </a:r>
            <a:r>
              <a:rPr lang="ru-RU" sz="3200" dirty="0"/>
              <a:t> </a:t>
            </a:r>
            <a:r>
              <a:rPr lang="ru-RU" sz="3200" dirty="0" err="1"/>
              <a:t>Planning</a:t>
            </a:r>
            <a:r>
              <a:rPr lang="ru-RU" sz="3200" dirty="0"/>
              <a:t> — CSRP)</a:t>
            </a:r>
            <a:br>
              <a:rPr lang="ru-RU" altLang="ru-RU" sz="4000" kern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endParaRPr lang="ru-RU" sz="3200" dirty="0"/>
          </a:p>
        </p:txBody>
      </p:sp>
      <p:pic>
        <p:nvPicPr>
          <p:cNvPr id="14" name="Рисунок 13" descr="http://www.navicongroup.ru/files/erpevolution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799" y="1828800"/>
            <a:ext cx="5303136" cy="385934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492843" y="4048594"/>
            <a:ext cx="54534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1. Оптимизировать производственную деятельность</a:t>
            </a:r>
            <a:r>
              <a:rPr lang="ru-RU" sz="2400" dirty="0"/>
              <a:t>;</a:t>
            </a:r>
          </a:p>
          <a:p>
            <a:r>
              <a:rPr lang="ru-RU" sz="2400" i="1" dirty="0"/>
              <a:t>2. Интегрировать покупателя и сфокусированные на покупателе подразделения</a:t>
            </a:r>
            <a:r>
              <a:rPr lang="ru-RU" sz="2400" dirty="0"/>
              <a:t>;</a:t>
            </a:r>
          </a:p>
          <a:p>
            <a:r>
              <a:rPr lang="ru-RU" sz="2400" i="1" dirty="0"/>
              <a:t>3. Внедрить открытые технологии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617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844" y="0"/>
            <a:ext cx="7886700" cy="936452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+mn-lt"/>
              </a:rPr>
              <a:t>Принципы формирования и обработки заказов в CSRP-системах</a:t>
            </a:r>
            <a:endParaRPr lang="ru-RU" sz="28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469" y="856736"/>
            <a:ext cx="8798011" cy="5766486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Обработка заказов</a:t>
            </a:r>
          </a:p>
          <a:p>
            <a:pPr lvl="1"/>
            <a:r>
              <a:rPr lang="ru-RU" i="1" dirty="0"/>
              <a:t>Продавцы больше не размещают заказы</a:t>
            </a:r>
          </a:p>
          <a:p>
            <a:pPr lvl="1"/>
            <a:r>
              <a:rPr lang="ru-RU" i="1" dirty="0"/>
              <a:t>Обработка заказов расширяется и учитывается информация о перспективах</a:t>
            </a:r>
          </a:p>
          <a:p>
            <a:pPr lvl="1"/>
            <a:r>
              <a:rPr lang="ru-RU" i="1" dirty="0"/>
              <a:t>Статичные ценовые модели заменяются на инструмент ценообразования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Поддержка покупателей</a:t>
            </a:r>
          </a:p>
          <a:p>
            <a:pPr lvl="1"/>
            <a:r>
              <a:rPr lang="ru-RU" i="1" dirty="0"/>
              <a:t>Приложения поддержки пользователей интегрируются с ключевыми приложениями планирования, производства и управления</a:t>
            </a:r>
          </a:p>
          <a:p>
            <a:pPr lvl="1"/>
            <a:r>
              <a:rPr lang="ru-RU" i="1" dirty="0"/>
              <a:t>Веб-технологии расширяют возможности поддержки покупателей, делая её удаленной, круглосуточной, самостоятельно настраиваемой</a:t>
            </a:r>
          </a:p>
          <a:p>
            <a:pPr lvl="1"/>
            <a:r>
              <a:rPr lang="ru-RU" i="1" dirty="0"/>
              <a:t>Центры поддержки покупателей становятся центрами продаж и поддержки пользователей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Планирование заказов покупателей</a:t>
            </a:r>
          </a:p>
          <a:p>
            <a:pPr lvl="1"/>
            <a:r>
              <a:rPr lang="ru-RU" i="1" dirty="0"/>
              <a:t>Непосредственное использование информации о конфигурации заказов</a:t>
            </a:r>
          </a:p>
          <a:p>
            <a:pPr lvl="1"/>
            <a:r>
              <a:rPr lang="ru-RU" i="1" dirty="0"/>
              <a:t>Производственное планирование теперь позволяет оптимизировать операции, основываясь на реальных покупательских заказах, а не на прогнозах или оценках</a:t>
            </a:r>
          </a:p>
          <a:p>
            <a:pPr lvl="1"/>
            <a:r>
              <a:rPr lang="ru-RU" i="1" dirty="0"/>
              <a:t>Требования покупателей к продукту могут передаваться непосредственно от покупателя к </a:t>
            </a:r>
            <a:r>
              <a:rPr lang="ru-RU" i="1" dirty="0" err="1"/>
              <a:t>субконтрактору</a:t>
            </a:r>
            <a:r>
              <a:rPr lang="ru-RU" i="1" dirty="0"/>
              <a:t> или поставщику, исключая ошибки и задержки, которые встречаются при трансформировании заказов покупателей в заказы на покупку материалов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296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5083" y="101516"/>
            <a:ext cx="7886700" cy="458658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+mn-lt"/>
              </a:rPr>
              <a:t>Основные преимущества CSRP-систем</a:t>
            </a:r>
            <a:endParaRPr lang="ru-RU" sz="28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0086" y="757881"/>
            <a:ext cx="8657968" cy="541908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Традиционные бизнес-процессы </a:t>
            </a:r>
            <a:r>
              <a:rPr lang="ru-RU" dirty="0" err="1"/>
              <a:t>переадресуются</a:t>
            </a:r>
            <a:r>
              <a:rPr lang="ru-RU" dirty="0"/>
              <a:t> на обслуживание покупателей и создание продуктов, удовлетворяющих их потребностям.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Более грамотное управление производственными графиками в условиях ограниченных мощностей.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Управление заказами клиентов и всей работой с ними стало точнее, чем при использовании предыдущих систем.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Возможность учета вариации спецификации изделия или технологической цепочки.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Уверенность в условиях нестабильности рынка и быстро меняющегося макроэкономического окружения.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Новый набор бизнес-правил, которые позволяют производителю создать покупательскую ценность.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52950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56518" y="85039"/>
            <a:ext cx="8732109" cy="12824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Эволюция КИС</a:t>
            </a:r>
            <a:b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/>
              <a:t>Управление внутренними ресурсами и внешними связями организации</a:t>
            </a:r>
            <a:br>
              <a:rPr lang="ru-RU" sz="2800" b="1" dirty="0"/>
            </a:br>
            <a:r>
              <a:rPr lang="ru-RU" sz="2800" dirty="0"/>
              <a:t>(</a:t>
            </a:r>
            <a:r>
              <a:rPr lang="en-US" sz="2800" dirty="0"/>
              <a:t>Enterprise Resource and Relationship Processing</a:t>
            </a:r>
            <a:r>
              <a:rPr lang="ru-RU" sz="2800" dirty="0"/>
              <a:t>,</a:t>
            </a:r>
            <a:r>
              <a:rPr lang="en-US" sz="2800" dirty="0"/>
              <a:t> ERP</a:t>
            </a:r>
            <a:r>
              <a:rPr lang="ru-RU" sz="2800" dirty="0"/>
              <a:t> </a:t>
            </a:r>
            <a:r>
              <a:rPr lang="en-US" sz="2800" dirty="0"/>
              <a:t>II</a:t>
            </a:r>
            <a:r>
              <a:rPr lang="ru-RU" sz="2800" dirty="0"/>
              <a:t>)</a:t>
            </a:r>
            <a:endParaRPr lang="ru-RU" sz="3200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45" y="1608309"/>
            <a:ext cx="6551020" cy="49160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7102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56518" y="85039"/>
            <a:ext cx="8732109" cy="12824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Эволюция КИС</a:t>
            </a:r>
            <a:b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/>
              <a:t>Управление внутренними ресурсами и внешними связями организации</a:t>
            </a:r>
            <a:br>
              <a:rPr lang="ru-RU" sz="2800" b="1" dirty="0"/>
            </a:br>
            <a:r>
              <a:rPr lang="ru-RU" sz="2800" dirty="0"/>
              <a:t>(</a:t>
            </a:r>
            <a:r>
              <a:rPr lang="en-US" sz="2800" dirty="0"/>
              <a:t>Enterprise Resource and Relationship Processing</a:t>
            </a:r>
            <a:r>
              <a:rPr lang="ru-RU" sz="2800" dirty="0"/>
              <a:t>,</a:t>
            </a:r>
            <a:r>
              <a:rPr lang="en-US" sz="2800" dirty="0"/>
              <a:t> ERP</a:t>
            </a:r>
            <a:r>
              <a:rPr lang="ru-RU" sz="2800" dirty="0"/>
              <a:t> </a:t>
            </a:r>
            <a:r>
              <a:rPr lang="en-US" sz="2800" dirty="0"/>
              <a:t>II</a:t>
            </a:r>
            <a:r>
              <a:rPr lang="ru-RU" sz="2800" dirty="0"/>
              <a:t>)</a:t>
            </a:r>
            <a:endParaRPr lang="ru-RU" sz="3200" dirty="0"/>
          </a:p>
        </p:txBody>
      </p:sp>
      <p:pic>
        <p:nvPicPr>
          <p:cNvPr id="16" name="Рисунок 15" descr="http://one_vision.jofo.ru/data/userfiles/4988/images/278456-05_1.gif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9" y="1777740"/>
            <a:ext cx="7539874" cy="48042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0071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ok-t.ru/lektsiopedia/baza/3736857744260.files/image124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666" y="3303373"/>
            <a:ext cx="7109254" cy="35546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23551" y="109753"/>
            <a:ext cx="10515600" cy="63989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ERP II -&gt; BPM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892" y="749644"/>
            <a:ext cx="8361405" cy="5427320"/>
          </a:xfrm>
        </p:spPr>
        <p:txBody>
          <a:bodyPr/>
          <a:lstStyle/>
          <a:p>
            <a:pPr marL="457200" lvl="1" indent="0">
              <a:buNone/>
            </a:pPr>
            <a:r>
              <a:rPr lang="en-US" dirty="0"/>
              <a:t>ERP</a:t>
            </a:r>
          </a:p>
          <a:p>
            <a:pPr marL="457200" lvl="1" indent="0">
              <a:buNone/>
            </a:pPr>
            <a:r>
              <a:rPr lang="ru-RU" dirty="0"/>
              <a:t>OLAP</a:t>
            </a:r>
            <a:r>
              <a:rPr lang="en-US" dirty="0"/>
              <a:t> (</a:t>
            </a:r>
            <a:r>
              <a:rPr lang="ru-RU" dirty="0" err="1"/>
              <a:t>OnLine</a:t>
            </a:r>
            <a:r>
              <a:rPr lang="ru-RU" dirty="0"/>
              <a:t> </a:t>
            </a:r>
            <a:r>
              <a:rPr lang="ru-RU" dirty="0" err="1"/>
              <a:t>Analytical</a:t>
            </a:r>
            <a:r>
              <a:rPr lang="ru-RU" dirty="0"/>
              <a:t> </a:t>
            </a:r>
            <a:r>
              <a:rPr lang="ru-RU" dirty="0" err="1"/>
              <a:t>Processing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r>
              <a:rPr lang="en-US" dirty="0"/>
              <a:t>C</a:t>
            </a:r>
            <a:r>
              <a:rPr lang="ru-RU" dirty="0" err="1"/>
              <a:t>истема</a:t>
            </a:r>
            <a:r>
              <a:rPr lang="ru-RU" dirty="0"/>
              <a:t> сбалансированных показателей</a:t>
            </a:r>
            <a:r>
              <a:rPr lang="en-US" dirty="0"/>
              <a:t> </a:t>
            </a:r>
            <a:r>
              <a:rPr lang="ru-RU" dirty="0"/>
              <a:t>(</a:t>
            </a:r>
            <a:r>
              <a:rPr lang="ru-RU" dirty="0" err="1"/>
              <a:t>Balanced</a:t>
            </a:r>
            <a:r>
              <a:rPr lang="ru-RU" dirty="0"/>
              <a:t> </a:t>
            </a:r>
            <a:r>
              <a:rPr lang="ru-RU" dirty="0" err="1"/>
              <a:t>Score</a:t>
            </a:r>
            <a:r>
              <a:rPr lang="ru-RU" dirty="0"/>
              <a:t> </a:t>
            </a:r>
            <a:r>
              <a:rPr lang="ru-RU" dirty="0" err="1"/>
              <a:t>Card</a:t>
            </a:r>
            <a:r>
              <a:rPr lang="ru-RU" dirty="0"/>
              <a:t>)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C</a:t>
            </a:r>
            <a:r>
              <a:rPr lang="ru-RU" dirty="0" err="1"/>
              <a:t>истема</a:t>
            </a:r>
            <a:r>
              <a:rPr lang="ru-RU" dirty="0"/>
              <a:t> функционально-стоимостного управления</a:t>
            </a:r>
            <a:endParaRPr lang="en-US" dirty="0"/>
          </a:p>
          <a:p>
            <a:pPr marL="0" indent="0">
              <a:buNone/>
            </a:pPr>
            <a:r>
              <a:rPr lang="ru-RU" b="1" dirty="0"/>
              <a:t>BPM (</a:t>
            </a:r>
            <a:r>
              <a:rPr lang="ru-RU" b="1" dirty="0" err="1"/>
              <a:t>Business</a:t>
            </a:r>
            <a:r>
              <a:rPr lang="ru-RU" b="1" dirty="0"/>
              <a:t> </a:t>
            </a:r>
            <a:r>
              <a:rPr lang="ru-RU" b="1" dirty="0" err="1"/>
              <a:t>Performance</a:t>
            </a:r>
            <a:r>
              <a:rPr lang="ru-RU" b="1" dirty="0"/>
              <a:t> </a:t>
            </a:r>
            <a:r>
              <a:rPr lang="ru-RU" b="1" dirty="0" err="1"/>
              <a:t>Management</a:t>
            </a:r>
            <a:r>
              <a:rPr lang="ru-RU" b="1" dirty="0"/>
              <a:t>)</a:t>
            </a:r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669323" y="906162"/>
            <a:ext cx="280087" cy="1548714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углом вверх 6"/>
          <p:cNvSpPr/>
          <p:nvPr/>
        </p:nvSpPr>
        <p:spPr>
          <a:xfrm flipH="1" flipV="1">
            <a:off x="303256" y="1705232"/>
            <a:ext cx="217272" cy="1087395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74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459" y="159180"/>
            <a:ext cx="9294341" cy="376280"/>
          </a:xfrm>
        </p:spPr>
        <p:txBody>
          <a:bodyPr>
            <a:noAutofit/>
          </a:bodyPr>
          <a:lstStyle/>
          <a:p>
            <a:r>
              <a:rPr lang="ru-RU" sz="3200" b="1" i="1" dirty="0"/>
              <a:t>Состав </a:t>
            </a:r>
            <a:r>
              <a:rPr lang="en-US" sz="3200" b="1" i="1" dirty="0"/>
              <a:t>BPM-</a:t>
            </a:r>
            <a:r>
              <a:rPr lang="ru-RU" sz="3200" b="1" i="1" dirty="0"/>
              <a:t>системы: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422" y="741407"/>
            <a:ext cx="9607378" cy="5435557"/>
          </a:xfrm>
        </p:spPr>
        <p:txBody>
          <a:bodyPr>
            <a:normAutofit/>
          </a:bodyPr>
          <a:lstStyle/>
          <a:p>
            <a:r>
              <a:rPr lang="ru-RU" sz="2400" dirty="0"/>
              <a:t>Хранилище данных. </a:t>
            </a:r>
          </a:p>
          <a:p>
            <a:r>
              <a:rPr lang="ru-RU" sz="2400" dirty="0"/>
              <a:t>Набор инструментов для поддержки технологий управления предприятием.</a:t>
            </a:r>
          </a:p>
          <a:p>
            <a:r>
              <a:rPr lang="ru-RU" sz="2400" dirty="0"/>
              <a:t>Аналитические средства OLAP.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b="1" i="1" dirty="0"/>
              <a:t>Основные этапы управления эффективностью бизнеса: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/>
              <a:t>Разработка стратегии (</a:t>
            </a:r>
            <a:r>
              <a:rPr lang="ru-RU" sz="2400" dirty="0" err="1"/>
              <a:t>Balanced</a:t>
            </a:r>
            <a:r>
              <a:rPr lang="ru-RU" sz="2400" dirty="0"/>
              <a:t> </a:t>
            </a:r>
            <a:r>
              <a:rPr lang="ru-RU" sz="2400" dirty="0" err="1"/>
              <a:t>Scorecard</a:t>
            </a:r>
            <a:r>
              <a:rPr lang="ru-RU" sz="2400" dirty="0"/>
              <a:t> — BSC).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/>
              <a:t>Тактическое планирование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/>
              <a:t>Мониторинг и контроль исполнения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/>
              <a:t>Анализ и регулирование</a:t>
            </a:r>
          </a:p>
        </p:txBody>
      </p:sp>
      <p:pic>
        <p:nvPicPr>
          <p:cNvPr id="4" name="Рисунок 3" descr="http://www.businessstudio.ru/wiki/docs/current/lib/exe/fetch.php/ru/bsc/develop/target_fact/target_fact_12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211" y="4555524"/>
            <a:ext cx="3698789" cy="23601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148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519" y="175656"/>
            <a:ext cx="9417908" cy="532799"/>
          </a:xfrm>
        </p:spPr>
        <p:txBody>
          <a:bodyPr>
            <a:noAutofit/>
          </a:bodyPr>
          <a:lstStyle/>
          <a:p>
            <a:r>
              <a:rPr lang="ru-RU" sz="3600" b="1" dirty="0"/>
              <a:t>Концепция «Точно вовремя»</a:t>
            </a:r>
            <a:endParaRPr lang="ru-RU" sz="36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21276" y="823784"/>
            <a:ext cx="8699156" cy="57829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i="1" dirty="0"/>
              <a:t>Гибкое производство (</a:t>
            </a:r>
            <a:r>
              <a:rPr lang="en-US" sz="2400" i="1" dirty="0"/>
              <a:t>Lean Manufacturing</a:t>
            </a:r>
            <a:r>
              <a:rPr lang="ru-RU" sz="2400" i="1" dirty="0"/>
              <a:t>)</a:t>
            </a:r>
          </a:p>
          <a:p>
            <a:pPr marL="0" indent="0">
              <a:buNone/>
            </a:pPr>
            <a:r>
              <a:rPr lang="ru-RU" sz="2400" i="1" dirty="0"/>
              <a:t>Гибкое предприятие</a:t>
            </a:r>
          </a:p>
          <a:p>
            <a:pPr marL="0" indent="0">
              <a:buNone/>
            </a:pPr>
            <a:r>
              <a:rPr lang="ru-RU" sz="2400" i="1" dirty="0"/>
              <a:t>Пластичное про­изводство (</a:t>
            </a:r>
            <a:r>
              <a:rPr lang="en-US" sz="2400" i="1" dirty="0"/>
              <a:t>Flow Manufacturing</a:t>
            </a:r>
            <a:r>
              <a:rPr lang="ru-RU" sz="2400" i="1" dirty="0"/>
              <a:t>)</a:t>
            </a:r>
          </a:p>
          <a:p>
            <a:pPr marL="0" indent="0">
              <a:buNone/>
            </a:pPr>
            <a:r>
              <a:rPr lang="ru-RU" sz="2400" i="1" dirty="0"/>
              <a:t>Бережливое производство</a:t>
            </a:r>
          </a:p>
          <a:p>
            <a:pPr marL="0" indent="0">
              <a:buNone/>
            </a:pPr>
            <a:endParaRPr lang="ru-RU" i="1" dirty="0"/>
          </a:p>
          <a:p>
            <a:pPr marL="0" indent="0" algn="ctr">
              <a:buNone/>
            </a:pPr>
            <a:r>
              <a:rPr lang="ru-RU" dirty="0">
                <a:solidFill>
                  <a:srgbClr val="FF0000"/>
                </a:solidFill>
              </a:rPr>
              <a:t>Постоянное улучшение работы путем ликвидации 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FF0000"/>
                </a:solidFill>
              </a:rPr>
              <a:t>ЛЮБЫХ и ВСЕХ бесполезных действий</a:t>
            </a:r>
          </a:p>
          <a:p>
            <a:pPr marL="0" indent="0">
              <a:buNone/>
            </a:pPr>
            <a:r>
              <a:rPr lang="ru-RU" dirty="0"/>
              <a:t>Предприятия начинают работать:</a:t>
            </a:r>
          </a:p>
          <a:p>
            <a:pPr lvl="0"/>
            <a:r>
              <a:rPr lang="ru-RU" dirty="0"/>
              <a:t>точно вовремя</a:t>
            </a:r>
            <a:r>
              <a:rPr lang="ru-RU" i="1" dirty="0"/>
              <a:t>;</a:t>
            </a:r>
            <a:endParaRPr lang="ru-RU" dirty="0"/>
          </a:p>
          <a:p>
            <a:pPr lvl="0"/>
            <a:r>
              <a:rPr lang="ru-RU" dirty="0"/>
              <a:t>на минимальном уровне запасов и без складов</a:t>
            </a:r>
            <a:r>
              <a:rPr lang="ru-RU" i="1" dirty="0"/>
              <a:t>;</a:t>
            </a:r>
            <a:endParaRPr lang="ru-RU" dirty="0"/>
          </a:p>
          <a:p>
            <a:pPr lvl="0"/>
            <a:r>
              <a:rPr lang="ru-RU" dirty="0"/>
              <a:t>с использованием визуальной системы управления про­изводством</a:t>
            </a:r>
            <a:r>
              <a:rPr lang="ru-RU" i="1" dirty="0"/>
              <a:t>;</a:t>
            </a:r>
            <a:endParaRPr lang="ru-RU" dirty="0"/>
          </a:p>
          <a:p>
            <a:pPr lvl="0"/>
            <a:r>
              <a:rPr lang="ru-RU" dirty="0"/>
              <a:t>с организацией поточных линий.</a:t>
            </a: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06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395" y="1935892"/>
            <a:ext cx="4679092" cy="350931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470" y="117991"/>
            <a:ext cx="9640330" cy="615178"/>
          </a:xfrm>
        </p:spPr>
        <p:txBody>
          <a:bodyPr>
            <a:normAutofit/>
          </a:bodyPr>
          <a:lstStyle/>
          <a:p>
            <a:r>
              <a:rPr lang="ru-RU" sz="3200" b="1" dirty="0"/>
              <a:t>Процесс создания гибкого предприятия (ТВВ):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0746" y="856735"/>
            <a:ext cx="9319054" cy="5320228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ru-RU" dirty="0"/>
              <a:t>Определение </a:t>
            </a:r>
            <a:r>
              <a:rPr lang="ru-RU" i="1" dirty="0"/>
              <a:t>нужного</a:t>
            </a:r>
            <a:endParaRPr lang="ru-RU" dirty="0"/>
          </a:p>
          <a:p>
            <a:pPr marL="228600" lvl="1">
              <a:spcBef>
                <a:spcPts val="1000"/>
              </a:spcBef>
            </a:pPr>
            <a:r>
              <a:rPr lang="ru-RU" dirty="0"/>
              <a:t>Определение потоков, создающих добавленную стоимость</a:t>
            </a:r>
          </a:p>
          <a:p>
            <a:pPr marL="228600" lvl="1">
              <a:spcBef>
                <a:spcPts val="1000"/>
              </a:spcBef>
            </a:pPr>
            <a:r>
              <a:rPr lang="ru-RU" dirty="0"/>
              <a:t>Потоки</a:t>
            </a:r>
          </a:p>
          <a:p>
            <a:pPr marL="457200" lvl="1" indent="0">
              <a:buNone/>
            </a:pPr>
            <a:r>
              <a:rPr lang="ru-RU" dirty="0"/>
              <a:t>Метод 5С: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i="1" dirty="0" err="1"/>
              <a:t>Сейри</a:t>
            </a:r>
            <a:endParaRPr lang="ru-RU" i="1" dirty="0"/>
          </a:p>
          <a:p>
            <a:pPr marL="914400" lvl="1" indent="-457200">
              <a:buFont typeface="+mj-lt"/>
              <a:buAutoNum type="arabicPeriod"/>
            </a:pPr>
            <a:r>
              <a:rPr lang="ru-RU" i="1" dirty="0" err="1"/>
              <a:t>Сейтон</a:t>
            </a:r>
            <a:endParaRPr lang="ru-RU" i="1" dirty="0"/>
          </a:p>
          <a:p>
            <a:pPr marL="914400" lvl="1" indent="-457200">
              <a:buFont typeface="+mj-lt"/>
              <a:buAutoNum type="arabicPeriod"/>
            </a:pPr>
            <a:r>
              <a:rPr lang="ru-RU" i="1" dirty="0" err="1"/>
              <a:t>Сейзо</a:t>
            </a:r>
            <a:r>
              <a:rPr lang="ru-RU" i="1" dirty="0"/>
              <a:t> 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i="1" dirty="0" err="1"/>
              <a:t>Сейкетсу</a:t>
            </a:r>
            <a:endParaRPr lang="ru-RU" i="1" dirty="0"/>
          </a:p>
          <a:p>
            <a:pPr marL="914400" lvl="1" indent="-457200">
              <a:buFont typeface="+mj-lt"/>
              <a:buAutoNum type="arabicPeriod"/>
            </a:pPr>
            <a:r>
              <a:rPr lang="ru-RU" i="1" dirty="0" err="1"/>
              <a:t>Ситсуке</a:t>
            </a:r>
            <a:endParaRPr lang="ru-RU" dirty="0"/>
          </a:p>
          <a:p>
            <a:pPr marL="228600" lvl="1">
              <a:spcBef>
                <a:spcPts val="1000"/>
              </a:spcBef>
            </a:pPr>
            <a:r>
              <a:rPr lang="ru-RU" dirty="0"/>
              <a:t>Вытягивание (</a:t>
            </a:r>
            <a:r>
              <a:rPr lang="ru-RU" i="1" dirty="0" err="1"/>
              <a:t>Канбан</a:t>
            </a:r>
            <a:r>
              <a:rPr lang="ru-RU" i="1" dirty="0"/>
              <a:t>,</a:t>
            </a:r>
            <a:r>
              <a:rPr lang="ru-RU" dirty="0"/>
              <a:t> </a:t>
            </a:r>
            <a:r>
              <a:rPr lang="ru-RU" i="1" dirty="0"/>
              <a:t>такт)</a:t>
            </a:r>
          </a:p>
          <a:p>
            <a:pPr marL="228600" lvl="1">
              <a:spcBef>
                <a:spcPts val="1000"/>
              </a:spcBef>
            </a:pPr>
            <a:r>
              <a:rPr lang="ru-RU" dirty="0"/>
              <a:t>Совершенствование</a:t>
            </a:r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13344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562" y="150942"/>
            <a:ext cx="9195486" cy="499848"/>
          </a:xfrm>
        </p:spPr>
        <p:txBody>
          <a:bodyPr>
            <a:noAutofit/>
          </a:bodyPr>
          <a:lstStyle/>
          <a:p>
            <a:r>
              <a:rPr lang="ru-RU" sz="3200" b="1" i="1" dirty="0"/>
              <a:t>Философия ТВВ:</a:t>
            </a:r>
            <a:endParaRPr lang="ru-RU" sz="32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6562" y="1026555"/>
            <a:ext cx="8666206" cy="5588429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Устранение лишних действий;</a:t>
            </a:r>
          </a:p>
          <a:p>
            <a:pPr lvl="0"/>
            <a:r>
              <a:rPr lang="ru-RU" dirty="0"/>
              <a:t>ТВВ — это непрерывный, никогда не прекращающийся процесс;</a:t>
            </a:r>
          </a:p>
          <a:p>
            <a:pPr lvl="0"/>
            <a:r>
              <a:rPr lang="ru-RU" dirty="0"/>
              <a:t>запасы — это лишнее;</a:t>
            </a:r>
          </a:p>
          <a:p>
            <a:pPr lvl="0"/>
            <a:r>
              <a:rPr lang="ru-RU" dirty="0"/>
              <a:t>непрерывное приближение свойств конечной продукции к запро­сам потребителей;</a:t>
            </a:r>
          </a:p>
          <a:p>
            <a:pPr lvl="0"/>
            <a:r>
              <a:rPr lang="ru-RU" dirty="0"/>
              <a:t>гибкость производства;</a:t>
            </a:r>
          </a:p>
          <a:p>
            <a:pPr lvl="0"/>
            <a:r>
              <a:rPr lang="ru-RU" dirty="0"/>
              <a:t>принципы взаимного уважения и поддержки;</a:t>
            </a:r>
          </a:p>
          <a:p>
            <a:pPr lvl="0"/>
            <a:r>
              <a:rPr lang="ru-RU" dirty="0"/>
              <a:t>ТВВ — это командное достижение;</a:t>
            </a:r>
          </a:p>
          <a:p>
            <a:pPr lvl="0"/>
            <a:r>
              <a:rPr lang="ru-RU" dirty="0"/>
              <a:t>должны использоваться не только руки рабочих, но и их мозги.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69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173" y="175658"/>
            <a:ext cx="9014254" cy="532799"/>
          </a:xfrm>
        </p:spPr>
        <p:txBody>
          <a:bodyPr>
            <a:noAutofit/>
          </a:bodyPr>
          <a:lstStyle/>
          <a:p>
            <a:r>
              <a:rPr lang="ru-RU" sz="3600" b="1" dirty="0"/>
              <a:t>Теория ограничений</a:t>
            </a:r>
            <a:endParaRPr lang="ru-RU" sz="3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364" y="675507"/>
            <a:ext cx="6630185" cy="6245063"/>
          </a:xfrm>
        </p:spPr>
      </p:pic>
    </p:spTree>
    <p:extLst>
      <p:ext uri="{BB962C8B-B14F-4D97-AF65-F5344CB8AC3E}">
        <p14:creationId xmlns:p14="http://schemas.microsoft.com/office/powerpoint/2010/main" val="687288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11" y="175658"/>
            <a:ext cx="9310816" cy="532799"/>
          </a:xfrm>
        </p:spPr>
        <p:txBody>
          <a:bodyPr>
            <a:noAutofit/>
          </a:bodyPr>
          <a:lstStyle/>
          <a:p>
            <a:r>
              <a:rPr lang="ru-RU" sz="3600" b="1" dirty="0"/>
              <a:t>Теория ограничений</a:t>
            </a:r>
            <a:endParaRPr lang="ru-RU" sz="36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63612" y="823784"/>
            <a:ext cx="8625016" cy="5782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Предварительные действия:</a:t>
            </a:r>
          </a:p>
          <a:p>
            <a:pPr lvl="0"/>
            <a:r>
              <a:rPr lang="ru-RU" dirty="0"/>
              <a:t>Определить, что представляет собой </a:t>
            </a:r>
            <a:r>
              <a:rPr lang="ru-RU" i="1" dirty="0"/>
              <a:t>система</a:t>
            </a:r>
            <a:r>
              <a:rPr lang="ru-RU" dirty="0"/>
              <a:t> и каково ее </a:t>
            </a:r>
            <a:r>
              <a:rPr lang="ru-RU" i="1" dirty="0"/>
              <a:t>предназначе­ние (цель).</a:t>
            </a:r>
            <a:endParaRPr lang="ru-RU" dirty="0"/>
          </a:p>
          <a:p>
            <a:pPr lvl="0"/>
            <a:r>
              <a:rPr lang="ru-RU" dirty="0"/>
              <a:t>Определить, каким образом следует </a:t>
            </a:r>
            <a:r>
              <a:rPr lang="ru-RU" i="1" dirty="0"/>
              <a:t>измерять</a:t>
            </a:r>
            <a:r>
              <a:rPr lang="ru-RU" dirty="0"/>
              <a:t> цель системы: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i="1" dirty="0"/>
              <a:t>Пропускная способность (ПС) – </a:t>
            </a:r>
            <a:r>
              <a:rPr lang="ru-RU" i="1" dirty="0"/>
              <a:t>оборот</a:t>
            </a:r>
            <a:r>
              <a:rPr lang="ru-RU" dirty="0"/>
              <a:t>, </a:t>
            </a:r>
            <a:r>
              <a:rPr lang="ru-RU" i="1" dirty="0"/>
              <a:t>объем выпуска.</a:t>
            </a:r>
            <a:endParaRPr lang="ru-RU" b="1" i="1" dirty="0"/>
          </a:p>
          <a:p>
            <a:pPr marL="914400" lvl="1" indent="-457200">
              <a:buFont typeface="+mj-lt"/>
              <a:buAutoNum type="arabicPeriod"/>
            </a:pPr>
            <a:r>
              <a:rPr lang="ru-RU" b="1" i="1" dirty="0"/>
              <a:t>Операционные расходы (ОР)</a:t>
            </a:r>
            <a:r>
              <a:rPr lang="ru-RU" i="1" dirty="0"/>
              <a:t> —</a:t>
            </a:r>
            <a:r>
              <a:rPr lang="ru-RU" dirty="0"/>
              <a:t> это </a:t>
            </a:r>
            <a:r>
              <a:rPr lang="ru-RU" i="1" dirty="0"/>
              <a:t>все деньги, которые система тратит для трансформации запасов в пропускную способность.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b="1" i="1" dirty="0"/>
              <a:t>Запасы (З).</a:t>
            </a:r>
            <a:endParaRPr lang="ru-RU" dirty="0"/>
          </a:p>
          <a:p>
            <a:pPr lvl="1"/>
            <a:endParaRPr lang="ru-RU" sz="20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905" y="4413622"/>
            <a:ext cx="5873097" cy="20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3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894" y="304803"/>
            <a:ext cx="8369643" cy="5872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Шаг 1. Определение ограничения системы</a:t>
            </a:r>
          </a:p>
          <a:p>
            <a:pPr marL="457200" lvl="1" indent="0">
              <a:buNone/>
            </a:pPr>
            <a:r>
              <a:rPr lang="ru-RU" dirty="0"/>
              <a:t>Виды ограничений:</a:t>
            </a:r>
          </a:p>
          <a:p>
            <a:pPr lvl="1"/>
            <a:r>
              <a:rPr lang="ru-RU" dirty="0"/>
              <a:t>рынок (недостаточный спрос);</a:t>
            </a:r>
          </a:p>
          <a:p>
            <a:pPr lvl="1"/>
            <a:r>
              <a:rPr lang="ru-RU" dirty="0"/>
              <a:t>поставщики (недостаточно материалов в данный момент времени);</a:t>
            </a:r>
          </a:p>
          <a:p>
            <a:pPr lvl="1"/>
            <a:r>
              <a:rPr lang="ru-RU" dirty="0"/>
              <a:t>внутренние ресурсы (мощность оборудования недостаточна, либо не хватает квалифицированного персонала);</a:t>
            </a:r>
          </a:p>
          <a:p>
            <a:pPr lvl="1"/>
            <a:r>
              <a:rPr lang="ru-RU" dirty="0"/>
              <a:t>методы управления предприятием (бизнес-процедуры).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8957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282" y="115333"/>
            <a:ext cx="8748585" cy="6061633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Шаг 2. Определение того, как использовать ограничение системы</a:t>
            </a:r>
          </a:p>
          <a:p>
            <a:r>
              <a:rPr lang="ru-RU" b="1" dirty="0">
                <a:solidFill>
                  <a:schemeClr val="tx2"/>
                </a:solidFill>
              </a:rPr>
              <a:t>Ограничение: внутренний ресурс</a:t>
            </a:r>
          </a:p>
          <a:p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250525" y="1707423"/>
          <a:ext cx="4965170" cy="2325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3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3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3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30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30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6250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Спрос (в неделю)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Себестоимость,</a:t>
                      </a:r>
                      <a:r>
                        <a:rPr lang="ru-RU" sz="1800" baseline="0" dirty="0">
                          <a:effectLst/>
                        </a:rPr>
                        <a:t> руб.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Цена реализации, руб.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Время изготовления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2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Изделие 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50 мин.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2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Изделие В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 мин.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499" y="1589905"/>
            <a:ext cx="6771503" cy="5056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926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281" y="115333"/>
            <a:ext cx="8715634" cy="60616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Шаг 3. Подчинение ограничению всего остального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Производственная система должна иметь только два дискретных состояния: либо работа на полную мощность, либо полная остановка.  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Должны быть изменены показатели оценки.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Ресурсы, не являющиеся критическими, должны обладать дополнительной мощностью.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Управление буферами используется для того, чтобы выполнялся график работы узкого места, соблюдался гра­фик отгрузки </a:t>
            </a:r>
            <a:r>
              <a:rPr lang="ru-RU" i="1" dirty="0"/>
              <a:t>и, кроме того, для</a:t>
            </a:r>
            <a:r>
              <a:rPr lang="ru-RU" dirty="0"/>
              <a:t> постоянного улучшения работы органи­зации. </a:t>
            </a:r>
          </a:p>
        </p:txBody>
      </p:sp>
    </p:spTree>
    <p:extLst>
      <p:ext uri="{BB962C8B-B14F-4D97-AF65-F5344CB8AC3E}">
        <p14:creationId xmlns:p14="http://schemas.microsoft.com/office/powerpoint/2010/main" val="316559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1276" y="230661"/>
            <a:ext cx="8699156" cy="64996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Шаг 4. Устранение ограничения системы</a:t>
            </a:r>
          </a:p>
          <a:p>
            <a:r>
              <a:rPr lang="ru-RU" dirty="0"/>
              <a:t>Внутренний ресурс – обеспечивается дополнительная его мощность.</a:t>
            </a:r>
          </a:p>
          <a:p>
            <a:r>
              <a:rPr lang="ru-RU" dirty="0"/>
              <a:t>Материал – поиск новых поставщи­ков. </a:t>
            </a:r>
          </a:p>
          <a:p>
            <a:r>
              <a:rPr lang="ru-RU" dirty="0"/>
              <a:t>Рынок – меняется маркетинговая политика и политика продаж.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b="1" dirty="0"/>
              <a:t>Шаг 5. Не позволяйте инерции превратиться в ограничение. Когда ограничение устранено, начните сначала, с шага 1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Процесс совершенствования должен быть </a:t>
            </a:r>
            <a:r>
              <a:rPr lang="ru-RU" i="1" dirty="0">
                <a:solidFill>
                  <a:srgbClr val="C00000"/>
                </a:solidFill>
              </a:rPr>
              <a:t>постоянным.</a:t>
            </a:r>
            <a:r>
              <a:rPr lang="ru-RU" dirty="0">
                <a:solidFill>
                  <a:srgbClr val="C0000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Причем совер­шенствование — это не </a:t>
            </a:r>
            <a:r>
              <a:rPr lang="ru-RU" i="1" dirty="0">
                <a:solidFill>
                  <a:srgbClr val="C00000"/>
                </a:solidFill>
              </a:rPr>
              <a:t>цель,</a:t>
            </a:r>
            <a:r>
              <a:rPr lang="ru-RU" dirty="0">
                <a:solidFill>
                  <a:srgbClr val="C00000"/>
                </a:solidFill>
              </a:rPr>
              <a:t> а </a:t>
            </a:r>
            <a:r>
              <a:rPr lang="ru-RU" i="1" dirty="0">
                <a:solidFill>
                  <a:srgbClr val="C00000"/>
                </a:solidFill>
              </a:rPr>
              <a:t>процесс</a:t>
            </a:r>
            <a:endParaRPr lang="ru-RU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277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2664</TotalTime>
  <Words>1166</Words>
  <Application>Microsoft Office PowerPoint</Application>
  <PresentationFormat>Экран (4:3)</PresentationFormat>
  <Paragraphs>179</Paragraphs>
  <Slides>27</Slides>
  <Notes>0</Notes>
  <HiddenSlides>6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Тема Office</vt:lpstr>
      <vt:lpstr>Роле-ориентированный опыт взаимодействия в Microsoft Dynamics AX</vt:lpstr>
      <vt:lpstr>Роли безопасности</vt:lpstr>
      <vt:lpstr>Роли безопасности</vt:lpstr>
      <vt:lpstr>Роли безопасности</vt:lpstr>
      <vt:lpstr>Роли безопасности</vt:lpstr>
      <vt:lpstr>Роли безопасности</vt:lpstr>
      <vt:lpstr>Эволюция КИС Планирование ресурсов и управление предприятием (Enterprise Resource Planning, ERP)</vt:lpstr>
      <vt:lpstr>Функциональные модули ERP-систем</vt:lpstr>
      <vt:lpstr>Дополнительные модули ERP- систем</vt:lpstr>
      <vt:lpstr>Основные отличия ERP-систем (от MRP)</vt:lpstr>
      <vt:lpstr>Основные концепции CRM-стратегии (Customer Relationship Management)</vt:lpstr>
      <vt:lpstr>Эволюция КИС Планирование ресурсов предприятия, синхронизированное с запросами потребителя (Customer Synchronized Resource Planning — CSRP) </vt:lpstr>
      <vt:lpstr>Принципы формирования и обработки заказов в CSRP-системах</vt:lpstr>
      <vt:lpstr>Основные преимущества CSRP-систем</vt:lpstr>
      <vt:lpstr>Эволюция КИС Управление внутренними ресурсами и внешними связями организации (Enterprise Resource and Relationship Processing, ERP II)</vt:lpstr>
      <vt:lpstr>Эволюция КИС Управление внутренними ресурсами и внешними связями организации (Enterprise Resource and Relationship Processing, ERP II)</vt:lpstr>
      <vt:lpstr>ERP II -&gt; BPM</vt:lpstr>
      <vt:lpstr>Состав BPM-системы:</vt:lpstr>
      <vt:lpstr>Концепция «Точно вовремя»</vt:lpstr>
      <vt:lpstr>Процесс создания гибкого предприятия (ТВВ):</vt:lpstr>
      <vt:lpstr>Философия ТВВ:</vt:lpstr>
      <vt:lpstr>Теория ограничений</vt:lpstr>
      <vt:lpstr>Теория ограничений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ограничений</dc:title>
  <dc:creator>Цапко И.В.</dc:creator>
  <cp:lastModifiedBy>Цапко Ирина Валериевна</cp:lastModifiedBy>
  <cp:revision>54</cp:revision>
  <dcterms:created xsi:type="dcterms:W3CDTF">2016-02-24T05:21:33Z</dcterms:created>
  <dcterms:modified xsi:type="dcterms:W3CDTF">2023-09-20T07:37:19Z</dcterms:modified>
</cp:coreProperties>
</file>