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9"/>
  </p:notesMasterIdLst>
  <p:sldIdLst>
    <p:sldId id="256" r:id="rId2"/>
    <p:sldId id="280" r:id="rId3"/>
    <p:sldId id="292" r:id="rId4"/>
    <p:sldId id="293" r:id="rId5"/>
    <p:sldId id="309" r:id="rId6"/>
    <p:sldId id="310" r:id="rId7"/>
    <p:sldId id="311" r:id="rId8"/>
    <p:sldId id="340" r:id="rId9"/>
    <p:sldId id="312" r:id="rId10"/>
    <p:sldId id="313" r:id="rId11"/>
    <p:sldId id="314" r:id="rId12"/>
    <p:sldId id="317" r:id="rId13"/>
    <p:sldId id="318" r:id="rId14"/>
    <p:sldId id="341" r:id="rId15"/>
    <p:sldId id="342" r:id="rId16"/>
    <p:sldId id="343" r:id="rId17"/>
    <p:sldId id="345" r:id="rId18"/>
    <p:sldId id="347" r:id="rId19"/>
    <p:sldId id="346" r:id="rId20"/>
    <p:sldId id="352" r:id="rId21"/>
    <p:sldId id="348" r:id="rId22"/>
    <p:sldId id="349" r:id="rId23"/>
    <p:sldId id="353" r:id="rId24"/>
    <p:sldId id="350" r:id="rId25"/>
    <p:sldId id="351" r:id="rId26"/>
    <p:sldId id="344" r:id="rId27"/>
    <p:sldId id="339" r:id="rId28"/>
  </p:sldIdLst>
  <p:sldSz cx="8640763" cy="4860925"/>
  <p:notesSz cx="9144000" cy="6858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AB414"/>
    <a:srgbClr val="80BF44"/>
    <a:srgbClr val="F3F9FA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18" autoAdjust="0"/>
    <p:restoredTop sz="94664" autoAdjust="0"/>
  </p:normalViewPr>
  <p:slideViewPr>
    <p:cSldViewPr>
      <p:cViewPr varScale="1">
        <p:scale>
          <a:sx n="146" d="100"/>
          <a:sy n="146" d="100"/>
        </p:scale>
        <p:origin x="972" y="108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34A632F-AFE5-4C75-9373-705825FEA3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802129-90EC-4FFF-8B9A-90F5CCEDFF4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1CEA38-C705-4A96-9E8B-9DA8389E325A}" type="datetimeFigureOut">
              <a:rPr lang="ru-RU"/>
              <a:pPr>
                <a:defRPr/>
              </a:pPr>
              <a:t>26.03.2018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A52F3DC4-FF83-45D1-ABCB-DEC13B19A7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B1C78E06-D773-44B8-9FC7-5ED95416E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A685D9-177D-416C-8297-F8CB61FFDB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A6D165-BC51-4314-9D7C-1200A7AFE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888A1F9-AA6D-4E95-8D8C-6246DFA7C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8A1F9-AA6D-4E95-8D8C-6246DFA7CD0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06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88A1F9-AA6D-4E95-8D8C-6246DFA7CD0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D2BC1-84FA-4C2F-B3A4-54DD2042F9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23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732EA-7021-490C-8142-BE23DDC647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32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372CF-7AEA-4E20-AA58-0C2F660B94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481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1BBAC-F73B-45E5-9F50-F9845224DF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595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01D42-2388-4FDD-9E41-4BAD8B58EA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803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8DB21-3502-4928-950F-E6C87AE737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2484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286B9-3CBA-4B54-AD0D-E61FEC3804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817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BBE8-8468-45A5-A8E8-167D53C9CE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092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74EA0-FB71-41B5-B64A-E894848D99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3284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92F23-4C61-4D40-8EF4-EE30A147B0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751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891E-6281-44D3-99B2-84FD5BC41D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161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A2B86E1-9B2F-4E27-AA85-84F15D3756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DDEF04-74CF-43E9-AAF1-36C34C89AC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B81FFB4-3EE5-4C29-A31F-7AD7802C39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3AE9BFC-1595-44F8-AE8F-D350A706F0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9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4.wmf"/><Relationship Id="rId3" Type="http://schemas.openxmlformats.org/officeDocument/2006/relationships/image" Target="../media/image26.png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0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2.jpeg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979613" y="3302000"/>
            <a:ext cx="5005387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48" tIns="38574" rIns="77148" bIns="38574"/>
          <a:lstStyle>
            <a:lvl1pPr defTabSz="771525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>
                <a:solidFill>
                  <a:schemeClr val="bg2"/>
                </a:solidFill>
              </a:rPr>
              <a:t>Лекцию подготовили студенты групп 0451и 0452: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br>
              <a:rPr lang="ru-RU" altLang="ru-RU" sz="1800">
                <a:solidFill>
                  <a:schemeClr val="bg2"/>
                </a:solidFill>
              </a:rPr>
            </a:br>
            <a:endParaRPr lang="ru-RU" altLang="ru-RU" sz="1800">
              <a:solidFill>
                <a:schemeClr val="bg2"/>
              </a:solidFill>
            </a:endParaRP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433697" y="2084137"/>
            <a:ext cx="7344073" cy="73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48" tIns="38574" rIns="77148" bIns="38574"/>
          <a:lstStyle>
            <a:lvl1pPr defTabSz="771525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1"/>
                </a:solidFill>
              </a:rPr>
              <a:t>Теплопроводность, теплообмен, теплоотдача</a:t>
            </a:r>
            <a:endParaRPr lang="en-US" altLang="ru-RU" sz="2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3078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308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83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 w 2132"/>
                <a:gd name="T1" fmla="*/ 0 h 649"/>
                <a:gd name="T2" fmla="*/ 1 w 2132"/>
                <a:gd name="T3" fmla="*/ 0 h 649"/>
                <a:gd name="T4" fmla="*/ 1 w 2132"/>
                <a:gd name="T5" fmla="*/ 0 h 649"/>
                <a:gd name="T6" fmla="*/ 1 w 2132"/>
                <a:gd name="T7" fmla="*/ 0 h 649"/>
                <a:gd name="T8" fmla="*/ 1 w 2132"/>
                <a:gd name="T9" fmla="*/ 0 h 649"/>
                <a:gd name="T10" fmla="*/ 1 w 2132"/>
                <a:gd name="T11" fmla="*/ 0 h 649"/>
                <a:gd name="T12" fmla="*/ 1 w 2132"/>
                <a:gd name="T13" fmla="*/ 0 h 649"/>
                <a:gd name="T14" fmla="*/ 1 w 2132"/>
                <a:gd name="T15" fmla="*/ 0 h 649"/>
                <a:gd name="T16" fmla="*/ 1 w 2132"/>
                <a:gd name="T17" fmla="*/ 0 h 649"/>
                <a:gd name="T18" fmla="*/ 1 w 2132"/>
                <a:gd name="T19" fmla="*/ 0 h 649"/>
                <a:gd name="T20" fmla="*/ 1 w 2132"/>
                <a:gd name="T21" fmla="*/ 0 h 649"/>
                <a:gd name="T22" fmla="*/ 1 w 2132"/>
                <a:gd name="T23" fmla="*/ 0 h 649"/>
                <a:gd name="T24" fmla="*/ 1 w 2132"/>
                <a:gd name="T25" fmla="*/ 0 h 649"/>
                <a:gd name="T26" fmla="*/ 1 w 2132"/>
                <a:gd name="T27" fmla="*/ 0 h 649"/>
                <a:gd name="T28" fmla="*/ 1 w 2132"/>
                <a:gd name="T29" fmla="*/ 0 h 649"/>
                <a:gd name="T30" fmla="*/ 1 w 2132"/>
                <a:gd name="T31" fmla="*/ 0 h 649"/>
                <a:gd name="T32" fmla="*/ 1 w 2132"/>
                <a:gd name="T33" fmla="*/ 0 h 649"/>
                <a:gd name="T34" fmla="*/ 1 w 2132"/>
                <a:gd name="T35" fmla="*/ 0 h 649"/>
                <a:gd name="T36" fmla="*/ 1 w 2132"/>
                <a:gd name="T37" fmla="*/ 0 h 649"/>
                <a:gd name="T38" fmla="*/ 1 w 2132"/>
                <a:gd name="T39" fmla="*/ 0 h 649"/>
                <a:gd name="T40" fmla="*/ 1 w 2132"/>
                <a:gd name="T41" fmla="*/ 0 h 649"/>
                <a:gd name="T42" fmla="*/ 1 w 2132"/>
                <a:gd name="T43" fmla="*/ 0 h 649"/>
                <a:gd name="T44" fmla="*/ 1 w 2132"/>
                <a:gd name="T45" fmla="*/ 0 h 649"/>
                <a:gd name="T46" fmla="*/ 1 w 2132"/>
                <a:gd name="T47" fmla="*/ 0 h 649"/>
                <a:gd name="T48" fmla="*/ 1 w 2132"/>
                <a:gd name="T49" fmla="*/ 0 h 649"/>
                <a:gd name="T50" fmla="*/ 1 w 2132"/>
                <a:gd name="T51" fmla="*/ 0 h 649"/>
                <a:gd name="T52" fmla="*/ 1 w 2132"/>
                <a:gd name="T53" fmla="*/ 0 h 649"/>
                <a:gd name="T54" fmla="*/ 1 w 2132"/>
                <a:gd name="T55" fmla="*/ 0 h 649"/>
                <a:gd name="T56" fmla="*/ 1 w 2132"/>
                <a:gd name="T57" fmla="*/ 0 h 649"/>
                <a:gd name="T58" fmla="*/ 1 w 2132"/>
                <a:gd name="T59" fmla="*/ 0 h 649"/>
                <a:gd name="T60" fmla="*/ 1 w 2132"/>
                <a:gd name="T61" fmla="*/ 0 h 649"/>
                <a:gd name="T62" fmla="*/ 1 w 2132"/>
                <a:gd name="T63" fmla="*/ 0 h 649"/>
                <a:gd name="T64" fmla="*/ 1 w 2132"/>
                <a:gd name="T65" fmla="*/ 0 h 649"/>
                <a:gd name="T66" fmla="*/ 1 w 2132"/>
                <a:gd name="T67" fmla="*/ 0 h 649"/>
                <a:gd name="T68" fmla="*/ 1 w 2132"/>
                <a:gd name="T69" fmla="*/ 0 h 649"/>
                <a:gd name="T70" fmla="*/ 1 w 2132"/>
                <a:gd name="T71" fmla="*/ 0 h 649"/>
                <a:gd name="T72" fmla="*/ 1 w 2132"/>
                <a:gd name="T73" fmla="*/ 0 h 649"/>
                <a:gd name="T74" fmla="*/ 1 w 2132"/>
                <a:gd name="T75" fmla="*/ 0 h 649"/>
                <a:gd name="T76" fmla="*/ 1 w 2132"/>
                <a:gd name="T77" fmla="*/ 0 h 649"/>
                <a:gd name="T78" fmla="*/ 1 w 2132"/>
                <a:gd name="T79" fmla="*/ 0 h 649"/>
                <a:gd name="T80" fmla="*/ 1 w 2132"/>
                <a:gd name="T81" fmla="*/ 0 h 649"/>
                <a:gd name="T82" fmla="*/ 1 w 2132"/>
                <a:gd name="T83" fmla="*/ 0 h 649"/>
                <a:gd name="T84" fmla="*/ 1 w 2132"/>
                <a:gd name="T85" fmla="*/ 0 h 649"/>
                <a:gd name="T86" fmla="*/ 1 w 2132"/>
                <a:gd name="T87" fmla="*/ 0 h 649"/>
                <a:gd name="T88" fmla="*/ 1 w 2132"/>
                <a:gd name="T89" fmla="*/ 0 h 649"/>
                <a:gd name="T90" fmla="*/ 1 w 2132"/>
                <a:gd name="T91" fmla="*/ 0 h 649"/>
                <a:gd name="T92" fmla="*/ 1 w 2132"/>
                <a:gd name="T93" fmla="*/ 0 h 649"/>
                <a:gd name="T94" fmla="*/ 1 w 2132"/>
                <a:gd name="T95" fmla="*/ 0 h 649"/>
                <a:gd name="T96" fmla="*/ 1 w 2132"/>
                <a:gd name="T97" fmla="*/ 0 h 649"/>
                <a:gd name="T98" fmla="*/ 1 w 2132"/>
                <a:gd name="T99" fmla="*/ 0 h 649"/>
                <a:gd name="T100" fmla="*/ 1 w 2132"/>
                <a:gd name="T101" fmla="*/ 0 h 649"/>
                <a:gd name="T102" fmla="*/ 1 w 2132"/>
                <a:gd name="T103" fmla="*/ 0 h 649"/>
                <a:gd name="T104" fmla="*/ 1 w 2132"/>
                <a:gd name="T105" fmla="*/ 0 h 649"/>
                <a:gd name="T106" fmla="*/ 1 w 2132"/>
                <a:gd name="T107" fmla="*/ 0 h 649"/>
                <a:gd name="T108" fmla="*/ 1 w 2132"/>
                <a:gd name="T109" fmla="*/ 0 h 649"/>
                <a:gd name="T110" fmla="*/ 1 w 2132"/>
                <a:gd name="T111" fmla="*/ 0 h 649"/>
                <a:gd name="T112" fmla="*/ 1 w 2132"/>
                <a:gd name="T113" fmla="*/ 0 h 649"/>
                <a:gd name="T114" fmla="*/ 1 w 2132"/>
                <a:gd name="T115" fmla="*/ 0 h 649"/>
                <a:gd name="T116" fmla="*/ 1 w 2132"/>
                <a:gd name="T117" fmla="*/ 0 h 649"/>
                <a:gd name="T118" fmla="*/ 1 w 2132"/>
                <a:gd name="T119" fmla="*/ 0 h 649"/>
                <a:gd name="T120" fmla="*/ 1 w 2132"/>
                <a:gd name="T121" fmla="*/ 0 h 649"/>
                <a:gd name="T122" fmla="*/ 1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649"/>
                <a:gd name="T188" fmla="*/ 2132 w 2132"/>
                <a:gd name="T189" fmla="*/ 649 h 64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80"/>
                <a:gd name="T46" fmla="*/ 0 h 441"/>
                <a:gd name="T47" fmla="*/ 680 w 680"/>
                <a:gd name="T48" fmla="*/ 441 h 44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80"/>
                <a:gd name="T46" fmla="*/ 0 h 441"/>
                <a:gd name="T47" fmla="*/ 680 w 680"/>
                <a:gd name="T48" fmla="*/ 441 h 44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2309813" y="3581400"/>
            <a:ext cx="2237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Гусева Диана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 err="1">
                <a:solidFill>
                  <a:schemeClr val="bg2"/>
                </a:solidFill>
              </a:rPr>
              <a:t>Дюндик</a:t>
            </a:r>
            <a:r>
              <a:rPr lang="ru-RU" altLang="ru-RU" sz="1600" dirty="0">
                <a:solidFill>
                  <a:schemeClr val="bg2"/>
                </a:solidFill>
              </a:rPr>
              <a:t> Анастасия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Евсеев Дмитрий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Марченко Виктор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Кузнецова Анастасия</a:t>
            </a:r>
          </a:p>
        </p:txBody>
      </p:sp>
      <p:sp>
        <p:nvSpPr>
          <p:cNvPr id="3080" name="TextBox 2"/>
          <p:cNvSpPr txBox="1">
            <a:spLocks noChangeArrowheads="1"/>
          </p:cNvSpPr>
          <p:nvPr/>
        </p:nvSpPr>
        <p:spPr bwMode="auto">
          <a:xfrm>
            <a:off x="4481513" y="3582988"/>
            <a:ext cx="2435282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Шутова Софья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 err="1">
                <a:solidFill>
                  <a:schemeClr val="bg2"/>
                </a:solidFill>
              </a:rPr>
              <a:t>Ставицкий</a:t>
            </a:r>
            <a:r>
              <a:rPr lang="ru-RU" altLang="ru-RU" sz="1600" dirty="0">
                <a:solidFill>
                  <a:schemeClr val="bg2"/>
                </a:solidFill>
              </a:rPr>
              <a:t> Владимир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>
                <a:solidFill>
                  <a:schemeClr val="bg2"/>
                </a:solidFill>
              </a:rPr>
              <a:t>Черниченко Анастасия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 err="1">
                <a:solidFill>
                  <a:schemeClr val="bg2"/>
                </a:solidFill>
              </a:rPr>
              <a:t>Бадаев</a:t>
            </a:r>
            <a:r>
              <a:rPr lang="ru-RU" altLang="ru-RU" sz="1600" dirty="0">
                <a:solidFill>
                  <a:schemeClr val="bg2"/>
                </a:solidFill>
              </a:rPr>
              <a:t> </a:t>
            </a:r>
            <a:r>
              <a:rPr lang="ru-RU" altLang="ru-RU" sz="1600" dirty="0" err="1">
                <a:solidFill>
                  <a:schemeClr val="bg2"/>
                </a:solidFill>
              </a:rPr>
              <a:t>Багдаулет</a:t>
            </a:r>
            <a:endParaRPr lang="ru-RU" altLang="ru-RU" sz="1600" dirty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 err="1">
                <a:solidFill>
                  <a:schemeClr val="bg2"/>
                </a:solidFill>
              </a:rPr>
              <a:t>Утева</a:t>
            </a:r>
            <a:r>
              <a:rPr lang="ru-RU" altLang="ru-RU" sz="1600" dirty="0">
                <a:solidFill>
                  <a:schemeClr val="bg2"/>
                </a:solidFill>
              </a:rPr>
              <a:t> Дарья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dirty="0" err="1">
                <a:solidFill>
                  <a:schemeClr val="bg2"/>
                </a:solidFill>
              </a:rPr>
              <a:t>Хисамутдинов</a:t>
            </a:r>
            <a:r>
              <a:rPr lang="ru-RU" altLang="ru-RU" sz="1600" dirty="0">
                <a:solidFill>
                  <a:schemeClr val="bg2"/>
                </a:solidFill>
              </a:rPr>
              <a:t> Илья </a:t>
            </a:r>
            <a:endParaRPr lang="ru-RU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9"/>
          <p:cNvSpPr>
            <a:spLocks noChangeArrowheads="1"/>
          </p:cNvSpPr>
          <p:nvPr/>
        </p:nvSpPr>
        <p:spPr bwMode="auto">
          <a:xfrm>
            <a:off x="0" y="0"/>
            <a:ext cx="503238" cy="43021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Rectangle 32"/>
          <p:cNvSpPr>
            <a:spLocks noGrp="1" noChangeArrowheads="1"/>
          </p:cNvSpPr>
          <p:nvPr>
            <p:ph type="title"/>
          </p:nvPr>
        </p:nvSpPr>
        <p:spPr>
          <a:xfrm>
            <a:off x="354806" y="0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en-US" altLang="ru-RU" sz="1800" b="1" dirty="0"/>
              <a:t>I </a:t>
            </a:r>
            <a:r>
              <a:rPr lang="ru-RU" altLang="ru-RU" sz="1800" b="1" dirty="0"/>
              <a:t>Теплопередача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383894" y="1497012"/>
            <a:ext cx="3886403" cy="3335925"/>
          </a:xfrm>
        </p:spPr>
        <p:txBody>
          <a:bodyPr/>
          <a:lstStyle/>
          <a:p>
            <a:r>
              <a:rPr lang="ru-RU" sz="1600" b="1" dirty="0"/>
              <a:t>Прямая теплопередача</a:t>
            </a:r>
          </a:p>
          <a:p>
            <a:pPr marL="0" indent="0">
              <a:buNone/>
            </a:pPr>
            <a:r>
              <a:rPr lang="ru-RU" sz="1600" dirty="0"/>
              <a:t>При прямой теплопередаче - сжигание газа в реакторе, подача пара в содержимое емкости. </a:t>
            </a:r>
          </a:p>
          <a:p>
            <a:pPr marL="0" indent="0">
              <a:buNone/>
            </a:pPr>
            <a:r>
              <a:rPr lang="ru-RU" sz="1600" dirty="0"/>
              <a:t>Такой способ нагрева или охлаждения возможен если введенный теплоноситель не способен нарушить состав и концентрацию нагреваемого содержимого.</a:t>
            </a:r>
          </a:p>
          <a:p>
            <a:pPr marL="0" indent="0">
              <a:buNone/>
            </a:pPr>
            <a:endParaRPr lang="ru-RU" sz="1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22719" y="1497012"/>
            <a:ext cx="3813175" cy="3208338"/>
          </a:xfrm>
        </p:spPr>
        <p:txBody>
          <a:bodyPr/>
          <a:lstStyle/>
          <a:p>
            <a:r>
              <a:rPr lang="ru-RU" sz="1600" b="1" dirty="0"/>
              <a:t>Косвенная теплопередача</a:t>
            </a:r>
          </a:p>
          <a:p>
            <a:pPr marL="0" indent="0">
              <a:buNone/>
            </a:pPr>
            <a:r>
              <a:rPr lang="ru-RU" sz="1600" dirty="0"/>
              <a:t>В большинстве случаев нагревание или охлаждение осуществляется посредством косвенной теплопередачи через стенки.</a:t>
            </a:r>
          </a:p>
          <a:p>
            <a:pPr marL="0" indent="0">
              <a:buNone/>
            </a:pPr>
            <a:r>
              <a:rPr lang="ru-RU" sz="1600" dirty="0"/>
              <a:t>Двойной кожух вокруг бака с мешалкой – самое распространенное устройство косвенного нагрева или охлаждения.</a:t>
            </a:r>
          </a:p>
          <a:p>
            <a:pPr marL="0" indent="0">
              <a:buNone/>
            </a:pPr>
            <a:endParaRPr lang="ru-RU" sz="1600" b="1" dirty="0"/>
          </a:p>
        </p:txBody>
      </p:sp>
      <p:grpSp>
        <p:nvGrpSpPr>
          <p:cNvPr id="4100" name="Группа 8"/>
          <p:cNvGrpSpPr>
            <a:grpSpLocks/>
          </p:cNvGrpSpPr>
          <p:nvPr/>
        </p:nvGrpSpPr>
        <p:grpSpPr bwMode="auto">
          <a:xfrm>
            <a:off x="314325" y="4413250"/>
            <a:ext cx="1257300" cy="292100"/>
            <a:chOff x="543276" y="545242"/>
            <a:chExt cx="1816737" cy="422585"/>
          </a:xfrm>
        </p:grpSpPr>
        <p:sp>
          <p:nvSpPr>
            <p:cNvPr id="32" name="Freeform 37">
              <a:extLst>
                <a:ext uri="{FF2B5EF4-FFF2-40B4-BE49-F238E27FC236}">
                  <a16:creationId xmlns:a16="http://schemas.microsoft.com/office/drawing/2014/main" id="{C08C863D-056A-4A8F-AA2F-0CCA136764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  <a:cs typeface="+mn-cs"/>
              </a:endParaRPr>
            </a:p>
          </p:txBody>
        </p:sp>
        <p:grpSp>
          <p:nvGrpSpPr>
            <p:cNvPr id="4104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>
                <a:extLst>
                  <a:ext uri="{FF2B5EF4-FFF2-40B4-BE49-F238E27FC236}">
                    <a16:creationId xmlns:a16="http://schemas.microsoft.com/office/drawing/2014/main" id="{1A40A2C7-32EC-4575-B340-A7370DCB8E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  <a:cs typeface="+mn-cs"/>
                </a:endParaRPr>
              </a:p>
            </p:txBody>
          </p:sp>
          <p:sp>
            <p:nvSpPr>
              <p:cNvPr id="4106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077" name="Прямоугольник 15">
            <a:extLst>
              <a:ext uri="{FF2B5EF4-FFF2-40B4-BE49-F238E27FC236}">
                <a16:creationId xmlns:a16="http://schemas.microsoft.com/office/drawing/2014/main" id="{0CB548D3-F73B-49D3-970D-B1D2649E7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573088"/>
            <a:ext cx="76454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8775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sz="1600" b="1" i="1" dirty="0"/>
              <a:t>Теплопередачей</a:t>
            </a:r>
            <a:r>
              <a:rPr lang="ru-RU" sz="1600" dirty="0"/>
              <a:t> называется совокупность явлений, характеризующих перенос тепловой энергии из одной точки пространства в другую.</a:t>
            </a:r>
          </a:p>
          <a:p>
            <a:pPr algn="just" eaLnBrk="1" hangingPunct="1">
              <a:defRPr/>
            </a:pPr>
            <a:endParaRPr lang="ru-RU" altLang="ru-RU" sz="1600" dirty="0">
              <a:solidFill>
                <a:srgbClr val="000000"/>
              </a:solidFill>
              <a:latin typeface="+mn-lt"/>
            </a:endParaRPr>
          </a:p>
          <a:p>
            <a:pPr algn="just" eaLnBrk="1" hangingPunct="1">
              <a:defRPr/>
            </a:pPr>
            <a:endParaRPr lang="ru-RU" altLang="ru-RU" sz="1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900"/>
              <a:t>2</a:t>
            </a:r>
            <a:endParaRPr lang="ru-RU" altLang="ru-RU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ъект 2">
            <a:extLst>
              <a:ext uri="{FF2B5EF4-FFF2-40B4-BE49-F238E27FC236}">
                <a16:creationId xmlns:a16="http://schemas.microsoft.com/office/drawing/2014/main" id="{BF08D468-30C6-4562-ADD3-F44E3C10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413" y="1062310"/>
            <a:ext cx="8261349" cy="3416028"/>
          </a:xfrm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800" b="1" i="1" dirty="0">
                <a:solidFill>
                  <a:schemeClr val="tx2"/>
                </a:solidFill>
              </a:rPr>
              <a:t>	Теплопроводность</a:t>
            </a:r>
            <a:r>
              <a:rPr lang="ru-RU" altLang="ru-RU" sz="1800" dirty="0">
                <a:solidFill>
                  <a:schemeClr val="tx2"/>
                </a:solidFill>
              </a:rPr>
              <a:t> – это перенос теплоты структурными частицами вещества (молекулами, атомами, электронами) в процессе их теплового движении.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ru-RU" sz="1800" dirty="0"/>
              <a:t>	Явление теплопроводности заключается в том, что кинетическая энергия атомов и молекул, которая определяет температуру тела, передается другому телу при их взаимодействии или передаётся из более нагретых областей тела к менее нагретым областям, и таким образом тепловая энергия распространяется по всему телу. Этот процесс будет происходить до тех пор, пока не наступит полное равновесие температуры во всем теле</a:t>
            </a:r>
            <a:endParaRPr lang="ru-RU" altLang="ru-RU" sz="1200" dirty="0">
              <a:solidFill>
                <a:schemeClr val="tx2"/>
              </a:solidFill>
            </a:endParaRPr>
          </a:p>
        </p:txBody>
      </p:sp>
      <p:sp>
        <p:nvSpPr>
          <p:cNvPr id="5123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5124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113B35-FC41-4606-A9F8-F9E91B0B4D80}"/>
              </a:ext>
            </a:extLst>
          </p:cNvPr>
          <p:cNvSpPr txBox="1"/>
          <p:nvPr/>
        </p:nvSpPr>
        <p:spPr>
          <a:xfrm>
            <a:off x="1953602" y="0"/>
            <a:ext cx="526060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 </a:t>
            </a:r>
            <a:r>
              <a:rPr lang="en-US" sz="2000" b="1" dirty="0">
                <a:latin typeface="+mj-lt"/>
              </a:rPr>
              <a:t>II </a:t>
            </a:r>
            <a:r>
              <a:rPr lang="ru-RU" sz="2000" b="1" dirty="0">
                <a:latin typeface="+mj-lt"/>
              </a:rPr>
              <a:t>Передача тепла теплопроводностью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6148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F99127-3D3D-4785-8726-FFD9BF0E1913}"/>
              </a:ext>
            </a:extLst>
          </p:cNvPr>
          <p:cNvSpPr txBox="1"/>
          <p:nvPr/>
        </p:nvSpPr>
        <p:spPr>
          <a:xfrm>
            <a:off x="3456285" y="106748"/>
            <a:ext cx="18113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+mj-lt"/>
              </a:rPr>
              <a:t>Закон Фурье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296045" y="1494358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600556"/>
              </p:ext>
            </p:extLst>
          </p:nvPr>
        </p:nvGraphicFramePr>
        <p:xfrm>
          <a:off x="3282028" y="663947"/>
          <a:ext cx="2159844" cy="687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Уравнение" r:id="rId4" imgW="1256755" imgH="393529" progId="Equation.3">
                  <p:embed/>
                </p:oleObj>
              </mc:Choice>
              <mc:Fallback>
                <p:oleObj name="Уравнение" r:id="rId4" imgW="1256755" imgH="39352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028" y="663947"/>
                        <a:ext cx="2159844" cy="6872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590175" y="1373956"/>
            <a:ext cx="716671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где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тепло, переданное за время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τ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Вт(ккал/ч);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поверхность, через которую происходит теплопередача, м</a:t>
            </a:r>
            <a:r>
              <a:rPr kumimoji="0" lang="ru-RU" altLang="ru-RU" sz="1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/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ru-RU" altLang="ru-RU" sz="1600" dirty="0">
                <a:ea typeface="Times New Roman" panose="02020603050405020304" pitchFamily="18" charset="0"/>
              </a:rPr>
              <a:t>– </a:t>
            </a:r>
            <a:r>
              <a:rPr lang="ru-RU" altLang="ru-RU" sz="1400" dirty="0">
                <a:ea typeface="Times New Roman" panose="02020603050405020304" pitchFamily="18" charset="0"/>
              </a:rPr>
              <a:t>градиент температуры, град/м;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847770"/>
              </p:ext>
            </p:extLst>
          </p:nvPr>
        </p:nvGraphicFramePr>
        <p:xfrm>
          <a:off x="590175" y="1834884"/>
          <a:ext cx="345830" cy="567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Уравнение" r:id="rId6" imgW="228600" imgH="393480" progId="Equation.3">
                  <p:embed/>
                </p:oleObj>
              </mc:Choice>
              <mc:Fallback>
                <p:oleObj name="Уравнение" r:id="rId6" imgW="228600" imgH="39348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175" y="1834884"/>
                        <a:ext cx="345830" cy="5671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545291" y="2483304"/>
            <a:ext cx="42832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λ </a:t>
            </a:r>
            <a:r>
              <a:rPr lang="ru-RU" altLang="ru-RU" sz="1400" dirty="0">
                <a:ea typeface="Times New Roman" panose="02020603050405020304" pitchFamily="18" charset="0"/>
              </a:rPr>
              <a:t>–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коэффициент теплопроводности, Вт/(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м·град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3038475" y="2823888"/>
                <a:ext cx="2938090" cy="5599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ru-RU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600" i="0">
                                  <a:latin typeface="Cambria Math" panose="02040503050406030204" pitchFamily="18" charset="0"/>
                                </a:rPr>
                                <m:t>ккал∙м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1600" i="0"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sz="16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1600" i="0">
                                  <a:latin typeface="Cambria Math" panose="02040503050406030204" pitchFamily="18" charset="0"/>
                                </a:rPr>
                                <m:t>∙час∙℃</m:t>
                              </m:r>
                            </m:den>
                          </m:f>
                        </m:e>
                      </m:d>
                      <m:r>
                        <a:rPr lang="ru-RU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600" i="0">
                                  <a:latin typeface="Cambria Math" panose="02040503050406030204" pitchFamily="18" charset="0"/>
                                </a:rPr>
                                <m:t>Вт</m:t>
                              </m:r>
                            </m:num>
                            <m:den>
                              <m:r>
                                <a:rPr lang="ru-RU" sz="1600" i="0">
                                  <a:latin typeface="Cambria Math" panose="02040503050406030204" pitchFamily="18" charset="0"/>
                                </a:rPr>
                                <m:t>м∙℃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475" y="2823888"/>
                <a:ext cx="2938090" cy="5599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Прямоугольник 24"/>
          <p:cNvSpPr/>
          <p:nvPr/>
        </p:nvSpPr>
        <p:spPr>
          <a:xfrm>
            <a:off x="480973" y="3453326"/>
            <a:ext cx="7727990" cy="12926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/>
              <a:t>Коэффициент теплопроводности показывает, какое количество тепла проходит вследствие теплопроводности через 1 м</a:t>
            </a:r>
            <a:r>
              <a:rPr lang="ru-RU" sz="1600" baseline="30000" dirty="0"/>
              <a:t>2</a:t>
            </a:r>
            <a:r>
              <a:rPr lang="ru-RU" sz="1600" dirty="0"/>
              <a:t> поверхности за время один час при разности температур в 1 градус, приходящейся на 1 м длины нормали к изотермической поверхности.</a:t>
            </a:r>
          </a:p>
          <a:p>
            <a:pPr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>
            <a:extLst>
              <a:ext uri="{FF2B5EF4-FFF2-40B4-BE49-F238E27FC236}">
                <a16:creationId xmlns:a16="http://schemas.microsoft.com/office/drawing/2014/main" id="{308BAE0F-4F09-4D50-AE75-9BF3BAF118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2130" y="299441"/>
            <a:ext cx="8208912" cy="4291261"/>
          </a:xfrm>
        </p:spPr>
        <p:txBody>
          <a:bodyPr/>
          <a:lstStyle/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Для определения теплопроводности </a:t>
            </a:r>
            <a:r>
              <a:rPr lang="ru-RU" altLang="ru-RU" sz="1800" b="1" i="1" dirty="0"/>
              <a:t>индивидуальных газов </a:t>
            </a:r>
            <a:r>
              <a:rPr lang="ru-RU" altLang="ru-RU" sz="1800" dirty="0"/>
              <a:t>можно пользоваться уравнением: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где                                  где </a:t>
            </a:r>
            <a:r>
              <a:rPr lang="en-US" altLang="ru-RU" sz="1800" dirty="0"/>
              <a:t>k=</a:t>
            </a:r>
            <a:r>
              <a:rPr lang="ru-RU" altLang="ru-RU" sz="1800" dirty="0"/>
              <a:t> Ср/С</a:t>
            </a:r>
            <a:r>
              <a:rPr lang="en-US" altLang="ru-RU" sz="1800" dirty="0"/>
              <a:t>v – </a:t>
            </a:r>
            <a:r>
              <a:rPr lang="ru-RU" altLang="ru-RU" sz="1800" dirty="0"/>
              <a:t>показатель адиабаты; 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С</a:t>
            </a:r>
            <a:r>
              <a:rPr lang="ru-RU" altLang="ru-RU" sz="1600" dirty="0"/>
              <a:t>р</a:t>
            </a:r>
            <a:r>
              <a:rPr lang="ru-RU" altLang="ru-RU" sz="1800" dirty="0"/>
              <a:t>, </a:t>
            </a:r>
            <a:r>
              <a:rPr lang="ru-RU" altLang="ru-RU" sz="1800" dirty="0" err="1"/>
              <a:t>C</a:t>
            </a:r>
            <a:r>
              <a:rPr lang="ru-RU" altLang="ru-RU" sz="1600" dirty="0" err="1"/>
              <a:t>v</a:t>
            </a:r>
            <a:r>
              <a:rPr lang="ru-RU" altLang="ru-RU" sz="1800" dirty="0"/>
              <a:t> – удельная теплоемкость при постоянном давлении и объеме, кДж/(</a:t>
            </a:r>
            <a:r>
              <a:rPr lang="ru-RU" altLang="ru-RU" sz="1800" dirty="0" err="1"/>
              <a:t>кг·град</a:t>
            </a:r>
            <a:r>
              <a:rPr lang="ru-RU" altLang="ru-RU" sz="1800" dirty="0"/>
              <a:t>); 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μ – динамическая вязкость, </a:t>
            </a:r>
            <a:r>
              <a:rPr lang="ru-RU" altLang="ru-RU" sz="1800" dirty="0" err="1"/>
              <a:t>н·сек</a:t>
            </a:r>
            <a:r>
              <a:rPr lang="ru-RU" altLang="ru-RU" sz="1800" dirty="0"/>
              <a:t>/</a:t>
            </a:r>
            <a:r>
              <a:rPr lang="ru-RU" altLang="ru-RU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</a:t>
            </a:r>
            <a:r>
              <a:rPr lang="ru-RU" altLang="ru-RU" sz="18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altLang="ru-RU" sz="1800" dirty="0"/>
              <a:t>.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Теплопроводность </a:t>
            </a:r>
            <a:r>
              <a:rPr lang="ru-RU" altLang="ru-RU" sz="1800" b="1" i="1" dirty="0"/>
              <a:t>смесей газов </a:t>
            </a:r>
            <a:r>
              <a:rPr lang="ru-RU" altLang="ru-RU" sz="1800" dirty="0"/>
              <a:t>можно определить с помощью приближенного уравнения: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540000" algn="just">
              <a:spcBef>
                <a:spcPts val="0"/>
              </a:spcBef>
              <a:buNone/>
              <a:defRPr/>
            </a:pPr>
            <a:r>
              <a:rPr lang="ru-RU" sz="2000" dirty="0"/>
              <a:t>где </a:t>
            </a:r>
            <a:r>
              <a:rPr lang="ru-RU" sz="2000" i="1" dirty="0" err="1"/>
              <a:t>x</a:t>
            </a:r>
            <a:r>
              <a:rPr lang="ru-RU" sz="2000" i="1" baseline="-25000" dirty="0" err="1"/>
              <a:t>i</a:t>
            </a:r>
            <a:r>
              <a:rPr lang="ru-RU" sz="2000" i="1" dirty="0"/>
              <a:t> </a:t>
            </a:r>
            <a:r>
              <a:rPr lang="ru-RU" sz="2000" dirty="0"/>
              <a:t>– мольная доля i-того компонента; </a:t>
            </a:r>
          </a:p>
          <a:p>
            <a:pPr marL="0" indent="540000" algn="just">
              <a:spcBef>
                <a:spcPts val="0"/>
              </a:spcBef>
              <a:buNone/>
              <a:defRPr/>
            </a:pPr>
            <a:r>
              <a:rPr lang="ru-RU" sz="2000" dirty="0" err="1"/>
              <a:t>λ</a:t>
            </a:r>
            <a:r>
              <a:rPr lang="ru-RU" sz="2000" baseline="-25000" dirty="0" err="1"/>
              <a:t>i</a:t>
            </a:r>
            <a:r>
              <a:rPr lang="ru-RU" sz="2000" dirty="0"/>
              <a:t> – теплопроводность i- того компонента.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1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5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429794" y="1206325"/>
            <a:ext cx="1130792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703316"/>
              </p:ext>
            </p:extLst>
          </p:nvPr>
        </p:nvGraphicFramePr>
        <p:xfrm>
          <a:off x="3304107" y="931119"/>
          <a:ext cx="167346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Уравнение" r:id="rId3" imgW="787400" imgH="228600" progId="Equation.3">
                  <p:embed/>
                </p:oleObj>
              </mc:Choice>
              <mc:Fallback>
                <p:oleObj name="Уравнение" r:id="rId3" imgW="7874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4107" y="931119"/>
                        <a:ext cx="1673466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58041"/>
              </p:ext>
            </p:extLst>
          </p:nvPr>
        </p:nvGraphicFramePr>
        <p:xfrm>
          <a:off x="1545866" y="1435175"/>
          <a:ext cx="1716757" cy="350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Уравнение" r:id="rId5" imgW="977476" imgH="203112" progId="Equation.3">
                  <p:embed/>
                </p:oleObj>
              </mc:Choice>
              <mc:Fallback>
                <p:oleObj name="Уравнение" r:id="rId5" imgW="977476" imgH="203112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5866" y="1435175"/>
                        <a:ext cx="1716757" cy="3500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04207"/>
              </p:ext>
            </p:extLst>
          </p:nvPr>
        </p:nvGraphicFramePr>
        <p:xfrm>
          <a:off x="3262623" y="3389383"/>
          <a:ext cx="177352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Уравнение" r:id="rId7" imgW="875920" imgH="253890" progId="Equation.3">
                  <p:embed/>
                </p:oleObj>
              </mc:Choice>
              <mc:Fallback>
                <p:oleObj name="Уравнение" r:id="rId7" imgW="875920" imgH="25389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2623" y="3389383"/>
                        <a:ext cx="1773529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>
            <a:extLst>
              <a:ext uri="{FF2B5EF4-FFF2-40B4-BE49-F238E27FC236}">
                <a16:creationId xmlns:a16="http://schemas.microsoft.com/office/drawing/2014/main" id="{00CBDE5A-B0BC-4B3A-8895-528E18CBD0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3557" y="414238"/>
            <a:ext cx="7753648" cy="4230787"/>
          </a:xfrm>
        </p:spPr>
        <p:txBody>
          <a:bodyPr/>
          <a:lstStyle/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800" dirty="0"/>
              <a:t>Для определения теплопроводности </a:t>
            </a:r>
            <a:r>
              <a:rPr lang="ru-RU" altLang="ru-RU" sz="1800" b="1" i="1" dirty="0"/>
              <a:t>жидкостей</a:t>
            </a:r>
            <a:r>
              <a:rPr lang="ru-RU" altLang="ru-RU" sz="1800" dirty="0"/>
              <a:t> X используют приближенное уравнение: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600" dirty="0"/>
          </a:p>
          <a:p>
            <a:r>
              <a:rPr lang="ru-RU" sz="1800" dirty="0"/>
              <a:t>где </a:t>
            </a:r>
            <a:r>
              <a:rPr lang="ru-RU" sz="1800" i="1" dirty="0"/>
              <a:t>с </a:t>
            </a:r>
            <a:r>
              <a:rPr lang="ru-RU" sz="1800" dirty="0"/>
              <a:t>– удельная теплоемкость жидкости; </a:t>
            </a:r>
          </a:p>
          <a:p>
            <a:r>
              <a:rPr lang="ru-RU" sz="1800" i="1" dirty="0" err="1"/>
              <a:t>γ</a:t>
            </a:r>
            <a:r>
              <a:rPr lang="ru-RU" sz="1800" i="1" baseline="-25000" dirty="0" err="1"/>
              <a:t>отн</a:t>
            </a:r>
            <a:r>
              <a:rPr lang="ru-RU" sz="1800" dirty="0"/>
              <a:t> – относительная плотность (по отношению к воде); </a:t>
            </a:r>
          </a:p>
          <a:p>
            <a:r>
              <a:rPr lang="ru-RU" sz="1800" i="1" dirty="0"/>
              <a:t>М </a:t>
            </a:r>
            <a:r>
              <a:rPr lang="ru-RU" sz="1800" dirty="0"/>
              <a:t>- молекулярный вес; </a:t>
            </a:r>
          </a:p>
          <a:p>
            <a:r>
              <a:rPr lang="ru-RU" sz="1800" i="1" dirty="0"/>
              <a:t>А</a:t>
            </a:r>
            <a:r>
              <a:rPr lang="ru-RU" sz="1800" dirty="0"/>
              <a:t> - коэффициент, зависящий от степени ассоциации молекул жидкости; для неассоциированных жидкостей </a:t>
            </a:r>
            <a:r>
              <a:rPr lang="ru-RU" sz="1800" i="1" dirty="0"/>
              <a:t>А</a:t>
            </a:r>
            <a:r>
              <a:rPr lang="ru-RU" sz="1800" dirty="0"/>
              <a:t> = 1,52; для ассоциированных </a:t>
            </a:r>
            <a:r>
              <a:rPr lang="ru-RU" sz="1800" i="1" dirty="0"/>
              <a:t>А</a:t>
            </a:r>
            <a:r>
              <a:rPr lang="ru-RU" sz="1800" dirty="0"/>
              <a:t>=1,29.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800" dirty="0"/>
          </a:p>
        </p:txBody>
      </p:sp>
      <p:sp>
        <p:nvSpPr>
          <p:cNvPr id="8195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8196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6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026414"/>
              </p:ext>
            </p:extLst>
          </p:nvPr>
        </p:nvGraphicFramePr>
        <p:xfrm>
          <a:off x="3312268" y="918294"/>
          <a:ext cx="1736833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Уравнение" r:id="rId4" imgW="1180588" imgH="444307" progId="Equation.3">
                  <p:embed/>
                </p:oleObj>
              </mc:Choice>
              <mc:Fallback>
                <p:oleObj name="Уравнение" r:id="rId4" imgW="1180588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268" y="918294"/>
                        <a:ext cx="1736833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2">
            <a:extLst>
              <a:ext uri="{FF2B5EF4-FFF2-40B4-BE49-F238E27FC236}">
                <a16:creationId xmlns:a16="http://schemas.microsoft.com/office/drawing/2014/main" id="{FDF82AB6-13FF-475D-90B5-F1FB4F0678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4718" y="126205"/>
            <a:ext cx="7681913" cy="473471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1800" dirty="0"/>
              <a:t>	Передача тепла теплопроводностью в </a:t>
            </a:r>
            <a:r>
              <a:rPr lang="ru-RU" sz="1800" b="1" i="1" dirty="0"/>
              <a:t>неподвижном слое жидкости </a:t>
            </a:r>
            <a:r>
              <a:rPr lang="ru-RU" sz="1800" dirty="0"/>
              <a:t>описывается дифференциальным уравнением Фурье:</a:t>
            </a:r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r>
              <a:rPr lang="ru-RU" sz="1800" dirty="0"/>
              <a:t>где х, у, z – пространственные координаты; </a:t>
            </a:r>
          </a:p>
          <a:p>
            <a:pPr marL="0" indent="0">
              <a:buNone/>
              <a:defRPr/>
            </a:pPr>
            <a:r>
              <a:rPr lang="ru-RU" sz="1800" dirty="0"/>
              <a:t>а=λ/</a:t>
            </a:r>
            <a:r>
              <a:rPr lang="ru-RU" sz="1800" dirty="0" err="1"/>
              <a:t>сρ</a:t>
            </a:r>
            <a:r>
              <a:rPr lang="ru-RU" sz="1800" dirty="0"/>
              <a:t> – коэффициент </a:t>
            </a:r>
            <a:r>
              <a:rPr lang="ru-RU" sz="1800" dirty="0" err="1"/>
              <a:t>температуропроводности</a:t>
            </a:r>
            <a:r>
              <a:rPr lang="ru-RU" sz="1800" dirty="0"/>
              <a:t>, </a:t>
            </a:r>
            <a:r>
              <a:rPr lang="ru-RU" altLang="ru-RU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altLang="ru-RU" sz="18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</a:t>
            </a:r>
            <a:r>
              <a:rPr lang="ru-RU" sz="1800" dirty="0"/>
              <a:t>/сек; </a:t>
            </a:r>
          </a:p>
          <a:p>
            <a:pPr marL="0" indent="0">
              <a:buNone/>
              <a:defRPr/>
            </a:pPr>
            <a:r>
              <a:rPr lang="ru-RU" sz="1800" dirty="0"/>
              <a:t>	Коэффициент </a:t>
            </a:r>
            <a:r>
              <a:rPr lang="ru-RU" sz="1800" dirty="0" err="1"/>
              <a:t>температуропроводности</a:t>
            </a:r>
            <a:r>
              <a:rPr lang="ru-RU" sz="1800" dirty="0"/>
              <a:t> является физической величиной и характеризует собой </a:t>
            </a:r>
            <a:r>
              <a:rPr lang="ru-RU" sz="1800" dirty="0" err="1"/>
              <a:t>теплоинерционные</a:t>
            </a:r>
            <a:r>
              <a:rPr lang="ru-RU" sz="1800" dirty="0"/>
              <a:t> свойства тел.</a:t>
            </a:r>
          </a:p>
          <a:p>
            <a:pPr marL="0" indent="0">
              <a:buNone/>
              <a:defRPr/>
            </a:pPr>
            <a:r>
              <a:rPr lang="ru-RU" sz="1800" dirty="0"/>
              <a:t>с – удельная теплоемкость, кДж/(кг град); </a:t>
            </a:r>
          </a:p>
          <a:p>
            <a:pPr marL="0" indent="0">
              <a:buNone/>
              <a:defRPr/>
            </a:pPr>
            <a:r>
              <a:rPr lang="ru-RU" sz="1800" dirty="0"/>
              <a:t>ρ – плотность, кг/</a:t>
            </a:r>
            <a:r>
              <a:rPr lang="ru-RU" altLang="ru-RU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</a:t>
            </a:r>
            <a:r>
              <a:rPr lang="ru-RU" altLang="ru-RU" sz="18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800" dirty="0"/>
              <a:t> ;</a:t>
            </a:r>
          </a:p>
          <a:p>
            <a:pPr marL="0" indent="0">
              <a:buNone/>
              <a:defRPr/>
            </a:pPr>
            <a:r>
              <a:rPr lang="ru-RU" sz="1800" dirty="0"/>
              <a:t>     – оператор Лапласа. </a:t>
            </a:r>
          </a:p>
          <a:p>
            <a:pPr marL="0" indent="0">
              <a:buNone/>
              <a:defRPr/>
            </a:pPr>
            <a:r>
              <a:rPr lang="ru-RU" sz="1600" dirty="0"/>
              <a:t>	В случае передачи тепла при стационарном режиме, когда параметры не зависят от времени, уравнение принимает вид:</a:t>
            </a:r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None/>
              <a:defRPr/>
            </a:pPr>
            <a:endParaRPr lang="ru-RU" sz="1800" dirty="0"/>
          </a:p>
          <a:p>
            <a:pPr marL="0" indent="0">
              <a:buFontTx/>
              <a:buNone/>
              <a:defRPr/>
            </a:pPr>
            <a:endParaRPr lang="ru-RU" alt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7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162638"/>
              </p:ext>
            </p:extLst>
          </p:nvPr>
        </p:nvGraphicFramePr>
        <p:xfrm>
          <a:off x="2592189" y="846286"/>
          <a:ext cx="357962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Уравнение" r:id="rId4" imgW="2146300" imgH="482600" progId="Equation.3">
                  <p:embed/>
                </p:oleObj>
              </mc:Choice>
              <mc:Fallback>
                <p:oleObj name="Уравнение" r:id="rId4" imgW="21463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189" y="846286"/>
                        <a:ext cx="3579629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10129"/>
              </p:ext>
            </p:extLst>
          </p:nvPr>
        </p:nvGraphicFramePr>
        <p:xfrm>
          <a:off x="483426" y="3638296"/>
          <a:ext cx="383751" cy="330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Уравнение" r:id="rId6" imgW="279279" imgH="241195" progId="Equation.3">
                  <p:embed/>
                </p:oleObj>
              </mc:Choice>
              <mc:Fallback>
                <p:oleObj name="Уравнение" r:id="rId6" imgW="279279" imgH="24119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426" y="3638296"/>
                        <a:ext cx="383751" cy="3308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467424"/>
              </p:ext>
            </p:extLst>
          </p:nvPr>
        </p:nvGraphicFramePr>
        <p:xfrm>
          <a:off x="3585596" y="4429126"/>
          <a:ext cx="1191762" cy="431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Уравнение" r:id="rId8" imgW="660113" imgH="241195" progId="Equation.3">
                  <p:embed/>
                </p:oleObj>
              </mc:Choice>
              <mc:Fallback>
                <p:oleObj name="Уравнение" r:id="rId8" imgW="660113" imgH="24119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5596" y="4429126"/>
                        <a:ext cx="1191762" cy="4317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8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19981" y="13563"/>
            <a:ext cx="7560840" cy="976739"/>
          </a:xfrm>
        </p:spPr>
        <p:txBody>
          <a:bodyPr/>
          <a:lstStyle/>
          <a:p>
            <a:pPr marL="0" indent="0"/>
            <a:r>
              <a:rPr lang="ru-RU" sz="2000" b="1" dirty="0"/>
              <a:t>Уравнение теплопроводности через плоскую стенку с параллельными изотермическими поверхностями:</a:t>
            </a: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994655" y="2015278"/>
            <a:ext cx="7200949" cy="2574479"/>
          </a:xfrm>
        </p:spPr>
        <p:txBody>
          <a:bodyPr/>
          <a:lstStyle/>
          <a:p>
            <a:pPr marL="0" indent="0" algn="l">
              <a:buNone/>
            </a:pPr>
            <a:r>
              <a:rPr lang="ru-RU" sz="1800" dirty="0"/>
              <a:t>	</a:t>
            </a:r>
            <a:r>
              <a:rPr lang="ru-RU" sz="1600" dirty="0"/>
              <a:t>Следовательно, величина теплового потока будет равна: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2000" dirty="0"/>
          </a:p>
          <a:p>
            <a:pPr algn="l"/>
            <a:r>
              <a:rPr lang="ru-RU" sz="1600" dirty="0"/>
              <a:t>где </a:t>
            </a:r>
            <a:r>
              <a:rPr lang="ru-RU" sz="1600" i="1" dirty="0"/>
              <a:t>t</a:t>
            </a:r>
            <a:r>
              <a:rPr lang="ru-RU" sz="1600" dirty="0"/>
              <a:t> – температура на расстоянии х от одной из поверхностей стенки, °С;</a:t>
            </a:r>
          </a:p>
          <a:p>
            <a:pPr algn="l"/>
            <a:r>
              <a:rPr lang="ru-RU" sz="1600" i="1" dirty="0"/>
              <a:t> δ</a:t>
            </a:r>
            <a:r>
              <a:rPr lang="ru-RU" sz="1600" dirty="0"/>
              <a:t> – толщина стенки, м; </a:t>
            </a:r>
          </a:p>
          <a:p>
            <a:pPr algn="l"/>
            <a:r>
              <a:rPr lang="ru-RU" sz="1600" i="1" dirty="0"/>
              <a:t>F</a:t>
            </a:r>
            <a:r>
              <a:rPr lang="ru-RU" sz="1600" dirty="0"/>
              <a:t> – поверхность стенки, м</a:t>
            </a:r>
            <a:r>
              <a:rPr lang="ru-RU" sz="1600" baseline="30000" dirty="0"/>
              <a:t>2</a:t>
            </a:r>
            <a:r>
              <a:rPr lang="ru-RU" sz="1600" dirty="0"/>
              <a:t> ; </a:t>
            </a:r>
          </a:p>
          <a:p>
            <a:pPr algn="l"/>
            <a:r>
              <a:rPr lang="ru-RU" sz="1600" i="1" dirty="0"/>
              <a:t>t</a:t>
            </a:r>
            <a:r>
              <a:rPr lang="ru-RU" sz="1600" i="1" baseline="-25000" dirty="0"/>
              <a:t>1</a:t>
            </a:r>
            <a:r>
              <a:rPr lang="ru-RU" sz="1600" i="1" dirty="0"/>
              <a:t>, t</a:t>
            </a:r>
            <a:r>
              <a:rPr lang="ru-RU" sz="1600" i="1" baseline="-25000" dirty="0"/>
              <a:t>2</a:t>
            </a:r>
            <a:r>
              <a:rPr lang="ru-RU" sz="1600" dirty="0"/>
              <a:t> – температура обеих поверхностей стенки, °С; </a:t>
            </a:r>
          </a:p>
          <a:p>
            <a:pPr algn="l"/>
            <a:r>
              <a:rPr lang="ru-RU" sz="1600" i="1" dirty="0"/>
              <a:t>∆t=t</a:t>
            </a:r>
            <a:r>
              <a:rPr lang="ru-RU" sz="1600" i="1" baseline="-25000" dirty="0"/>
              <a:t>1</a:t>
            </a:r>
            <a:r>
              <a:rPr lang="ru-RU" sz="1600" i="1" dirty="0"/>
              <a:t>-t</a:t>
            </a:r>
            <a:r>
              <a:rPr lang="ru-RU" sz="1600" i="1" baseline="-25000" dirty="0"/>
              <a:t>2</a:t>
            </a:r>
            <a:r>
              <a:rPr lang="ru-RU" sz="1600" dirty="0"/>
              <a:t> – перепад температур по толщине стенки, °С.</a:t>
            </a:r>
          </a:p>
          <a:p>
            <a:pPr marL="0" indent="0" algn="l">
              <a:buNone/>
            </a:pPr>
            <a:endParaRPr lang="ru-RU" sz="1800" dirty="0"/>
          </a:p>
          <a:p>
            <a:pPr marL="0" indent="0">
              <a:buNone/>
            </a:pPr>
            <a:endParaRPr lang="ru-RU" sz="2000" dirty="0"/>
          </a:p>
          <a:p>
            <a:pPr marL="0" indent="0" algn="l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379413" y="877381"/>
            <a:ext cx="1443221" cy="1876932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235058"/>
              </p:ext>
            </p:extLst>
          </p:nvPr>
        </p:nvGraphicFramePr>
        <p:xfrm>
          <a:off x="3665921" y="1447633"/>
          <a:ext cx="1190650" cy="543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Уравнение" r:id="rId4" imgW="875920" imgH="393529" progId="Equation.3">
                  <p:embed/>
                </p:oleObj>
              </mc:Choice>
              <mc:Fallback>
                <p:oleObj name="Уравнение" r:id="rId4" imgW="875920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921" y="1447633"/>
                        <a:ext cx="1190650" cy="5435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44117" y="973172"/>
            <a:ext cx="5858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/>
              <a:t>Выражение для распределения температуры по толщине стенки: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947904"/>
              </p:ext>
            </p:extLst>
          </p:nvPr>
        </p:nvGraphicFramePr>
        <p:xfrm>
          <a:off x="3663576" y="2582923"/>
          <a:ext cx="1059407" cy="547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Уравнение" r:id="rId6" imgW="685800" imgH="393700" progId="Equation.3">
                  <p:embed/>
                </p:oleObj>
              </mc:Choice>
              <mc:Fallback>
                <p:oleObj name="Уравнение" r:id="rId6" imgW="6858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576" y="2582923"/>
                        <a:ext cx="1059407" cy="5473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2">
            <a:extLst>
              <a:ext uri="{FF2B5EF4-FFF2-40B4-BE49-F238E27FC236}">
                <a16:creationId xmlns:a16="http://schemas.microsoft.com/office/drawing/2014/main" id="{551CFA9F-78E2-406C-932E-36F2CF47AB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62147" y="1062310"/>
            <a:ext cx="6078615" cy="3798615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  </a:t>
            </a:r>
            <a:r>
              <a:rPr lang="ru-RU" sz="1400" dirty="0"/>
              <a:t>где </a:t>
            </a:r>
            <a:r>
              <a:rPr lang="ru-RU" sz="1400" i="1" dirty="0"/>
              <a:t>∆t</a:t>
            </a:r>
            <a:r>
              <a:rPr lang="ru-RU" sz="1400" dirty="0"/>
              <a:t> – общий перепад температур, или температурный напор; </a:t>
            </a:r>
          </a:p>
          <a:p>
            <a:r>
              <a:rPr lang="ru-RU" sz="1400" i="1" dirty="0" err="1"/>
              <a:t>t</a:t>
            </a:r>
            <a:r>
              <a:rPr lang="ru-RU" sz="1400" i="1" baseline="-25000" dirty="0" err="1"/>
              <a:t>i</a:t>
            </a:r>
            <a:r>
              <a:rPr lang="ru-RU" sz="1400" i="1" dirty="0"/>
              <a:t> </a:t>
            </a:r>
            <a:r>
              <a:rPr lang="ru-RU" sz="1400" dirty="0"/>
              <a:t>– температурный напор в i-ом слое;</a:t>
            </a:r>
          </a:p>
          <a:p>
            <a:r>
              <a:rPr lang="ru-RU" sz="1400" i="1" dirty="0"/>
              <a:t>n</a:t>
            </a:r>
            <a:r>
              <a:rPr lang="ru-RU" sz="1400" dirty="0"/>
              <a:t> – число слоев.</a:t>
            </a:r>
          </a:p>
          <a:p>
            <a:endParaRPr lang="ru-RU" altLang="ru-RU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ru-RU" altLang="ru-RU" sz="1600" b="1" dirty="0">
                <a:solidFill>
                  <a:schemeClr val="tx2"/>
                </a:solidFill>
                <a:latin typeface="Calibri" panose="020F0502020204030204" pitchFamily="34" charset="0"/>
              </a:rPr>
              <a:t>                          </a:t>
            </a:r>
          </a:p>
          <a:p>
            <a:pPr marL="0" lvl="0" indent="0">
              <a:buNone/>
            </a:pPr>
            <a:r>
              <a:rPr kumimoji="0" lang="ru-RU" altLang="ru-RU" sz="1600" b="1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коэффициент теплопередачи за счет теплопроводности,</a:t>
            </a:r>
            <a:r>
              <a:rPr kumimoji="0" lang="ru-RU" altLang="ru-RU" sz="1400" b="0" i="0" u="none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</a:t>
            </a:r>
          </a:p>
          <a:p>
            <a:pPr marL="0" lvl="0" indent="0" algn="ctr"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Дж/(м</a:t>
            </a:r>
            <a:r>
              <a:rPr kumimoji="0" lang="ru-RU" altLang="ru-RU" sz="1400" b="0" i="0" u="none" strike="noStrike" cap="none" normalizeH="0" baseline="3000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·с·град); </a:t>
            </a:r>
          </a:p>
          <a:p>
            <a:pPr marL="0" lvl="0" indent="0"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ru-RU" sz="11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ru-RU" altLang="ru-RU" sz="14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1267" name="Rectangle 9"/>
          <p:cNvSpPr>
            <a:spLocks noChangeArrowheads="1"/>
          </p:cNvSpPr>
          <p:nvPr/>
        </p:nvSpPr>
        <p:spPr bwMode="auto">
          <a:xfrm>
            <a:off x="-14719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 dirty="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F99127-3D3D-4785-8726-FFD9BF0E1913}"/>
              </a:ext>
            </a:extLst>
          </p:cNvPr>
          <p:cNvSpPr txBox="1"/>
          <p:nvPr/>
        </p:nvSpPr>
        <p:spPr>
          <a:xfrm>
            <a:off x="778538" y="190500"/>
            <a:ext cx="76107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800" b="1" dirty="0"/>
              <a:t>Расчет теплопроводности через многослойную плоскую стенку </a:t>
            </a:r>
            <a:endParaRPr lang="ru-RU" sz="2800" b="1" dirty="0">
              <a:latin typeface="+mj-lt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431191" y="639581"/>
            <a:ext cx="2028825" cy="2028825"/>
          </a:xfrm>
          <a:prstGeom prst="rect">
            <a:avLst/>
          </a:prstGeom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876218"/>
              </p:ext>
            </p:extLst>
          </p:nvPr>
        </p:nvGraphicFramePr>
        <p:xfrm>
          <a:off x="3960341" y="596465"/>
          <a:ext cx="990402" cy="580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1" name="Уравнение" r:id="rId4" imgW="723586" imgH="431613" progId="Equation.3">
                  <p:embed/>
                </p:oleObj>
              </mc:Choice>
              <mc:Fallback>
                <p:oleObj name="Уравнение" r:id="rId4" imgW="723586" imgH="43161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341" y="596465"/>
                        <a:ext cx="990402" cy="5805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102144"/>
              </p:ext>
            </p:extLst>
          </p:nvPr>
        </p:nvGraphicFramePr>
        <p:xfrm>
          <a:off x="3259133" y="1919966"/>
          <a:ext cx="2632630" cy="543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Уравнение" r:id="rId6" imgW="1916868" imgH="444307" progId="Equation.3">
                  <p:embed/>
                </p:oleObj>
              </mc:Choice>
              <mc:Fallback>
                <p:oleObj name="Уравнение" r:id="rId6" imgW="1916868" imgH="44430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3" y="1919966"/>
                        <a:ext cx="2632630" cy="543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232149" y="2380883"/>
            <a:ext cx="8640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где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195686"/>
              </p:ext>
            </p:extLst>
          </p:nvPr>
        </p:nvGraphicFramePr>
        <p:xfrm>
          <a:off x="2594873" y="2418192"/>
          <a:ext cx="847581" cy="74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Уравнение" r:id="rId8" imgW="787400" imgH="685800" progId="Equation.3">
                  <p:embed/>
                </p:oleObj>
              </mc:Choice>
              <mc:Fallback>
                <p:oleObj name="Уравнение" r:id="rId8" imgW="787400" imgH="685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4873" y="2418192"/>
                        <a:ext cx="847581" cy="745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60016" y="3095051"/>
            <a:ext cx="4318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0" indent="0">
              <a:buNone/>
            </a:pPr>
            <a:r>
              <a:rPr lang="ru-RU" altLang="ru-RU" sz="1600" dirty="0"/>
              <a:t>δ</a:t>
            </a:r>
            <a:r>
              <a:rPr lang="ru-RU" altLang="ru-RU" sz="1400" dirty="0"/>
              <a:t>i</a:t>
            </a:r>
            <a:r>
              <a:rPr lang="ru-RU" altLang="ru-RU" sz="1600" dirty="0"/>
              <a:t> – толщина i-</a:t>
            </a:r>
            <a:r>
              <a:rPr lang="ru-RU" altLang="ru-RU" sz="1600" dirty="0" err="1"/>
              <a:t>го</a:t>
            </a:r>
            <a:r>
              <a:rPr lang="ru-RU" altLang="ru-RU" sz="1600" dirty="0"/>
              <a:t> слоя; </a:t>
            </a:r>
          </a:p>
          <a:p>
            <a:pPr marL="0" lvl="0" indent="0">
              <a:buNone/>
            </a:pPr>
            <a:r>
              <a:rPr lang="ru-RU" altLang="ru-RU" sz="1600" dirty="0" err="1"/>
              <a:t>λ</a:t>
            </a:r>
            <a:r>
              <a:rPr lang="ru-RU" altLang="ru-RU" sz="1400" dirty="0" err="1"/>
              <a:t>i</a:t>
            </a:r>
            <a:r>
              <a:rPr lang="ru-RU" altLang="ru-RU" sz="1400" dirty="0"/>
              <a:t> </a:t>
            </a:r>
            <a:r>
              <a:rPr lang="ru-RU" altLang="ru-RU" sz="1600" dirty="0"/>
              <a:t>– теплопроводность i-</a:t>
            </a:r>
            <a:r>
              <a:rPr lang="ru-RU" altLang="ru-RU" sz="1600" dirty="0" err="1"/>
              <a:t>го</a:t>
            </a:r>
            <a:r>
              <a:rPr lang="ru-RU" altLang="ru-RU" sz="1600" dirty="0"/>
              <a:t> слоя.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7269" y="3666133"/>
            <a:ext cx="73235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Суммарное термическое сопротивление слоя определяется выражением:</a:t>
            </a:r>
          </a:p>
          <a:p>
            <a:pPr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731089"/>
              </p:ext>
            </p:extLst>
          </p:nvPr>
        </p:nvGraphicFramePr>
        <p:xfrm>
          <a:off x="3259133" y="4225963"/>
          <a:ext cx="2385644" cy="563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4" name="Уравнение" r:id="rId10" imgW="2044700" imgH="482600" progId="Equation.3">
                  <p:embed/>
                </p:oleObj>
              </mc:Choice>
              <mc:Fallback>
                <p:oleObj name="Уравнение" r:id="rId10" imgW="2044700" imgH="482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3" y="4225963"/>
                        <a:ext cx="2385644" cy="5632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2">
            <a:extLst>
              <a:ext uri="{FF2B5EF4-FFF2-40B4-BE49-F238E27FC236}">
                <a16:creationId xmlns:a16="http://schemas.microsoft.com/office/drawing/2014/main" id="{77FF8BBC-A47C-43ED-8328-3ACF05AD67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16720" y="785812"/>
            <a:ext cx="6136109" cy="3876898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endParaRPr lang="ru-RU" altLang="ru-RU" sz="16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r>
              <a:rPr lang="ru-RU" altLang="ru-RU" sz="1600" dirty="0">
                <a:solidFill>
                  <a:schemeClr val="tx2"/>
                </a:solidFill>
                <a:latin typeface="Calibri" panose="020F0502020204030204" pitchFamily="34" charset="0"/>
              </a:rPr>
              <a:t>Где                     – средняя поверхность; </a:t>
            </a:r>
          </a:p>
          <a:p>
            <a:pPr marL="0" indent="0" algn="just">
              <a:buFontTx/>
              <a:buNone/>
              <a:defRPr/>
            </a:pPr>
            <a:r>
              <a:rPr lang="en-US" altLang="ru-RU" sz="1600" dirty="0">
                <a:solidFill>
                  <a:schemeClr val="tx2"/>
                </a:solidFill>
                <a:latin typeface="Calibri" panose="020F0502020204030204" pitchFamily="34" charset="0"/>
              </a:rPr>
              <a:t>l – </a:t>
            </a:r>
            <a:r>
              <a:rPr lang="ru-RU" altLang="ru-RU" sz="1600" dirty="0">
                <a:solidFill>
                  <a:schemeClr val="tx2"/>
                </a:solidFill>
                <a:latin typeface="Calibri" panose="020F0502020204030204" pitchFamily="34" charset="0"/>
              </a:rPr>
              <a:t>длина цилиндра; </a:t>
            </a:r>
          </a:p>
          <a:p>
            <a:pPr marL="0" indent="0" algn="just">
              <a:buFontTx/>
              <a:buNone/>
              <a:defRPr/>
            </a:pPr>
            <a:r>
              <a:rPr lang="ru-RU" altLang="ru-RU" sz="1600" dirty="0">
                <a:solidFill>
                  <a:schemeClr val="tx2"/>
                </a:solidFill>
                <a:latin typeface="Calibri" panose="020F0502020204030204" pitchFamily="34" charset="0"/>
              </a:rPr>
              <a:t>                        – </a:t>
            </a:r>
            <a:r>
              <a:rPr lang="ru-RU" altLang="ru-RU" sz="1600" dirty="0" err="1">
                <a:solidFill>
                  <a:schemeClr val="tx2"/>
                </a:solidFill>
                <a:latin typeface="Calibri" panose="020F0502020204030204" pitchFamily="34" charset="0"/>
              </a:rPr>
              <a:t>среднелогарифмический</a:t>
            </a:r>
            <a:r>
              <a:rPr lang="ru-RU" altLang="ru-RU" sz="1600" dirty="0">
                <a:solidFill>
                  <a:schemeClr val="tx2"/>
                </a:solidFill>
                <a:latin typeface="Calibri" panose="020F0502020204030204" pitchFamily="34" charset="0"/>
              </a:rPr>
              <a:t> радиус</a:t>
            </a: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ru-RU" sz="1600" b="1" dirty="0"/>
              <a:t>Расчет теплопроводности через  многослойную цилиндрическую стенку:</a:t>
            </a:r>
          </a:p>
          <a:p>
            <a:pPr marL="0" indent="0">
              <a:buNone/>
              <a:defRPr/>
            </a:pPr>
            <a:endParaRPr lang="ru-RU" sz="1600" b="1" dirty="0"/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  <a:defRPr/>
            </a:pP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2291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F99127-3D3D-4785-8726-FFD9BF0E1913}"/>
              </a:ext>
            </a:extLst>
          </p:cNvPr>
          <p:cNvSpPr txBox="1"/>
          <p:nvPr/>
        </p:nvSpPr>
        <p:spPr>
          <a:xfrm>
            <a:off x="575965" y="0"/>
            <a:ext cx="748794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+mj-lt"/>
              </a:rPr>
              <a:t>Расчет теплопроводности через цилиндрическую стенку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379413" y="546001"/>
            <a:ext cx="1708720" cy="2172493"/>
          </a:xfrm>
          <a:prstGeom prst="rect">
            <a:avLst/>
          </a:prstGeom>
        </p:spPr>
      </p:pic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241097"/>
              </p:ext>
            </p:extLst>
          </p:nvPr>
        </p:nvGraphicFramePr>
        <p:xfrm>
          <a:off x="4047061" y="467543"/>
          <a:ext cx="1237713" cy="6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name="Уравнение" r:id="rId4" imgW="774360" imgH="393480" progId="Equation.3">
                  <p:embed/>
                </p:oleObj>
              </mc:Choice>
              <mc:Fallback>
                <p:oleObj name="Уравнение" r:id="rId4" imgW="77436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7061" y="467543"/>
                        <a:ext cx="1237713" cy="636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323686"/>
              </p:ext>
            </p:extLst>
          </p:nvPr>
        </p:nvGraphicFramePr>
        <p:xfrm>
          <a:off x="2583530" y="1104081"/>
          <a:ext cx="965880" cy="316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" name="Уравнение" r:id="rId6" imgW="723600" imgH="241200" progId="Equation.3">
                  <p:embed/>
                </p:oleObj>
              </mc:Choice>
              <mc:Fallback>
                <p:oleObj name="Уравнение" r:id="rId6" imgW="72360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530" y="1104081"/>
                        <a:ext cx="965880" cy="3163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585593"/>
              </p:ext>
            </p:extLst>
          </p:nvPr>
        </p:nvGraphicFramePr>
        <p:xfrm>
          <a:off x="2232149" y="1620100"/>
          <a:ext cx="975876" cy="791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" name="Уравнение" r:id="rId8" imgW="850900" imgH="685800" progId="Equation.3">
                  <p:embed/>
                </p:oleObj>
              </mc:Choice>
              <mc:Fallback>
                <p:oleObj name="Уравнение" r:id="rId8" imgW="850900" imgH="685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149" y="1620100"/>
                        <a:ext cx="975876" cy="7915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20786"/>
              </p:ext>
            </p:extLst>
          </p:nvPr>
        </p:nvGraphicFramePr>
        <p:xfrm>
          <a:off x="2232149" y="2357266"/>
          <a:ext cx="235396" cy="338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" name="Уравнение" r:id="rId10" imgW="152334" imgH="228501" progId="Equation.3">
                  <p:embed/>
                </p:oleObj>
              </mc:Choice>
              <mc:Fallback>
                <p:oleObj name="Уравнение" r:id="rId10" imgW="152334" imgH="228501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149" y="2357266"/>
                        <a:ext cx="235396" cy="3383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684203"/>
              </p:ext>
            </p:extLst>
          </p:nvPr>
        </p:nvGraphicFramePr>
        <p:xfrm>
          <a:off x="2221259" y="2611437"/>
          <a:ext cx="2571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" name="Уравнение" r:id="rId12" imgW="177480" imgH="228600" progId="Equation.3">
                  <p:embed/>
                </p:oleObj>
              </mc:Choice>
              <mc:Fallback>
                <p:oleObj name="Уравнение" r:id="rId12" imgW="177480" imgH="228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259" y="2611437"/>
                        <a:ext cx="25717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0" y="0"/>
            <a:ext cx="8640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ru-RU" altLang="ru-RU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2308349" y="247448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наружный радиус </a:t>
            </a:r>
            <a:r>
              <a:rPr kumimoji="0" lang="ru-RU" altLang="ru-RU" sz="14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цилиндра;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27"/>
          <p:cNvSpPr>
            <a:spLocks noChangeArrowheads="1"/>
          </p:cNvSpPr>
          <p:nvPr/>
        </p:nvSpPr>
        <p:spPr bwMode="auto">
          <a:xfrm>
            <a:off x="2349846" y="2768599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bmk="bookmark7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внутренний радиус цилиндра.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916524"/>
              </p:ext>
            </p:extLst>
          </p:nvPr>
        </p:nvGraphicFramePr>
        <p:xfrm>
          <a:off x="3744317" y="3867915"/>
          <a:ext cx="3255608" cy="959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Уравнение" r:id="rId14" imgW="2286000" imgH="673100" progId="Equation.3">
                  <p:embed/>
                </p:oleObj>
              </mc:Choice>
              <mc:Fallback>
                <p:oleObj name="Уравнение" r:id="rId14" imgW="2286000" imgH="6731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317" y="3867915"/>
                        <a:ext cx="3255608" cy="9591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79413" y="3622814"/>
            <a:ext cx="4318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где ∆</a:t>
            </a:r>
            <a:r>
              <a:rPr lang="en-US" dirty="0"/>
              <a:t>t=t</a:t>
            </a:r>
            <a:r>
              <a:rPr lang="en-US" sz="1050" dirty="0"/>
              <a:t>1</a:t>
            </a:r>
            <a:r>
              <a:rPr lang="en-US" dirty="0"/>
              <a:t> +t</a:t>
            </a:r>
            <a:r>
              <a:rPr lang="en-US" sz="1050" dirty="0"/>
              <a:t>2</a:t>
            </a:r>
            <a:r>
              <a:rPr lang="en-US" dirty="0"/>
              <a:t> +t</a:t>
            </a:r>
            <a:r>
              <a:rPr lang="en-US" sz="1200" dirty="0"/>
              <a:t>3</a:t>
            </a:r>
            <a:r>
              <a:rPr lang="en-US" dirty="0"/>
              <a:t>+…+</a:t>
            </a:r>
            <a:r>
              <a:rPr lang="en-US" dirty="0" err="1"/>
              <a:t>t</a:t>
            </a:r>
            <a:r>
              <a:rPr lang="en-US" sz="1100" dirty="0" err="1"/>
              <a:t>n</a:t>
            </a:r>
            <a:r>
              <a:rPr lang="ru-RU" dirty="0"/>
              <a:t> </a:t>
            </a:r>
            <a:r>
              <a:rPr lang="en-US" dirty="0"/>
              <a:t>– </a:t>
            </a:r>
            <a:r>
              <a:rPr lang="ru-RU" dirty="0"/>
              <a:t>общий</a:t>
            </a:r>
          </a:p>
          <a:p>
            <a:r>
              <a:rPr lang="ru-RU" dirty="0"/>
              <a:t> температурный напор; </a:t>
            </a:r>
          </a:p>
          <a:p>
            <a:r>
              <a:rPr lang="el-GR" dirty="0"/>
              <a:t>δ</a:t>
            </a:r>
            <a:r>
              <a:rPr lang="en-US" sz="1200" dirty="0" err="1"/>
              <a:t>i</a:t>
            </a:r>
            <a:r>
              <a:rPr lang="en-US" dirty="0"/>
              <a:t> – </a:t>
            </a:r>
            <a:r>
              <a:rPr lang="ru-RU" dirty="0"/>
              <a:t>толщина </a:t>
            </a:r>
            <a:r>
              <a:rPr lang="en-US" dirty="0" err="1"/>
              <a:t>i</a:t>
            </a:r>
            <a:r>
              <a:rPr lang="en-US" dirty="0"/>
              <a:t>-</a:t>
            </a:r>
            <a:r>
              <a:rPr lang="ru-RU" dirty="0" err="1"/>
              <a:t>го</a:t>
            </a:r>
            <a:r>
              <a:rPr lang="ru-RU" dirty="0"/>
              <a:t> слоя; </a:t>
            </a:r>
          </a:p>
          <a:p>
            <a:r>
              <a:rPr lang="el-GR" dirty="0"/>
              <a:t>λ</a:t>
            </a:r>
            <a:r>
              <a:rPr lang="en-US" sz="1200" dirty="0" err="1"/>
              <a:t>i</a:t>
            </a:r>
            <a:r>
              <a:rPr lang="en-US" dirty="0"/>
              <a:t>- </a:t>
            </a:r>
            <a:r>
              <a:rPr lang="ru-RU" dirty="0"/>
              <a:t>теплопроводность </a:t>
            </a:r>
            <a:r>
              <a:rPr lang="en-US" dirty="0" err="1"/>
              <a:t>i-ro</a:t>
            </a:r>
            <a:r>
              <a:rPr lang="en-US" dirty="0"/>
              <a:t> </a:t>
            </a:r>
            <a:r>
              <a:rPr lang="ru-RU" dirty="0"/>
              <a:t>слоя; </a:t>
            </a:r>
          </a:p>
          <a:p>
            <a:r>
              <a:rPr lang="en-US" dirty="0" err="1"/>
              <a:t>rcp,i</a:t>
            </a:r>
            <a:r>
              <a:rPr lang="en-US" dirty="0"/>
              <a:t> – </a:t>
            </a:r>
            <a:r>
              <a:rPr lang="ru-RU" dirty="0"/>
              <a:t>средний радиус </a:t>
            </a:r>
            <a:r>
              <a:rPr lang="en-US" dirty="0" err="1"/>
              <a:t>i</a:t>
            </a:r>
            <a:r>
              <a:rPr lang="en-US" dirty="0"/>
              <a:t>-</a:t>
            </a:r>
            <a:r>
              <a:rPr lang="ru-RU" dirty="0" err="1"/>
              <a:t>го</a:t>
            </a:r>
            <a:r>
              <a:rPr lang="ru-RU" dirty="0"/>
              <a:t> слоя.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ъект 2">
            <a:extLst>
              <a:ext uri="{FF2B5EF4-FFF2-40B4-BE49-F238E27FC236}">
                <a16:creationId xmlns:a16="http://schemas.microsoft.com/office/drawing/2014/main" id="{BF08D468-30C6-4562-ADD3-F44E3C10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57" y="701675"/>
            <a:ext cx="7705005" cy="37766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1800" b="1" i="1" u="sng" dirty="0"/>
              <a:t>Конвекция</a:t>
            </a:r>
            <a:r>
              <a:rPr lang="ru-RU" sz="1800" dirty="0"/>
              <a:t> – явление переноса теплоты в жидкостях или газах путем перемешивания самого вещества (как вынужденно, так и самопроизвольно).</a:t>
            </a:r>
            <a:endParaRPr lang="ru-RU" altLang="ru-RU" sz="16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sz="1800" dirty="0"/>
              <a:t>	</a:t>
            </a:r>
            <a:r>
              <a:rPr lang="ru-RU" sz="1800" dirty="0"/>
              <a:t>Различают естественную конвекцию (свободное движение жидкости), и конвекцию принудительную (вынужденное движение).</a:t>
            </a:r>
            <a:endParaRPr lang="en-US" sz="1800" dirty="0"/>
          </a:p>
          <a:p>
            <a:pPr>
              <a:defRPr/>
            </a:pPr>
            <a:r>
              <a:rPr lang="ru-RU" sz="1800" dirty="0"/>
              <a:t>Под </a:t>
            </a:r>
            <a:r>
              <a:rPr lang="ru-RU" sz="1800" i="1" dirty="0"/>
              <a:t>естественной конвекцией </a:t>
            </a:r>
            <a:r>
              <a:rPr lang="ru-RU" sz="1800" dirty="0"/>
              <a:t>понимают движение жидкости, обусловленное разностью ее удельных объемов в различных точках.  </a:t>
            </a:r>
            <a:endParaRPr lang="en-US" sz="1800" dirty="0"/>
          </a:p>
          <a:p>
            <a:pPr>
              <a:defRPr/>
            </a:pPr>
            <a:r>
              <a:rPr lang="ru-RU" sz="1800" dirty="0"/>
              <a:t>Под </a:t>
            </a:r>
            <a:r>
              <a:rPr lang="ru-RU" sz="1800" i="1" dirty="0"/>
              <a:t>принудительной конвекцией </a:t>
            </a:r>
            <a:r>
              <a:rPr lang="ru-RU" sz="1800" dirty="0"/>
              <a:t>понимают движение жидкости, обусловленное приложением внешней механической энергии, например перемещение жидкости с помощью насоса, мешалки и т.п.</a:t>
            </a:r>
          </a:p>
          <a:p>
            <a:pPr marL="0" indent="0">
              <a:buNone/>
              <a:defRPr/>
            </a:pPr>
            <a:endParaRPr lang="ru-RU" sz="1800" dirty="0"/>
          </a:p>
          <a:p>
            <a:pPr marL="228600" indent="-228600">
              <a:buFontTx/>
              <a:buAutoNum type="arabicPeriod"/>
              <a:defRPr/>
            </a:pPr>
            <a:endParaRPr lang="ru-RU" altLang="ru-RU" sz="105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3315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3316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F1E7F2-F201-44C1-B688-5B7FD9C72305}"/>
              </a:ext>
            </a:extLst>
          </p:cNvPr>
          <p:cNvSpPr txBox="1"/>
          <p:nvPr/>
        </p:nvSpPr>
        <p:spPr>
          <a:xfrm>
            <a:off x="2484116" y="0"/>
            <a:ext cx="339650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800" b="1" dirty="0"/>
              <a:t>Передача тепла конвекцией</a:t>
            </a:r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4339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12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0B0C110-CF09-45D6-92AD-B470ADA32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3" y="30779"/>
            <a:ext cx="8045424" cy="483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48" tIns="38574" rIns="77148" bIns="38574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613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138" indent="-192088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3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5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67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3938" indent="-192088" algn="l" defTabSz="771525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600" b="1" i="1" kern="0" dirty="0"/>
              <a:t>Конвективный тепловой поток </a:t>
            </a:r>
            <a:r>
              <a:rPr lang="ru-RU" altLang="ru-RU" sz="1600" kern="0" dirty="0"/>
              <a:t>выражается уравнением:</a:t>
            </a:r>
            <a:endParaRPr lang="en-US" altLang="ru-RU" sz="1600" kern="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en-US" altLang="ru-RU" sz="1600" kern="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en-US" altLang="ru-RU" sz="1600" kern="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400" kern="0" dirty="0"/>
              <a:t>где Q – количество тепла, передаваемое в единицу времени, Вт; </a:t>
            </a:r>
            <a:endParaRPr lang="en-US" altLang="ru-RU" sz="1400" kern="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400" kern="0" dirty="0"/>
              <a:t>F – поверхность теплообмена, </a:t>
            </a:r>
            <a:r>
              <a:rPr lang="ru-RU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altLang="ru-RU" sz="14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altLang="ru-RU" sz="1400" kern="0" dirty="0"/>
              <a:t>; 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400" kern="0" dirty="0"/>
              <a:t>∆t – разность между температурой массы жидкости и температурой теплоотдающей (тепловоспринимающей) поверхности, град; 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400" kern="0" dirty="0"/>
              <a:t>α - коэффициент теплоотдачи, Вт/(</a:t>
            </a:r>
            <a:r>
              <a:rPr lang="ru-RU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altLang="ru-RU" sz="14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</a:t>
            </a:r>
            <a:r>
              <a:rPr lang="ru-RU" altLang="ru-RU" sz="1400" kern="0" dirty="0"/>
              <a:t>·град).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en-US" altLang="ru-RU" sz="1600" kern="0" dirty="0"/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r>
              <a:rPr lang="ru-RU" altLang="ru-RU" sz="1400" kern="0" dirty="0"/>
              <a:t>Коэффициент теплоотдачи показывает какое количество тепла отдает стенка с поверхностью 1 </a:t>
            </a:r>
            <a:r>
              <a:rPr lang="ru-RU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altLang="ru-RU" sz="14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altLang="ru-RU" sz="1400" kern="0" dirty="0"/>
              <a:t> в окружающую среду за время 1 час при разности температур 1 градус.</a:t>
            </a:r>
            <a:endParaRPr lang="en-US" altLang="ru-RU" sz="1400" kern="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/>
              <a:t>	В первую очередь величину коэффициента теплоотдачи обуславливают следующие факторы:</a:t>
            </a:r>
          </a:p>
          <a:p>
            <a:pPr marL="0" indent="0">
              <a:buNone/>
            </a:pPr>
            <a:r>
              <a:rPr lang="ru-RU" sz="1400" dirty="0"/>
              <a:t>1) род жидкости (газ, пар, капельная жидкость)</a:t>
            </a:r>
          </a:p>
          <a:p>
            <a:pPr marL="0" indent="0">
              <a:buNone/>
            </a:pPr>
            <a:r>
              <a:rPr lang="ru-RU" sz="1400" dirty="0"/>
              <a:t>2) характер течения жидкости (вынужденное или свободное течение)</a:t>
            </a:r>
          </a:p>
          <a:p>
            <a:pPr marL="0" indent="0">
              <a:buNone/>
            </a:pPr>
            <a:r>
              <a:rPr lang="ru-RU" sz="1400" dirty="0"/>
              <a:t>3) форма стенки</a:t>
            </a:r>
          </a:p>
          <a:p>
            <a:pPr marL="0" indent="0">
              <a:buNone/>
            </a:pPr>
            <a:r>
              <a:rPr lang="ru-RU" sz="1400" dirty="0"/>
              <a:t>4) состояние и свойства жидкости</a:t>
            </a:r>
          </a:p>
          <a:p>
            <a:pPr marL="0" indent="0">
              <a:buNone/>
            </a:pPr>
            <a:r>
              <a:rPr lang="ru-RU" sz="1400" dirty="0"/>
              <a:t>5) параметры движения</a:t>
            </a:r>
          </a:p>
          <a:p>
            <a:pPr marL="0" indent="0">
              <a:buNone/>
            </a:pPr>
            <a:r>
              <a:rPr lang="ru-RU" sz="1400" dirty="0"/>
              <a:t>6) температура стенки </a:t>
            </a:r>
          </a:p>
          <a:p>
            <a:pPr marL="0" indent="540000" algn="just">
              <a:spcBef>
                <a:spcPts val="0"/>
              </a:spcBef>
              <a:buFontTx/>
              <a:buNone/>
              <a:defRPr/>
            </a:pPr>
            <a:endParaRPr lang="ru-RU" altLang="ru-RU" sz="1600" kern="0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530712"/>
              </p:ext>
            </p:extLst>
          </p:nvPr>
        </p:nvGraphicFramePr>
        <p:xfrm>
          <a:off x="3561088" y="414238"/>
          <a:ext cx="114869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Уравнение" r:id="rId5" imgW="634725" imgH="203112" progId="Equation.3">
                  <p:embed/>
                </p:oleObj>
              </mc:Choice>
              <mc:Fallback>
                <p:oleObj name="Уравнение" r:id="rId5" imgW="634725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1088" y="414238"/>
                        <a:ext cx="1148699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/>
              <a:t>13</a:t>
            </a:r>
          </a:p>
        </p:txBody>
      </p:sp>
      <p:sp>
        <p:nvSpPr>
          <p:cNvPr id="15366" name="Объект 2"/>
          <p:cNvSpPr>
            <a:spLocks noGrp="1" noChangeArrowheads="1"/>
          </p:cNvSpPr>
          <p:nvPr>
            <p:ph idx="1"/>
          </p:nvPr>
        </p:nvSpPr>
        <p:spPr>
          <a:xfrm>
            <a:off x="431949" y="175338"/>
            <a:ext cx="7893050" cy="4303712"/>
          </a:xfrm>
        </p:spPr>
        <p:txBody>
          <a:bodyPr/>
          <a:lstStyle/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</a:rPr>
              <a:t>Для расчета коэффициентов теплоотдачи, которые зависят от различных факторов, влияющих на конвективный перенос тепла, используют </a:t>
            </a:r>
            <a:r>
              <a:rPr lang="ru-RU" altLang="ru-RU" sz="1600" dirty="0" err="1">
                <a:solidFill>
                  <a:schemeClr val="tx2"/>
                </a:solidFill>
              </a:rPr>
              <a:t>критериальные</a:t>
            </a:r>
            <a:r>
              <a:rPr lang="ru-RU" altLang="ru-RU" sz="1600" dirty="0">
                <a:solidFill>
                  <a:schemeClr val="tx2"/>
                </a:solidFill>
              </a:rPr>
              <a:t> уравнения. Эти уравнения формируются на основании теорий подобия и размерности. Общий вид такого уравнения для определения коэффициента теплоотдачи от жидкости к стенке: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856405"/>
              </p:ext>
            </p:extLst>
          </p:nvPr>
        </p:nvGraphicFramePr>
        <p:xfrm>
          <a:off x="2952229" y="2574478"/>
          <a:ext cx="2558055" cy="67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name="Уравнение" r:id="rId4" imgW="1828800" imgH="482600" progId="Equation.3">
                  <p:embed/>
                </p:oleObj>
              </mc:Choice>
              <mc:Fallback>
                <p:oleObj name="Уравнение" r:id="rId4" imgW="18288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229" y="2574478"/>
                        <a:ext cx="2558055" cy="675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14</a:t>
            </a:r>
          </a:p>
        </p:txBody>
      </p:sp>
      <p:sp>
        <p:nvSpPr>
          <p:cNvPr id="15366" name="Объект 2"/>
          <p:cNvSpPr>
            <a:spLocks noGrp="1" noChangeArrowheads="1"/>
          </p:cNvSpPr>
          <p:nvPr>
            <p:ph idx="1"/>
          </p:nvPr>
        </p:nvSpPr>
        <p:spPr>
          <a:xfrm>
            <a:off x="431950" y="990302"/>
            <a:ext cx="4248471" cy="3600376"/>
          </a:xfrm>
        </p:spPr>
        <p:txBody>
          <a:bodyPr/>
          <a:lstStyle/>
          <a:p>
            <a:pPr marL="0" indent="539750" algn="just">
              <a:spcBef>
                <a:spcPct val="0"/>
              </a:spcBef>
              <a:buFontTx/>
              <a:buNone/>
            </a:pPr>
            <a:r>
              <a:rPr lang="ru-RU" sz="1600" dirty="0"/>
              <a:t>Теплоизлучение возможно между двумя телами, не соприкасающимися друг с другом и не имеющие контакта через промежуточный материал.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r>
              <a:rPr lang="ru-RU" sz="1600" dirty="0"/>
              <a:t>Когда между двумя твердыми (реальными) телами происходит взаимный теплообмен излучением, необходимо учитывать, что из всех лучей, испускаемых каждым телом, к другому доходит только некоторая часть их; в свою очередь эта часть лучей будет также частично отражаться и частично поглощаться.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pic>
        <p:nvPicPr>
          <p:cNvPr id="26626" name="Picture 2" descr="ÐÐ°ÑÑÐ¸Ð½ÐºÐ¸ Ð¿Ð¾ Ð·Ð°Ð¿ÑÐ¾ÑÑ heat transfer">
            <a:extLst>
              <a:ext uri="{FF2B5EF4-FFF2-40B4-BE49-F238E27FC236}">
                <a16:creationId xmlns:a16="http://schemas.microsoft.com/office/drawing/2014/main" id="{2F18635C-28F3-4322-B977-35CD267E4E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245" y="990302"/>
            <a:ext cx="3552567" cy="289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065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15</a:t>
            </a:r>
          </a:p>
        </p:txBody>
      </p:sp>
      <p:sp>
        <p:nvSpPr>
          <p:cNvPr id="15366" name="Объект 2"/>
          <p:cNvSpPr>
            <a:spLocks noGrp="1" noChangeArrowheads="1"/>
          </p:cNvSpPr>
          <p:nvPr>
            <p:ph idx="1"/>
          </p:nvPr>
        </p:nvSpPr>
        <p:spPr>
          <a:xfrm>
            <a:off x="431950" y="990302"/>
            <a:ext cx="7128791" cy="3600376"/>
          </a:xfrm>
        </p:spPr>
        <p:txBody>
          <a:bodyPr/>
          <a:lstStyle/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pic>
        <p:nvPicPr>
          <p:cNvPr id="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5EE6713C-383A-40C9-8205-66A2714DFD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6463" y="715963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1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5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515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16</a:t>
            </a:r>
          </a:p>
        </p:txBody>
      </p:sp>
      <p:sp>
        <p:nvSpPr>
          <p:cNvPr id="15366" name="Объект 2"/>
          <p:cNvSpPr>
            <a:spLocks noGrp="1" noChangeArrowheads="1"/>
          </p:cNvSpPr>
          <p:nvPr>
            <p:ph idx="1"/>
          </p:nvPr>
        </p:nvSpPr>
        <p:spPr>
          <a:xfrm>
            <a:off x="431950" y="789855"/>
            <a:ext cx="7829400" cy="3600376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1600" dirty="0"/>
              <a:t>Количество тепла, отдаваемого поверхностью, имеющей абсолютную температуру </a:t>
            </a:r>
            <a:r>
              <a:rPr lang="ru-RU" sz="1600" i="1" dirty="0"/>
              <a:t>Т</a:t>
            </a:r>
            <a:r>
              <a:rPr lang="ru-RU" sz="1600" i="1" baseline="-25000" dirty="0"/>
              <a:t>1</a:t>
            </a:r>
            <a:r>
              <a:rPr lang="ru-RU" sz="1600" dirty="0"/>
              <a:t> поверхности, абсолютная температура которой </a:t>
            </a:r>
            <a:r>
              <a:rPr lang="ru-RU" sz="1600" i="1" dirty="0"/>
              <a:t>Т</a:t>
            </a:r>
            <a:r>
              <a:rPr lang="ru-RU" sz="1600" i="1" baseline="-25000" dirty="0"/>
              <a:t>2</a:t>
            </a:r>
            <a:r>
              <a:rPr lang="ru-RU" sz="1600" dirty="0"/>
              <a:t>, определяется уравнением: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11F71B0-5733-438D-A556-EDB33ECF0E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692261"/>
              </p:ext>
            </p:extLst>
          </p:nvPr>
        </p:nvGraphicFramePr>
        <p:xfrm>
          <a:off x="2762264" y="1759155"/>
          <a:ext cx="3011460" cy="752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r:id="rId4" imgW="2133600" imgH="533400" progId="Equation.3">
                  <p:embed/>
                </p:oleObj>
              </mc:Choice>
              <mc:Fallback>
                <p:oleObj r:id="rId4" imgW="2133600" imgH="533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64" y="1759155"/>
                        <a:ext cx="3011460" cy="75286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CDCE37C-E88B-47ED-A1D4-3B2049AEC3E4}"/>
              </a:ext>
            </a:extLst>
          </p:cNvPr>
          <p:cNvSpPr txBox="1"/>
          <p:nvPr/>
        </p:nvSpPr>
        <p:spPr>
          <a:xfrm>
            <a:off x="431950" y="2615489"/>
            <a:ext cx="806489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где  Q – тепловой поток (количество теплоты, переданной через изотермическую поверхность в единицу времени в процессе теплообмена, теплопередачи, отдачи или отвода. ), Вт; </a:t>
            </a:r>
          </a:p>
          <a:p>
            <a:pPr indent="358775"/>
            <a:r>
              <a:rPr lang="ru-RU" sz="1600" dirty="0"/>
              <a:t>С</a:t>
            </a:r>
            <a:r>
              <a:rPr lang="ru-RU" sz="1600" baseline="-25000" dirty="0"/>
              <a:t>0</a:t>
            </a:r>
            <a:r>
              <a:rPr lang="ru-RU" sz="1600" dirty="0"/>
              <a:t>=5,67 Вт/(м</a:t>
            </a:r>
            <a:r>
              <a:rPr lang="ru-RU" sz="1600" baseline="30000" dirty="0"/>
              <a:t>2</a:t>
            </a:r>
            <a:r>
              <a:rPr lang="ru-RU" sz="1600" dirty="0"/>
              <a:t>·град</a:t>
            </a:r>
            <a:r>
              <a:rPr lang="ru-RU" sz="1600" baseline="30000" dirty="0"/>
              <a:t>4</a:t>
            </a:r>
            <a:r>
              <a:rPr lang="ru-RU" sz="1600" dirty="0"/>
              <a:t>) – коэффициент излучения абсолютно черного тела; </a:t>
            </a:r>
          </a:p>
          <a:p>
            <a:pPr indent="358775"/>
            <a:r>
              <a:rPr lang="ru-RU" sz="1600" dirty="0"/>
              <a:t>F</a:t>
            </a:r>
            <a:r>
              <a:rPr lang="ru-RU" sz="1600" baseline="-25000" dirty="0"/>
              <a:t>1</a:t>
            </a:r>
            <a:r>
              <a:rPr lang="ru-RU" sz="1600" dirty="0"/>
              <a:t> – площадь излучающей поверхности, м</a:t>
            </a:r>
            <a:r>
              <a:rPr lang="ru-RU" sz="1600" baseline="30000" dirty="0"/>
              <a:t>2</a:t>
            </a:r>
            <a:r>
              <a:rPr lang="ru-RU" sz="1600" dirty="0"/>
              <a:t>; </a:t>
            </a:r>
          </a:p>
          <a:p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36543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17</a:t>
            </a:r>
          </a:p>
        </p:txBody>
      </p:sp>
      <p:sp>
        <p:nvSpPr>
          <p:cNvPr id="15366" name="Объект 2"/>
          <p:cNvSpPr>
            <a:spLocks noGrp="1" noChangeArrowheads="1"/>
          </p:cNvSpPr>
          <p:nvPr>
            <p:ph idx="1"/>
          </p:nvPr>
        </p:nvSpPr>
        <p:spPr>
          <a:xfrm>
            <a:off x="431949" y="789855"/>
            <a:ext cx="7992887" cy="3600376"/>
          </a:xfrm>
        </p:spPr>
        <p:txBody>
          <a:bodyPr/>
          <a:lstStyle/>
          <a:p>
            <a:pPr marL="0" indent="539750" algn="just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</a:rPr>
              <a:t>Ф</a:t>
            </a:r>
            <a:r>
              <a:rPr lang="ru-RU" altLang="ru-RU" sz="1600" baseline="-25000" dirty="0">
                <a:solidFill>
                  <a:schemeClr val="tx2"/>
                </a:solidFill>
              </a:rPr>
              <a:t>1,2</a:t>
            </a:r>
            <a:r>
              <a:rPr lang="ru-RU" altLang="ru-RU" sz="1600" dirty="0">
                <a:solidFill>
                  <a:schemeClr val="tx2"/>
                </a:solidFill>
              </a:rPr>
              <a:t> – множитель, определяемый уравнением: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0" algn="just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</a:rPr>
              <a:t>где ε</a:t>
            </a:r>
            <a:r>
              <a:rPr lang="ru-RU" altLang="ru-RU" sz="1600" baseline="-25000" dirty="0">
                <a:solidFill>
                  <a:schemeClr val="tx2"/>
                </a:solidFill>
              </a:rPr>
              <a:t>1</a:t>
            </a:r>
            <a:r>
              <a:rPr lang="ru-RU" altLang="ru-RU" sz="1600" dirty="0">
                <a:solidFill>
                  <a:schemeClr val="tx2"/>
                </a:solidFill>
              </a:rPr>
              <a:t>, ε</a:t>
            </a:r>
            <a:r>
              <a:rPr lang="ru-RU" altLang="ru-RU" sz="1600" baseline="-25000" dirty="0">
                <a:solidFill>
                  <a:schemeClr val="tx2"/>
                </a:solidFill>
              </a:rPr>
              <a:t>2</a:t>
            </a:r>
            <a:r>
              <a:rPr lang="ru-RU" altLang="ru-RU" sz="1600" dirty="0">
                <a:solidFill>
                  <a:schemeClr val="tx2"/>
                </a:solidFill>
              </a:rPr>
              <a:t> – степень черноты обеих поверхностей; </a:t>
            </a:r>
          </a:p>
          <a:p>
            <a:pPr marL="0" indent="358775" algn="just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</a:rPr>
              <a:t>F</a:t>
            </a:r>
            <a:r>
              <a:rPr lang="ru-RU" altLang="ru-RU" sz="1600" baseline="-25000" dirty="0">
                <a:solidFill>
                  <a:schemeClr val="tx2"/>
                </a:solidFill>
              </a:rPr>
              <a:t>1</a:t>
            </a:r>
            <a:r>
              <a:rPr lang="ru-RU" altLang="ru-RU" sz="1600" dirty="0">
                <a:solidFill>
                  <a:schemeClr val="tx2"/>
                </a:solidFill>
              </a:rPr>
              <a:t>, F</a:t>
            </a:r>
            <a:r>
              <a:rPr lang="ru-RU" altLang="ru-RU" sz="1600" baseline="-25000" dirty="0">
                <a:solidFill>
                  <a:schemeClr val="tx2"/>
                </a:solidFill>
              </a:rPr>
              <a:t>2</a:t>
            </a:r>
            <a:r>
              <a:rPr lang="ru-RU" altLang="ru-RU" sz="1600" dirty="0">
                <a:solidFill>
                  <a:schemeClr val="tx2"/>
                </a:solidFill>
              </a:rPr>
              <a:t> – площади поверхностей; </a:t>
            </a:r>
          </a:p>
          <a:p>
            <a:pPr marL="0" indent="358775" algn="just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</a:rPr>
              <a:t>φ</a:t>
            </a:r>
            <a:r>
              <a:rPr lang="ru-RU" altLang="ru-RU" sz="1600" baseline="-25000" dirty="0">
                <a:solidFill>
                  <a:schemeClr val="tx2"/>
                </a:solidFill>
              </a:rPr>
              <a:t>1,2</a:t>
            </a:r>
            <a:r>
              <a:rPr lang="ru-RU" altLang="ru-RU" sz="1600" dirty="0">
                <a:solidFill>
                  <a:schemeClr val="tx2"/>
                </a:solidFill>
              </a:rPr>
              <a:t> — геометрический фактор, характеризующий долю общего количества тепла, излучаемого поверхностью F</a:t>
            </a:r>
            <a:r>
              <a:rPr lang="ru-RU" altLang="ru-RU" sz="1600" baseline="-25000" dirty="0">
                <a:solidFill>
                  <a:schemeClr val="tx2"/>
                </a:solidFill>
              </a:rPr>
              <a:t>1</a:t>
            </a:r>
            <a:r>
              <a:rPr lang="ru-RU" altLang="ru-RU" sz="1600" dirty="0">
                <a:solidFill>
                  <a:schemeClr val="tx2"/>
                </a:solidFill>
              </a:rPr>
              <a:t> и воспринимаемого поверхностью F</a:t>
            </a:r>
            <a:r>
              <a:rPr lang="ru-RU" altLang="ru-RU" sz="1600" baseline="-25000" dirty="0">
                <a:solidFill>
                  <a:schemeClr val="tx2"/>
                </a:solidFill>
              </a:rPr>
              <a:t>2</a:t>
            </a:r>
            <a:r>
              <a:rPr lang="ru-RU" altLang="ru-RU" sz="1600" dirty="0">
                <a:solidFill>
                  <a:schemeClr val="tx2"/>
                </a:solidFill>
              </a:rPr>
              <a:t>.</a:t>
            </a: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  <a:p>
            <a:pPr marL="0" indent="539750" algn="just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66E387-F341-418E-9D4B-1F7589AD4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8965" y="926502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1EDAD9E-8F55-462A-8DB0-65A0562BB0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071448"/>
              </p:ext>
            </p:extLst>
          </p:nvPr>
        </p:nvGraphicFramePr>
        <p:xfrm>
          <a:off x="2607172" y="1242901"/>
          <a:ext cx="3426418" cy="101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r:id="rId4" imgW="2273300" imgH="673100" progId="Equation.3">
                  <p:embed/>
                </p:oleObj>
              </mc:Choice>
              <mc:Fallback>
                <p:oleObj r:id="rId4" imgW="2273300" imgH="673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7172" y="1242901"/>
                        <a:ext cx="3426418" cy="10178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7146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18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61B5ACA-BF2B-4756-BB68-D62DDD11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93" y="1620317"/>
            <a:ext cx="2160389" cy="32083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/>
              <a:t>а) Обе поверхности параллельны</a:t>
            </a:r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83FCC2-9343-40B9-B22C-70623EB67BFE}"/>
              </a:ext>
            </a:extLst>
          </p:cNvPr>
          <p:cNvSpPr txBox="1"/>
          <p:nvPr/>
        </p:nvSpPr>
        <p:spPr>
          <a:xfrm>
            <a:off x="377999" y="74037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/>
              <a:t>Частные случаи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7BA0372-F874-4B1E-B0AB-12F2C6B6CA4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03957" y="2253653"/>
            <a:ext cx="1097869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CAE43A86-6D59-4AC4-8F29-3283F40703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318763"/>
              </p:ext>
            </p:extLst>
          </p:nvPr>
        </p:nvGraphicFramePr>
        <p:xfrm>
          <a:off x="572117" y="2503128"/>
          <a:ext cx="1593680" cy="883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r:id="rId4" imgW="1129810" imgH="634725" progId="Equation.3">
                  <p:embed/>
                </p:oleObj>
              </mc:Choice>
              <mc:Fallback>
                <p:oleObj r:id="rId4" imgW="1129810" imgH="63472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117" y="2503128"/>
                        <a:ext cx="1593680" cy="8838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B4CDC7F-3947-4054-A4A4-FB8DB5B4C089}"/>
              </a:ext>
            </a:extLst>
          </p:cNvPr>
          <p:cNvSpPr txBox="1"/>
          <p:nvPr/>
        </p:nvSpPr>
        <p:spPr>
          <a:xfrm>
            <a:off x="3207616" y="1601759"/>
            <a:ext cx="298833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б) Поверхность</a:t>
            </a:r>
            <a:r>
              <a:rPr lang="en-US" sz="1600" dirty="0"/>
              <a:t> F</a:t>
            </a:r>
            <a:r>
              <a:rPr lang="en-US" sz="1600" baseline="-25000" dirty="0"/>
              <a:t>1</a:t>
            </a:r>
            <a:r>
              <a:rPr lang="ru-RU" sz="1600" dirty="0"/>
              <a:t> полностью окружена поверхностью</a:t>
            </a:r>
            <a:r>
              <a:rPr lang="en-US" sz="1600" dirty="0"/>
              <a:t> F</a:t>
            </a:r>
            <a:r>
              <a:rPr lang="en-US" sz="1600" baseline="-25000" dirty="0"/>
              <a:t>2</a:t>
            </a:r>
          </a:p>
          <a:p>
            <a:pPr algn="just"/>
            <a:endParaRPr lang="ru-RU" sz="1600" baseline="-25000" dirty="0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ADAFB2FA-D541-4B78-AA8F-35843EFAEE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445926"/>
              </p:ext>
            </p:extLst>
          </p:nvPr>
        </p:nvGraphicFramePr>
        <p:xfrm>
          <a:off x="3628983" y="2518563"/>
          <a:ext cx="1992595" cy="918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r:id="rId6" imgW="1473200" imgH="673100" progId="Equation.3">
                  <p:embed/>
                </p:oleObj>
              </mc:Choice>
              <mc:Fallback>
                <p:oleObj r:id="rId6" imgW="1473200" imgH="673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983" y="2518563"/>
                        <a:ext cx="1992595" cy="918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5A5E16E-8183-4EC4-B68B-00017BCCECEB}"/>
              </a:ext>
            </a:extLst>
          </p:cNvPr>
          <p:cNvSpPr txBox="1"/>
          <p:nvPr/>
        </p:nvSpPr>
        <p:spPr>
          <a:xfrm>
            <a:off x="6379667" y="1586699"/>
            <a:ext cx="2160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в) Оболочка бесконечно велика, или </a:t>
            </a:r>
            <a:r>
              <a:rPr lang="ru-RU" sz="1600" i="1" dirty="0"/>
              <a:t>F</a:t>
            </a:r>
            <a:r>
              <a:rPr lang="ru-RU" sz="1600" i="1" baseline="-25000" dirty="0"/>
              <a:t>2</a:t>
            </a:r>
            <a:r>
              <a:rPr lang="ru-RU" sz="1600" i="1" dirty="0"/>
              <a:t>&gt;&gt;F</a:t>
            </a:r>
            <a:r>
              <a:rPr lang="ru-RU" sz="1600" i="1" baseline="-25000" dirty="0"/>
              <a:t>1</a:t>
            </a:r>
            <a:r>
              <a:rPr lang="ru-RU" sz="1600" dirty="0"/>
              <a:t>  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6D44590-8E2B-4DFA-AB17-EC7970201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4638" y="219233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C7F12FB0-1841-4DE9-B332-B664E1BAAF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755703"/>
              </p:ext>
            </p:extLst>
          </p:nvPr>
        </p:nvGraphicFramePr>
        <p:xfrm>
          <a:off x="6811838" y="2597520"/>
          <a:ext cx="778048" cy="329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r:id="rId8" imgW="558558" imgH="241195" progId="Equation.3">
                  <p:embed/>
                </p:oleObj>
              </mc:Choice>
              <mc:Fallback>
                <p:oleObj r:id="rId8" imgW="558558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838" y="2597520"/>
                        <a:ext cx="778048" cy="3296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3021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5B333-00FA-40E0-AD29-AA47D82A2B55}"/>
              </a:ext>
            </a:extLst>
          </p:cNvPr>
          <p:cNvSpPr txBox="1"/>
          <p:nvPr/>
        </p:nvSpPr>
        <p:spPr>
          <a:xfrm>
            <a:off x="484213" y="881375"/>
            <a:ext cx="79406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dirty="0"/>
              <a:t>Тепло излучают не только твердые тела, но также </a:t>
            </a:r>
            <a:r>
              <a:rPr lang="ru-RU" dirty="0" err="1"/>
              <a:t>газы</a:t>
            </a:r>
            <a:r>
              <a:rPr lang="ru-RU" dirty="0"/>
              <a:t> и жидкости. Излучение газов существенно отличается от излучения твердых тел и носят селективный характер.</a:t>
            </a:r>
          </a:p>
          <a:p>
            <a:pPr algn="just"/>
            <a:endParaRPr lang="ru-RU" dirty="0"/>
          </a:p>
          <a:p>
            <a:pPr indent="534988" algn="just"/>
            <a:r>
              <a:rPr lang="ru-RU" dirty="0"/>
              <a:t>Если излучающий газ содержит одновременно водяные пары, двуокись углерода, а также другие не прозрачные </a:t>
            </a:r>
            <a:r>
              <a:rPr lang="ru-RU" dirty="0" err="1"/>
              <a:t>газы</a:t>
            </a:r>
            <a:r>
              <a:rPr lang="ru-RU" dirty="0"/>
              <a:t>, общий теплообмен за счет лучеиспускания с достаточной степенью точности определяется как сумма потоков энергии, излучаемой каждым газом в отдельности: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19463" name="Picture 7" descr="ÐÐ°ÑÑÐ¸Ð½ÐºÐ¸ Ð¿Ð¾ Ð·Ð°Ð¿ÑÐ¾ÑÑ ÑÐµÐ¿Ð»Ð¾Ð¿ÐµÑÐµÐ´Ð°ÑÐ°">
            <a:extLst>
              <a:ext uri="{FF2B5EF4-FFF2-40B4-BE49-F238E27FC236}">
                <a16:creationId xmlns:a16="http://schemas.microsoft.com/office/drawing/2014/main" id="{98D95025-619F-482D-B6E0-DA548D9F5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923496"/>
            <a:ext cx="3064080" cy="180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id="{A95F0327-B4D1-4D8F-A77C-8C59B0F91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ABA98-C35E-43DD-B337-6FB4DF982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2543751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FBCD7FA-7553-47F0-A960-DF17574C99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70794"/>
              </p:ext>
            </p:extLst>
          </p:nvPr>
        </p:nvGraphicFramePr>
        <p:xfrm>
          <a:off x="5184477" y="2472807"/>
          <a:ext cx="2070768" cy="36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r:id="rId5" imgW="1333500" imgH="241300" progId="Equation.3">
                  <p:embed/>
                </p:oleObj>
              </mc:Choice>
              <mc:Fallback>
                <p:oleObj r:id="rId5" imgW="1333500" imgH="241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477" y="2472807"/>
                        <a:ext cx="2070768" cy="3697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3447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Теплопередача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5B333-00FA-40E0-AD29-AA47D82A2B55}"/>
              </a:ext>
            </a:extLst>
          </p:cNvPr>
          <p:cNvSpPr txBox="1"/>
          <p:nvPr/>
        </p:nvSpPr>
        <p:spPr>
          <a:xfrm>
            <a:off x="484213" y="881375"/>
            <a:ext cx="794065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/>
            <a:r>
              <a:rPr lang="ru-RU" dirty="0"/>
              <a:t>Лучистый теплообмен между стенкой и газом определяется по уравнению: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indent="266700"/>
            <a:r>
              <a:rPr lang="ru-RU" dirty="0"/>
              <a:t>где </a:t>
            </a:r>
            <a:r>
              <a:rPr lang="ru-RU" i="1" dirty="0"/>
              <a:t>ε</a:t>
            </a:r>
            <a:r>
              <a:rPr lang="ru-RU" i="1" baseline="-25000" dirty="0"/>
              <a:t>1</a:t>
            </a:r>
            <a:r>
              <a:rPr lang="ru-RU" i="1" dirty="0"/>
              <a:t>, ε</a:t>
            </a:r>
            <a:r>
              <a:rPr lang="ru-RU" i="1" baseline="-25000" dirty="0"/>
              <a:t>2</a:t>
            </a:r>
            <a:r>
              <a:rPr lang="ru-RU" dirty="0"/>
              <a:t> – коэффициенты, определяемые при температурах </a:t>
            </a:r>
            <a:r>
              <a:rPr lang="ru-RU" i="1" dirty="0"/>
              <a:t>Т</a:t>
            </a:r>
            <a:r>
              <a:rPr lang="ru-RU" i="1" baseline="-25000" dirty="0"/>
              <a:t>1</a:t>
            </a:r>
            <a:r>
              <a:rPr lang="ru-RU" dirty="0"/>
              <a:t>, и </a:t>
            </a:r>
            <a:r>
              <a:rPr lang="ru-RU" i="1" dirty="0"/>
              <a:t>Т</a:t>
            </a:r>
            <a:r>
              <a:rPr lang="ru-RU" i="1" baseline="-25000" dirty="0"/>
              <a:t>2</a:t>
            </a:r>
            <a:r>
              <a:rPr lang="ru-RU" dirty="0"/>
              <a:t>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indent="266700"/>
            <a:r>
              <a:rPr lang="ru-RU" dirty="0"/>
              <a:t>где </a:t>
            </a:r>
            <a:r>
              <a:rPr lang="ru-RU" i="1" dirty="0" err="1"/>
              <a:t>ε</a:t>
            </a:r>
            <a:r>
              <a:rPr lang="ru-RU" i="1" baseline="-25000" dirty="0" err="1"/>
              <a:t>r</a:t>
            </a:r>
            <a:r>
              <a:rPr lang="ru-RU" dirty="0"/>
              <a:t> – степень черноты газа, определяемая по экспериментальным данным; </a:t>
            </a:r>
          </a:p>
          <a:p>
            <a:r>
              <a:rPr lang="ru-RU" i="1" dirty="0" err="1"/>
              <a:t>ε</a:t>
            </a:r>
            <a:r>
              <a:rPr lang="ru-RU" i="1" baseline="-25000" dirty="0" err="1"/>
              <a:t>r</a:t>
            </a:r>
            <a:r>
              <a:rPr lang="ru-RU" baseline="-25000" dirty="0"/>
              <a:t>∞</a:t>
            </a:r>
            <a:r>
              <a:rPr lang="ru-RU" dirty="0"/>
              <a:t> – степень черноты газа при бесконечной толщине его слоя, определяется из справочных величин для </a:t>
            </a:r>
            <a:r>
              <a:rPr lang="ru-RU" i="1" dirty="0" err="1"/>
              <a:t>ε</a:t>
            </a:r>
            <a:r>
              <a:rPr lang="ru-RU" i="1" baseline="-25000" dirty="0" err="1"/>
              <a:t>r</a:t>
            </a:r>
            <a:r>
              <a:rPr lang="ru-RU" dirty="0"/>
              <a:t> путем экстраполяции до h=∞.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A95F0327-B4D1-4D8F-A77C-8C59B0F91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ABA98-C35E-43DD-B337-6FB4DF982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2543751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C7FB449-519A-4441-B7DE-68EE68638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0221" y="1208653"/>
            <a:ext cx="93001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405A6A9-7DDE-47B5-A039-329AF0837D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052488"/>
              </p:ext>
            </p:extLst>
          </p:nvPr>
        </p:nvGraphicFramePr>
        <p:xfrm>
          <a:off x="2880221" y="1208653"/>
          <a:ext cx="3125277" cy="784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r:id="rId4" imgW="2133600" imgH="533400" progId="Equation.3">
                  <p:embed/>
                </p:oleObj>
              </mc:Choice>
              <mc:Fallback>
                <p:oleObj r:id="rId4" imgW="21336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0221" y="1208653"/>
                        <a:ext cx="3125277" cy="7848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>
            <a:extLst>
              <a:ext uri="{FF2B5EF4-FFF2-40B4-BE49-F238E27FC236}">
                <a16:creationId xmlns:a16="http://schemas.microsoft.com/office/drawing/2014/main" id="{6ADD09CB-0862-4B36-83D1-2FB43127A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254" y="2325110"/>
            <a:ext cx="97648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953C9F2-44FC-46DF-80FB-250C0E4BEA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173693"/>
              </p:ext>
            </p:extLst>
          </p:nvPr>
        </p:nvGraphicFramePr>
        <p:xfrm>
          <a:off x="3168253" y="2325110"/>
          <a:ext cx="2665127" cy="879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r:id="rId6" imgW="1841500" imgH="609600" progId="Equation.3">
                  <p:embed/>
                </p:oleObj>
              </mc:Choice>
              <mc:Fallback>
                <p:oleObj r:id="rId6" imgW="1841500" imgH="609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253" y="2325110"/>
                        <a:ext cx="2665127" cy="8792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0616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107154"/>
            <a:ext cx="7777163" cy="645717"/>
          </a:xfrm>
        </p:spPr>
        <p:txBody>
          <a:bodyPr lIns="57606" tIns="28803" rIns="57606" bIns="28803"/>
          <a:lstStyle/>
          <a:p>
            <a:pPr eaLnBrk="1" hangingPunct="1"/>
            <a:r>
              <a:rPr lang="ru-RU" altLang="ru-RU" sz="1800" b="1" dirty="0"/>
              <a:t>Совместная теплопередача теплопроводностью, конвекцией и излучением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5B333-00FA-40E0-AD29-AA47D82A2B55}"/>
              </a:ext>
            </a:extLst>
          </p:cNvPr>
          <p:cNvSpPr txBox="1"/>
          <p:nvPr/>
        </p:nvSpPr>
        <p:spPr>
          <a:xfrm>
            <a:off x="484213" y="881375"/>
            <a:ext cx="79406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dirty="0"/>
              <a:t>В стационарном режиме количество тепла, передаваемое через плоскую стенку, состоящую из n слоев, определяется уравнением: </a:t>
            </a:r>
          </a:p>
          <a:p>
            <a:pPr indent="534988" algn="just"/>
            <a:endParaRPr lang="ru-RU" dirty="0"/>
          </a:p>
          <a:p>
            <a:pPr algn="just"/>
            <a:r>
              <a:rPr lang="ru-RU" dirty="0"/>
              <a:t>причем коэффициент теплопередачи k в этом случае выражается соотношением:</a:t>
            </a:r>
          </a:p>
          <a:p>
            <a:pPr indent="534988" algn="just"/>
            <a:endParaRPr lang="ru-RU" dirty="0"/>
          </a:p>
          <a:p>
            <a:pPr indent="534988" algn="just"/>
            <a:endParaRPr lang="ru-RU" dirty="0"/>
          </a:p>
          <a:p>
            <a:pPr indent="534988" algn="just"/>
            <a:endParaRPr lang="ru-RU" dirty="0"/>
          </a:p>
          <a:p>
            <a:pPr indent="534988" algn="just"/>
            <a:endParaRPr lang="ru-RU" dirty="0"/>
          </a:p>
          <a:p>
            <a:pPr indent="534988" algn="just"/>
            <a:endParaRPr lang="ru-RU" dirty="0"/>
          </a:p>
          <a:p>
            <a:pPr indent="534988" algn="just"/>
            <a:endParaRPr lang="ru-RU" dirty="0"/>
          </a:p>
          <a:p>
            <a:pPr algn="just"/>
            <a:r>
              <a:rPr lang="ru-RU" dirty="0"/>
              <a:t>где </a:t>
            </a:r>
            <a:r>
              <a:rPr lang="ru-RU" i="1" dirty="0"/>
              <a:t>α</a:t>
            </a:r>
            <a:r>
              <a:rPr lang="ru-RU" baseline="-25000" dirty="0"/>
              <a:t>об,1</a:t>
            </a:r>
            <a:r>
              <a:rPr lang="ru-RU" dirty="0"/>
              <a:t>, </a:t>
            </a:r>
            <a:r>
              <a:rPr lang="ru-RU" i="1" dirty="0"/>
              <a:t>α</a:t>
            </a:r>
            <a:r>
              <a:rPr lang="ru-RU" baseline="-25000" dirty="0"/>
              <a:t>об,2</a:t>
            </a:r>
            <a:r>
              <a:rPr lang="ru-RU" dirty="0"/>
              <a:t> – коэффициенты теплопередачи конвекцией и излучением для жидкостей 1 и 2, определяемые уравнением </a:t>
            </a:r>
            <a:r>
              <a:rPr lang="ru-RU" i="1" dirty="0"/>
              <a:t>α</a:t>
            </a:r>
            <a:r>
              <a:rPr lang="ru-RU" i="1" baseline="-25000" dirty="0"/>
              <a:t>об </a:t>
            </a:r>
            <a:r>
              <a:rPr lang="ru-RU" i="1" dirty="0"/>
              <a:t>= α</a:t>
            </a:r>
            <a:r>
              <a:rPr lang="ru-RU" i="1" baseline="-25000" dirty="0"/>
              <a:t>из </a:t>
            </a:r>
            <a:r>
              <a:rPr lang="ru-RU" i="1" dirty="0"/>
              <a:t>+ α</a:t>
            </a:r>
            <a:r>
              <a:rPr lang="ru-RU" i="1" baseline="-25000" dirty="0"/>
              <a:t>к</a:t>
            </a:r>
            <a:r>
              <a:rPr lang="ru-RU" dirty="0"/>
              <a:t>; </a:t>
            </a:r>
          </a:p>
          <a:p>
            <a:pPr indent="450850" algn="just"/>
            <a:r>
              <a:rPr lang="ru-RU" i="1" dirty="0" err="1"/>
              <a:t>λ</a:t>
            </a:r>
            <a:r>
              <a:rPr lang="ru-RU" i="1" baseline="-25000" dirty="0" err="1"/>
              <a:t>i</a:t>
            </a:r>
            <a:r>
              <a:rPr lang="ru-RU" dirty="0"/>
              <a:t> – теплопроводность i-</a:t>
            </a:r>
            <a:r>
              <a:rPr lang="ru-RU" dirty="0" err="1"/>
              <a:t>гo</a:t>
            </a:r>
            <a:r>
              <a:rPr lang="ru-RU" dirty="0"/>
              <a:t> слоя толщиной </a:t>
            </a:r>
            <a:r>
              <a:rPr lang="ru-RU" i="1" dirty="0" err="1"/>
              <a:t>δ</a:t>
            </a:r>
            <a:r>
              <a:rPr lang="ru-RU" i="1" baseline="-25000" dirty="0" err="1"/>
              <a:t>i</a:t>
            </a:r>
            <a:r>
              <a:rPr lang="ru-RU" i="1" baseline="-25000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FE416A5-5F51-4B96-AE46-FFB2DE56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138E0B-E314-4631-90A5-812A79F8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115841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14DBB1B-FC7F-43FC-96D3-32D48C8653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356025"/>
              </p:ext>
            </p:extLst>
          </p:nvPr>
        </p:nvGraphicFramePr>
        <p:xfrm>
          <a:off x="5256485" y="1147439"/>
          <a:ext cx="1166046" cy="360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r:id="rId4" imgW="660113" imgH="203112" progId="Equation.3">
                  <p:embed/>
                </p:oleObj>
              </mc:Choice>
              <mc:Fallback>
                <p:oleObj r:id="rId4" imgW="660113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485" y="1147439"/>
                        <a:ext cx="1166046" cy="3609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0C4261A4-02D8-4064-BCCF-617BDA60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27" y="188120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1F87D39-BF89-46C1-97D7-184938136F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978544"/>
              </p:ext>
            </p:extLst>
          </p:nvPr>
        </p:nvGraphicFramePr>
        <p:xfrm>
          <a:off x="3018605" y="2040312"/>
          <a:ext cx="2820903" cy="109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r:id="rId6" imgW="1778000" imgH="685800" progId="Equation.3">
                  <p:embed/>
                </p:oleObj>
              </mc:Choice>
              <mc:Fallback>
                <p:oleObj r:id="rId6" imgW="1778000" imgH="685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8605" y="2040312"/>
                        <a:ext cx="2820903" cy="10905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3323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05558"/>
            <a:ext cx="7777163" cy="645717"/>
          </a:xfrm>
        </p:spPr>
        <p:txBody>
          <a:bodyPr lIns="57606" tIns="28803" rIns="57606" bIns="28803"/>
          <a:lstStyle/>
          <a:p>
            <a:r>
              <a:rPr lang="ru-RU" sz="1800" b="1" dirty="0"/>
              <a:t>Теплоотдача</a:t>
            </a:r>
            <a:br>
              <a:rPr lang="ru-RU" sz="1800" b="1" dirty="0"/>
            </a:br>
            <a:endParaRPr lang="ru-RU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FE416A5-5F51-4B96-AE46-FFB2DE56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138E0B-E314-4631-90A5-812A79F8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115841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C4261A4-02D8-4064-BCCF-617BDA60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27" y="188120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354A21-64AA-4575-BC97-99A82827888F}"/>
              </a:ext>
            </a:extLst>
          </p:cNvPr>
          <p:cNvSpPr txBox="1"/>
          <p:nvPr/>
        </p:nvSpPr>
        <p:spPr>
          <a:xfrm>
            <a:off x="693713" y="990302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1600" dirty="0"/>
              <a:t>Когда температура поверхности твердого тела и теплоносителя различна, происходит процесс теплоотдачи между теплоносителем и данной поверхностью твердого тела. </a:t>
            </a:r>
          </a:p>
          <a:p>
            <a:pPr indent="358775" algn="just"/>
            <a:r>
              <a:rPr lang="ru-RU" sz="1600" dirty="0"/>
              <a:t>В процессе теплообмена около поверхности формируется пограничный слой, в пределах которого температура изменяется от значения, равного температуре стенки, до значения, равного температуре теплоносителя.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ÐÐ°ÑÑÐ¸Ð½ÐºÐ¸ Ð¿Ð¾ Ð·Ð°Ð¿ÑÐ¾ÑÑ ÑÐµÐ¿Ð»Ð¾Ð¾ÑÐ´Ð°ÑÐ° Ð³Ð¸Ñ">
            <a:extLst>
              <a:ext uri="{FF2B5EF4-FFF2-40B4-BE49-F238E27FC236}">
                <a16:creationId xmlns:a16="http://schemas.microsoft.com/office/drawing/2014/main" id="{7F3E7340-DB59-4590-9E0D-259D993AF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985" y="1158417"/>
            <a:ext cx="3451878" cy="249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840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05558"/>
            <a:ext cx="7777163" cy="645717"/>
          </a:xfrm>
        </p:spPr>
        <p:txBody>
          <a:bodyPr lIns="57606" tIns="28803" rIns="57606" bIns="28803"/>
          <a:lstStyle/>
          <a:p>
            <a:r>
              <a:rPr lang="ru-RU" sz="1800" b="1" dirty="0"/>
              <a:t>Теплоотдача</a:t>
            </a:r>
            <a:br>
              <a:rPr lang="ru-RU" sz="1800" b="1" dirty="0"/>
            </a:br>
            <a:r>
              <a:rPr lang="ru-RU" sz="1800" b="1" dirty="0"/>
              <a:t> Закон теплоотдачи</a:t>
            </a:r>
            <a:endParaRPr lang="ru-RU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5B333-00FA-40E0-AD29-AA47D82A2B55}"/>
              </a:ext>
            </a:extLst>
          </p:cNvPr>
          <p:cNvSpPr txBox="1"/>
          <p:nvPr/>
        </p:nvSpPr>
        <p:spPr>
          <a:xfrm>
            <a:off x="484214" y="881375"/>
            <a:ext cx="7724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" panose="05050102010706020507" pitchFamily="18" charset="2"/>
              </a:rPr>
              <a:t>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dF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 Tiger" panose="05050102010706020507" pitchFamily="18" charset="2"/>
              </a:rPr>
              <a:t>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dτ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FE416A5-5F51-4B96-AE46-FFB2DE56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138E0B-E314-4631-90A5-812A79F8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115841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C4261A4-02D8-4064-BCCF-617BDA60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27" y="188120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354A21-64AA-4575-BC97-99A82827888F}"/>
              </a:ext>
            </a:extLst>
          </p:cNvPr>
          <p:cNvSpPr txBox="1"/>
          <p:nvPr/>
        </p:nvSpPr>
        <p:spPr>
          <a:xfrm>
            <a:off x="719981" y="1250707"/>
            <a:ext cx="74889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установившемся состоянии процесса теплоотдачи, когда температура жидкости и стенки остаются неизменными: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αF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" panose="05050102010706020507" pitchFamily="18" charset="2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/>
          </a:p>
          <a:p>
            <a:endParaRPr lang="ru-RU" dirty="0"/>
          </a:p>
          <a:p>
            <a:r>
              <a:rPr lang="ru-RU" dirty="0"/>
              <a:t>где α - коэффициент теплоотдачи, Вт/(м</a:t>
            </a:r>
            <a:r>
              <a:rPr lang="ru-RU" baseline="30000" dirty="0"/>
              <a:t>2</a:t>
            </a:r>
            <a:r>
              <a:rPr lang="ru-RU" dirty="0"/>
              <a:t>·градус); </a:t>
            </a:r>
          </a:p>
          <a:p>
            <a:pPr indent="358775"/>
            <a:r>
              <a:rPr lang="ru-RU" dirty="0"/>
              <a:t>F - площадь поверхности теплообмена, м</a:t>
            </a:r>
            <a:r>
              <a:rPr lang="ru-RU" baseline="30000" dirty="0"/>
              <a:t>2</a:t>
            </a:r>
            <a:r>
              <a:rPr lang="ru-RU" dirty="0"/>
              <a:t>; </a:t>
            </a:r>
          </a:p>
          <a:p>
            <a:pPr indent="358775"/>
            <a:r>
              <a:rPr lang="ru-RU" dirty="0"/>
              <a:t>(t</a:t>
            </a:r>
            <a:r>
              <a:rPr lang="ru-RU" baseline="-25000" dirty="0"/>
              <a:t>1</a:t>
            </a:r>
            <a:r>
              <a:rPr lang="ru-RU" dirty="0"/>
              <a:t>–t</a:t>
            </a:r>
            <a:r>
              <a:rPr lang="ru-RU" baseline="-25000" dirty="0"/>
              <a:t>2</a:t>
            </a:r>
            <a:r>
              <a:rPr lang="ru-RU" dirty="0"/>
              <a:t>) – разность температур среды и поверхностью стенки, К, </a:t>
            </a:r>
          </a:p>
          <a:p>
            <a:pPr indent="358775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dirty="0"/>
              <a:t> – время, ч.</a:t>
            </a:r>
          </a:p>
          <a:p>
            <a:endParaRPr lang="ru-RU" dirty="0"/>
          </a:p>
          <a:p>
            <a:pPr indent="534988"/>
            <a:r>
              <a:rPr lang="ru-RU" dirty="0"/>
              <a:t>При F=1 м</a:t>
            </a:r>
            <a:r>
              <a:rPr lang="ru-RU" baseline="30000" dirty="0"/>
              <a:t>2</a:t>
            </a:r>
            <a:r>
              <a:rPr lang="ru-RU" dirty="0"/>
              <a:t>;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dirty="0"/>
              <a:t> = 1 ч; (t</a:t>
            </a:r>
            <a:r>
              <a:rPr lang="ru-RU" baseline="-25000" dirty="0"/>
              <a:t>1</a:t>
            </a:r>
            <a:r>
              <a:rPr lang="ru-RU" dirty="0"/>
              <a:t>-t</a:t>
            </a:r>
            <a:r>
              <a:rPr lang="ru-RU" baseline="-25000" dirty="0"/>
              <a:t>2</a:t>
            </a:r>
            <a:r>
              <a:rPr lang="ru-RU" dirty="0"/>
              <a:t>) = 1 °С получим </a:t>
            </a:r>
          </a:p>
          <a:p>
            <a:pPr algn="ctr"/>
            <a:endParaRPr lang="ru-RU" dirty="0"/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= α.</a:t>
            </a:r>
          </a:p>
        </p:txBody>
      </p:sp>
    </p:spTree>
    <p:extLst>
      <p:ext uri="{BB962C8B-B14F-4D97-AF65-F5344CB8AC3E}">
        <p14:creationId xmlns:p14="http://schemas.microsoft.com/office/powerpoint/2010/main" val="157392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05558"/>
            <a:ext cx="7777163" cy="645717"/>
          </a:xfrm>
        </p:spPr>
        <p:txBody>
          <a:bodyPr lIns="57606" tIns="28803" rIns="57606" bIns="28803"/>
          <a:lstStyle/>
          <a:p>
            <a:r>
              <a:rPr lang="ru-RU" sz="1800" b="1" dirty="0"/>
              <a:t>Теплоотдача</a:t>
            </a:r>
            <a:br>
              <a:rPr lang="ru-RU" sz="1800" b="1" dirty="0"/>
            </a:br>
            <a:r>
              <a:rPr lang="ru-RU" sz="1800" b="1" dirty="0"/>
              <a:t>Закон теплоотдачи</a:t>
            </a:r>
            <a:endParaRPr lang="ru-RU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FE416A5-5F51-4B96-AE46-FFB2DE56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138E0B-E314-4631-90A5-812A79F8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115841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C4261A4-02D8-4064-BCCF-617BDA60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27" y="188120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354A21-64AA-4575-BC97-99A82827888F}"/>
              </a:ext>
            </a:extLst>
          </p:cNvPr>
          <p:cNvSpPr txBox="1"/>
          <p:nvPr/>
        </p:nvSpPr>
        <p:spPr>
          <a:xfrm>
            <a:off x="719980" y="942359"/>
            <a:ext cx="76658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Величина коэффициента теплоотдачи зависит от:</a:t>
            </a:r>
          </a:p>
          <a:p>
            <a:pPr marL="176213" indent="-176213"/>
            <a:r>
              <a:rPr lang="ru-RU" dirty="0"/>
              <a:t>•	режима течения жидкости (ламинарный или турбулентный);</a:t>
            </a:r>
          </a:p>
          <a:p>
            <a:pPr marL="176213" indent="-176213"/>
            <a:r>
              <a:rPr lang="ru-RU" dirty="0"/>
              <a:t>•	скорости течения;</a:t>
            </a:r>
          </a:p>
          <a:p>
            <a:pPr marL="176213" indent="-176213"/>
            <a:r>
              <a:rPr lang="ru-RU" dirty="0"/>
              <a:t>•	свойств среды (вязкость, плотность, теплопроводность и др.);</a:t>
            </a:r>
          </a:p>
          <a:p>
            <a:pPr marL="176213" indent="-176213"/>
            <a:r>
              <a:rPr lang="ru-RU" dirty="0"/>
              <a:t>•	качества поверхности стены (гладкая, шероховатая, выпуклая и др.)</a:t>
            </a:r>
          </a:p>
          <a:p>
            <a:pPr marL="176213" indent="-176213"/>
            <a:r>
              <a:rPr lang="ru-RU" dirty="0"/>
              <a:t>•	характера течения жидкости (свободное или вынужденное)</a:t>
            </a:r>
            <a:r>
              <a:rPr lang="en-US" dirty="0"/>
              <a:t>;</a:t>
            </a:r>
            <a:endParaRPr lang="ru-RU" dirty="0"/>
          </a:p>
          <a:p>
            <a:pPr marL="176213" indent="-176213"/>
            <a:r>
              <a:rPr lang="ru-RU" dirty="0"/>
              <a:t>•	формы и температуры стенки;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ru-RU" dirty="0"/>
              <a:t>рода жидкости (газ, пар, капельная жидкость).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13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1536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8385830" y="6656634"/>
            <a:ext cx="157478" cy="207811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19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2">
            <a:extLst>
              <a:ext uri="{FF2B5EF4-FFF2-40B4-BE49-F238E27FC236}">
                <a16:creationId xmlns:a16="http://schemas.microsoft.com/office/drawing/2014/main" id="{DAD44236-A133-4418-8275-84286D0D5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05558"/>
            <a:ext cx="7777163" cy="645717"/>
          </a:xfrm>
        </p:spPr>
        <p:txBody>
          <a:bodyPr lIns="57606" tIns="28803" rIns="57606" bIns="28803"/>
          <a:lstStyle/>
          <a:p>
            <a:r>
              <a:rPr lang="ru-RU" sz="1800" b="1" dirty="0" err="1"/>
              <a:t>Теплопроницаемость</a:t>
            </a:r>
            <a:endParaRPr lang="ru-RU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6ED54-529E-4D24-BED2-6DB06F39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053" y="2348904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FE416A5-5F51-4B96-AE46-FFB2DE56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138E0B-E314-4631-90A5-812A79F8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7" y="1158417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C4261A4-02D8-4064-BCCF-617BDA60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27" y="1881200"/>
            <a:ext cx="8640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354A21-64AA-4575-BC97-99A82827888F}"/>
              </a:ext>
            </a:extLst>
          </p:cNvPr>
          <p:cNvSpPr txBox="1"/>
          <p:nvPr/>
        </p:nvSpPr>
        <p:spPr>
          <a:xfrm>
            <a:off x="647973" y="942359"/>
            <a:ext cx="799278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/>
            <a:r>
              <a:rPr lang="ru-RU" dirty="0"/>
              <a:t>Процессы переноса тепла с одной среды через стенку на другую среду характеризуются </a:t>
            </a:r>
            <a:r>
              <a:rPr lang="ru-RU" dirty="0" err="1"/>
              <a:t>теплопроницаемостью</a:t>
            </a:r>
            <a:r>
              <a:rPr lang="ru-RU" dirty="0"/>
              <a:t>.</a:t>
            </a:r>
          </a:p>
          <a:p>
            <a:r>
              <a:rPr lang="ru-RU" dirty="0"/>
              <a:t>Количество тепла переданного в результате </a:t>
            </a:r>
            <a:r>
              <a:rPr lang="ru-RU" dirty="0" err="1"/>
              <a:t>теплопроницаемости</a:t>
            </a:r>
            <a:r>
              <a:rPr lang="ru-RU" dirty="0"/>
              <a:t> определяется уравнением:</a:t>
            </a:r>
          </a:p>
          <a:p>
            <a:endParaRPr lang="ru-RU" dirty="0"/>
          </a:p>
          <a:p>
            <a:endParaRPr lang="ru-RU" dirty="0"/>
          </a:p>
          <a:p>
            <a:pPr indent="266700"/>
            <a:r>
              <a:rPr lang="ru-RU" dirty="0"/>
              <a:t>где</a:t>
            </a:r>
            <a:r>
              <a:rPr lang="ru-RU" i="1" dirty="0"/>
              <a:t> х</a:t>
            </a:r>
            <a:r>
              <a:rPr lang="ru-RU" dirty="0"/>
              <a:t> – коэффициент </a:t>
            </a:r>
            <a:r>
              <a:rPr lang="ru-RU" dirty="0" err="1"/>
              <a:t>теплопроницаемости</a:t>
            </a:r>
            <a:r>
              <a:rPr lang="ru-RU" dirty="0"/>
              <a:t>, Вт/(м</a:t>
            </a:r>
            <a:r>
              <a:rPr lang="ru-RU" baseline="30000" dirty="0"/>
              <a:t>2</a:t>
            </a:r>
            <a:r>
              <a:rPr lang="ru-RU" dirty="0"/>
              <a:t>·градус); </a:t>
            </a:r>
          </a:p>
          <a:p>
            <a:pPr indent="266700"/>
            <a:r>
              <a:rPr lang="ru-RU" i="1" dirty="0"/>
              <a:t>      F</a:t>
            </a:r>
            <a:r>
              <a:rPr lang="ru-RU" dirty="0"/>
              <a:t> – площадь поверхности теплообмена, м</a:t>
            </a:r>
            <a:r>
              <a:rPr lang="ru-RU" baseline="30000" dirty="0"/>
              <a:t>2</a:t>
            </a:r>
            <a:r>
              <a:rPr lang="ru-RU" dirty="0"/>
              <a:t>; </a:t>
            </a:r>
          </a:p>
          <a:p>
            <a:pPr indent="266700"/>
            <a:r>
              <a:rPr lang="ru-RU" dirty="0"/>
              <a:t>      (</a:t>
            </a:r>
            <a:r>
              <a:rPr lang="ru-RU" dirty="0" err="1"/>
              <a:t>t</a:t>
            </a:r>
            <a:r>
              <a:rPr lang="ru-RU" baseline="-25000" dirty="0" err="1"/>
              <a:t>l</a:t>
            </a:r>
            <a:r>
              <a:rPr lang="ru-RU" dirty="0"/>
              <a:t>–t</a:t>
            </a:r>
            <a:r>
              <a:rPr lang="ru-RU" baseline="-25000" dirty="0"/>
              <a:t>2</a:t>
            </a:r>
            <a:r>
              <a:rPr lang="ru-RU" dirty="0"/>
              <a:t>) – разность температур между двумя средами, К.</a:t>
            </a:r>
          </a:p>
          <a:p>
            <a:endParaRPr lang="ru-RU" dirty="0"/>
          </a:p>
          <a:p>
            <a:pPr indent="266700"/>
            <a:r>
              <a:rPr lang="ru-RU" dirty="0"/>
              <a:t>Коэффициент теплопроводности </a:t>
            </a:r>
            <a:r>
              <a:rPr lang="ru-RU" i="1" dirty="0"/>
              <a:t>х </a:t>
            </a:r>
            <a:r>
              <a:rPr lang="ru-RU" dirty="0"/>
              <a:t>показывает, количество тепла переданное 1 м</a:t>
            </a:r>
            <a:r>
              <a:rPr lang="ru-RU" baseline="30000" dirty="0"/>
              <a:t>2</a:t>
            </a:r>
            <a:r>
              <a:rPr lang="ru-RU" dirty="0"/>
              <a:t> теплообменной поверхности за 1 час при разности температур 1 К и формально равен коэффициенту теплопередачи </a:t>
            </a:r>
            <a:r>
              <a:rPr lang="ru-RU" i="1" dirty="0"/>
              <a:t>k.</a:t>
            </a:r>
            <a:endParaRPr lang="ru-RU" dirty="0"/>
          </a:p>
          <a:p>
            <a:endParaRPr lang="ru-RU" dirty="0"/>
          </a:p>
          <a:p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7D9A662-E9C3-4BF6-B000-C0EA7399E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4353" y="1873529"/>
            <a:ext cx="1075058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674A0AA0-A256-4F4A-A988-F228C16EFE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648067"/>
              </p:ext>
            </p:extLst>
          </p:nvPr>
        </p:nvGraphicFramePr>
        <p:xfrm>
          <a:off x="3434353" y="1873530"/>
          <a:ext cx="1772056" cy="37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r:id="rId4" imgW="1002865" imgH="215806" progId="Equation.3">
                  <p:embed/>
                </p:oleObj>
              </mc:Choice>
              <mc:Fallback>
                <p:oleObj r:id="rId4" imgW="1002865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4353" y="1873530"/>
                        <a:ext cx="1772056" cy="371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8278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34819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A6634-B55E-4DF9-B804-310DE39B3469}"/>
              </a:ext>
            </a:extLst>
          </p:cNvPr>
          <p:cNvSpPr txBox="1"/>
          <p:nvPr/>
        </p:nvSpPr>
        <p:spPr>
          <a:xfrm>
            <a:off x="850900" y="2138363"/>
            <a:ext cx="69389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+mj-lt"/>
              </a:rPr>
              <a:t>https://youtu.be/DI7tLclZyrE</a:t>
            </a:r>
            <a:endParaRPr lang="ru-RU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5270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9"/>
          <p:cNvSpPr>
            <a:spLocks noChangeArrowheads="1"/>
          </p:cNvSpPr>
          <p:nvPr/>
        </p:nvSpPr>
        <p:spPr bwMode="auto">
          <a:xfrm>
            <a:off x="0" y="0"/>
            <a:ext cx="379413" cy="48609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804" tIns="32402" rIns="64804" bIns="32402" anchor="ctr"/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100"/>
          </a:p>
        </p:txBody>
      </p:sp>
      <p:pic>
        <p:nvPicPr>
          <p:cNvPr id="34819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478338"/>
            <a:ext cx="26590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8208963" y="442912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278" tIns="34139" rIns="68278" bIns="34139" anchor="ctr"/>
          <a:lstStyle>
            <a:lvl1pPr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76263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900" dirty="0"/>
              <a:t>27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A6634-B55E-4DF9-B804-310DE39B3469}"/>
              </a:ext>
            </a:extLst>
          </p:cNvPr>
          <p:cNvSpPr txBox="1"/>
          <p:nvPr/>
        </p:nvSpPr>
        <p:spPr>
          <a:xfrm>
            <a:off x="850900" y="2138363"/>
            <a:ext cx="69389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+mj-lt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5723</TotalTime>
  <Words>1370</Words>
  <Application>Microsoft Office PowerPoint</Application>
  <PresentationFormat>Произвольный</PresentationFormat>
  <Paragraphs>274</Paragraphs>
  <Slides>27</Slides>
  <Notes>2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Calibri</vt:lpstr>
      <vt:lpstr>Cambria Math</vt:lpstr>
      <vt:lpstr>Symbol Tiger</vt:lpstr>
      <vt:lpstr>Times New Roman</vt:lpstr>
      <vt:lpstr>Оформление по умолчанию</vt:lpstr>
      <vt:lpstr>Уравнение</vt:lpstr>
      <vt:lpstr>Equation.3</vt:lpstr>
      <vt:lpstr>Презентация PowerPoint</vt:lpstr>
      <vt:lpstr>I Теплопередача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Уравнение теплопроводности через плоскую стенку с параллельными изотермическими поверхностями: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Теплопередача излучением</vt:lpstr>
      <vt:lpstr>Теплопередача излучением</vt:lpstr>
      <vt:lpstr>Теплопередача излучением</vt:lpstr>
      <vt:lpstr>Теплопередача излучением</vt:lpstr>
      <vt:lpstr>Теплопередача излучением</vt:lpstr>
      <vt:lpstr>Теплопередача излучением</vt:lpstr>
      <vt:lpstr>Теплопередача излучением</vt:lpstr>
      <vt:lpstr>Совместная теплопередача теплопроводностью, конвекцией и излучением</vt:lpstr>
      <vt:lpstr>Теплоотдача </vt:lpstr>
      <vt:lpstr>Теплоотдача  Закон теплоотдачи</vt:lpstr>
      <vt:lpstr>Теплоотдача Закон теплоотдачи</vt:lpstr>
      <vt:lpstr>Теплопроницаемость</vt:lpstr>
      <vt:lpstr>Презентация PowerPoint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Илья</cp:lastModifiedBy>
  <cp:revision>425</cp:revision>
  <dcterms:created xsi:type="dcterms:W3CDTF">2015-03-13T05:37:25Z</dcterms:created>
  <dcterms:modified xsi:type="dcterms:W3CDTF">2018-03-26T00:20:34Z</dcterms:modified>
</cp:coreProperties>
</file>