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0"/>
  </p:notesMasterIdLst>
  <p:handoutMasterIdLst>
    <p:handoutMasterId r:id="rId41"/>
  </p:handoutMasterIdLst>
  <p:sldIdLst>
    <p:sldId id="256" r:id="rId3"/>
    <p:sldId id="267" r:id="rId4"/>
    <p:sldId id="268" r:id="rId5"/>
    <p:sldId id="269" r:id="rId6"/>
    <p:sldId id="270" r:id="rId7"/>
    <p:sldId id="272" r:id="rId8"/>
    <p:sldId id="274" r:id="rId9"/>
    <p:sldId id="275" r:id="rId10"/>
    <p:sldId id="288" r:id="rId11"/>
    <p:sldId id="289" r:id="rId12"/>
    <p:sldId id="294" r:id="rId13"/>
    <p:sldId id="295" r:id="rId14"/>
    <p:sldId id="296" r:id="rId15"/>
    <p:sldId id="297" r:id="rId16"/>
    <p:sldId id="299" r:id="rId17"/>
    <p:sldId id="300" r:id="rId18"/>
    <p:sldId id="292" r:id="rId19"/>
    <p:sldId id="293" r:id="rId20"/>
    <p:sldId id="301" r:id="rId21"/>
    <p:sldId id="304" r:id="rId22"/>
    <p:sldId id="303" r:id="rId23"/>
    <p:sldId id="305" r:id="rId24"/>
    <p:sldId id="306" r:id="rId25"/>
    <p:sldId id="307" r:id="rId26"/>
    <p:sldId id="308" r:id="rId27"/>
    <p:sldId id="309" r:id="rId28"/>
    <p:sldId id="310" r:id="rId29"/>
    <p:sldId id="313" r:id="rId30"/>
    <p:sldId id="314" r:id="rId31"/>
    <p:sldId id="315" r:id="rId32"/>
    <p:sldId id="316" r:id="rId33"/>
    <p:sldId id="317" r:id="rId34"/>
    <p:sldId id="318" r:id="rId35"/>
    <p:sldId id="328" r:id="rId36"/>
    <p:sldId id="329" r:id="rId37"/>
    <p:sldId id="330" r:id="rId38"/>
    <p:sldId id="33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6154" autoAdjust="0"/>
  </p:normalViewPr>
  <p:slideViewPr>
    <p:cSldViewPr snapToGrid="0">
      <p:cViewPr varScale="1">
        <p:scale>
          <a:sx n="80" d="100"/>
          <a:sy n="80" d="100"/>
        </p:scale>
        <p:origin x="-84" y="-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1200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да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ебо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Вода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Вода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ебо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ебо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ru-RU" dirty="0"/>
          </a:p>
        </p:txBody>
      </p:sp>
      <p:sp>
        <p:nvSpPr>
          <p:cNvPr id="8" name="Вода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Вода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ода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ru-RU" smtClean="0"/>
              <a:pPr/>
              <a:t>26.04.2013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3691AA">
                    <a:lumMod val="50000"/>
                  </a:srgbClr>
                </a:solidFill>
                <a:latin typeface="Georgia"/>
              </a:rPr>
              <a:t>Креативные </a:t>
            </a:r>
            <a:br>
              <a:rPr lang="ru-RU" dirty="0" smtClean="0">
                <a:solidFill>
                  <a:srgbClr val="3691AA">
                    <a:lumMod val="50000"/>
                  </a:srgbClr>
                </a:solidFill>
                <a:latin typeface="Georgia"/>
              </a:rPr>
            </a:br>
            <a:r>
              <a:rPr lang="ru-RU" dirty="0" smtClean="0">
                <a:solidFill>
                  <a:srgbClr val="3691AA">
                    <a:lumMod val="50000"/>
                  </a:srgbClr>
                </a:solidFill>
                <a:latin typeface="Georgia"/>
              </a:rPr>
              <a:t>методы работы</a:t>
            </a:r>
            <a:endParaRPr lang="ru-RU" sz="6000" b="0" i="0" dirty="0">
              <a:solidFill>
                <a:srgbClr val="3691AA">
                  <a:lumMod val="50000"/>
                </a:srgb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5067" y="4258732"/>
            <a:ext cx="10591800" cy="770467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i="0" baseline="0" dirty="0" smtClean="0">
                <a:solidFill>
                  <a:srgbClr val="3691AA"/>
                </a:solidFill>
              </a:rPr>
              <a:t>Стратегия применения «карт интеллекта»</a:t>
            </a:r>
            <a:endParaRPr lang="ru-RU" sz="2800" b="1" i="0" baseline="0" dirty="0">
              <a:solidFill>
                <a:srgbClr val="3691A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9456" y="2311400"/>
            <a:ext cx="10363200" cy="2537668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>
                <a:solidFill>
                  <a:prstClr val="black"/>
                </a:solidFill>
              </a:rPr>
              <a:t>«Все жалуются на свою память, </a:t>
            </a:r>
            <a:r>
              <a:rPr lang="ru-RU" sz="3600" b="1" dirty="0" smtClean="0">
                <a:solidFill>
                  <a:prstClr val="black"/>
                </a:solidFill>
              </a:rPr>
              <a:t/>
            </a:r>
            <a:br>
              <a:rPr lang="ru-RU" sz="3600" b="1" dirty="0" smtClean="0">
                <a:solidFill>
                  <a:prstClr val="black"/>
                </a:solidFill>
              </a:rPr>
            </a:br>
            <a:r>
              <a:rPr lang="ru-RU" sz="3600" b="1" dirty="0" smtClean="0">
                <a:solidFill>
                  <a:prstClr val="black"/>
                </a:solidFill>
              </a:rPr>
              <a:t>но </a:t>
            </a:r>
            <a:r>
              <a:rPr lang="ru-RU" sz="3600" b="1" dirty="0">
                <a:solidFill>
                  <a:prstClr val="black"/>
                </a:solidFill>
              </a:rPr>
              <a:t>никто не жалуется на свой разум» </a:t>
            </a:r>
            <a:r>
              <a:rPr lang="en-US" sz="3600" b="1" dirty="0">
                <a:solidFill>
                  <a:prstClr val="black"/>
                </a:solidFill>
              </a:rPr>
              <a:t> </a:t>
            </a:r>
            <a:r>
              <a:rPr lang="en-US" sz="3600" b="1" dirty="0" smtClean="0">
                <a:solidFill>
                  <a:prstClr val="black"/>
                </a:solidFill>
              </a:rPr>
              <a:t/>
            </a:r>
            <a:br>
              <a:rPr lang="en-US" sz="3600" b="1" dirty="0" smtClean="0">
                <a:solidFill>
                  <a:prstClr val="black"/>
                </a:solidFill>
              </a:rPr>
            </a:br>
            <a:r>
              <a:rPr lang="ru-RU" sz="3600" b="1" dirty="0" smtClean="0">
                <a:solidFill>
                  <a:prstClr val="black"/>
                </a:solidFill>
              </a:rPr>
              <a:t/>
            </a:r>
            <a:br>
              <a:rPr lang="ru-RU" sz="3600" b="1" dirty="0" smtClean="0">
                <a:solidFill>
                  <a:prstClr val="black"/>
                </a:solidFill>
              </a:rPr>
            </a:br>
            <a:r>
              <a:rPr lang="ru-RU" sz="3600" b="1" dirty="0" smtClean="0">
                <a:solidFill>
                  <a:prstClr val="black"/>
                </a:solidFill>
              </a:rPr>
              <a:t>Ларошфуко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137" y="381001"/>
            <a:ext cx="11201400" cy="1839890"/>
          </a:xfrm>
        </p:spPr>
        <p:txBody>
          <a:bodyPr>
            <a:normAutofit fontScale="92500"/>
          </a:bodyPr>
          <a:lstStyle/>
          <a:p>
            <a:r>
              <a:rPr lang="ru-RU" sz="5400" b="1" dirty="0" smtClean="0"/>
              <a:t>Карта памяти – вместо студенческого конспекта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9186247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315" y="931334"/>
            <a:ext cx="11385664" cy="547975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Сенсорная </a:t>
            </a:r>
            <a:r>
              <a:rPr lang="ru-RU" b="1" dirty="0">
                <a:solidFill>
                  <a:schemeClr val="tx1"/>
                </a:solidFill>
              </a:rPr>
              <a:t>регистрация </a:t>
            </a:r>
            <a:r>
              <a:rPr lang="ru-RU" b="1" dirty="0" smtClean="0">
                <a:solidFill>
                  <a:schemeClr val="tx1"/>
                </a:solidFill>
              </a:rPr>
              <a:t>- </a:t>
            </a:r>
            <a:r>
              <a:rPr lang="ru-RU" dirty="0" smtClean="0">
                <a:solidFill>
                  <a:schemeClr val="tx1"/>
                </a:solidFill>
              </a:rPr>
              <a:t>хрупкое</a:t>
            </a:r>
            <a:r>
              <a:rPr lang="ru-RU" dirty="0">
                <a:solidFill>
                  <a:schemeClr val="tx1"/>
                </a:solidFill>
              </a:rPr>
              <a:t>, кратковременное продолжение </a:t>
            </a:r>
            <a:r>
              <a:rPr lang="ru-RU" dirty="0" smtClean="0">
                <a:solidFill>
                  <a:schemeClr val="tx1"/>
                </a:solidFill>
              </a:rPr>
              <a:t>восприятия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обеспечивает </a:t>
            </a:r>
            <a:r>
              <a:rPr lang="ru-RU" dirty="0">
                <a:solidFill>
                  <a:schemeClr val="tx1"/>
                </a:solidFill>
              </a:rPr>
              <a:t>непрерывность нашего </a:t>
            </a:r>
            <a:r>
              <a:rPr lang="ru-RU" dirty="0" smtClean="0">
                <a:solidFill>
                  <a:schemeClr val="tx1"/>
                </a:solidFill>
              </a:rPr>
              <a:t>восприятия)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имеет </a:t>
            </a:r>
            <a:r>
              <a:rPr lang="ru-RU" dirty="0">
                <a:solidFill>
                  <a:schemeClr val="tx1"/>
                </a:solidFill>
              </a:rPr>
              <a:t>наименьшую </a:t>
            </a:r>
            <a:r>
              <a:rPr lang="ru-RU" dirty="0" smtClean="0">
                <a:solidFill>
                  <a:schemeClr val="tx1"/>
                </a:solidFill>
              </a:rPr>
              <a:t>длительность для зрительных образов, </a:t>
            </a:r>
            <a:r>
              <a:rPr lang="ru-RU" dirty="0">
                <a:solidFill>
                  <a:schemeClr val="tx1"/>
                </a:solidFill>
              </a:rPr>
              <a:t>для звуковых - несколько более продолжительно, для осязательных - может длиться несколько секунд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 происходит </a:t>
            </a:r>
            <a:r>
              <a:rPr lang="ru-RU" dirty="0">
                <a:solidFill>
                  <a:schemeClr val="tx1"/>
                </a:solidFill>
              </a:rPr>
              <a:t>бессознательно и </a:t>
            </a:r>
            <a:r>
              <a:rPr lang="ru-RU" dirty="0" smtClean="0">
                <a:solidFill>
                  <a:schemeClr val="tx1"/>
                </a:solidFill>
              </a:rPr>
              <a:t>невольно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b="1" dirty="0">
                <a:solidFill>
                  <a:schemeClr val="tx1"/>
                </a:solidFill>
              </a:rPr>
              <a:t>Кратковременная память 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 находится на </a:t>
            </a:r>
            <a:r>
              <a:rPr lang="ru-RU" dirty="0" smtClean="0">
                <a:solidFill>
                  <a:schemeClr val="tx1"/>
                </a:solidFill>
              </a:rPr>
              <a:t>«переднем крае» </a:t>
            </a:r>
            <a:r>
              <a:rPr lang="ru-RU" dirty="0">
                <a:solidFill>
                  <a:schemeClr val="tx1"/>
                </a:solidFill>
              </a:rPr>
              <a:t>нашего сознания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 фокусируется по нашему желанию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b="1" dirty="0">
                <a:solidFill>
                  <a:schemeClr val="tx1"/>
                </a:solidFill>
              </a:rPr>
              <a:t>Долговременная память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 долгосрочное хранилище информации, которое содержит конкретные воспоминания и различные абстрактные понятия, например систему жизненных ценностей</a:t>
            </a:r>
          </a:p>
          <a:p>
            <a:pPr>
              <a:buFont typeface="Wingdings" pitchFamily="2" charset="2"/>
              <a:buChar char="v"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1535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стадии запоминания: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2590718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11424" y="1916832"/>
            <a:ext cx="11041227" cy="33071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«</a:t>
            </a:r>
            <a:r>
              <a:rPr lang="ru-RU" sz="3600" i="1" dirty="0">
                <a:solidFill>
                  <a:schemeClr val="tx1"/>
                </a:solidFill>
              </a:rPr>
              <a:t>Объем долговременной памяти практически </a:t>
            </a:r>
            <a:endParaRPr lang="ru-RU" sz="3600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600" i="1" dirty="0" smtClean="0">
                <a:solidFill>
                  <a:schemeClr val="tx1"/>
                </a:solidFill>
              </a:rPr>
              <a:t>не </a:t>
            </a:r>
            <a:r>
              <a:rPr lang="ru-RU" sz="3600" i="1" dirty="0">
                <a:solidFill>
                  <a:schemeClr val="tx1"/>
                </a:solidFill>
              </a:rPr>
              <a:t>ограничен, также неограниченно и время </a:t>
            </a:r>
            <a:endParaRPr lang="ru-RU" sz="3600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600" i="1" dirty="0" smtClean="0">
                <a:solidFill>
                  <a:schemeClr val="tx1"/>
                </a:solidFill>
              </a:rPr>
              <a:t>хранения </a:t>
            </a:r>
            <a:r>
              <a:rPr lang="ru-RU" sz="3600" i="1" dirty="0">
                <a:solidFill>
                  <a:schemeClr val="tx1"/>
                </a:solidFill>
              </a:rPr>
              <a:t>информации в ней</a:t>
            </a:r>
            <a:r>
              <a:rPr lang="ru-RU" sz="3600" dirty="0">
                <a:solidFill>
                  <a:schemeClr val="tx1"/>
                </a:solidFill>
              </a:rPr>
              <a:t>»</a:t>
            </a:r>
          </a:p>
          <a:p>
            <a:pPr marL="0" indent="0" algn="r">
              <a:buNone/>
            </a:pPr>
            <a:r>
              <a:rPr lang="ru-RU" sz="3600" dirty="0">
                <a:solidFill>
                  <a:schemeClr val="tx1"/>
                </a:solidFill>
              </a:rPr>
              <a:t> </a:t>
            </a:r>
            <a:endParaRPr lang="ru-RU" sz="3600" dirty="0" smtClean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профессор ЛГУ </a:t>
            </a:r>
            <a:r>
              <a:rPr lang="ru-RU" sz="3600" dirty="0">
                <a:solidFill>
                  <a:schemeClr val="tx1"/>
                </a:solidFill>
              </a:rPr>
              <a:t>Р.М. Грановская</a:t>
            </a:r>
          </a:p>
        </p:txBody>
      </p:sp>
    </p:spTree>
    <p:extLst>
      <p:ext uri="{BB962C8B-B14F-4D97-AF65-F5344CB8AC3E}">
        <p14:creationId xmlns="" xmlns:p14="http://schemas.microsoft.com/office/powerpoint/2010/main" val="3215566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7383" y="1092200"/>
            <a:ext cx="11419084" cy="476673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</a:rPr>
              <a:t> Чтобы </a:t>
            </a:r>
            <a:r>
              <a:rPr lang="ru-RU" sz="2800" dirty="0">
                <a:solidFill>
                  <a:schemeClr val="tx1"/>
                </a:solidFill>
              </a:rPr>
              <a:t>улучшить память, нужно научиться передавать информацию из кратковременной памяти в </a:t>
            </a:r>
            <a:r>
              <a:rPr lang="ru-RU" sz="2800" dirty="0" smtClean="0">
                <a:solidFill>
                  <a:schemeClr val="tx1"/>
                </a:solidFill>
              </a:rPr>
              <a:t>долговременную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</a:rPr>
              <a:t> Память </a:t>
            </a:r>
            <a:r>
              <a:rPr lang="ru-RU" sz="2800" dirty="0">
                <a:solidFill>
                  <a:schemeClr val="tx1"/>
                </a:solidFill>
              </a:rPr>
              <a:t>становится более богатой, гибкой, быстродействующей, если снабдить ее шаблонами, зацепками, образами, </a:t>
            </a:r>
            <a:r>
              <a:rPr lang="ru-RU" sz="2800" dirty="0" smtClean="0">
                <a:solidFill>
                  <a:schemeClr val="tx1"/>
                </a:solidFill>
              </a:rPr>
              <a:t>ассоциациями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1"/>
                </a:solidFill>
              </a:rPr>
              <a:t> Необходимо создать </a:t>
            </a:r>
            <a:r>
              <a:rPr lang="ru-RU" sz="2800" dirty="0">
                <a:solidFill>
                  <a:schemeClr val="tx1"/>
                </a:solidFill>
              </a:rPr>
              <a:t>стимул для </a:t>
            </a:r>
            <a:r>
              <a:rPr lang="ru-RU" sz="2800" dirty="0" smtClean="0">
                <a:solidFill>
                  <a:schemeClr val="tx1"/>
                </a:solidFill>
              </a:rPr>
              <a:t>запоминания</a:t>
            </a:r>
          </a:p>
          <a:p>
            <a:pPr marL="0" indent="0">
              <a:buNone/>
            </a:pPr>
            <a:r>
              <a:rPr lang="ru-RU" sz="2800" i="1" dirty="0" smtClean="0">
                <a:solidFill>
                  <a:schemeClr val="tx1"/>
                </a:solidFill>
              </a:rPr>
              <a:t>«Человеческий </a:t>
            </a:r>
            <a:r>
              <a:rPr lang="ru-RU" sz="2800" i="1" dirty="0">
                <a:solidFill>
                  <a:schemeClr val="tx1"/>
                </a:solidFill>
              </a:rPr>
              <a:t>мозг может вместить информацию равную миллионам томов в крупнейшей библиотеке им. </a:t>
            </a:r>
            <a:r>
              <a:rPr lang="ru-RU" sz="2800" i="1" dirty="0" smtClean="0">
                <a:solidFill>
                  <a:schemeClr val="tx1"/>
                </a:solidFill>
              </a:rPr>
              <a:t>Ленина»</a:t>
            </a:r>
          </a:p>
          <a:p>
            <a:pPr marL="0" indent="0" algn="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математик Дж. Нейман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750824"/>
          </a:xfrm>
        </p:spPr>
        <p:txBody>
          <a:bodyPr/>
          <a:lstStyle/>
          <a:p>
            <a:r>
              <a:rPr lang="ru-RU" dirty="0" smtClean="0"/>
              <a:t>Правила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8685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92403" y="1693333"/>
            <a:ext cx="10561172" cy="419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dirty="0">
                <a:solidFill>
                  <a:schemeClr val="tx1"/>
                </a:solidFill>
              </a:rPr>
              <a:t>«Сформулировать задачу проще часто бывает намного существеннее, чем найти само решение. </a:t>
            </a:r>
            <a:endParaRPr lang="ru-RU" sz="3200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i="1" dirty="0" smtClean="0">
                <a:solidFill>
                  <a:schemeClr val="tx1"/>
                </a:solidFill>
              </a:rPr>
              <a:t>Постановка </a:t>
            </a:r>
            <a:r>
              <a:rPr lang="ru-RU" sz="3200" i="1" dirty="0">
                <a:solidFill>
                  <a:schemeClr val="tx1"/>
                </a:solidFill>
              </a:rPr>
              <a:t>новых вопросов, выявление новых возможностей, взгляд на старые проблемы под иным углом зрения - все это требует творческого воображения и дает огромные преимущества в науке» </a:t>
            </a:r>
          </a:p>
          <a:p>
            <a:pPr marL="0" indent="0" algn="r">
              <a:buNone/>
            </a:pPr>
            <a:r>
              <a:rPr lang="ru-RU" sz="3200" dirty="0">
                <a:solidFill>
                  <a:schemeClr val="tx1"/>
                </a:solidFill>
              </a:rPr>
              <a:t>Альберт </a:t>
            </a:r>
            <a:r>
              <a:rPr lang="ru-RU" sz="3200" dirty="0" smtClean="0">
                <a:solidFill>
                  <a:schemeClr val="tx1"/>
                </a:solidFill>
              </a:rPr>
              <a:t>Эйнштейн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Хаотичность </a:t>
            </a:r>
            <a:r>
              <a:rPr lang="ru-RU" sz="3200" b="1" dirty="0"/>
              <a:t>поиска и систематизация перебора вариантов</a:t>
            </a:r>
          </a:p>
        </p:txBody>
      </p:sp>
    </p:spTree>
    <p:extLst>
      <p:ext uri="{BB962C8B-B14F-4D97-AF65-F5344CB8AC3E}">
        <p14:creationId xmlns="" xmlns:p14="http://schemas.microsoft.com/office/powerpoint/2010/main" val="19427990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34543" y="2435981"/>
            <a:ext cx="7164732" cy="3767666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Теоретическое познание (рациональное)</a:t>
            </a:r>
          </a:p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Метод проб </a:t>
            </a:r>
            <a:r>
              <a:rPr lang="ru-RU" sz="2400" dirty="0">
                <a:solidFill>
                  <a:schemeClr val="tx1"/>
                </a:solidFill>
              </a:rPr>
              <a:t>и ошибок </a:t>
            </a:r>
            <a:r>
              <a:rPr lang="ru-RU" sz="2400" dirty="0" smtClean="0">
                <a:solidFill>
                  <a:schemeClr val="tx1"/>
                </a:solidFill>
              </a:rPr>
              <a:t>(эмпирическое познание, опытное)</a:t>
            </a:r>
          </a:p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Мозговой штурм (коллективная работа)</a:t>
            </a:r>
          </a:p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Синектика </a:t>
            </a:r>
          </a:p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Метод </a:t>
            </a:r>
            <a:r>
              <a:rPr lang="ru-RU" sz="2400" dirty="0">
                <a:solidFill>
                  <a:schemeClr val="tx1"/>
                </a:solidFill>
              </a:rPr>
              <a:t>фокальных объектов</a:t>
            </a:r>
          </a:p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Морфологический  анализ</a:t>
            </a:r>
          </a:p>
          <a:p>
            <a:pPr marL="216000" indent="18000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Карты интеллекта (памяти)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72542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Методы: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0070" y="1108058"/>
            <a:ext cx="10849205" cy="12241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/>
              <a:t>«Величайшим изобретением XIX века стало изобретение процесса </a:t>
            </a:r>
            <a:r>
              <a:rPr lang="ru-RU" sz="2400" i="1" dirty="0" smtClean="0"/>
              <a:t>изобретения</a:t>
            </a:r>
            <a:r>
              <a:rPr lang="ru-RU" sz="2400" dirty="0" smtClean="0"/>
              <a:t>»  Альфред Уайтхед, математик, философ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77" y="2523067"/>
            <a:ext cx="2850323" cy="341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060734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03200"/>
            <a:ext cx="10972800" cy="92154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Схема методов поиска из книги Г.С. </a:t>
            </a:r>
            <a:r>
              <a:rPr lang="ru-RU" sz="2400" b="1" dirty="0" err="1"/>
              <a:t>Альтшуллера</a:t>
            </a:r>
            <a:r>
              <a:rPr lang="ru-RU" sz="2400" b="1" dirty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«</a:t>
            </a:r>
            <a:r>
              <a:rPr lang="ru-RU" sz="2400" b="1" dirty="0"/>
              <a:t>Поиск новых идей: от озарения к технологии» 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67" y="1278466"/>
            <a:ext cx="9465733" cy="5031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949332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Элементарная схема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древовидной </a:t>
            </a:r>
            <a:r>
              <a:rPr lang="ru-RU" sz="3600" b="1" dirty="0"/>
              <a:t>диаграммы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48" y="1408915"/>
            <a:ext cx="1002191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12687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1371" y="1117600"/>
            <a:ext cx="11425268" cy="480906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</a:rPr>
              <a:t>позволяет свободно блуждать от понятия к </a:t>
            </a:r>
            <a:r>
              <a:rPr lang="ru-RU" sz="2400" dirty="0" smtClean="0">
                <a:solidFill>
                  <a:schemeClr val="tx1"/>
                </a:solidFill>
              </a:rPr>
              <a:t>понятию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</a:rPr>
              <a:t>н</a:t>
            </a:r>
            <a:r>
              <a:rPr lang="ru-RU" sz="2400" dirty="0" smtClean="0">
                <a:solidFill>
                  <a:schemeClr val="tx1"/>
                </a:solidFill>
              </a:rPr>
              <a:t>езамкнутая структура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</a:rPr>
              <a:t>н</a:t>
            </a:r>
            <a:r>
              <a:rPr lang="ru-RU" sz="2400" dirty="0" smtClean="0">
                <a:solidFill>
                  <a:schemeClr val="tx1"/>
                </a:solidFill>
              </a:rPr>
              <a:t>овые идеи – в любом месте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</a:rPr>
              <a:t>дает идеям возможность пустить корни, развиться, </a:t>
            </a:r>
            <a:r>
              <a:rPr lang="ru-RU" sz="2400" dirty="0" smtClean="0">
                <a:solidFill>
                  <a:schemeClr val="tx1"/>
                </a:solidFill>
              </a:rPr>
              <a:t>разветвиться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наличие </a:t>
            </a:r>
            <a:r>
              <a:rPr lang="ru-RU" sz="2400" dirty="0">
                <a:solidFill>
                  <a:schemeClr val="tx1"/>
                </a:solidFill>
              </a:rPr>
              <a:t>центральной идеи создает стержень, вокруг которого удерживаются </a:t>
            </a:r>
            <a:r>
              <a:rPr lang="ru-RU" sz="2400" dirty="0" smtClean="0">
                <a:solidFill>
                  <a:schemeClr val="tx1"/>
                </a:solidFill>
              </a:rPr>
              <a:t>мысли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ветвистая </a:t>
            </a:r>
            <a:r>
              <a:rPr lang="ru-RU" sz="2400" dirty="0">
                <a:solidFill>
                  <a:schemeClr val="tx1"/>
                </a:solidFill>
              </a:rPr>
              <a:t>структура позволяет мыслям свободно распространяться, записывая мысли по мере их появления, располагая сходные понятия рядом, а отдаленно связанные </a:t>
            </a:r>
            <a:r>
              <a:rPr lang="ru-RU" sz="2400" dirty="0" smtClean="0">
                <a:solidFill>
                  <a:schemeClr val="tx1"/>
                </a:solidFill>
              </a:rPr>
              <a:t>– разделяя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логическая связь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700024"/>
          </a:xfrm>
        </p:spPr>
        <p:txBody>
          <a:bodyPr/>
          <a:lstStyle/>
          <a:p>
            <a:pPr algn="ctr"/>
            <a:r>
              <a:rPr lang="ru-RU" b="1" dirty="0" smtClean="0"/>
              <a:t>Метод грозди 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6801627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000" y="1335505"/>
            <a:ext cx="11379629" cy="4328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«</a:t>
            </a:r>
            <a:r>
              <a:rPr lang="ru-RU" sz="3600" i="1" dirty="0">
                <a:solidFill>
                  <a:schemeClr val="tx1"/>
                </a:solidFill>
              </a:rPr>
              <a:t>Ключ к успеху в любой области знаний надо искать в ответе на вопрос, насколько рационально я использую свой интеллект вообще и свои мыслительные способности в частности…»</a:t>
            </a:r>
          </a:p>
          <a:p>
            <a:pPr marL="0" indent="0" algn="r">
              <a:buNone/>
            </a:pPr>
            <a:r>
              <a:rPr lang="ru-RU" sz="3600" dirty="0">
                <a:solidFill>
                  <a:schemeClr val="tx1"/>
                </a:solidFill>
              </a:rPr>
              <a:t>Тони </a:t>
            </a:r>
            <a:r>
              <a:rPr lang="ru-RU" sz="3600" dirty="0" err="1" smtClean="0">
                <a:solidFill>
                  <a:schemeClr val="tx1"/>
                </a:solidFill>
              </a:rPr>
              <a:t>Бьюзен</a:t>
            </a:r>
            <a:endParaRPr lang="ru-RU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00656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11" y="241619"/>
            <a:ext cx="9579367" cy="6074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615594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9456" y="620688"/>
            <a:ext cx="955040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Интеллект карты</a:t>
            </a:r>
          </a:p>
        </p:txBody>
      </p:sp>
      <p:pic>
        <p:nvPicPr>
          <p:cNvPr id="22530" name="Picture 2" descr="C:\Users\Максим\Documents\Study\Philosophy\Ментальные карты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302934"/>
            <a:ext cx="10972800" cy="32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83977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467" y="973667"/>
            <a:ext cx="11306142" cy="5562599"/>
          </a:xfrm>
        </p:spPr>
        <p:txBody>
          <a:bodyPr>
            <a:noAutofit/>
          </a:bodyPr>
          <a:lstStyle/>
          <a:p>
            <a:pPr marL="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400" b="1" dirty="0" smtClean="0">
                <a:solidFill>
                  <a:schemeClr val="tx1"/>
                </a:solidFill>
              </a:rPr>
              <a:t>Информацию </a:t>
            </a:r>
            <a:r>
              <a:rPr lang="ru-RU" sz="2400" b="1" dirty="0">
                <a:solidFill>
                  <a:schemeClr val="tx1"/>
                </a:solidFill>
              </a:rPr>
              <a:t>трудно </a:t>
            </a:r>
            <a:r>
              <a:rPr lang="ru-RU" sz="2400" b="1" dirty="0" smtClean="0">
                <a:solidFill>
                  <a:schemeClr val="tx1"/>
                </a:solidFill>
              </a:rPr>
              <a:t>запомнить</a:t>
            </a:r>
          </a:p>
          <a:p>
            <a:pPr marL="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Простые </a:t>
            </a:r>
            <a:r>
              <a:rPr lang="ru-RU" sz="2400" dirty="0">
                <a:solidFill>
                  <a:schemeClr val="tx1"/>
                </a:solidFill>
              </a:rPr>
              <a:t>конспекты обычно представляют собой стопку исписанных листов, внешне ничем друг от друга не </a:t>
            </a:r>
            <a:r>
              <a:rPr lang="ru-RU" sz="2400" dirty="0" smtClean="0">
                <a:solidFill>
                  <a:schemeClr val="tx1"/>
                </a:solidFill>
              </a:rPr>
              <a:t>отличающихся</a:t>
            </a:r>
          </a:p>
          <a:p>
            <a:pPr marL="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Из-за </a:t>
            </a:r>
            <a:r>
              <a:rPr lang="ru-RU" sz="2400" dirty="0">
                <a:solidFill>
                  <a:schemeClr val="tx1"/>
                </a:solidFill>
              </a:rPr>
              <a:t>этого однообразия вы теряете остроту восприятия, следствием чего является снижение объема запомненной </a:t>
            </a:r>
            <a:r>
              <a:rPr lang="ru-RU" sz="2400" dirty="0" smtClean="0">
                <a:solidFill>
                  <a:schemeClr val="tx1"/>
                </a:solidFill>
              </a:rPr>
              <a:t>информации</a:t>
            </a:r>
          </a:p>
          <a:p>
            <a:pPr marL="0">
              <a:spcBef>
                <a:spcPts val="600"/>
              </a:spcBef>
              <a:buFont typeface="Wingdings" pitchFamily="2" charset="2"/>
              <a:buChar char="v"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2. Большие </a:t>
            </a:r>
            <a:r>
              <a:rPr lang="ru-RU" sz="2400" b="1" dirty="0">
                <a:solidFill>
                  <a:schemeClr val="tx1"/>
                </a:solidFill>
              </a:rPr>
              <a:t>временные </a:t>
            </a:r>
            <a:r>
              <a:rPr lang="ru-RU" sz="2400" b="1" dirty="0" smtClean="0">
                <a:solidFill>
                  <a:schemeClr val="tx1"/>
                </a:solidFill>
              </a:rPr>
              <a:t>потери</a:t>
            </a:r>
          </a:p>
          <a:p>
            <a:pPr marL="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Сначала </a:t>
            </a:r>
            <a:r>
              <a:rPr lang="ru-RU" sz="2400" dirty="0">
                <a:solidFill>
                  <a:schemeClr val="tx1"/>
                </a:solidFill>
              </a:rPr>
              <a:t>время расходуется на запись (со всеми вводными словами, причастными оборотами, наречиями, предлогами и т.д.), потом - на прочтение и поиск необходимой </a:t>
            </a:r>
            <a:r>
              <a:rPr lang="ru-RU" sz="2400" dirty="0" smtClean="0">
                <a:solidFill>
                  <a:schemeClr val="tx1"/>
                </a:solidFill>
              </a:rPr>
              <a:t>информации</a:t>
            </a:r>
          </a:p>
          <a:p>
            <a:pPr marL="0">
              <a:spcBef>
                <a:spcPts val="600"/>
              </a:spcBef>
              <a:buFont typeface="Wingdings" pitchFamily="2" charset="2"/>
              <a:buChar char="v"/>
            </a:pPr>
            <a:endParaRPr lang="ru-RU" sz="2400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3. Отсутствие творчества</a:t>
            </a:r>
          </a:p>
          <a:p>
            <a:pPr marL="0">
              <a:spcBef>
                <a:spcPts val="600"/>
              </a:spcBef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Мы </a:t>
            </a:r>
            <a:r>
              <a:rPr lang="ru-RU" sz="2400" dirty="0">
                <a:solidFill>
                  <a:schemeClr val="tx1"/>
                </a:solidFill>
              </a:rPr>
              <a:t>оказываемся в ловушке - в рамках линейного представления </a:t>
            </a:r>
            <a:r>
              <a:rPr lang="ru-RU" sz="2400" dirty="0" smtClean="0">
                <a:solidFill>
                  <a:schemeClr val="tx1"/>
                </a:solidFill>
              </a:rPr>
              <a:t>информации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6615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Линейное мышление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493500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1594" y="355261"/>
            <a:ext cx="5864606" cy="601472"/>
          </a:xfrm>
        </p:spPr>
        <p:txBody>
          <a:bodyPr>
            <a:no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200" b="1" dirty="0" err="1" smtClean="0"/>
              <a:t>Радиантное</a:t>
            </a:r>
            <a:r>
              <a:rPr lang="ru-RU" sz="3200" b="1" dirty="0" smtClean="0"/>
              <a:t> мышление</a:t>
            </a:r>
            <a:endParaRPr lang="ru-RU" sz="32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5" y="650307"/>
            <a:ext cx="5633192" cy="195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3459" y="2671110"/>
            <a:ext cx="10849205" cy="33843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мозговая клетка </a:t>
            </a:r>
            <a:r>
              <a:rPr lang="ru-RU" sz="2400" dirty="0"/>
              <a:t>(</a:t>
            </a:r>
            <a:r>
              <a:rPr lang="ru-RU" sz="2400" dirty="0" smtClean="0"/>
              <a:t>нейрон) - ветвистое </a:t>
            </a:r>
            <a:r>
              <a:rPr lang="ru-RU" sz="2400" dirty="0"/>
              <a:t>дерево, каждое «щупальце» похоже на ветку дерева, исходящую из центра, или ядра, </a:t>
            </a:r>
            <a:r>
              <a:rPr lang="ru-RU" sz="2400" dirty="0" smtClean="0"/>
              <a:t>клетки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ветки </a:t>
            </a:r>
            <a:r>
              <a:rPr lang="ru-RU" sz="2400" dirty="0"/>
              <a:t>в составе нейрона называют дендритами (определяемыми в широком смысле как «естественные древовидные структуры</a:t>
            </a:r>
            <a:r>
              <a:rPr lang="ru-RU" sz="2400" dirty="0" smtClean="0"/>
              <a:t>»)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/>
              <a:t>н</a:t>
            </a:r>
            <a:r>
              <a:rPr lang="ru-RU" sz="2400" dirty="0" smtClean="0"/>
              <a:t>аиболее </a:t>
            </a:r>
            <a:r>
              <a:rPr lang="ru-RU" sz="2400" dirty="0"/>
              <a:t>крупная и длинная ветвь в нейроне, называемая аксоном, является основным каналом, по которому нейрон передает информацию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3760" y="1232756"/>
            <a:ext cx="5712635" cy="7920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Древовидная структура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8756407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35361" y="1371600"/>
            <a:ext cx="11617289" cy="448733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</a:rPr>
              <a:t> относится </a:t>
            </a:r>
            <a:r>
              <a:rPr lang="ru-RU" sz="3200" dirty="0">
                <a:solidFill>
                  <a:schemeClr val="tx1"/>
                </a:solidFill>
              </a:rPr>
              <a:t>к ассоциативным мыслительным процессам, отправной точкой или точкой приложения которых является центральный </a:t>
            </a:r>
            <a:r>
              <a:rPr lang="ru-RU" sz="3200" dirty="0" smtClean="0">
                <a:solidFill>
                  <a:schemeClr val="tx1"/>
                </a:solidFill>
              </a:rPr>
              <a:t>объект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MIND MAP -</a:t>
            </a:r>
            <a:r>
              <a:rPr lang="ru-RU" sz="3200" dirty="0" smtClean="0">
                <a:solidFill>
                  <a:schemeClr val="tx1"/>
                </a:solidFill>
              </a:rPr>
              <a:t> трехмерный </a:t>
            </a:r>
            <a:r>
              <a:rPr lang="ru-RU" sz="3200" dirty="0">
                <a:solidFill>
                  <a:schemeClr val="tx1"/>
                </a:solidFill>
              </a:rPr>
              <a:t>объект, существующий в трех измерениях: в пространстве, времени, </a:t>
            </a:r>
            <a:r>
              <a:rPr lang="ru-RU" sz="3200" dirty="0" smtClean="0">
                <a:solidFill>
                  <a:schemeClr val="tx1"/>
                </a:solidFill>
              </a:rPr>
              <a:t>цвете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</a:rPr>
              <a:t> многомерное супермышление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6268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err="1" smtClean="0"/>
              <a:t>Радиантное</a:t>
            </a:r>
            <a:r>
              <a:rPr lang="ru-RU" sz="4900" b="1" dirty="0" smtClean="0"/>
              <a:t> мышление</a:t>
            </a:r>
            <a:endParaRPr lang="ru-RU" sz="4900" dirty="0"/>
          </a:p>
        </p:txBody>
      </p:sp>
    </p:spTree>
    <p:extLst>
      <p:ext uri="{BB962C8B-B14F-4D97-AF65-F5344CB8AC3E}">
        <p14:creationId xmlns="" xmlns:p14="http://schemas.microsoft.com/office/powerpoint/2010/main" val="10513932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Символика цвета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50" y="1556792"/>
            <a:ext cx="5619583" cy="424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64085" y="2708920"/>
            <a:ext cx="4992555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«</a:t>
            </a:r>
            <a:r>
              <a:rPr lang="ru-RU" sz="2400" i="1" dirty="0"/>
              <a:t>Наши неоплаченные долги игре воображения неисчислимы</a:t>
            </a:r>
            <a:r>
              <a:rPr lang="ru-RU" sz="2400" dirty="0"/>
              <a:t>» </a:t>
            </a:r>
          </a:p>
          <a:p>
            <a:pPr algn="r"/>
            <a:r>
              <a:rPr lang="ru-RU" sz="2400" dirty="0"/>
              <a:t>Карл Юнг, психолог</a:t>
            </a:r>
          </a:p>
        </p:txBody>
      </p:sp>
    </p:spTree>
    <p:extLst>
      <p:ext uri="{BB962C8B-B14F-4D97-AF65-F5344CB8AC3E}">
        <p14:creationId xmlns="" xmlns:p14="http://schemas.microsoft.com/office/powerpoint/2010/main" val="2692849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99068" y="265176"/>
            <a:ext cx="10092266" cy="1088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Шкала цвета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(</a:t>
            </a:r>
            <a:r>
              <a:rPr lang="ru-RU" sz="3600" b="1" dirty="0"/>
              <a:t>Гете И.В. </a:t>
            </a:r>
            <a:r>
              <a:rPr lang="ru-RU" sz="3600" b="1" dirty="0" smtClean="0"/>
              <a:t>К </a:t>
            </a:r>
            <a:r>
              <a:rPr lang="ru-RU" sz="3600" b="1" dirty="0"/>
              <a:t>учению о цвете (</a:t>
            </a:r>
            <a:r>
              <a:rPr lang="ru-RU" sz="3600" b="1" dirty="0" err="1"/>
              <a:t>хроматика</a:t>
            </a:r>
            <a:r>
              <a:rPr lang="ru-RU" sz="3600" b="1" dirty="0" smtClean="0"/>
              <a:t>)</a:t>
            </a:r>
            <a:endParaRPr lang="ru-RU" sz="36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26" y="1388533"/>
            <a:ext cx="10318247" cy="425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547363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9038" y="1065973"/>
            <a:ext cx="11425268" cy="4945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Смысл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использования Mind Map можно обозначить как инструмент для: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</a:rPr>
              <a:t>активации </a:t>
            </a:r>
            <a:r>
              <a:rPr lang="ru-RU" sz="2400" dirty="0">
                <a:solidFill>
                  <a:schemeClr val="tx1"/>
                </a:solidFill>
              </a:rPr>
              <a:t>мышления через </a:t>
            </a:r>
            <a:r>
              <a:rPr lang="ru-RU" sz="2400" dirty="0" smtClean="0">
                <a:solidFill>
                  <a:schemeClr val="tx1"/>
                </a:solidFill>
              </a:rPr>
              <a:t>визуализацию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организации мышления через структурирование </a:t>
            </a:r>
            <a:r>
              <a:rPr lang="ru-RU" sz="2400" dirty="0" smtClean="0">
                <a:solidFill>
                  <a:schemeClr val="tx1"/>
                </a:solidFill>
              </a:rPr>
              <a:t>информации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организации мышления для быстрого </a:t>
            </a:r>
            <a:r>
              <a:rPr lang="ru-RU" sz="2400" dirty="0" smtClean="0">
                <a:solidFill>
                  <a:schemeClr val="tx1"/>
                </a:solidFill>
              </a:rPr>
              <a:t>запоминания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организация коллективной </a:t>
            </a:r>
            <a:r>
              <a:rPr lang="ru-RU" sz="2400" dirty="0" smtClean="0">
                <a:solidFill>
                  <a:schemeClr val="tx1"/>
                </a:solidFill>
              </a:rPr>
              <a:t>работы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Главные </a:t>
            </a:r>
            <a:r>
              <a:rPr lang="ru-RU" sz="2400" b="1" dirty="0">
                <a:solidFill>
                  <a:srgbClr val="92D050"/>
                </a:solidFill>
              </a:rPr>
              <a:t>преимущества</a:t>
            </a:r>
            <a:r>
              <a:rPr lang="ru-RU" sz="2400" dirty="0">
                <a:solidFill>
                  <a:schemeClr val="tx1"/>
                </a:solidFill>
              </a:rPr>
              <a:t> ментальных карт: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 - возможность охватить картину в </a:t>
            </a:r>
            <a:r>
              <a:rPr lang="ru-RU" sz="2400" dirty="0" smtClean="0">
                <a:solidFill>
                  <a:schemeClr val="tx1"/>
                </a:solidFill>
              </a:rPr>
              <a:t>целом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 - возможность упорядоченно отобразить все свои </a:t>
            </a:r>
            <a:r>
              <a:rPr lang="ru-RU" sz="2400" dirty="0" smtClean="0">
                <a:solidFill>
                  <a:schemeClr val="tx1"/>
                </a:solidFill>
              </a:rPr>
              <a:t>мысли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49224"/>
          </a:xfrm>
        </p:spPr>
        <p:txBody>
          <a:bodyPr>
            <a:normAutofit/>
          </a:bodyPr>
          <a:lstStyle/>
          <a:p>
            <a:r>
              <a:rPr lang="ru-RU" b="1" dirty="0" smtClean="0"/>
              <a:t>Смысл и преимущества </a:t>
            </a:r>
            <a:r>
              <a:rPr lang="en-US" b="1" dirty="0" smtClean="0"/>
              <a:t>MIND MAP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40950820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62757" y="1816768"/>
            <a:ext cx="9877777" cy="3729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1</a:t>
            </a:r>
            <a:r>
              <a:rPr lang="ru-RU" sz="2800" dirty="0">
                <a:solidFill>
                  <a:schemeClr val="tx1"/>
                </a:solidFill>
              </a:rPr>
              <a:t>.	Главная тема помещается в центре </a:t>
            </a:r>
            <a:r>
              <a:rPr lang="ru-RU" sz="2800" dirty="0" smtClean="0">
                <a:solidFill>
                  <a:schemeClr val="tx1"/>
                </a:solidFill>
              </a:rPr>
              <a:t>листа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2.	Вместо фраз записываются только ключевые слова, несущие основную смысловую </a:t>
            </a:r>
            <a:r>
              <a:rPr lang="ru-RU" sz="2800" dirty="0" smtClean="0">
                <a:solidFill>
                  <a:schemeClr val="tx1"/>
                </a:solidFill>
              </a:rPr>
              <a:t>нагрузку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3.	Слова помещаются на веточках, которые отходят от центра (главной темы) к </a:t>
            </a:r>
            <a:r>
              <a:rPr lang="ru-RU" sz="2800" dirty="0" smtClean="0">
                <a:solidFill>
                  <a:schemeClr val="tx1"/>
                </a:solidFill>
              </a:rPr>
              <a:t>периферии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4.	К основным веткам добавляются </a:t>
            </a:r>
            <a:r>
              <a:rPr lang="ru-RU" sz="2800" dirty="0" smtClean="0">
                <a:solidFill>
                  <a:schemeClr val="tx1"/>
                </a:solidFill>
              </a:rPr>
              <a:t>картинки</a:t>
            </a:r>
            <a:endParaRPr lang="ru-RU" sz="28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Принципы </a:t>
            </a:r>
            <a:r>
              <a:rPr lang="en-US" b="1" dirty="0" smtClean="0"/>
              <a:t>MIND MAP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93914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106ОФ\Desktop\ТРЕНИНГ литература\литература_дополнительная\mind_maping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794325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ind_maps4_d181d0b0d0b9d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81000"/>
            <a:ext cx="10769600" cy="6057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59251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1" y="533401"/>
            <a:ext cx="11212807" cy="54348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448344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Схемы построения:</a:t>
            </a:r>
            <a:endParaRPr lang="ru-RU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60" y="1820333"/>
            <a:ext cx="5282497" cy="3138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07968" y="1700808"/>
            <a:ext cx="6048672" cy="4208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ru-RU" sz="2400" b="1" dirty="0" smtClean="0"/>
              <a:t>Андреевский флаг</a:t>
            </a:r>
          </a:p>
          <a:p>
            <a:pPr marL="342900" indent="-342900"/>
            <a:endParaRPr lang="ru-RU" sz="2400" b="1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Лучшая </a:t>
            </a:r>
            <a:r>
              <a:rPr lang="ru-RU" sz="2400" dirty="0"/>
              <a:t>стартовая форма – </a:t>
            </a:r>
            <a:r>
              <a:rPr lang="ru-RU" sz="2400" b="1" dirty="0"/>
              <a:t>диагональный </a:t>
            </a:r>
            <a:r>
              <a:rPr lang="ru-RU" sz="2400" b="1" dirty="0" smtClean="0"/>
              <a:t>крест</a:t>
            </a:r>
            <a:r>
              <a:rPr lang="ru-RU" sz="2400" dirty="0" smtClean="0"/>
              <a:t>: </a:t>
            </a:r>
            <a:r>
              <a:rPr lang="ru-RU" sz="2400" dirty="0"/>
              <a:t>достаточно просто и есть место для новых веток, если </a:t>
            </a:r>
            <a:r>
              <a:rPr lang="ru-RU" sz="2400" dirty="0" smtClean="0"/>
              <a:t>проклюнутся </a:t>
            </a:r>
            <a:endParaRPr lang="ru-RU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/>
              <a:t>У Андреевского флага вырастает верхний луч – места много, эта ветвь может быть столь же обильной, что и </a:t>
            </a:r>
            <a:r>
              <a:rPr lang="ru-RU" sz="2400" dirty="0" smtClean="0"/>
              <a:t>предыдущие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7298846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Звезда – 5 лучей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7541" y="1722429"/>
            <a:ext cx="6828726" cy="2968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/>
              <a:t>У Звезды вырастает нижний </a:t>
            </a:r>
            <a:r>
              <a:rPr lang="ru-RU" sz="2800" dirty="0" smtClean="0"/>
              <a:t>луч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Если </a:t>
            </a:r>
            <a:r>
              <a:rPr lang="ru-RU" sz="2800" dirty="0"/>
              <a:t>всё начиналось с Андреевского флага, то места хватает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59801533"/>
              </p:ext>
            </p:extLst>
          </p:nvPr>
        </p:nvGraphicFramePr>
        <p:xfrm>
          <a:off x="335360" y="1916833"/>
          <a:ext cx="3552395" cy="2592287"/>
        </p:xfrm>
        <a:graphic>
          <a:graphicData uri="http://schemas.openxmlformats.org/presentationml/2006/ole">
            <p:oleObj spid="_x0000_s1032" r:id="rId3" imgW="1518302" imgH="1447236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74166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Снежинка – 6 лучей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13400" y="1548408"/>
            <a:ext cx="6243240" cy="38787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/>
              <a:t>У Снежинки вырастает один или два боковых </a:t>
            </a:r>
            <a:r>
              <a:rPr lang="ru-RU" sz="2800" dirty="0" smtClean="0"/>
              <a:t>луча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Эти </a:t>
            </a:r>
            <a:r>
              <a:rPr lang="ru-RU" sz="2800" dirty="0"/>
              <a:t>ветви уже существенно меньше остальных, но это обычно не мешает </a:t>
            </a:r>
            <a:endParaRPr lang="ru-RU" sz="28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редко </a:t>
            </a:r>
            <a:r>
              <a:rPr lang="ru-RU" sz="2800" dirty="0"/>
              <a:t>бывает, что последними рассматриваются самые сложные аспекты </a:t>
            </a:r>
            <a:r>
              <a:rPr lang="ru-RU" sz="2800" dirty="0" smtClean="0"/>
              <a:t>проблемы</a:t>
            </a:r>
            <a:endParaRPr lang="ru-RU" sz="2800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988840"/>
            <a:ext cx="4896544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17881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Британский флаг – 8 лучей 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628800"/>
            <a:ext cx="384042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54" y="1628800"/>
            <a:ext cx="38735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86" y="4005064"/>
            <a:ext cx="38735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5" y="4725144"/>
            <a:ext cx="38735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19365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1371" y="1130968"/>
            <a:ext cx="11425268" cy="4932948"/>
          </a:xfrm>
        </p:spPr>
        <p:txBody>
          <a:bodyPr numCol="2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</a:rPr>
              <a:t>наивысшая чистота 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</a:rPr>
              <a:t> с </a:t>
            </a:r>
            <a:r>
              <a:rPr lang="ru-RU" sz="2800" dirty="0">
                <a:solidFill>
                  <a:schemeClr val="tx1"/>
                </a:solidFill>
              </a:rPr>
              <a:t>природой светлого </a:t>
            </a:r>
            <a:r>
              <a:rPr lang="ru-RU" sz="2800" dirty="0" smtClean="0">
                <a:solidFill>
                  <a:schemeClr val="tx1"/>
                </a:solidFill>
              </a:rPr>
              <a:t>начала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Гете 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</a:rPr>
              <a:t>сигнальный цвет 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chemeClr val="tx1"/>
                </a:solidFill>
              </a:rPr>
              <a:t>стремление к новому, к </a:t>
            </a:r>
            <a:r>
              <a:rPr lang="ru-RU" sz="2800" dirty="0" smtClean="0">
                <a:solidFill>
                  <a:schemeClr val="tx1"/>
                </a:solidFill>
              </a:rPr>
              <a:t>будущему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</a:rPr>
              <a:t>энергия света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</a:rPr>
              <a:t>творческая энергия</a:t>
            </a:r>
          </a:p>
          <a:p>
            <a:pPr>
              <a:buFont typeface="Wingdings" pitchFamily="2" charset="2"/>
              <a:buChar char="ü"/>
            </a:pPr>
            <a:endParaRPr lang="ru-RU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</a:rPr>
              <a:t>в </a:t>
            </a:r>
            <a:r>
              <a:rPr lang="ru-RU" sz="2800" dirty="0">
                <a:solidFill>
                  <a:schemeClr val="tx1"/>
                </a:solidFill>
              </a:rPr>
              <a:t>переносном </a:t>
            </a:r>
            <a:r>
              <a:rPr lang="ru-RU" sz="2800" dirty="0" smtClean="0">
                <a:solidFill>
                  <a:schemeClr val="tx1"/>
                </a:solidFill>
              </a:rPr>
              <a:t>смысле - обман, лживость, зависть </a:t>
            </a:r>
            <a:r>
              <a:rPr lang="ru-RU" sz="2800" dirty="0">
                <a:solidFill>
                  <a:schemeClr val="tx1"/>
                </a:solidFill>
              </a:rPr>
              <a:t>и </a:t>
            </a:r>
            <a:r>
              <a:rPr lang="ru-RU" sz="2800" dirty="0" smtClean="0">
                <a:solidFill>
                  <a:schemeClr val="tx1"/>
                </a:solidFill>
              </a:rPr>
              <a:t>ложь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К </a:t>
            </a:r>
            <a:r>
              <a:rPr lang="ru-RU" sz="2800" dirty="0">
                <a:solidFill>
                  <a:schemeClr val="tx1"/>
                </a:solidFill>
              </a:rPr>
              <a:t>примеру: "желтая пресса"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81766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Желтый </a:t>
            </a:r>
            <a:r>
              <a:rPr lang="ru-RU" b="1" dirty="0">
                <a:solidFill>
                  <a:srgbClr val="FFFF00"/>
                </a:solidFill>
              </a:rPr>
              <a:t>цвет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3713449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4853" y="1323474"/>
            <a:ext cx="11634536" cy="4644190"/>
          </a:xfrm>
        </p:spPr>
        <p:txBody>
          <a:bodyPr numCol="2"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оказывает на психику человека </a:t>
            </a:r>
            <a:r>
              <a:rPr lang="ru-RU" sz="2400" dirty="0" smtClean="0">
                <a:solidFill>
                  <a:schemeClr val="tx1"/>
                </a:solidFill>
              </a:rPr>
              <a:t>самое </a:t>
            </a:r>
            <a:r>
              <a:rPr lang="ru-RU" sz="2400" dirty="0">
                <a:solidFill>
                  <a:schemeClr val="tx1"/>
                </a:solidFill>
              </a:rPr>
              <a:t>сильное эмоциональное </a:t>
            </a:r>
            <a:r>
              <a:rPr lang="ru-RU" sz="2400" dirty="0" smtClean="0">
                <a:solidFill>
                  <a:schemeClr val="tx1"/>
                </a:solidFill>
              </a:rPr>
              <a:t>воздействие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из </a:t>
            </a:r>
            <a:r>
              <a:rPr lang="ru-RU" sz="2400" dirty="0">
                <a:solidFill>
                  <a:schemeClr val="tx1"/>
                </a:solidFill>
              </a:rPr>
              <a:t>всех цветов он самый </a:t>
            </a:r>
            <a:r>
              <a:rPr lang="ru-RU" sz="2400" dirty="0" smtClean="0">
                <a:solidFill>
                  <a:schemeClr val="tx1"/>
                </a:solidFill>
              </a:rPr>
              <a:t>теплый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любовь</a:t>
            </a:r>
            <a:r>
              <a:rPr lang="ru-RU" sz="2400" dirty="0">
                <a:solidFill>
                  <a:schemeClr val="tx1"/>
                </a:solidFill>
              </a:rPr>
              <a:t>, страсть, </a:t>
            </a:r>
            <a:r>
              <a:rPr lang="ru-RU" sz="2400" dirty="0" smtClean="0">
                <a:solidFill>
                  <a:schemeClr val="tx1"/>
                </a:solidFill>
              </a:rPr>
              <a:t>вдохновение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тенденция </a:t>
            </a:r>
            <a:r>
              <a:rPr lang="ru-RU" sz="2400" dirty="0">
                <a:solidFill>
                  <a:schemeClr val="tx1"/>
                </a:solidFill>
              </a:rPr>
              <a:t>к </a:t>
            </a:r>
            <a:r>
              <a:rPr lang="ru-RU" sz="2400" dirty="0" smtClean="0">
                <a:solidFill>
                  <a:schemeClr val="tx1"/>
                </a:solidFill>
              </a:rPr>
              <a:t>самореализации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ассоциации: пламя, огонь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основные ощущения: тепло и </a:t>
            </a:r>
            <a:r>
              <a:rPr lang="ru-RU" sz="2400" dirty="0" smtClean="0">
                <a:solidFill>
                  <a:schemeClr val="tx1"/>
                </a:solidFill>
              </a:rPr>
              <a:t>беспокойство</a:t>
            </a:r>
          </a:p>
          <a:p>
            <a:pPr>
              <a:buFont typeface="Wingdings" pitchFamily="2" charset="2"/>
              <a:buChar char="ü"/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отрицательное </a:t>
            </a:r>
            <a:r>
              <a:rPr lang="ru-RU" sz="2400" dirty="0">
                <a:solidFill>
                  <a:schemeClr val="tx1"/>
                </a:solidFill>
              </a:rPr>
              <a:t>значение: </a:t>
            </a:r>
            <a:r>
              <a:rPr lang="ru-RU" sz="2400" dirty="0" smtClean="0">
                <a:solidFill>
                  <a:schemeClr val="tx1"/>
                </a:solidFill>
              </a:rPr>
              <a:t>агрессия, </a:t>
            </a:r>
            <a:r>
              <a:rPr lang="ru-RU" sz="2400" dirty="0">
                <a:solidFill>
                  <a:schemeClr val="tx1"/>
                </a:solidFill>
              </a:rPr>
              <a:t>ненависть и </a:t>
            </a:r>
            <a:r>
              <a:rPr lang="ru-RU" sz="2400" dirty="0" smtClean="0">
                <a:solidFill>
                  <a:schemeClr val="tx1"/>
                </a:solidFill>
              </a:rPr>
              <a:t>опасность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Макс </a:t>
            </a:r>
            <a:r>
              <a:rPr lang="ru-RU" sz="2400" dirty="0" err="1">
                <a:solidFill>
                  <a:schemeClr val="tx1"/>
                </a:solidFill>
              </a:rPr>
              <a:t>Люшер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- швейцарский </a:t>
            </a:r>
            <a:r>
              <a:rPr lang="ru-RU" sz="2400" dirty="0">
                <a:solidFill>
                  <a:schemeClr val="tx1"/>
                </a:solidFill>
              </a:rPr>
              <a:t>психолог и разработчик цветового </a:t>
            </a:r>
            <a:r>
              <a:rPr lang="ru-RU" sz="2400" dirty="0" smtClean="0">
                <a:solidFill>
                  <a:schemeClr val="tx1"/>
                </a:solidFill>
              </a:rPr>
              <a:t>теста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свойства: </a:t>
            </a:r>
            <a:r>
              <a:rPr lang="ru-RU" sz="2400" dirty="0">
                <a:solidFill>
                  <a:schemeClr val="tx1"/>
                </a:solidFill>
              </a:rPr>
              <a:t>автономный, активный, стремящийся всем </a:t>
            </a:r>
            <a:r>
              <a:rPr lang="ru-RU" sz="2400" dirty="0" smtClean="0">
                <a:solidFill>
                  <a:schemeClr val="tx1"/>
                </a:solidFill>
              </a:rPr>
              <a:t>завладеть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Красный </a:t>
            </a:r>
            <a:r>
              <a:rPr lang="ru-RU" sz="2400" dirty="0">
                <a:solidFill>
                  <a:schemeClr val="tx1"/>
                </a:solidFill>
              </a:rPr>
              <a:t>цвет - это импульс к моторному </a:t>
            </a:r>
            <a:r>
              <a:rPr lang="ru-RU" sz="2400" dirty="0" smtClean="0">
                <a:solidFill>
                  <a:schemeClr val="tx1"/>
                </a:solidFill>
              </a:rPr>
              <a:t>действию</a:t>
            </a:r>
            <a:r>
              <a:rPr lang="ru-RU" sz="2400" dirty="0">
                <a:solidFill>
                  <a:schemeClr val="tx1"/>
                </a:solidFill>
              </a:rPr>
              <a:t>, к борьбе</a:t>
            </a:r>
            <a:endParaRPr lang="ru-RU" sz="2400" dirty="0" smtClean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3719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Красный цвет </a:t>
            </a:r>
          </a:p>
        </p:txBody>
      </p:sp>
    </p:spTree>
    <p:extLst>
      <p:ext uri="{BB962C8B-B14F-4D97-AF65-F5344CB8AC3E}">
        <p14:creationId xmlns="" xmlns:p14="http://schemas.microsoft.com/office/powerpoint/2010/main" val="20934995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35361" y="830179"/>
            <a:ext cx="11617289" cy="5654842"/>
          </a:xfrm>
        </p:spPr>
        <p:txBody>
          <a:bodyPr numCol="2"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а</a:t>
            </a:r>
            <a:r>
              <a:rPr lang="ru-RU" sz="2400" dirty="0" smtClean="0">
                <a:solidFill>
                  <a:schemeClr val="tx1"/>
                </a:solidFill>
              </a:rPr>
              <a:t>ссоциации</a:t>
            </a:r>
            <a:r>
              <a:rPr lang="ru-RU" sz="2400" dirty="0">
                <a:solidFill>
                  <a:schemeClr val="tx1"/>
                </a:solidFill>
              </a:rPr>
              <a:t>: </a:t>
            </a:r>
            <a:r>
              <a:rPr lang="ru-RU" sz="2400" dirty="0" smtClean="0">
                <a:solidFill>
                  <a:schemeClr val="tx1"/>
                </a:solidFill>
              </a:rPr>
              <a:t>небо, море</a:t>
            </a:r>
            <a:r>
              <a:rPr lang="ru-RU" sz="2400" dirty="0">
                <a:solidFill>
                  <a:schemeClr val="tx1"/>
                </a:solidFill>
              </a:rPr>
              <a:t>, прохлада, </a:t>
            </a:r>
            <a:r>
              <a:rPr lang="ru-RU" sz="2400" dirty="0" smtClean="0">
                <a:solidFill>
                  <a:schemeClr val="tx1"/>
                </a:solidFill>
              </a:rPr>
              <a:t>лёд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символ: безграничные дали и бесконечные </a:t>
            </a:r>
            <a:r>
              <a:rPr lang="ru-RU" sz="2400" dirty="0" smtClean="0">
                <a:solidFill>
                  <a:schemeClr val="tx1"/>
                </a:solidFill>
              </a:rPr>
              <a:t>глубины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способствует </a:t>
            </a:r>
            <a:r>
              <a:rPr lang="ru-RU" sz="2400" dirty="0" smtClean="0">
                <a:solidFill>
                  <a:schemeClr val="tx1"/>
                </a:solidFill>
              </a:rPr>
              <a:t>размышлениям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выражает </a:t>
            </a:r>
            <a:r>
              <a:rPr lang="ru-RU" sz="2400" dirty="0">
                <a:solidFill>
                  <a:schemeClr val="tx1"/>
                </a:solidFill>
              </a:rPr>
              <a:t>стремление к покою, безопасности, к </a:t>
            </a:r>
            <a:r>
              <a:rPr lang="ru-RU" sz="2400" dirty="0" smtClean="0">
                <a:solidFill>
                  <a:schemeClr val="tx1"/>
                </a:solidFill>
              </a:rPr>
              <a:t>гармонии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может выражать связь с </a:t>
            </a:r>
            <a:r>
              <a:rPr lang="ru-RU" sz="2400" dirty="0" smtClean="0">
                <a:solidFill>
                  <a:schemeClr val="tx1"/>
                </a:solidFill>
              </a:rPr>
              <a:t>прошлым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потребность </a:t>
            </a:r>
            <a:r>
              <a:rPr lang="ru-RU" sz="2400" dirty="0">
                <a:solidFill>
                  <a:schemeClr val="tx1"/>
                </a:solidFill>
              </a:rPr>
              <a:t>в удовлетворении, удовлетворенности и </a:t>
            </a:r>
            <a:r>
              <a:rPr lang="ru-RU" sz="2400" dirty="0" smtClean="0">
                <a:solidFill>
                  <a:schemeClr val="tx1"/>
                </a:solidFill>
              </a:rPr>
              <a:t>мире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часто </a:t>
            </a:r>
            <a:r>
              <a:rPr lang="ru-RU" sz="2400" dirty="0">
                <a:solidFill>
                  <a:schemeClr val="tx1"/>
                </a:solidFill>
              </a:rPr>
              <a:t>называют цветом успешных </a:t>
            </a:r>
            <a:r>
              <a:rPr lang="ru-RU" sz="2400" dirty="0" smtClean="0">
                <a:solidFill>
                  <a:schemeClr val="tx1"/>
                </a:solidFill>
              </a:rPr>
              <a:t>людей</a:t>
            </a:r>
          </a:p>
          <a:p>
            <a:pPr algn="just">
              <a:buFont typeface="Wingdings" pitchFamily="2" charset="2"/>
              <a:buChar char="ü"/>
            </a:pP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>
                <a:solidFill>
                  <a:schemeClr val="tx1"/>
                </a:solidFill>
              </a:rPr>
              <a:t>переносном значении </a:t>
            </a:r>
            <a:r>
              <a:rPr lang="ru-RU" sz="2400" dirty="0" smtClean="0">
                <a:solidFill>
                  <a:schemeClr val="tx1"/>
                </a:solidFill>
              </a:rPr>
              <a:t>используется 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распространенных выражениях:  "</a:t>
            </a:r>
            <a:r>
              <a:rPr lang="ru-RU" sz="2400" dirty="0">
                <a:solidFill>
                  <a:schemeClr val="tx1"/>
                </a:solidFill>
              </a:rPr>
              <a:t>синий цветок" и "синий туман" (символ романтики, сказки, чудес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"голубые дали" (тяга к дальним странствиям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"синий дурман" (состояние, в котором изменяются пространство и время, в котором собственные силы переоцениваются, а реальность недооценивается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</a:p>
          <a:p>
            <a:pPr algn="just">
              <a:buFont typeface="Wingdings" pitchFamily="2" charset="2"/>
              <a:buChar char="ü"/>
            </a:pP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550" y="0"/>
            <a:ext cx="4413051" cy="98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43121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21895" y="1467853"/>
            <a:ext cx="10654692" cy="469745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ц</a:t>
            </a:r>
            <a:r>
              <a:rPr lang="ru-RU" sz="2400" dirty="0" smtClean="0">
                <a:solidFill>
                  <a:schemeClr val="tx1"/>
                </a:solidFill>
              </a:rPr>
              <a:t>вет жизни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цвета </a:t>
            </a:r>
            <a:r>
              <a:rPr lang="ru-RU" sz="2400" dirty="0" smtClean="0">
                <a:solidFill>
                  <a:schemeClr val="tx1"/>
                </a:solidFill>
              </a:rPr>
              <a:t>надежды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символ </a:t>
            </a:r>
            <a:r>
              <a:rPr lang="ru-RU" sz="2400" dirty="0">
                <a:solidFill>
                  <a:schemeClr val="tx1"/>
                </a:solidFill>
              </a:rPr>
              <a:t>процветания, достатка и </a:t>
            </a:r>
            <a:r>
              <a:rPr lang="ru-RU" sz="2400" dirty="0" smtClean="0">
                <a:solidFill>
                  <a:schemeClr val="tx1"/>
                </a:solidFill>
              </a:rPr>
              <a:t>стабильности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автодорожный сигнал </a:t>
            </a:r>
            <a:r>
              <a:rPr lang="ru-RU" sz="2400" dirty="0" smtClean="0">
                <a:solidFill>
                  <a:schemeClr val="tx1"/>
                </a:solidFill>
              </a:rPr>
              <a:t>«</a:t>
            </a:r>
            <a:r>
              <a:rPr lang="ru-RU" sz="2400" dirty="0">
                <a:solidFill>
                  <a:schemeClr val="tx1"/>
                </a:solidFill>
              </a:rPr>
              <a:t>Движение разрешено!» или «Путь свободен</a:t>
            </a:r>
            <a:r>
              <a:rPr lang="ru-RU" sz="2400" dirty="0" smtClean="0">
                <a:solidFill>
                  <a:schemeClr val="tx1"/>
                </a:solidFill>
              </a:rPr>
              <a:t>!»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по М. Люшеру, означает «волевое усилие» и является концентрическим (означает «направленный на центр»), автономным, </a:t>
            </a:r>
            <a:r>
              <a:rPr lang="ru-RU" sz="2400" dirty="0" smtClean="0">
                <a:solidFill>
                  <a:schemeClr val="tx1"/>
                </a:solidFill>
              </a:rPr>
              <a:t>настойчивым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с</a:t>
            </a:r>
            <a:r>
              <a:rPr lang="ru-RU" sz="2400" dirty="0" smtClean="0">
                <a:solidFill>
                  <a:schemeClr val="tx1"/>
                </a:solidFill>
              </a:rPr>
              <a:t>имволизирует </a:t>
            </a:r>
            <a:r>
              <a:rPr lang="ru-RU" sz="2400" dirty="0">
                <a:solidFill>
                  <a:schemeClr val="tx1"/>
                </a:solidFill>
              </a:rPr>
              <a:t>самоутверждение, самоуверенность, терпение, самооценку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98934" y="356175"/>
            <a:ext cx="5568619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92D050"/>
                </a:solidFill>
              </a:rPr>
              <a:t>Зеленый цвет </a:t>
            </a:r>
          </a:p>
        </p:txBody>
      </p:sp>
    </p:spTree>
    <p:extLst>
      <p:ext uri="{BB962C8B-B14F-4D97-AF65-F5344CB8AC3E}">
        <p14:creationId xmlns="" xmlns:p14="http://schemas.microsoft.com/office/powerpoint/2010/main" val="40856110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000" y="948267"/>
            <a:ext cx="11480800" cy="5350933"/>
          </a:xfrm>
        </p:spPr>
        <p:txBody>
          <a:bodyPr>
            <a:noAutofit/>
          </a:bodyPr>
          <a:lstStyle/>
          <a:p>
            <a:pPr marL="180000" indent="360000">
              <a:lnSpc>
                <a:spcPct val="120000"/>
              </a:lnSpc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Бумагу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лучше брать </a:t>
            </a:r>
            <a:r>
              <a:rPr lang="ru-RU" sz="1800" b="1" dirty="0">
                <a:solidFill>
                  <a:schemeClr val="tx1"/>
                </a:solidFill>
                <a:cs typeface="Times New Roman" pitchFamily="18" charset="0"/>
              </a:rPr>
              <a:t>белую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нелинованную (желательно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формата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А4),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лист расположить </a:t>
            </a:r>
            <a:r>
              <a:rPr lang="ru-RU" sz="1800" b="1" dirty="0">
                <a:solidFill>
                  <a:schemeClr val="tx1"/>
                </a:solidFill>
                <a:cs typeface="Times New Roman" pitchFamily="18" charset="0"/>
              </a:rPr>
              <a:t>горизонтально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, чтобы всё на нем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уместилось.</a:t>
            </a:r>
          </a:p>
          <a:p>
            <a:pPr marL="180000" indent="360000">
              <a:lnSpc>
                <a:spcPct val="120000"/>
              </a:lnSpc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cs typeface="Times New Roman" pitchFamily="18" charset="0"/>
              </a:rPr>
              <a:t>Структура карты радиальная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: основная тема в центре, остальные слова записываются на ветках, отходящих от центра к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периферии.</a:t>
            </a:r>
            <a:endParaRPr lang="ru-RU" sz="1800" dirty="0">
              <a:solidFill>
                <a:schemeClr val="tx1"/>
              </a:solidFill>
              <a:cs typeface="Times New Roman" pitchFamily="18" charset="0"/>
            </a:endParaRPr>
          </a:p>
          <a:p>
            <a:pPr marL="180000" indent="360000">
              <a:lnSpc>
                <a:spcPct val="120000"/>
              </a:lnSpc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Слова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располагать на веточках </a:t>
            </a:r>
            <a:r>
              <a:rPr lang="ru-RU" sz="1800" b="1" dirty="0" smtClean="0">
                <a:solidFill>
                  <a:schemeClr val="tx1"/>
                </a:solidFill>
                <a:cs typeface="Times New Roman" pitchFamily="18" charset="0"/>
              </a:rPr>
              <a:t>сверху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 (не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сбоку, не под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веткой) - это 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делает карту более наглядной. На одной ветке только </a:t>
            </a:r>
            <a:r>
              <a:rPr lang="ru-RU" sz="1800" b="1" dirty="0">
                <a:solidFill>
                  <a:schemeClr val="tx1"/>
                </a:solidFill>
                <a:cs typeface="Times New Roman" pitchFamily="18" charset="0"/>
              </a:rPr>
              <a:t>одно, максимум два слова</a:t>
            </a:r>
            <a:r>
              <a:rPr lang="ru-RU" sz="1800" dirty="0">
                <a:solidFill>
                  <a:schemeClr val="tx1"/>
                </a:solidFill>
                <a:cs typeface="Times New Roman" pitchFamily="18" charset="0"/>
              </a:rPr>
              <a:t>, не нужно писать целое предложение. Наше мышление ассоциативно - одно ключевое слово помогает вспомнить большой блок </a:t>
            </a: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информации</a:t>
            </a:r>
            <a:endParaRPr lang="ru-RU" sz="1800" dirty="0">
              <a:solidFill>
                <a:schemeClr val="tx1"/>
              </a:solidFill>
              <a:cs typeface="Times New Roman" pitchFamily="18" charset="0"/>
            </a:endParaRPr>
          </a:p>
          <a:p>
            <a:pPr marL="180000" indent="360000">
              <a:lnSpc>
                <a:spcPct val="120000"/>
              </a:lnSpc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Пишите </a:t>
            </a:r>
            <a:r>
              <a:rPr lang="ru-RU" sz="1800" b="1" dirty="0">
                <a:solidFill>
                  <a:schemeClr val="tx1"/>
                </a:solidFill>
              </a:rPr>
              <a:t>печатными буквами </a:t>
            </a:r>
            <a:r>
              <a:rPr lang="ru-RU" sz="1800" dirty="0">
                <a:solidFill>
                  <a:schemeClr val="tx1"/>
                </a:solidFill>
              </a:rPr>
              <a:t>- сэкономите время на прочтение</a:t>
            </a:r>
          </a:p>
          <a:p>
            <a:pPr marL="180000" indent="360000">
              <a:lnSpc>
                <a:spcPct val="120000"/>
              </a:lnSpc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</a:rPr>
              <a:t>Используйте </a:t>
            </a:r>
            <a:r>
              <a:rPr lang="ru-RU" sz="1800" dirty="0">
                <a:solidFill>
                  <a:schemeClr val="tx1"/>
                </a:solidFill>
              </a:rPr>
              <a:t>как можно больше картинок: к главным веткам и центральной теме они обязательны! </a:t>
            </a:r>
            <a:r>
              <a:rPr lang="ru-RU" sz="1800" b="1" dirty="0">
                <a:solidFill>
                  <a:schemeClr val="tx1"/>
                </a:solidFill>
              </a:rPr>
              <a:t>Выделяйте</a:t>
            </a:r>
            <a:r>
              <a:rPr lang="ru-RU" sz="1800" dirty="0">
                <a:solidFill>
                  <a:schemeClr val="tx1"/>
                </a:solidFill>
              </a:rPr>
              <a:t> разные ветки разными цветами: так будут лучше видны основные информационные блоки, а картинки позволят намного быстрее запомнить </a:t>
            </a:r>
            <a:r>
              <a:rPr lang="ru-RU" sz="1800" dirty="0" smtClean="0">
                <a:solidFill>
                  <a:schemeClr val="tx1"/>
                </a:solidFill>
              </a:rPr>
              <a:t>информацию</a:t>
            </a:r>
          </a:p>
          <a:p>
            <a:pPr marL="180000" indent="360000">
              <a:lnSpc>
                <a:spcPct val="120000"/>
              </a:lnSpc>
              <a:buFont typeface="+mj-lt"/>
              <a:buAutoNum type="arabicPeriod"/>
            </a:pPr>
            <a:r>
              <a:rPr lang="ru-RU" sz="1800" b="1" dirty="0" smtClean="0">
                <a:solidFill>
                  <a:schemeClr val="tx1"/>
                </a:solidFill>
              </a:rPr>
              <a:t>Длина </a:t>
            </a:r>
            <a:r>
              <a:rPr lang="ru-RU" sz="1800" b="1" dirty="0">
                <a:solidFill>
                  <a:schemeClr val="tx1"/>
                </a:solidFill>
              </a:rPr>
              <a:t>ветки </a:t>
            </a:r>
            <a:r>
              <a:rPr lang="ru-RU" sz="1800" dirty="0">
                <a:solidFill>
                  <a:schemeClr val="tx1"/>
                </a:solidFill>
              </a:rPr>
              <a:t>должна равняться длине слова </a:t>
            </a:r>
            <a:r>
              <a:rPr lang="ru-RU" sz="1800" dirty="0" smtClean="0">
                <a:solidFill>
                  <a:schemeClr val="tx1"/>
                </a:solidFill>
              </a:rPr>
              <a:t>- </a:t>
            </a:r>
            <a:r>
              <a:rPr lang="ru-RU" sz="1800" dirty="0">
                <a:solidFill>
                  <a:schemeClr val="tx1"/>
                </a:solidFill>
              </a:rPr>
              <a:t>эффективно </a:t>
            </a:r>
            <a:r>
              <a:rPr lang="ru-RU" sz="1800" dirty="0" smtClean="0">
                <a:solidFill>
                  <a:schemeClr val="tx1"/>
                </a:solidFill>
              </a:rPr>
              <a:t>используется </a:t>
            </a:r>
            <a:r>
              <a:rPr lang="ru-RU" sz="1800" dirty="0">
                <a:solidFill>
                  <a:schemeClr val="tx1"/>
                </a:solidFill>
              </a:rPr>
              <a:t>пространство </a:t>
            </a:r>
            <a:r>
              <a:rPr lang="ru-RU" sz="1800" dirty="0" smtClean="0">
                <a:solidFill>
                  <a:schemeClr val="tx1"/>
                </a:solidFill>
              </a:rPr>
              <a:t>бумаги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72542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Правила </a:t>
            </a:r>
            <a:r>
              <a:rPr lang="en-US" sz="2800" b="1" dirty="0" smtClean="0"/>
              <a:t>MIND </a:t>
            </a:r>
            <a:r>
              <a:rPr lang="en-US" sz="2800" b="1" dirty="0"/>
              <a:t>MAP</a:t>
            </a:r>
            <a:r>
              <a:rPr lang="ru-RU" sz="2800" b="1" dirty="0" smtClean="0"/>
              <a:t> 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39127499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:\Фотографии\ЦИФРОВЫЕ ФОТКИ\SONY\ВЕСНА 2013\Апрель\Семинары\2Г11\2Г1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02" y="324350"/>
            <a:ext cx="4297351" cy="6016292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632157" y="541419"/>
            <a:ext cx="2995863" cy="572703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А так проходила работа с картами памяти в группе 2г11. 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Экспертная оценка проводилась с использованием метода «6 шляп экспертов» Де </a:t>
            </a:r>
            <a:r>
              <a:rPr lang="ru-RU" sz="2400" b="1" dirty="0" err="1" smtClean="0"/>
              <a:t>Боно</a:t>
            </a:r>
            <a:r>
              <a:rPr lang="ru-RU" sz="2400" b="1" dirty="0" smtClean="0"/>
              <a:t>.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7" name="Содержимое 6" descr="2г11-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64527" y="382085"/>
            <a:ext cx="4281893" cy="5994651"/>
          </a:xfrm>
        </p:spPr>
      </p:pic>
    </p:spTree>
    <p:extLst>
      <p:ext uri="{BB962C8B-B14F-4D97-AF65-F5344CB8AC3E}">
        <p14:creationId xmlns="" xmlns:p14="http://schemas.microsoft.com/office/powerpoint/2010/main" val="1896872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6537" y="1"/>
            <a:ext cx="2153652" cy="1353312"/>
          </a:xfrm>
        </p:spPr>
        <p:txBody>
          <a:bodyPr/>
          <a:lstStyle/>
          <a:p>
            <a:pPr algn="ctr"/>
            <a:r>
              <a:rPr lang="ru-RU" b="1" dirty="0" smtClean="0"/>
              <a:t>2Д11</a:t>
            </a:r>
            <a:endParaRPr lang="ru-RU" b="1" dirty="0"/>
          </a:p>
        </p:txBody>
      </p:sp>
      <p:pic>
        <p:nvPicPr>
          <p:cNvPr id="43010" name="Picture 2" descr="F:\Фотографии\ЦИФРОВЫЕ ФОТКИ\SONY\ВЕСНА 2013\Апрель\Семинары\2Д11\2Д11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3937" y="120313"/>
            <a:ext cx="4632518" cy="6485525"/>
          </a:xfrm>
          <a:prstGeom prst="rect">
            <a:avLst/>
          </a:prstGeom>
          <a:noFill/>
        </p:spPr>
      </p:pic>
      <p:pic>
        <p:nvPicPr>
          <p:cNvPr id="43011" name="Picture 3" descr="F:\Фотографии\ЦИФРОВЫЕ ФОТКИ\SONY\ВЕСНА 2013\Апрель\Семинары\2Д11\2Д11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822" y="109086"/>
            <a:ext cx="4668252" cy="65355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9043" y="276726"/>
            <a:ext cx="1997242" cy="1076586"/>
          </a:xfrm>
        </p:spPr>
        <p:txBody>
          <a:bodyPr/>
          <a:lstStyle/>
          <a:p>
            <a:pPr algn="ctr"/>
            <a:r>
              <a:rPr lang="ru-RU" b="1" dirty="0" smtClean="0"/>
              <a:t>2Л10</a:t>
            </a:r>
            <a:endParaRPr lang="ru-RU" b="1" dirty="0"/>
          </a:p>
        </p:txBody>
      </p:sp>
      <p:pic>
        <p:nvPicPr>
          <p:cNvPr id="44035" name="Picture 3" descr="F:\Фотографии\ЦИФРОВЫЕ ФОТКИ\SONY\ВЕСНА 2013\Апрель\Семинары\2Л10\2Л10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7007" y="204537"/>
            <a:ext cx="4554812" cy="6376737"/>
          </a:xfrm>
          <a:prstGeom prst="rect">
            <a:avLst/>
          </a:prstGeom>
          <a:noFill/>
        </p:spPr>
      </p:pic>
      <p:pic>
        <p:nvPicPr>
          <p:cNvPr id="44036" name="Picture 4" descr="F:\Фотографии\ЦИФРОВЫЕ ФОТКИ\SONY\ВЕСНА 2013\Апрель\Семинары\2Л10\2Л10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758" y="288759"/>
            <a:ext cx="4572000" cy="64007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2211</a:t>
            </a:r>
            <a:endParaRPr lang="ru-RU" b="1" dirty="0"/>
          </a:p>
        </p:txBody>
      </p:sp>
      <p:pic>
        <p:nvPicPr>
          <p:cNvPr id="45058" name="Picture 2" descr="F:\Фотографии\ЦИФРОВЫЕ ФОТКИ\SONY\ВЕСНА 2013\Апрель\Семинары\2211\2211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226" y="252162"/>
            <a:ext cx="4426260" cy="6196764"/>
          </a:xfrm>
          <a:prstGeom prst="rect">
            <a:avLst/>
          </a:prstGeom>
          <a:noFill/>
        </p:spPr>
      </p:pic>
      <p:pic>
        <p:nvPicPr>
          <p:cNvPr id="45059" name="Picture 3" descr="F:\Фотографии\ЦИФРОВЫЕ ФОТКИ\SONY\ВЕСНА 2013\Апрель\Семинары\2211\221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6441" y="300789"/>
            <a:ext cx="4441155" cy="621761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2212</a:t>
            </a:r>
            <a:endParaRPr lang="ru-RU" b="1" dirty="0"/>
          </a:p>
        </p:txBody>
      </p:sp>
      <p:pic>
        <p:nvPicPr>
          <p:cNvPr id="6" name="Содержимое 5" descr="2212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8558" y="237707"/>
            <a:ext cx="4527210" cy="6338095"/>
          </a:xfrm>
        </p:spPr>
      </p:pic>
      <p:pic>
        <p:nvPicPr>
          <p:cNvPr id="46082" name="Picture 2" descr="F:\Фотографии\ЦИФРОВЫЕ ФОТКИ\SONY\ВЕСНА 2013\Апрель\Семинары\2212\2212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599" y="288758"/>
            <a:ext cx="4453188" cy="62344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E16EE38-BA49-42A4-A3E0-5172A4B1D0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1201</Words>
  <Application>Microsoft Office PowerPoint</Application>
  <PresentationFormat>Произвольный</PresentationFormat>
  <Paragraphs>155</Paragraphs>
  <Slides>37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Ocean_16x9_TP102895251</vt:lpstr>
      <vt:lpstr>Креативные  методы работы</vt:lpstr>
      <vt:lpstr>«Все жалуются на свою память,  но никто не жалуется на свой разум»    Ларошфуко</vt:lpstr>
      <vt:lpstr>стадии запоминания:</vt:lpstr>
      <vt:lpstr>Слайд 4</vt:lpstr>
      <vt:lpstr>Правила </vt:lpstr>
      <vt:lpstr>Хаотичность поиска и систематизация перебора вариантов</vt:lpstr>
      <vt:lpstr>Методы:</vt:lpstr>
      <vt:lpstr>Схема методов поиска из книги Г.С. Альтшуллера  «Поиск новых идей: от озарения к технологии» </vt:lpstr>
      <vt:lpstr>Элементарная схема  древовидной диаграммы</vt:lpstr>
      <vt:lpstr>Метод грозди </vt:lpstr>
      <vt:lpstr>Слайд 11</vt:lpstr>
      <vt:lpstr>Слайд 12</vt:lpstr>
      <vt:lpstr>Слайд 13</vt:lpstr>
      <vt:lpstr>Линейное мышление</vt:lpstr>
      <vt:lpstr> Радиантное мышление</vt:lpstr>
      <vt:lpstr> Радиантное мышление</vt:lpstr>
      <vt:lpstr>Символика цвета</vt:lpstr>
      <vt:lpstr>Шкала цвета  (Гете И.В. К учению о цвете (хроматика)</vt:lpstr>
      <vt:lpstr>Смысл и преимущества MIND MAP</vt:lpstr>
      <vt:lpstr>Принципы MIND MAP</vt:lpstr>
      <vt:lpstr>Слайд 21</vt:lpstr>
      <vt:lpstr>Слайд 22</vt:lpstr>
      <vt:lpstr>Слайд 23</vt:lpstr>
      <vt:lpstr>Схемы построения:</vt:lpstr>
      <vt:lpstr>Звезда – 5 лучей </vt:lpstr>
      <vt:lpstr>Снежинка – 6 лучей </vt:lpstr>
      <vt:lpstr>Британский флаг – 8 лучей </vt:lpstr>
      <vt:lpstr>Желтый цвет</vt:lpstr>
      <vt:lpstr>Красный цвет </vt:lpstr>
      <vt:lpstr>Слайд 30</vt:lpstr>
      <vt:lpstr>Слайд 31</vt:lpstr>
      <vt:lpstr>Правила MIND MAP </vt:lpstr>
      <vt:lpstr>А так проходила работа с картами памяти в группе 2г11.      Экспертная оценка проводилась с использованием метода «6 шляп экспертов» Де Боно.  </vt:lpstr>
      <vt:lpstr>2Д11</vt:lpstr>
      <vt:lpstr>2Л10</vt:lpstr>
      <vt:lpstr>2211</vt:lpstr>
      <vt:lpstr>2212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2013-04-26T02:45:32Z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