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62" r:id="rId4"/>
    <p:sldId id="261" r:id="rId5"/>
    <p:sldId id="258" r:id="rId6"/>
    <p:sldId id="260" r:id="rId7"/>
    <p:sldId id="263" r:id="rId8"/>
    <p:sldId id="259" r:id="rId9"/>
    <p:sldId id="265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10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27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63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0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55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01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21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47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95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99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93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6C92A-0416-4518-852E-87839BB0F51A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8D13F-7F32-4A17-9D3F-718582E52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70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Литьё по газифицируемым моделям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15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76672"/>
            <a:ext cx="4464496" cy="626469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Литьё по газифицируемым моделям</a:t>
            </a:r>
            <a:r>
              <a:rPr lang="ru-RU" dirty="0"/>
              <a:t> — способ получения отливок, использующий модель, изготовленную из материала, который газифицируется при заливке расплавленного металла в литейную форму. Самым распространённым материалом для моделей является </a:t>
            </a:r>
            <a:r>
              <a:rPr lang="ru-RU" dirty="0" err="1"/>
              <a:t>пенополистирол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20688"/>
            <a:ext cx="3991206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80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Способ литья по газифицируемым моделям (ЛГМ) обладает рядом </a:t>
            </a:r>
            <a:r>
              <a:rPr lang="ru-RU" dirty="0" smtClean="0"/>
              <a:t>преимуществ:</a:t>
            </a:r>
            <a:endParaRPr lang="ru-RU" baseline="30000" dirty="0" smtClean="0"/>
          </a:p>
          <a:p>
            <a:r>
              <a:rPr lang="ru-RU" dirty="0" smtClean="0"/>
              <a:t>Резко уменьшает </a:t>
            </a:r>
            <a:r>
              <a:rPr lang="ru-RU" dirty="0"/>
              <a:t>затраты на оборудование</a:t>
            </a:r>
          </a:p>
          <a:p>
            <a:r>
              <a:rPr lang="ru-RU" dirty="0" smtClean="0"/>
              <a:t>Сокращает </a:t>
            </a:r>
            <a:r>
              <a:rPr lang="ru-RU" dirty="0"/>
              <a:t>число технологических операций</a:t>
            </a:r>
          </a:p>
          <a:p>
            <a:r>
              <a:rPr lang="ru-RU" dirty="0"/>
              <a:t>Благодаря использованию в качестве формовочного материала оборотного кварцевого песка и упрочнения формы вакуумом исключается использование стержней и оборудования для их изготовления</a:t>
            </a:r>
          </a:p>
          <a:p>
            <a:r>
              <a:rPr lang="ru-RU" dirty="0" smtClean="0"/>
              <a:t>Сокращает </a:t>
            </a:r>
            <a:r>
              <a:rPr lang="ru-RU" dirty="0"/>
              <a:t>операции финишной обработки отливок</a:t>
            </a:r>
          </a:p>
          <a:p>
            <a:r>
              <a:rPr lang="ru-RU" dirty="0" smtClean="0"/>
              <a:t>Снижает </a:t>
            </a:r>
            <a:r>
              <a:rPr lang="ru-RU" dirty="0"/>
              <a:t>до минимума количество отходов производства</a:t>
            </a:r>
          </a:p>
          <a:p>
            <a:r>
              <a:rPr lang="ru-RU" dirty="0" smtClean="0"/>
              <a:t>Сокращает </a:t>
            </a:r>
            <a:r>
              <a:rPr lang="ru-RU" dirty="0"/>
              <a:t>трудозатраты в 2—4 раза</a:t>
            </a:r>
          </a:p>
          <a:p>
            <a:r>
              <a:rPr lang="ru-RU" dirty="0" smtClean="0"/>
              <a:t>Снижает </a:t>
            </a:r>
            <a:r>
              <a:rPr lang="ru-RU" dirty="0"/>
              <a:t>потребление электроэнергии в 2—3 раза</a:t>
            </a:r>
          </a:p>
          <a:p>
            <a:r>
              <a:rPr lang="ru-RU" dirty="0" smtClean="0"/>
              <a:t>Сокращает </a:t>
            </a:r>
            <a:r>
              <a:rPr lang="ru-RU" dirty="0"/>
              <a:t>и оптимально использовать производственные площади</a:t>
            </a:r>
          </a:p>
          <a:p>
            <a:r>
              <a:rPr lang="ru-RU" dirty="0" smtClean="0"/>
              <a:t>Уменьшает </a:t>
            </a:r>
            <a:r>
              <a:rPr lang="ru-RU" dirty="0"/>
              <a:t>затраты на вспомогательные материалы в 3—5 раз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84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25922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настоящее время в развитых странах этим методом производится до 30% литья. Метод ЛГМ позволяет производить качественное литье сложных корпусных деталей без использования токсичных смол и материалов и является универсальным как для черных металлов, так и для цветных сплавов</a:t>
            </a:r>
            <a:r>
              <a:rPr lang="ru-RU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140968"/>
            <a:ext cx="3789877" cy="33843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41" y="3140968"/>
            <a:ext cx="446804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7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984" y="206152"/>
            <a:ext cx="8229600" cy="990600"/>
          </a:xfrm>
        </p:spPr>
        <p:txBody>
          <a:bodyPr/>
          <a:lstStyle/>
          <a:p>
            <a:r>
              <a:rPr lang="ru-RU" dirty="0" smtClean="0"/>
              <a:t>Технологический процесс: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07263"/>
            <a:ext cx="4464496" cy="5506113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1</a:t>
            </a:r>
            <a:r>
              <a:rPr lang="ru-RU" sz="2800" dirty="0" smtClean="0"/>
              <a:t> - Изготовление </a:t>
            </a:r>
            <a:r>
              <a:rPr lang="ru-RU" sz="2800" dirty="0"/>
              <a:t>моделей </a:t>
            </a:r>
            <a:endParaRPr lang="ru-RU" sz="2800" dirty="0" smtClean="0"/>
          </a:p>
          <a:p>
            <a:r>
              <a:rPr lang="ru-RU" sz="2800" b="1" dirty="0" smtClean="0"/>
              <a:t>2</a:t>
            </a:r>
            <a:r>
              <a:rPr lang="ru-RU" sz="2800" dirty="0" smtClean="0"/>
              <a:t> </a:t>
            </a:r>
            <a:r>
              <a:rPr lang="ru-RU" sz="2800" dirty="0"/>
              <a:t>- Формирование куста и окраска моделей</a:t>
            </a:r>
            <a:endParaRPr lang="ru-RU" sz="2800" dirty="0" smtClean="0"/>
          </a:p>
          <a:p>
            <a:r>
              <a:rPr lang="ru-RU" sz="2800" b="1" dirty="0" smtClean="0"/>
              <a:t>3</a:t>
            </a:r>
            <a:r>
              <a:rPr lang="ru-RU" sz="2800" dirty="0" smtClean="0"/>
              <a:t> </a:t>
            </a:r>
            <a:r>
              <a:rPr lang="ru-RU" sz="2800" dirty="0"/>
              <a:t>- Формовка в </a:t>
            </a:r>
            <a:r>
              <a:rPr lang="ru-RU" sz="2800" dirty="0" smtClean="0"/>
              <a:t>песок</a:t>
            </a:r>
          </a:p>
          <a:p>
            <a:r>
              <a:rPr lang="ru-RU" sz="2800" b="1" dirty="0" smtClean="0"/>
              <a:t>4</a:t>
            </a:r>
            <a:r>
              <a:rPr lang="ru-RU" sz="2800" dirty="0" smtClean="0"/>
              <a:t> - </a:t>
            </a:r>
            <a:r>
              <a:rPr lang="ru-RU" sz="2800" dirty="0"/>
              <a:t>Заливка металла</a:t>
            </a:r>
            <a:endParaRPr lang="ru-RU" sz="2800" dirty="0" smtClean="0"/>
          </a:p>
          <a:p>
            <a:r>
              <a:rPr lang="ru-RU" sz="2800" b="1" dirty="0" smtClean="0"/>
              <a:t>5 </a:t>
            </a:r>
            <a:r>
              <a:rPr lang="ru-RU" sz="2800" dirty="0" smtClean="0"/>
              <a:t>- </a:t>
            </a:r>
            <a:r>
              <a:rPr lang="ru-RU" sz="2800" dirty="0"/>
              <a:t>Охлаждение отливок</a:t>
            </a:r>
            <a:endParaRPr lang="ru-RU" sz="2800" dirty="0" smtClean="0"/>
          </a:p>
          <a:p>
            <a:r>
              <a:rPr lang="ru-RU" sz="2800" b="1" dirty="0" smtClean="0"/>
              <a:t>6 </a:t>
            </a:r>
            <a:r>
              <a:rPr lang="ru-RU" sz="2800" dirty="0" smtClean="0"/>
              <a:t>- </a:t>
            </a:r>
            <a:r>
              <a:rPr lang="ru-RU" sz="2800" dirty="0"/>
              <a:t>Отрезка и очистка деталей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645" y="2204864"/>
            <a:ext cx="4521843" cy="308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96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990600"/>
          </a:xfrm>
        </p:spPr>
        <p:txBody>
          <a:bodyPr/>
          <a:lstStyle/>
          <a:p>
            <a:r>
              <a:rPr lang="ru-RU" b="1" dirty="0" smtClean="0"/>
              <a:t>1</a:t>
            </a:r>
            <a:r>
              <a:rPr lang="ru-RU" dirty="0" smtClean="0"/>
              <a:t>- Изготовление моделей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4330824" cy="487680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изготовления моделей используется литейный полистирол мелких фракций 0,3 мм — 0,9 мм. (в зависимости от габаритов детали). </a:t>
            </a:r>
            <a:endParaRPr lang="ru-RU" dirty="0" smtClean="0"/>
          </a:p>
          <a:p>
            <a:r>
              <a:rPr lang="ru-RU" dirty="0" smtClean="0"/>
              <a:t>Полистирол </a:t>
            </a:r>
            <a:r>
              <a:rPr lang="ru-RU" dirty="0"/>
              <a:t>предварительно </a:t>
            </a:r>
            <a:r>
              <a:rPr lang="ru-RU" dirty="0" err="1"/>
              <a:t>подвспенивается</a:t>
            </a:r>
            <a:r>
              <a:rPr lang="ru-RU" dirty="0"/>
              <a:t> на паровой ванне и просушивается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пресс-формы задувается </a:t>
            </a:r>
            <a:r>
              <a:rPr lang="ru-RU" dirty="0" err="1"/>
              <a:t>подвспененный</a:t>
            </a:r>
            <a:r>
              <a:rPr lang="ru-RU" dirty="0"/>
              <a:t> полистирол, пресс-формы устанавливают в автоклав и выдерживают до спекания гранул полистирола. Гранулы полистирола окончательно вспениваются, стенки гранул спекаются, образуя монолитную модель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Затем </a:t>
            </a:r>
            <a:r>
              <a:rPr lang="ru-RU" dirty="0"/>
              <a:t>охлаждают и достают готовые модели.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1196752"/>
            <a:ext cx="3327243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33056"/>
            <a:ext cx="3445679" cy="275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8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95320" cy="990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2</a:t>
            </a:r>
            <a:r>
              <a:rPr lang="ru-RU" dirty="0"/>
              <a:t>- Формирование куста и окраска моделей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4042792" cy="525780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На участке склейки, модели будущих отливок соединяют в кластер (куст) путем склеивания горячим клеем с литниковой системой и чашей, в которую будет производиться заливка металла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Окраска блоков моделей производится в 1 слой специальным противопригарным покрытием путём окунания в ванну, либо при сложной конфигурации отливок, </a:t>
            </a:r>
            <a:r>
              <a:rPr lang="ru-RU" dirty="0" err="1"/>
              <a:t>обливом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Сушка </a:t>
            </a:r>
            <a:r>
              <a:rPr lang="ru-RU" dirty="0"/>
              <a:t>окрашенных блоков производится в камере при температуре 40-60С в течение 2-3 часов.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789" y="1328548"/>
            <a:ext cx="3394543" cy="22836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009" y="3861048"/>
            <a:ext cx="3222104" cy="275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0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990600"/>
          </a:xfrm>
        </p:spPr>
        <p:txBody>
          <a:bodyPr/>
          <a:lstStyle/>
          <a:p>
            <a:r>
              <a:rPr lang="ru-RU" b="1" dirty="0"/>
              <a:t>3</a:t>
            </a:r>
            <a:r>
              <a:rPr lang="ru-RU" dirty="0"/>
              <a:t>- Формовка в песок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" y="1340768"/>
            <a:ext cx="3538736" cy="52578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Под </a:t>
            </a:r>
            <a:r>
              <a:rPr lang="ru-RU" dirty="0"/>
              <a:t>воздействием горизонтальной и вертикальной вибрации песок становится текучим и заполняет собой все каналы и полости модели. </a:t>
            </a:r>
            <a:endParaRPr lang="ru-RU" dirty="0" smtClean="0"/>
          </a:p>
          <a:p>
            <a:r>
              <a:rPr lang="ru-RU" dirty="0" smtClean="0"/>
              <a:t>Формовка </a:t>
            </a:r>
            <a:r>
              <a:rPr lang="ru-RU" dirty="0"/>
              <a:t>является важнейшей операцией для обеспечения качества будущей отливки. Важно, чтобы песком были заполнены все каналы и полости будущих отливок, иначе расплав прорвет антипригарное покрытие и уйдёт в песок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После </a:t>
            </a:r>
            <a:r>
              <a:rPr lang="ru-RU" dirty="0" err="1"/>
              <a:t>вакуумирования</a:t>
            </a:r>
            <a:r>
              <a:rPr lang="ru-RU" dirty="0"/>
              <a:t> опоки песок приобретает необходимую прочность.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988840"/>
            <a:ext cx="4392488" cy="306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6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990600"/>
          </a:xfrm>
        </p:spPr>
        <p:txBody>
          <a:bodyPr/>
          <a:lstStyle/>
          <a:p>
            <a:r>
              <a:rPr lang="ru-RU" b="1" dirty="0"/>
              <a:t>4</a:t>
            </a:r>
            <a:r>
              <a:rPr lang="ru-RU" dirty="0"/>
              <a:t>- Заливка металла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40160"/>
            <a:ext cx="4618856" cy="535719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Заливка происходит прямо в полистирольную чашу литника. </a:t>
            </a:r>
            <a:endParaRPr lang="ru-RU" dirty="0" smtClean="0"/>
          </a:p>
          <a:p>
            <a:r>
              <a:rPr lang="ru-RU" dirty="0" smtClean="0"/>
              <a:t>Расплавленный </a:t>
            </a:r>
            <a:r>
              <a:rPr lang="ru-RU" dirty="0"/>
              <a:t>метал при соприкосновении с полистиролом газифицирует его без остатка и образует отливку, замещая собой полистирольную модель. </a:t>
            </a:r>
            <a:endParaRPr lang="ru-RU" dirty="0" smtClean="0"/>
          </a:p>
          <a:p>
            <a:r>
              <a:rPr lang="ru-RU" dirty="0" smtClean="0"/>
              <a:t>Газообразные </a:t>
            </a:r>
            <a:r>
              <a:rPr lang="ru-RU" dirty="0"/>
              <a:t>продукты деструкции полистирола проходят через антипригарное покрытие и уходят в песок, а затем в камеру для последующего дожигания органических веществ, содержащихся в них, до углекислого газа.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27" y="1196752"/>
            <a:ext cx="3744416" cy="25189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769" y="3789040"/>
            <a:ext cx="2464933" cy="296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2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9036496" cy="324036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5- </a:t>
            </a:r>
            <a:r>
              <a:rPr lang="ru-RU" b="1" dirty="0"/>
              <a:t>Охлаждение отливок</a:t>
            </a:r>
          </a:p>
          <a:p>
            <a:pPr marL="0" indent="0">
              <a:buNone/>
            </a:pPr>
            <a:r>
              <a:rPr lang="ru-RU" dirty="0"/>
              <a:t>Залитые блоки моделей остывают в песке от 5 минут до нескольких часов в зависимости от толщины отливки, массы детали и технических условий, оговоренных технологическим процессом.</a:t>
            </a:r>
          </a:p>
          <a:p>
            <a:r>
              <a:rPr lang="ru-RU" dirty="0" smtClean="0"/>
              <a:t>6- </a:t>
            </a:r>
            <a:r>
              <a:rPr lang="ru-RU" b="1" dirty="0"/>
              <a:t>Отрезка и очистка деталей</a:t>
            </a:r>
          </a:p>
          <a:p>
            <a:pPr marL="0" indent="0">
              <a:buNone/>
            </a:pPr>
            <a:r>
              <a:rPr lang="ru-RU" dirty="0"/>
              <a:t>После извлечения блоков из опоки и отрезки отливок от литниковой системы, они проходят очистку от остатков антипригарного покрытия.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49" y="3556636"/>
            <a:ext cx="5400600" cy="311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2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8160"/>
            <a:ext cx="8229600" cy="990600"/>
          </a:xfrm>
        </p:spPr>
        <p:txBody>
          <a:bodyPr/>
          <a:lstStyle/>
          <a:p>
            <a:r>
              <a:rPr lang="ru-RU" dirty="0" smtClean="0"/>
              <a:t>Экологичность: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625929"/>
              </p:ext>
            </p:extLst>
          </p:nvPr>
        </p:nvGraphicFramePr>
        <p:xfrm>
          <a:off x="467544" y="1412776"/>
          <a:ext cx="8229600" cy="219456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Отходы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Традиционный метод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ЛГМ-процесс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bg1"/>
                          </a:solidFill>
                          <a:effectLst/>
                        </a:rPr>
                        <a:t>Пыль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50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16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bg1"/>
                          </a:solidFill>
                          <a:effectLst/>
                        </a:rPr>
                        <a:t>Окись углерода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250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-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bg1"/>
                          </a:solidFill>
                          <a:effectLst/>
                        </a:rPr>
                        <a:t>Окись серы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1,5-2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0,2-0,3 кг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bg1"/>
                          </a:solidFill>
                          <a:effectLst/>
                        </a:rPr>
                        <a:t>Твердые отходы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1200-1500 кг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0,05 — 0,1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effectLst/>
                        </a:rPr>
                        <a:t>Отработанная вода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0,3-0,5 м3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Объект 2"/>
          <p:cNvSpPr txBox="1">
            <a:spLocks/>
          </p:cNvSpPr>
          <p:nvPr/>
        </p:nvSpPr>
        <p:spPr>
          <a:xfrm>
            <a:off x="0" y="3789040"/>
            <a:ext cx="9144000" cy="3068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Формованный песок тщательно просевается, подается элеваторами в охладитель, после чего возвращается на формовку. При этом удаляются вредные газы и пыль.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удаления пыли на производствах используются аспирационные установки и циклоны с высокой степенью очистки. Многократное использование песка позволяет добиться минимальных потерь — всего 0,5-1 %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комплексах литья по газифицируемым моделям используется оборотное водоснабжение плавильных печей. Используемое тепло не утилизируется. Оно используется для обогрева производственных помещений, а также подается в помещения для сушки и хранения полистирольных моделей. </a:t>
            </a:r>
          </a:p>
        </p:txBody>
      </p:sp>
    </p:spTree>
    <p:extLst>
      <p:ext uri="{BB962C8B-B14F-4D97-AF65-F5344CB8AC3E}">
        <p14:creationId xmlns:p14="http://schemas.microsoft.com/office/powerpoint/2010/main" val="250121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64" y="606123"/>
            <a:ext cx="4932040" cy="29668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44" y="3789040"/>
            <a:ext cx="3920480" cy="2940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523505"/>
            <a:ext cx="3371680" cy="456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3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545</Words>
  <Application>Microsoft Office PowerPoint</Application>
  <PresentationFormat>Экран (4:3)</PresentationFormat>
  <Paragraphs>64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Литьё по газифицируемым моделям</vt:lpstr>
      <vt:lpstr>Презентация PowerPoint</vt:lpstr>
      <vt:lpstr>Преимущества</vt:lpstr>
      <vt:lpstr>Презентация PowerPoint</vt:lpstr>
      <vt:lpstr>Технологический процесс:</vt:lpstr>
      <vt:lpstr>1- Изготовление моделей</vt:lpstr>
      <vt:lpstr>2- Формирование куста и окраска моделей</vt:lpstr>
      <vt:lpstr>3- Формовка в песок</vt:lpstr>
      <vt:lpstr>4- Заливка металла</vt:lpstr>
      <vt:lpstr>Презентация PowerPoint</vt:lpstr>
      <vt:lpstr>Экологичность: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Литьё по газифицируемым моделям</dc:title>
  <dc:creator>Татьяна</dc:creator>
  <cp:lastModifiedBy>Утьев Олег Михайлович</cp:lastModifiedBy>
  <cp:revision>11</cp:revision>
  <dcterms:created xsi:type="dcterms:W3CDTF">2016-05-06T16:03:04Z</dcterms:created>
  <dcterms:modified xsi:type="dcterms:W3CDTF">2017-05-16T09:54:50Z</dcterms:modified>
</cp:coreProperties>
</file>