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9" r:id="rId4"/>
    <p:sldId id="259" r:id="rId5"/>
    <p:sldId id="258" r:id="rId6"/>
    <p:sldId id="267" r:id="rId7"/>
    <p:sldId id="262" r:id="rId8"/>
    <p:sldId id="260" r:id="rId9"/>
    <p:sldId id="270" r:id="rId10"/>
    <p:sldId id="261" r:id="rId11"/>
    <p:sldId id="268" r:id="rId12"/>
    <p:sldId id="263" r:id="rId13"/>
    <p:sldId id="265" r:id="rId14"/>
    <p:sldId id="266" r:id="rId15"/>
    <p:sldId id="264" r:id="rId16"/>
    <p:sldId id="271" r:id="rId17"/>
    <p:sldId id="272" r:id="rId18"/>
    <p:sldId id="276" r:id="rId19"/>
    <p:sldId id="275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6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E041F-DB21-4B08-A880-EFABCE3B56FB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836E2-39F6-465C-9E27-E52B618D9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44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836E2-39F6-465C-9E27-E52B618D958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08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Как читаются математические формулы на английском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Numbers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2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/>
              <a:t>прибавить — </a:t>
            </a:r>
            <a:r>
              <a:rPr lang="ru-RU" b="1" dirty="0" err="1" smtClean="0"/>
              <a:t>plus</a:t>
            </a:r>
            <a:r>
              <a:rPr lang="ru-RU" b="1" dirty="0" smtClean="0"/>
              <a:t>/</a:t>
            </a:r>
            <a:r>
              <a:rPr lang="ru-RU" b="1" dirty="0" err="1" smtClean="0"/>
              <a:t>add</a:t>
            </a:r>
            <a:r>
              <a:rPr lang="ru-RU" b="1" dirty="0" smtClean="0"/>
              <a:t>	+</a:t>
            </a:r>
            <a:endParaRPr lang="ru-RU" dirty="0"/>
          </a:p>
          <a:p>
            <a:pPr lvl="0"/>
            <a:r>
              <a:rPr lang="ru-RU" b="1" dirty="0"/>
              <a:t>отнять — </a:t>
            </a:r>
            <a:r>
              <a:rPr lang="ru-RU" b="1" dirty="0" err="1" smtClean="0"/>
              <a:t>minus</a:t>
            </a:r>
            <a:r>
              <a:rPr lang="ru-RU" b="1" dirty="0" smtClean="0"/>
              <a:t>/</a:t>
            </a:r>
            <a:r>
              <a:rPr lang="ru-RU" b="1" dirty="0" err="1" smtClean="0"/>
              <a:t>subtract</a:t>
            </a:r>
            <a:r>
              <a:rPr lang="ru-RU" b="1" dirty="0" smtClean="0"/>
              <a:t>	</a:t>
            </a:r>
            <a:r>
              <a:rPr lang="ru-RU" b="1" dirty="0"/>
              <a:t> –</a:t>
            </a:r>
            <a:endParaRPr lang="ru-RU" dirty="0"/>
          </a:p>
          <a:p>
            <a:pPr lvl="0"/>
            <a:r>
              <a:rPr lang="ru-RU" b="1" dirty="0"/>
              <a:t>умножить</a:t>
            </a:r>
            <a:r>
              <a:rPr lang="en-US" b="1" dirty="0"/>
              <a:t> — multiply </a:t>
            </a:r>
            <a:r>
              <a:rPr lang="ru-RU" b="1" dirty="0" smtClean="0"/>
              <a:t>	·  х</a:t>
            </a:r>
          </a:p>
          <a:p>
            <a:pPr lvl="1"/>
            <a:r>
              <a:rPr lang="ru-RU" dirty="0" smtClean="0"/>
              <a:t>умножить </a:t>
            </a:r>
            <a:r>
              <a:rPr lang="ru-RU" dirty="0"/>
              <a:t>на</a:t>
            </a:r>
            <a:r>
              <a:rPr lang="en-US" dirty="0"/>
              <a:t> 2 — multiply by </a:t>
            </a:r>
            <a:r>
              <a:rPr lang="en-US" dirty="0" smtClean="0"/>
              <a:t>two</a:t>
            </a:r>
            <a:endParaRPr lang="ru-RU" dirty="0"/>
          </a:p>
          <a:p>
            <a:pPr lvl="0"/>
            <a:r>
              <a:rPr lang="ru-RU" b="1" dirty="0"/>
              <a:t>разделить</a:t>
            </a:r>
            <a:r>
              <a:rPr lang="en-US" b="1" dirty="0"/>
              <a:t> — divide </a:t>
            </a:r>
            <a:r>
              <a:rPr lang="ru-RU" b="1" dirty="0" smtClean="0"/>
              <a:t>  	: /</a:t>
            </a:r>
          </a:p>
          <a:p>
            <a:pPr lvl="1"/>
            <a:r>
              <a:rPr lang="ru-RU" dirty="0" smtClean="0"/>
              <a:t>делить </a:t>
            </a:r>
            <a:r>
              <a:rPr lang="ru-RU" dirty="0"/>
              <a:t>на</a:t>
            </a:r>
            <a:r>
              <a:rPr lang="en-US" dirty="0"/>
              <a:t> 2 — divide by </a:t>
            </a:r>
            <a:r>
              <a:rPr lang="en-US" dirty="0" smtClean="0"/>
              <a:t>two</a:t>
            </a:r>
            <a:endParaRPr lang="ru-RU" dirty="0"/>
          </a:p>
          <a:p>
            <a:pPr lvl="0"/>
            <a:r>
              <a:rPr lang="ru-RU" b="1" dirty="0"/>
              <a:t>равно —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equal</a:t>
            </a:r>
            <a:r>
              <a:rPr lang="ru-RU" b="1" dirty="0"/>
              <a:t> </a:t>
            </a:r>
            <a:r>
              <a:rPr lang="ru-RU" b="1" dirty="0" err="1" smtClean="0"/>
              <a:t>to</a:t>
            </a:r>
            <a:r>
              <a:rPr lang="ru-RU" b="1" dirty="0" smtClean="0"/>
              <a:t>  		=</a:t>
            </a:r>
            <a:endParaRPr lang="ru-RU" dirty="0"/>
          </a:p>
          <a:p>
            <a:pPr lvl="0"/>
            <a:r>
              <a:rPr lang="ru-RU" b="1" dirty="0"/>
              <a:t>больше —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greater</a:t>
            </a:r>
            <a:r>
              <a:rPr lang="ru-RU" b="1" dirty="0"/>
              <a:t> </a:t>
            </a:r>
            <a:r>
              <a:rPr lang="ru-RU" b="1" dirty="0" err="1" smtClean="0"/>
              <a:t>than</a:t>
            </a:r>
            <a:r>
              <a:rPr lang="ru-RU" b="1" dirty="0" smtClean="0"/>
              <a:t>	</a:t>
            </a:r>
            <a:r>
              <a:rPr lang="en-US" b="1" dirty="0" smtClean="0"/>
              <a:t>	&gt;</a:t>
            </a:r>
            <a:endParaRPr lang="ru-RU" dirty="0"/>
          </a:p>
          <a:p>
            <a:pPr lvl="0"/>
            <a:r>
              <a:rPr lang="ru-RU" b="1" dirty="0"/>
              <a:t>меньше —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smaller</a:t>
            </a:r>
            <a:r>
              <a:rPr lang="ru-RU" b="1" dirty="0"/>
              <a:t> </a:t>
            </a:r>
            <a:r>
              <a:rPr lang="ru-RU" b="1" dirty="0" err="1" smtClean="0"/>
              <a:t>than</a:t>
            </a:r>
            <a:r>
              <a:rPr lang="en-US" b="1" dirty="0" smtClean="0"/>
              <a:t>		&lt;</a:t>
            </a:r>
            <a:endParaRPr lang="ru-RU" dirty="0"/>
          </a:p>
          <a:p>
            <a:pPr lvl="0"/>
            <a:r>
              <a:rPr lang="ru-RU" b="1" dirty="0"/>
              <a:t>пропорционально —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proportional</a:t>
            </a:r>
            <a:r>
              <a:rPr lang="ru-RU" b="1" dirty="0"/>
              <a:t> </a:t>
            </a:r>
            <a:r>
              <a:rPr lang="ru-RU" b="1" dirty="0" err="1" smtClean="0"/>
              <a:t>to</a:t>
            </a:r>
            <a:r>
              <a:rPr lang="ru-RU" b="1" dirty="0" smtClean="0"/>
              <a:t>	~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49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54461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4 + 6 = 10</a:t>
            </a:r>
            <a:endParaRPr lang="ru-RU" dirty="0"/>
          </a:p>
          <a:p>
            <a:pPr lvl="1"/>
            <a:r>
              <a:rPr lang="en-US" dirty="0"/>
              <a:t>four plus six equals ten</a:t>
            </a:r>
            <a:endParaRPr lang="ru-RU" dirty="0"/>
          </a:p>
          <a:p>
            <a:pPr lvl="1"/>
            <a:r>
              <a:rPr lang="ru-RU" dirty="0"/>
              <a:t>четыре плюс шесть равно десять</a:t>
            </a:r>
          </a:p>
          <a:p>
            <a:r>
              <a:rPr lang="ru-RU" b="1" dirty="0"/>
              <a:t>36 + 78 = 114</a:t>
            </a:r>
            <a:endParaRPr lang="ru-RU" dirty="0"/>
          </a:p>
          <a:p>
            <a:pPr lvl="1"/>
            <a:r>
              <a:rPr lang="en-US" dirty="0"/>
              <a:t>thirty-six plus seventy-eight equals one hundred and fourteen</a:t>
            </a:r>
            <a:endParaRPr lang="ru-RU" dirty="0"/>
          </a:p>
          <a:p>
            <a:pPr lvl="1"/>
            <a:r>
              <a:rPr lang="ru-RU" dirty="0"/>
              <a:t>тридцать шесть плюс семьдесят восемь равно сто четырнадцать</a:t>
            </a:r>
          </a:p>
          <a:p>
            <a:r>
              <a:rPr lang="en-US" b="1" dirty="0"/>
              <a:t>8 – 4 = 4</a:t>
            </a:r>
            <a:endParaRPr lang="ru-RU" dirty="0"/>
          </a:p>
          <a:p>
            <a:pPr lvl="1"/>
            <a:r>
              <a:rPr lang="en-US" dirty="0"/>
              <a:t>eight minus four equals four</a:t>
            </a:r>
            <a:endParaRPr lang="ru-RU" dirty="0"/>
          </a:p>
          <a:p>
            <a:pPr lvl="1"/>
            <a:r>
              <a:rPr lang="ru-RU" dirty="0"/>
              <a:t>восемь минус четыре равно четыре</a:t>
            </a:r>
          </a:p>
          <a:p>
            <a:r>
              <a:rPr lang="en-US" b="1" dirty="0"/>
              <a:t>98 – 63 = 35</a:t>
            </a:r>
            <a:endParaRPr lang="ru-RU" dirty="0"/>
          </a:p>
          <a:p>
            <a:pPr lvl="1"/>
            <a:r>
              <a:rPr lang="en-US" dirty="0"/>
              <a:t>ninety-eight minus sixty-three equals thirty-five</a:t>
            </a:r>
            <a:endParaRPr lang="ru-RU" dirty="0"/>
          </a:p>
          <a:p>
            <a:pPr lvl="1"/>
            <a:r>
              <a:rPr lang="ru-RU" dirty="0"/>
              <a:t>девяносто восемь минус шестьдесят три равно тридцать пять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71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6 / 2 = 3</a:t>
            </a:r>
            <a:endParaRPr lang="ru-RU" dirty="0"/>
          </a:p>
          <a:p>
            <a:pPr lvl="1"/>
            <a:r>
              <a:rPr lang="en-US" dirty="0"/>
              <a:t>six divided by two (or divided in half) equals three</a:t>
            </a:r>
            <a:endParaRPr lang="ru-RU" dirty="0"/>
          </a:p>
          <a:p>
            <a:pPr lvl="1"/>
            <a:r>
              <a:rPr lang="ru-RU" dirty="0"/>
              <a:t>шесть разделить на два равно три</a:t>
            </a:r>
          </a:p>
          <a:p>
            <a:r>
              <a:rPr lang="en-US" b="1" dirty="0" smtClean="0"/>
              <a:t>108 </a:t>
            </a:r>
            <a:r>
              <a:rPr lang="en-US" b="1" dirty="0"/>
              <a:t>/ 12 = 9</a:t>
            </a:r>
            <a:endParaRPr lang="ru-RU" dirty="0"/>
          </a:p>
          <a:p>
            <a:pPr lvl="1"/>
            <a:r>
              <a:rPr lang="en-US" dirty="0"/>
              <a:t>one hundred and eight divided by twelve equals nine</a:t>
            </a:r>
            <a:endParaRPr lang="ru-RU" dirty="0"/>
          </a:p>
          <a:p>
            <a:pPr lvl="1"/>
            <a:r>
              <a:rPr lang="ru-RU" dirty="0"/>
              <a:t>сто восемь разделить на двенадцать равно девять</a:t>
            </a:r>
          </a:p>
          <a:p>
            <a:r>
              <a:rPr lang="en-US" b="1" dirty="0" smtClean="0"/>
              <a:t>9 </a:t>
            </a:r>
            <a:r>
              <a:rPr lang="en-US" b="1" dirty="0"/>
              <a:t>* 9 = 81</a:t>
            </a:r>
            <a:endParaRPr lang="ru-RU" dirty="0"/>
          </a:p>
          <a:p>
            <a:pPr lvl="1"/>
            <a:r>
              <a:rPr lang="en-US" dirty="0"/>
              <a:t>nine times nine equals eighty-one</a:t>
            </a:r>
            <a:endParaRPr lang="ru-RU" dirty="0"/>
          </a:p>
          <a:p>
            <a:pPr lvl="1"/>
            <a:r>
              <a:rPr lang="ru-RU" dirty="0"/>
              <a:t>девять умножить на девять равно восемьдесят </a:t>
            </a:r>
            <a:r>
              <a:rPr lang="ru-RU" dirty="0" smtClean="0"/>
              <a:t>один</a:t>
            </a:r>
          </a:p>
          <a:p>
            <a:r>
              <a:rPr lang="en-US" b="1" dirty="0" smtClean="0"/>
              <a:t>2 </a:t>
            </a:r>
            <a:r>
              <a:rPr lang="en-US" b="1" dirty="0"/>
              <a:t>* 3 * 4 = 24 </a:t>
            </a:r>
            <a:endParaRPr lang="ru-RU" sz="2800" dirty="0"/>
          </a:p>
          <a:p>
            <a:pPr lvl="1"/>
            <a:r>
              <a:rPr lang="en-US" dirty="0"/>
              <a:t>Two times three multiplied by four equals twenty-four</a:t>
            </a:r>
            <a:endParaRPr lang="ru-RU" sz="2400" dirty="0"/>
          </a:p>
          <a:p>
            <a:pPr lvl="1"/>
            <a:r>
              <a:rPr lang="ru-RU" dirty="0"/>
              <a:t>Два умножить на три и умножить на четыре, равно двадцать четыре</a:t>
            </a:r>
            <a:endParaRPr lang="ru-RU" sz="2400" dirty="0"/>
          </a:p>
          <a:p>
            <a:pPr lvl="1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92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Дробные </a:t>
            </a:r>
            <a:r>
              <a:rPr lang="ru-RU" dirty="0" smtClean="0"/>
              <a:t>числа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письме целая и дробная части разделяются </a:t>
            </a:r>
            <a:r>
              <a:rPr lang="ru-RU" b="1" dirty="0"/>
              <a:t>точкой</a:t>
            </a:r>
            <a:r>
              <a:rPr lang="ru-RU" dirty="0"/>
              <a:t>, которая по-английски называется </a:t>
            </a:r>
            <a:r>
              <a:rPr lang="ru-RU" b="1" dirty="0" err="1"/>
              <a:t>point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4.62 </a:t>
            </a:r>
            <a:r>
              <a:rPr lang="ru-RU" b="1" dirty="0"/>
              <a:t>— </a:t>
            </a:r>
            <a:r>
              <a:rPr lang="ru-RU" b="1" dirty="0" err="1"/>
              <a:t>four</a:t>
            </a:r>
            <a:r>
              <a:rPr lang="ru-RU" b="1" dirty="0"/>
              <a:t> </a:t>
            </a:r>
            <a:r>
              <a:rPr lang="ru-RU" b="1" dirty="0" err="1"/>
              <a:t>point</a:t>
            </a:r>
            <a:r>
              <a:rPr lang="ru-RU" b="1" dirty="0"/>
              <a:t> </a:t>
            </a:r>
            <a:r>
              <a:rPr lang="ru-RU" b="1" dirty="0" err="1"/>
              <a:t>sixty</a:t>
            </a:r>
            <a:r>
              <a:rPr lang="ru-RU" b="1" dirty="0"/>
              <a:t> </a:t>
            </a:r>
            <a:r>
              <a:rPr lang="ru-RU" b="1" dirty="0" err="1"/>
              <a:t>two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Если нужно </a:t>
            </a:r>
            <a:r>
              <a:rPr lang="ru-RU" dirty="0"/>
              <a:t>назвать </a:t>
            </a:r>
            <a:r>
              <a:rPr lang="ru-RU" b="1" dirty="0"/>
              <a:t>часть целого</a:t>
            </a:r>
            <a:r>
              <a:rPr lang="ru-RU" dirty="0"/>
              <a:t> числа (например, </a:t>
            </a:r>
            <a:r>
              <a:rPr lang="ru-RU" b="1" dirty="0"/>
              <a:t>2/5 — две пятых</a:t>
            </a:r>
            <a:r>
              <a:rPr lang="ru-RU" dirty="0"/>
              <a:t>), то в этом случае вспоминаем порядковые числительные и говорим </a:t>
            </a:r>
            <a:r>
              <a:rPr lang="ru-RU" b="1" dirty="0" err="1"/>
              <a:t>two</a:t>
            </a:r>
            <a:r>
              <a:rPr lang="ru-RU" b="1" dirty="0"/>
              <a:t> </a:t>
            </a:r>
            <a:r>
              <a:rPr lang="ru-RU" b="1" dirty="0" err="1"/>
              <a:t>fifth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14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Дробные части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733256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en-US" sz="2400" b="1" dirty="0"/>
              <a:t>1 / 2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one half, a </a:t>
            </a:r>
            <a:r>
              <a:rPr lang="en-US" sz="1800" dirty="0" smtClean="0"/>
              <a:t>half</a:t>
            </a:r>
            <a:r>
              <a:rPr lang="ru-RU" sz="1800" dirty="0" smtClean="0"/>
              <a:t>	одна </a:t>
            </a:r>
            <a:r>
              <a:rPr lang="ru-RU" sz="1800" dirty="0"/>
              <a:t>вторая</a:t>
            </a:r>
          </a:p>
          <a:p>
            <a:pPr marL="0">
              <a:spcBef>
                <a:spcPts val="0"/>
              </a:spcBef>
            </a:pPr>
            <a:r>
              <a:rPr lang="en-US" sz="2400" b="1" dirty="0"/>
              <a:t>1 / </a:t>
            </a:r>
            <a:r>
              <a:rPr lang="en-US" sz="2400" b="1" dirty="0" smtClean="0"/>
              <a:t>3</a:t>
            </a:r>
            <a:r>
              <a:rPr lang="ru-RU" sz="2400" b="1" dirty="0" smtClean="0"/>
              <a:t>					</a:t>
            </a:r>
            <a:r>
              <a:rPr lang="en-US" sz="2400" b="1" dirty="0" smtClean="0"/>
              <a:t>2 </a:t>
            </a:r>
            <a:r>
              <a:rPr lang="en-US" sz="2400" b="1" dirty="0"/>
              <a:t>/ 3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 smtClean="0"/>
              <a:t>one </a:t>
            </a:r>
            <a:r>
              <a:rPr lang="en-US" sz="1800" dirty="0"/>
              <a:t>third, a </a:t>
            </a:r>
            <a:r>
              <a:rPr lang="en-US" sz="1800" dirty="0" smtClean="0"/>
              <a:t>third</a:t>
            </a:r>
            <a:r>
              <a:rPr lang="ru-RU" sz="1800" dirty="0" smtClean="0"/>
              <a:t>       одна третья		–  </a:t>
            </a:r>
            <a:r>
              <a:rPr lang="en-US" sz="1800" dirty="0" smtClean="0"/>
              <a:t>two thirds</a:t>
            </a:r>
            <a:r>
              <a:rPr lang="ru-RU" sz="1800" dirty="0" smtClean="0"/>
              <a:t>	две </a:t>
            </a:r>
            <a:r>
              <a:rPr lang="ru-RU" sz="1800" dirty="0"/>
              <a:t>третьих</a:t>
            </a:r>
          </a:p>
          <a:p>
            <a:pPr marL="0">
              <a:spcBef>
                <a:spcPts val="0"/>
              </a:spcBef>
            </a:pPr>
            <a:r>
              <a:rPr lang="en-US" sz="2400" b="1" dirty="0"/>
              <a:t>3 / 4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three </a:t>
            </a:r>
            <a:r>
              <a:rPr lang="en-US" sz="1800" dirty="0" smtClean="0"/>
              <a:t>fourths</a:t>
            </a:r>
            <a:r>
              <a:rPr lang="ru-RU" sz="1800" dirty="0" smtClean="0"/>
              <a:t>	три </a:t>
            </a:r>
            <a:r>
              <a:rPr lang="ru-RU" sz="1800" dirty="0"/>
              <a:t>четвёртых</a:t>
            </a:r>
          </a:p>
          <a:p>
            <a:pPr marL="0">
              <a:spcBef>
                <a:spcPts val="0"/>
              </a:spcBef>
            </a:pPr>
            <a:r>
              <a:rPr lang="ru-RU" sz="2400" b="1" dirty="0"/>
              <a:t>9 / 10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nine </a:t>
            </a:r>
            <a:r>
              <a:rPr lang="en-US" sz="1800" dirty="0" smtClean="0"/>
              <a:t>tenths</a:t>
            </a:r>
            <a:r>
              <a:rPr lang="ru-RU" sz="1800" dirty="0" smtClean="0"/>
              <a:t>	девять </a:t>
            </a:r>
            <a:r>
              <a:rPr lang="ru-RU" sz="1800" dirty="0"/>
              <a:t>десятых</a:t>
            </a:r>
          </a:p>
          <a:p>
            <a:pPr marL="0">
              <a:spcBef>
                <a:spcPts val="0"/>
              </a:spcBef>
            </a:pPr>
            <a:r>
              <a:rPr lang="en-US" sz="2400" b="1" dirty="0"/>
              <a:t>7/100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seven </a:t>
            </a:r>
            <a:r>
              <a:rPr lang="en-US" sz="1800" dirty="0" smtClean="0"/>
              <a:t>hundredths</a:t>
            </a:r>
            <a:r>
              <a:rPr lang="ru-RU" sz="1800" dirty="0" smtClean="0"/>
              <a:t>	семь </a:t>
            </a:r>
            <a:r>
              <a:rPr lang="ru-RU" sz="1800" dirty="0"/>
              <a:t>сотых</a:t>
            </a:r>
          </a:p>
          <a:p>
            <a:pPr marL="0">
              <a:spcBef>
                <a:spcPts val="0"/>
              </a:spcBef>
            </a:pPr>
            <a:r>
              <a:rPr lang="en-US" sz="2400" b="1" dirty="0"/>
              <a:t>1/1000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one </a:t>
            </a:r>
            <a:r>
              <a:rPr lang="en-US" sz="1800" dirty="0" smtClean="0"/>
              <a:t>thousandth</a:t>
            </a:r>
            <a:r>
              <a:rPr lang="ru-RU" sz="1800" dirty="0" smtClean="0"/>
              <a:t>	одна </a:t>
            </a:r>
            <a:r>
              <a:rPr lang="ru-RU" sz="1800" dirty="0"/>
              <a:t>тысячная</a:t>
            </a:r>
          </a:p>
          <a:p>
            <a:pPr marL="0">
              <a:spcBef>
                <a:spcPts val="0"/>
              </a:spcBef>
            </a:pPr>
            <a:r>
              <a:rPr lang="en-US" sz="2400" b="1" dirty="0"/>
              <a:t>1.8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one point eight; one and eight </a:t>
            </a:r>
            <a:r>
              <a:rPr lang="en-US" sz="1800" dirty="0" smtClean="0"/>
              <a:t>tenths</a:t>
            </a:r>
            <a:r>
              <a:rPr lang="ru-RU" sz="1800" dirty="0" smtClean="0"/>
              <a:t>	одна </a:t>
            </a:r>
            <a:r>
              <a:rPr lang="ru-RU" sz="1800" dirty="0"/>
              <a:t>целая восемь десятых</a:t>
            </a:r>
          </a:p>
          <a:p>
            <a:pPr marL="0">
              <a:spcBef>
                <a:spcPts val="0"/>
              </a:spcBef>
            </a:pPr>
            <a:r>
              <a:rPr lang="ru-RU" sz="2400" b="1" dirty="0" smtClean="0"/>
              <a:t>.</a:t>
            </a:r>
            <a:r>
              <a:rPr lang="ru-RU" sz="2400" b="1" dirty="0"/>
              <a:t>0001</a:t>
            </a:r>
            <a:endParaRPr lang="ru-RU" sz="2400" dirty="0"/>
          </a:p>
          <a:p>
            <a:pPr marL="0" lvl="1">
              <a:spcBef>
                <a:spcPts val="0"/>
              </a:spcBef>
            </a:pPr>
            <a:r>
              <a:rPr lang="en-US" sz="1800" dirty="0"/>
              <a:t>point oh </a:t>
            </a:r>
            <a:r>
              <a:rPr lang="en-US" sz="1800" dirty="0" err="1"/>
              <a:t>oh</a:t>
            </a:r>
            <a:r>
              <a:rPr lang="en-US" sz="1800" dirty="0"/>
              <a:t> </a:t>
            </a:r>
            <a:r>
              <a:rPr lang="en-US" sz="1800" dirty="0" err="1"/>
              <a:t>oh</a:t>
            </a:r>
            <a:r>
              <a:rPr lang="en-US" sz="1800" dirty="0"/>
              <a:t> one; one </a:t>
            </a:r>
            <a:r>
              <a:rPr lang="en-US" sz="1800" dirty="0" smtClean="0"/>
              <a:t>ten-thousandth</a:t>
            </a:r>
            <a:r>
              <a:rPr lang="ru-RU" sz="1800" dirty="0" smtClean="0"/>
              <a:t>		одна десятитысячная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1327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(3.6 + 4.4) / 7.7 = 1.093</a:t>
            </a:r>
            <a:endParaRPr lang="ru-RU" dirty="0"/>
          </a:p>
          <a:p>
            <a:r>
              <a:rPr lang="en-US" dirty="0"/>
              <a:t>The sum of three point six and four point four divided by seven point seven equals one point oh nine three; </a:t>
            </a:r>
            <a:endParaRPr lang="ru-RU" dirty="0" smtClean="0"/>
          </a:p>
          <a:p>
            <a:r>
              <a:rPr lang="en-US" dirty="0" smtClean="0"/>
              <a:t>three </a:t>
            </a:r>
            <a:r>
              <a:rPr lang="en-US" dirty="0"/>
              <a:t>point six plus four point four divided by seven point seven equals one and ninety-three thousandths</a:t>
            </a:r>
            <a:endParaRPr lang="ru-RU" dirty="0"/>
          </a:p>
          <a:p>
            <a:r>
              <a:rPr lang="ru-RU" dirty="0"/>
              <a:t>Три целых шесть десятых плюс четыре целых четыре десятых разделить на семь целых семь десятых равно одна целая девяносто три </a:t>
            </a:r>
            <a:r>
              <a:rPr lang="ru-RU" dirty="0" smtClean="0"/>
              <a:t>тысячных</a:t>
            </a:r>
            <a:endParaRPr lang="en-US" dirty="0" smtClean="0"/>
          </a:p>
          <a:p>
            <a:r>
              <a:rPr lang="en-US" b="1" dirty="0" smtClean="0"/>
              <a:t>3.6 </a:t>
            </a:r>
            <a:r>
              <a:rPr lang="en-US" b="1" dirty="0"/>
              <a:t>+ </a:t>
            </a:r>
            <a:r>
              <a:rPr lang="en-US" b="1" dirty="0" smtClean="0"/>
              <a:t>4.4 </a:t>
            </a:r>
            <a:r>
              <a:rPr lang="en-US" b="1" dirty="0"/>
              <a:t>/ 7.7 = </a:t>
            </a:r>
            <a:r>
              <a:rPr lang="en-US" b="1" dirty="0" smtClean="0"/>
              <a:t>1.093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36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Квадратный корень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b="1" dirty="0" smtClean="0"/>
                  <a:t>Квадратный корень</a:t>
                </a:r>
                <a:r>
                  <a:rPr lang="ru-RU" dirty="0"/>
                  <a:t> — </a:t>
                </a:r>
                <a:r>
                  <a:rPr lang="ru-RU" b="1" dirty="0"/>
                  <a:t>√</a:t>
                </a:r>
                <a:r>
                  <a:rPr lang="ru-RU" dirty="0"/>
                  <a:t> — на английском называется </a:t>
                </a:r>
                <a:r>
                  <a:rPr lang="ru-RU" b="1" dirty="0" err="1"/>
                  <a:t>square</a:t>
                </a:r>
                <a:r>
                  <a:rPr lang="ru-RU" b="1" dirty="0"/>
                  <a:t> </a:t>
                </a:r>
                <a:r>
                  <a:rPr lang="ru-RU" b="1" dirty="0" err="1"/>
                  <a:t>root</a:t>
                </a:r>
                <a:r>
                  <a:rPr lang="ru-RU" dirty="0"/>
                  <a:t> или просто </a:t>
                </a:r>
                <a:r>
                  <a:rPr lang="ru-RU" b="1" dirty="0" err="1"/>
                  <a:t>root</a:t>
                </a:r>
                <a:r>
                  <a:rPr lang="ru-RU" dirty="0"/>
                  <a:t>. </a:t>
                </a:r>
                <a:r>
                  <a:rPr lang="ru-RU" b="1" dirty="0"/>
                  <a:t>Корень из 25</a:t>
                </a:r>
                <a:r>
                  <a:rPr lang="ru-RU" dirty="0"/>
                  <a:t> будет звучать как </a:t>
                </a:r>
                <a:r>
                  <a:rPr lang="ru-RU" b="1" dirty="0" err="1"/>
                  <a:t>square</a:t>
                </a:r>
                <a:r>
                  <a:rPr lang="ru-RU" b="1" dirty="0"/>
                  <a:t> </a:t>
                </a:r>
                <a:r>
                  <a:rPr lang="ru-RU" b="1" dirty="0" err="1"/>
                  <a:t>root</a:t>
                </a:r>
                <a:r>
                  <a:rPr lang="ru-RU" b="1" dirty="0"/>
                  <a:t> </a:t>
                </a:r>
                <a:r>
                  <a:rPr lang="ru-RU" b="1" dirty="0" err="1"/>
                  <a:t>of</a:t>
                </a:r>
                <a:r>
                  <a:rPr lang="ru-RU" b="1" dirty="0"/>
                  <a:t> 25</a:t>
                </a:r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latin typeface="Cambria Math"/>
                            </a:rPr>
                            <m:t>𝟏𝟔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𝟒</m:t>
                          </m:r>
                        </m:e>
                      </m:rad>
                    </m:oMath>
                  </m:oMathPara>
                </a14:m>
                <a:endParaRPr lang="ru-RU" dirty="0"/>
              </a:p>
              <a:p>
                <a:r>
                  <a:rPr lang="en-US" dirty="0"/>
                  <a:t>the square root of sixteen is four</a:t>
                </a:r>
                <a:endParaRPr lang="ru-RU" dirty="0"/>
              </a:p>
              <a:p>
                <a:r>
                  <a:rPr lang="ru-RU" dirty="0"/>
                  <a:t>квадратный корень из шестнадцати равен четырём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0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√X * 63 = 89Y</a:t>
            </a:r>
            <a:endParaRPr lang="ru-RU" dirty="0"/>
          </a:p>
          <a:p>
            <a:pPr lvl="1"/>
            <a:r>
              <a:rPr lang="en-US" dirty="0"/>
              <a:t>the square root of X times sixty-three equals eighty-nine times Y</a:t>
            </a:r>
            <a:endParaRPr lang="ru-RU" dirty="0"/>
          </a:p>
          <a:p>
            <a:pPr lvl="1"/>
            <a:r>
              <a:rPr lang="ru-RU" dirty="0"/>
              <a:t>квадратный корень из икс умножить на шестьдесят три равно восемьдесят девять игрек</a:t>
            </a:r>
          </a:p>
          <a:p>
            <a:r>
              <a:rPr lang="en-US" b="1" dirty="0"/>
              <a:t>56*Y – 34 </a:t>
            </a:r>
            <a:r>
              <a:rPr lang="en-US" b="1" dirty="0" smtClean="0"/>
              <a:t>=</a:t>
            </a:r>
            <a:r>
              <a:rPr lang="ru-RU" b="1" dirty="0" smtClean="0"/>
              <a:t> </a:t>
            </a:r>
            <a:r>
              <a:rPr lang="en-US" b="1" dirty="0" smtClean="0"/>
              <a:t>X</a:t>
            </a:r>
            <a:r>
              <a:rPr lang="en-US" b="1" baseline="30000" dirty="0" smtClean="0"/>
              <a:t>2</a:t>
            </a:r>
            <a:endParaRPr lang="ru-RU" dirty="0"/>
          </a:p>
          <a:p>
            <a:pPr lvl="1"/>
            <a:r>
              <a:rPr lang="en-US" dirty="0"/>
              <a:t>fifty-six times Y plus negative thirty-four equals X </a:t>
            </a:r>
            <a:r>
              <a:rPr lang="en-US" dirty="0" smtClean="0"/>
              <a:t>squared</a:t>
            </a:r>
            <a:endParaRPr lang="ru-RU" dirty="0" smtClean="0"/>
          </a:p>
          <a:p>
            <a:pPr lvl="1"/>
            <a:r>
              <a:rPr lang="ru-RU" dirty="0"/>
              <a:t>пятьдесят шесть игрек минус тридцать четыре равно икс в </a:t>
            </a:r>
            <a:r>
              <a:rPr lang="ru-RU" dirty="0" smtClean="0"/>
              <a:t>квадрате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1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Степень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435280" cy="5112568"/>
              </a:xfrm>
            </p:spPr>
            <p:txBody>
              <a:bodyPr>
                <a:normAutofit/>
              </a:bodyPr>
              <a:lstStyle/>
              <a:p>
                <a:r>
                  <a:rPr lang="ru-RU" b="1" dirty="0" smtClean="0"/>
                  <a:t>Два в квадрате — </a:t>
                </a:r>
                <a:r>
                  <a:rPr lang="ru-RU" b="1" dirty="0" err="1"/>
                  <a:t>two</a:t>
                </a:r>
                <a:r>
                  <a:rPr lang="ru-RU" b="1" dirty="0"/>
                  <a:t> </a:t>
                </a:r>
                <a:r>
                  <a:rPr lang="ru-RU" b="1" dirty="0" err="1" smtClean="0"/>
                  <a:t>squared</a:t>
                </a:r>
                <a:r>
                  <a:rPr lang="ru-RU" b="1" dirty="0" smtClean="0"/>
                  <a:t> </a:t>
                </a:r>
                <a:r>
                  <a:rPr lang="en-US" b="1" dirty="0" smtClean="0"/>
                  <a:t>	2</a:t>
                </a:r>
                <a:r>
                  <a:rPr lang="en-US" b="1" baseline="30000" dirty="0" smtClean="0"/>
                  <a:t>2</a:t>
                </a:r>
                <a:endParaRPr lang="ru-RU" b="1" baseline="30000" dirty="0" smtClean="0"/>
              </a:p>
              <a:p>
                <a:r>
                  <a:rPr lang="ru-RU" b="1" dirty="0" smtClean="0"/>
                  <a:t>Два </a:t>
                </a:r>
                <a:r>
                  <a:rPr lang="ru-RU" b="1" dirty="0"/>
                  <a:t>в кубе — </a:t>
                </a:r>
                <a:r>
                  <a:rPr lang="ru-RU" b="1" dirty="0" err="1"/>
                  <a:t>two</a:t>
                </a:r>
                <a:r>
                  <a:rPr lang="ru-RU" b="1" dirty="0"/>
                  <a:t> </a:t>
                </a:r>
                <a:r>
                  <a:rPr lang="ru-RU" b="1" dirty="0" err="1" smtClean="0"/>
                  <a:t>cube</a:t>
                </a:r>
                <a:r>
                  <a:rPr lang="en-US" b="1" dirty="0" smtClean="0"/>
                  <a:t>d</a:t>
                </a:r>
                <a:r>
                  <a:rPr lang="ru-RU" dirty="0" smtClean="0"/>
                  <a:t> </a:t>
                </a:r>
                <a:r>
                  <a:rPr lang="en-US" dirty="0" smtClean="0"/>
                  <a:t>		</a:t>
                </a:r>
                <a:r>
                  <a:rPr lang="en-US" b="1" dirty="0" smtClean="0"/>
                  <a:t>2</a:t>
                </a:r>
                <a:r>
                  <a:rPr lang="en-US" b="1" baseline="30000" dirty="0" smtClean="0"/>
                  <a:t>3</a:t>
                </a:r>
                <a:endParaRPr lang="ru-RU" b="1" baseline="30000" dirty="0"/>
              </a:p>
              <a:p>
                <a:r>
                  <a:rPr lang="ru-RU" b="1" dirty="0" smtClean="0"/>
                  <a:t>Два</a:t>
                </a:r>
                <a:r>
                  <a:rPr lang="ru-RU" dirty="0" smtClean="0"/>
                  <a:t> </a:t>
                </a:r>
                <a:r>
                  <a:rPr lang="ru-RU" dirty="0"/>
                  <a:t>в любой другой степени, </a:t>
                </a:r>
                <a:r>
                  <a:rPr lang="ru-RU" b="1" dirty="0" smtClean="0"/>
                  <a:t>в </a:t>
                </a:r>
                <a:r>
                  <a:rPr lang="ru-RU" b="1" dirty="0"/>
                  <a:t>степени х — </a:t>
                </a:r>
                <a:r>
                  <a:rPr lang="ru-RU" b="1" dirty="0" err="1"/>
                  <a:t>two</a:t>
                </a:r>
                <a:r>
                  <a:rPr lang="ru-RU" b="1" dirty="0"/>
                  <a:t> </a:t>
                </a:r>
                <a:r>
                  <a:rPr lang="ru-RU" b="1" dirty="0" err="1"/>
                  <a:t>to</a:t>
                </a:r>
                <a:r>
                  <a:rPr lang="ru-RU" b="1" dirty="0"/>
                  <a:t> </a:t>
                </a:r>
                <a:r>
                  <a:rPr lang="ru-RU" b="1" dirty="0" err="1"/>
                  <a:t>the</a:t>
                </a:r>
                <a:r>
                  <a:rPr lang="ru-RU" b="1" dirty="0"/>
                  <a:t> </a:t>
                </a:r>
                <a:r>
                  <a:rPr lang="ru-RU" b="1" dirty="0" err="1"/>
                  <a:t>power</a:t>
                </a:r>
                <a:r>
                  <a:rPr lang="ru-RU" b="1" dirty="0"/>
                  <a:t> </a:t>
                </a:r>
                <a:r>
                  <a:rPr lang="en-US" b="1" dirty="0" smtClean="0"/>
                  <a:t>of </a:t>
                </a:r>
                <a:r>
                  <a:rPr lang="ru-RU" b="1" dirty="0" smtClean="0"/>
                  <a:t>x</a:t>
                </a:r>
                <a:r>
                  <a:rPr lang="en-US" b="1" dirty="0" smtClean="0"/>
                  <a:t>		2</a:t>
                </a:r>
                <a:r>
                  <a:rPr lang="en-US" b="1" baseline="30000" dirty="0" smtClean="0"/>
                  <a:t>x</a:t>
                </a:r>
                <a:endParaRPr lang="ru-RU" b="1" baseline="30000" dirty="0"/>
              </a:p>
              <a:p>
                <a:r>
                  <a:rPr lang="ru-RU" dirty="0" smtClean="0"/>
                  <a:t> Если соединить </a:t>
                </a:r>
                <a:r>
                  <a:rPr lang="ru-RU" dirty="0"/>
                  <a:t>корень и степени в одной формуле и </a:t>
                </a:r>
                <a:r>
                  <a:rPr lang="ru-RU" dirty="0" smtClean="0"/>
                  <a:t>написать </a:t>
                </a:r>
                <a:r>
                  <a:rPr lang="ru-RU" b="1" dirty="0" smtClean="0"/>
                  <a:t>корень </a:t>
                </a:r>
                <a:r>
                  <a:rPr lang="ru-RU" b="1" dirty="0"/>
                  <a:t>n-ой степени из x</a:t>
                </a:r>
                <a:r>
                  <a:rPr lang="ru-RU" dirty="0"/>
                  <a:t>, то получим </a:t>
                </a:r>
                <a:r>
                  <a:rPr lang="ru-RU" b="1" dirty="0"/>
                  <a:t>N-</a:t>
                </a:r>
                <a:r>
                  <a:rPr lang="ru-RU" b="1" dirty="0" err="1"/>
                  <a:t>th</a:t>
                </a:r>
                <a:r>
                  <a:rPr lang="ru-RU" b="1" dirty="0"/>
                  <a:t> </a:t>
                </a:r>
                <a:r>
                  <a:rPr lang="ru-RU" b="1" dirty="0" err="1"/>
                  <a:t>root</a:t>
                </a:r>
                <a:r>
                  <a:rPr lang="ru-RU" b="1" dirty="0"/>
                  <a:t> </a:t>
                </a:r>
                <a:r>
                  <a:rPr lang="ru-RU" b="1" dirty="0" err="1"/>
                  <a:t>of</a:t>
                </a:r>
                <a:r>
                  <a:rPr lang="ru-RU" b="1" dirty="0"/>
                  <a:t> </a:t>
                </a:r>
                <a:r>
                  <a:rPr lang="ru-RU" b="1" dirty="0" smtClean="0"/>
                  <a:t>x</a:t>
                </a:r>
                <a:r>
                  <a:rPr lang="en-US" b="1" dirty="0" smtClean="0"/>
                  <a:t>: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/>
                        </a:rPr>
                        <m:t>𝑍</m:t>
                      </m:r>
                      <m:r>
                        <a:rPr lang="en-US" sz="3600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3600" b="0" i="1" smtClean="0">
                              <a:latin typeface="Cambria Math"/>
                            </a:rPr>
                            <m:t>𝑛</m:t>
                          </m:r>
                        </m:deg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435280" cy="5112568"/>
              </a:xfrm>
              <a:blipFill rotWithShape="1">
                <a:blip r:embed="rId2"/>
                <a:stretch>
                  <a:fillRect l="-1590" t="-1551" r="-5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252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10</a:t>
            </a:r>
            <a:r>
              <a:rPr lang="en-US" baseline="30000" dirty="0"/>
              <a:t>4</a:t>
            </a:r>
            <a:endParaRPr lang="ru-RU" dirty="0"/>
          </a:p>
          <a:p>
            <a:r>
              <a:rPr lang="en-US" dirty="0"/>
              <a:t>ten to the fourth power</a:t>
            </a:r>
            <a:endParaRPr lang="ru-RU" dirty="0"/>
          </a:p>
          <a:p>
            <a:r>
              <a:rPr lang="ru-RU" dirty="0"/>
              <a:t>десять в четвёртой степени</a:t>
            </a:r>
          </a:p>
          <a:p>
            <a:r>
              <a:rPr lang="ru-RU" b="1" dirty="0"/>
              <a:t>3</a:t>
            </a:r>
            <a:r>
              <a:rPr lang="ru-RU" b="1" baseline="30000" dirty="0"/>
              <a:t>2</a:t>
            </a:r>
            <a:endParaRPr lang="ru-RU" dirty="0"/>
          </a:p>
          <a:p>
            <a:r>
              <a:rPr lang="ru-RU" dirty="0" err="1"/>
              <a:t>three</a:t>
            </a:r>
            <a:r>
              <a:rPr lang="ru-RU" dirty="0"/>
              <a:t> </a:t>
            </a:r>
            <a:r>
              <a:rPr lang="ru-RU" dirty="0" err="1"/>
              <a:t>squared</a:t>
            </a:r>
            <a:endParaRPr lang="ru-RU" dirty="0"/>
          </a:p>
          <a:p>
            <a:r>
              <a:rPr lang="ru-RU" dirty="0"/>
              <a:t>три в квадрате</a:t>
            </a:r>
          </a:p>
          <a:p>
            <a:r>
              <a:rPr lang="ru-RU" b="1" dirty="0"/>
              <a:t>31</a:t>
            </a:r>
            <a:r>
              <a:rPr lang="ru-RU" b="1" baseline="30000" dirty="0"/>
              <a:t>61</a:t>
            </a:r>
            <a:endParaRPr lang="ru-RU" dirty="0"/>
          </a:p>
          <a:p>
            <a:r>
              <a:rPr lang="en-US" dirty="0"/>
              <a:t>thirty-one to the sixty-first power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336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Тригонометрические функции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b="1" dirty="0"/>
              <a:t>синус — </a:t>
            </a:r>
            <a:r>
              <a:rPr lang="ru-RU" b="1" dirty="0" err="1"/>
              <a:t>sine</a:t>
            </a:r>
            <a:endParaRPr lang="ru-RU" dirty="0"/>
          </a:p>
          <a:p>
            <a:pPr lvl="0"/>
            <a:r>
              <a:rPr lang="ru-RU" b="1" dirty="0"/>
              <a:t>косинус — </a:t>
            </a:r>
            <a:r>
              <a:rPr lang="ru-RU" b="1" dirty="0" err="1"/>
              <a:t>cosine</a:t>
            </a:r>
            <a:endParaRPr lang="ru-RU" dirty="0"/>
          </a:p>
          <a:p>
            <a:pPr lvl="0"/>
            <a:r>
              <a:rPr lang="ru-RU" b="1" dirty="0"/>
              <a:t>тангенс — </a:t>
            </a:r>
            <a:r>
              <a:rPr lang="ru-RU" b="1" dirty="0" err="1"/>
              <a:t>tangent</a:t>
            </a:r>
            <a:endParaRPr lang="ru-RU" dirty="0"/>
          </a:p>
          <a:p>
            <a:pPr lvl="0"/>
            <a:r>
              <a:rPr lang="ru-RU" b="1" dirty="0"/>
              <a:t>котангенс — </a:t>
            </a:r>
            <a:r>
              <a:rPr lang="ru-RU" b="1" dirty="0" err="1"/>
              <a:t>cotangent</a:t>
            </a:r>
            <a:endParaRPr lang="ru-RU" dirty="0"/>
          </a:p>
          <a:p>
            <a:pPr lvl="0"/>
            <a:r>
              <a:rPr lang="ru-RU" b="1" dirty="0"/>
              <a:t>арксинус — </a:t>
            </a:r>
            <a:r>
              <a:rPr lang="ru-RU" b="1" dirty="0" err="1"/>
              <a:t>arc</a:t>
            </a:r>
            <a:r>
              <a:rPr lang="ru-RU" b="1" dirty="0"/>
              <a:t>/</a:t>
            </a:r>
            <a:r>
              <a:rPr lang="ru-RU" b="1" dirty="0" err="1"/>
              <a:t>inverse</a:t>
            </a:r>
            <a:r>
              <a:rPr lang="ru-RU" b="1" dirty="0"/>
              <a:t> </a:t>
            </a:r>
            <a:r>
              <a:rPr lang="ru-RU" b="1" dirty="0" err="1"/>
              <a:t>sine</a:t>
            </a:r>
            <a:endParaRPr lang="ru-RU" dirty="0"/>
          </a:p>
          <a:p>
            <a:r>
              <a:rPr lang="ru-RU" b="1" dirty="0"/>
              <a:t>гиперболический синус — </a:t>
            </a:r>
            <a:r>
              <a:rPr lang="ru-RU" b="1" dirty="0" err="1"/>
              <a:t>hyperbolic</a:t>
            </a:r>
            <a:r>
              <a:rPr lang="ru-RU" b="1" dirty="0"/>
              <a:t> </a:t>
            </a:r>
            <a:r>
              <a:rPr lang="ru-RU" b="1" dirty="0" err="1" smtClean="0"/>
              <a:t>sine</a:t>
            </a:r>
            <a:endParaRPr lang="ru-RU" b="1" dirty="0" smtClean="0"/>
          </a:p>
          <a:p>
            <a:r>
              <a:rPr lang="ru-RU" dirty="0"/>
              <a:t>С этими функциями </a:t>
            </a:r>
            <a:r>
              <a:rPr lang="ru-RU" dirty="0" smtClean="0"/>
              <a:t>употребляется </a:t>
            </a:r>
            <a:r>
              <a:rPr lang="ru-RU" dirty="0"/>
              <a:t>предлог </a:t>
            </a:r>
            <a:r>
              <a:rPr lang="ru-RU" b="1" dirty="0" err="1"/>
              <a:t>of</a:t>
            </a:r>
            <a:r>
              <a:rPr lang="ru-RU" dirty="0"/>
              <a:t>, если после них вы употребляете какое-либо число.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en-US" dirty="0"/>
              <a:t>, </a:t>
            </a:r>
            <a:r>
              <a:rPr lang="ru-RU" b="1" dirty="0"/>
              <a:t>косинус х</a:t>
            </a:r>
            <a:r>
              <a:rPr lang="en-US" b="1" dirty="0"/>
              <a:t> — cos x — cosine of x</a:t>
            </a:r>
            <a:r>
              <a:rPr lang="en-US" dirty="0"/>
              <a:t>, </a:t>
            </a:r>
            <a:r>
              <a:rPr lang="ru-RU" b="1" dirty="0"/>
              <a:t>арксинус х</a:t>
            </a:r>
            <a:r>
              <a:rPr lang="en-US" b="1" dirty="0"/>
              <a:t> — </a:t>
            </a:r>
            <a:r>
              <a:rPr lang="en-US" b="1" dirty="0" err="1"/>
              <a:t>arcsin</a:t>
            </a:r>
            <a:r>
              <a:rPr lang="en-US" b="1" dirty="0"/>
              <a:t> x- inverse sine of x</a:t>
            </a:r>
            <a:r>
              <a:rPr lang="en-US" b="1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16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Логарифм и интеграл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Логарифм </a:t>
            </a:r>
            <a:r>
              <a:rPr lang="ru-RU" b="1" dirty="0"/>
              <a:t>—</a:t>
            </a:r>
            <a:r>
              <a:rPr lang="ru-RU" b="1" dirty="0" smtClean="0"/>
              <a:t> </a:t>
            </a:r>
            <a:r>
              <a:rPr lang="ru-RU" b="1" dirty="0" err="1" smtClean="0"/>
              <a:t>logarithm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log</a:t>
            </a:r>
            <a:r>
              <a:rPr lang="ru-RU" dirty="0"/>
              <a:t>) 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Интеграл </a:t>
            </a:r>
            <a:r>
              <a:rPr lang="ru-RU" b="1" dirty="0"/>
              <a:t>—</a:t>
            </a:r>
            <a:r>
              <a:rPr lang="ru-RU" b="1" dirty="0" smtClean="0"/>
              <a:t> </a:t>
            </a:r>
            <a:r>
              <a:rPr lang="ru-RU" b="1" dirty="0" err="1" smtClean="0"/>
              <a:t>integral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Антилогарифм </a:t>
            </a:r>
            <a:r>
              <a:rPr lang="ru-RU" b="1" dirty="0"/>
              <a:t>— </a:t>
            </a:r>
            <a:r>
              <a:rPr lang="ru-RU" b="1" dirty="0" err="1"/>
              <a:t>antilogarithm</a:t>
            </a:r>
            <a:r>
              <a:rPr lang="ru-RU" b="1" dirty="0"/>
              <a:t> или </a:t>
            </a:r>
            <a:r>
              <a:rPr lang="ru-RU" b="1" dirty="0" err="1" smtClean="0"/>
              <a:t>antilog</a:t>
            </a:r>
            <a:endParaRPr lang="ru-RU" b="1" dirty="0" smtClean="0"/>
          </a:p>
          <a:p>
            <a:r>
              <a:rPr lang="ru-RU" b="1" dirty="0" smtClean="0"/>
              <a:t>Функция </a:t>
            </a:r>
            <a:r>
              <a:rPr lang="ru-RU" b="1" dirty="0"/>
              <a:t>— </a:t>
            </a:r>
            <a:r>
              <a:rPr lang="ru-RU" b="1" dirty="0" err="1" smtClean="0"/>
              <a:t>function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Сумма </a:t>
            </a:r>
            <a:r>
              <a:rPr lang="ru-RU" b="1" dirty="0"/>
              <a:t>— ∑ — </a:t>
            </a:r>
            <a:r>
              <a:rPr lang="ru-RU" b="1" dirty="0" err="1" smtClean="0"/>
              <a:t>sum</a:t>
            </a:r>
            <a:r>
              <a:rPr lang="ru-RU" b="1" dirty="0" smtClean="0"/>
              <a:t>/</a:t>
            </a:r>
            <a:r>
              <a:rPr lang="ru-RU" b="1" dirty="0" err="1" smtClean="0"/>
              <a:t>sumation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Разность </a:t>
            </a:r>
            <a:r>
              <a:rPr lang="ru-RU" b="1" dirty="0"/>
              <a:t>— </a:t>
            </a:r>
            <a:r>
              <a:rPr lang="ru-RU" dirty="0"/>
              <a:t>Δ</a:t>
            </a:r>
            <a:r>
              <a:rPr lang="ru-RU" b="1" dirty="0"/>
              <a:t> — </a:t>
            </a:r>
            <a:r>
              <a:rPr lang="ru-RU" b="1" dirty="0" err="1" smtClean="0"/>
              <a:t>delta</a:t>
            </a:r>
            <a:r>
              <a:rPr lang="ru-RU" b="1" dirty="0" smtClean="0"/>
              <a:t>/</a:t>
            </a:r>
            <a:r>
              <a:rPr lang="ru-RU" b="1" dirty="0" err="1" smtClean="0"/>
              <a:t>difference</a:t>
            </a:r>
            <a:endParaRPr lang="ru-RU" b="1" dirty="0" smtClean="0"/>
          </a:p>
          <a:p>
            <a:r>
              <a:rPr lang="ru-RU" b="1" dirty="0" smtClean="0"/>
              <a:t>Например</a:t>
            </a:r>
            <a:endParaRPr lang="ru-RU" b="1" dirty="0"/>
          </a:p>
          <a:p>
            <a:pPr lvl="1"/>
            <a:r>
              <a:rPr lang="ru-RU" b="1" dirty="0" smtClean="0"/>
              <a:t>логарифм </a:t>
            </a:r>
            <a:r>
              <a:rPr lang="ru-RU" b="1" dirty="0"/>
              <a:t>от</a:t>
            </a:r>
            <a:r>
              <a:rPr lang="en-US" b="1" dirty="0"/>
              <a:t> b — log b — logarithm of b</a:t>
            </a:r>
            <a:r>
              <a:rPr lang="en-US" dirty="0"/>
              <a:t>.</a:t>
            </a:r>
            <a:endParaRPr lang="ru-RU" dirty="0"/>
          </a:p>
          <a:p>
            <a:pPr lvl="1"/>
            <a:r>
              <a:rPr lang="ru-RU" b="1" dirty="0" smtClean="0"/>
              <a:t>функция </a:t>
            </a:r>
            <a:r>
              <a:rPr lang="ru-RU" b="1" dirty="0"/>
              <a:t>от х — f (x) — </a:t>
            </a:r>
            <a:r>
              <a:rPr lang="ru-RU" b="1" dirty="0" err="1"/>
              <a:t>function</a:t>
            </a:r>
            <a:r>
              <a:rPr lang="ru-RU" b="1" dirty="0"/>
              <a:t> </a:t>
            </a:r>
            <a:r>
              <a:rPr lang="ru-RU" b="1" dirty="0" err="1"/>
              <a:t>of</a:t>
            </a:r>
            <a:r>
              <a:rPr lang="ru-RU" b="1" dirty="0"/>
              <a:t> x</a:t>
            </a:r>
            <a:endParaRPr lang="ru-RU" dirty="0"/>
          </a:p>
          <a:p>
            <a:pPr lvl="1"/>
            <a:r>
              <a:rPr lang="ru-RU" b="1" dirty="0"/>
              <a:t>интеграл</a:t>
            </a:r>
            <a:r>
              <a:rPr lang="en-US" b="1" dirty="0"/>
              <a:t> f </a:t>
            </a:r>
            <a:r>
              <a:rPr lang="ru-RU" b="1" dirty="0"/>
              <a:t>от</a:t>
            </a:r>
            <a:r>
              <a:rPr lang="en-US" b="1" dirty="0"/>
              <a:t> x </a:t>
            </a:r>
            <a:r>
              <a:rPr lang="ru-RU" b="1" dirty="0"/>
              <a:t>по</a:t>
            </a:r>
            <a:r>
              <a:rPr lang="en-US" b="1" dirty="0"/>
              <a:t> d</a:t>
            </a:r>
            <a:r>
              <a:rPr lang="ru-RU" b="1" dirty="0"/>
              <a:t>х</a:t>
            </a:r>
            <a:r>
              <a:rPr lang="en-US" b="1" dirty="0"/>
              <a:t> -</a:t>
            </a:r>
            <a:r>
              <a:rPr lang="en-US" dirty="0"/>
              <a:t> </a:t>
            </a:r>
            <a:r>
              <a:rPr lang="en-US" dirty="0" err="1"/>
              <a:t>ʃ</a:t>
            </a:r>
            <a:r>
              <a:rPr lang="en-US" b="1" dirty="0" err="1"/>
              <a:t>f</a:t>
            </a:r>
            <a:r>
              <a:rPr lang="en-US" b="1" dirty="0"/>
              <a:t>(x)dx — integral of the f of x over dx</a:t>
            </a:r>
            <a:endParaRPr lang="ru-RU" dirty="0"/>
          </a:p>
          <a:p>
            <a:r>
              <a:rPr lang="ru-RU" b="1" dirty="0"/>
              <a:t>Верхний предел логарифма</a:t>
            </a:r>
            <a:r>
              <a:rPr lang="en-US" b="1" dirty="0"/>
              <a:t> — upper </a:t>
            </a:r>
            <a:r>
              <a:rPr lang="en-US" b="1" dirty="0" smtClean="0"/>
              <a:t>limit </a:t>
            </a:r>
            <a:endParaRPr lang="ru-RU" b="1" dirty="0" smtClean="0"/>
          </a:p>
          <a:p>
            <a:r>
              <a:rPr lang="ru-RU" b="1" dirty="0" smtClean="0"/>
              <a:t>Нижний </a:t>
            </a:r>
            <a:r>
              <a:rPr lang="ru-RU" b="1" dirty="0"/>
              <a:t>предел</a:t>
            </a:r>
            <a:r>
              <a:rPr lang="en-US" b="1" dirty="0"/>
              <a:t> — lower limit.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32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Log </a:t>
            </a:r>
            <a:r>
              <a:rPr lang="en-US" b="1" baseline="-25000" dirty="0"/>
              <a:t>12</a:t>
            </a:r>
            <a:r>
              <a:rPr lang="en-US" b="1" dirty="0"/>
              <a:t> (12) = 1</a:t>
            </a:r>
            <a:endParaRPr lang="ru-RU" dirty="0"/>
          </a:p>
          <a:p>
            <a:pPr lvl="1"/>
            <a:r>
              <a:rPr lang="en-US" dirty="0"/>
              <a:t>logarithm twelve with a base of twelve equals one</a:t>
            </a:r>
            <a:endParaRPr lang="ru-RU" dirty="0"/>
          </a:p>
          <a:p>
            <a:pPr lvl="1"/>
            <a:r>
              <a:rPr lang="ru-RU" dirty="0"/>
              <a:t>логарифм двенадцати с основанием двенадцать равен единице</a:t>
            </a:r>
          </a:p>
          <a:p>
            <a:endParaRPr lang="ru-RU" b="1" dirty="0" smtClean="0"/>
          </a:p>
          <a:p>
            <a:r>
              <a:rPr lang="en-US" b="1" dirty="0" smtClean="0"/>
              <a:t>Log </a:t>
            </a:r>
            <a:r>
              <a:rPr lang="en-US" b="1" baseline="-25000" dirty="0"/>
              <a:t>3</a:t>
            </a:r>
            <a:r>
              <a:rPr lang="en-US" b="1" dirty="0"/>
              <a:t> (81) = 4</a:t>
            </a:r>
            <a:endParaRPr lang="ru-RU" dirty="0"/>
          </a:p>
          <a:p>
            <a:pPr lvl="1"/>
            <a:r>
              <a:rPr lang="en-US" dirty="0"/>
              <a:t>logarithm eighty-one with a base of three equals four</a:t>
            </a:r>
            <a:endParaRPr lang="ru-RU" dirty="0"/>
          </a:p>
          <a:p>
            <a:pPr lvl="1"/>
            <a:r>
              <a:rPr lang="ru-RU" dirty="0"/>
              <a:t>логарифм восьмидесяти одного с основанием три равен </a:t>
            </a:r>
            <a:r>
              <a:rPr lang="ru-RU" dirty="0" smtClean="0"/>
              <a:t>четырём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51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0"/>
          <a:stretch/>
        </p:blipFill>
        <p:spPr bwMode="auto">
          <a:xfrm>
            <a:off x="1475656" y="2132856"/>
            <a:ext cx="6523037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1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0247"/>
            <a:ext cx="7560840" cy="674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3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32" t="6280" r="4493" b="369"/>
          <a:stretch/>
        </p:blipFill>
        <p:spPr bwMode="auto">
          <a:xfrm>
            <a:off x="1691680" y="498105"/>
            <a:ext cx="5616624" cy="572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51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51" r="1162"/>
          <a:stretch/>
        </p:blipFill>
        <p:spPr bwMode="auto">
          <a:xfrm>
            <a:off x="1523811" y="692696"/>
            <a:ext cx="633489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60432" cy="515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22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14450"/>
            <a:ext cx="86868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0030"/>
            <a:ext cx="8784976" cy="652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04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573</Words>
  <Application>Microsoft Office PowerPoint</Application>
  <PresentationFormat>Экран (4:3)</PresentationFormat>
  <Paragraphs>124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Как читаются математические формулы на английском</vt:lpstr>
      <vt:lpstr>Знаки</vt:lpstr>
      <vt:lpstr>Примеры</vt:lpstr>
      <vt:lpstr>Примеры</vt:lpstr>
      <vt:lpstr>Дробные числа</vt:lpstr>
      <vt:lpstr>Дробные части</vt:lpstr>
      <vt:lpstr>Пример</vt:lpstr>
      <vt:lpstr>Квадратный корень </vt:lpstr>
      <vt:lpstr>Примеры</vt:lpstr>
      <vt:lpstr>Степень</vt:lpstr>
      <vt:lpstr>Примеры</vt:lpstr>
      <vt:lpstr>Тригонометрические функции</vt:lpstr>
      <vt:lpstr>Логарифм и интеграл </vt:lpstr>
      <vt:lpstr>Примеры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читаются математические формулы на английском</dc:title>
  <dc:creator>Назаренко Ольга Брониславовна</dc:creator>
  <cp:lastModifiedBy>Назаренко Ольга Брониславовна</cp:lastModifiedBy>
  <cp:revision>19</cp:revision>
  <dcterms:modified xsi:type="dcterms:W3CDTF">2019-10-07T06:37:28Z</dcterms:modified>
</cp:coreProperties>
</file>