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301" r:id="rId3"/>
    <p:sldId id="302" r:id="rId4"/>
    <p:sldId id="303" r:id="rId5"/>
    <p:sldId id="304" r:id="rId6"/>
    <p:sldId id="305" r:id="rId7"/>
    <p:sldId id="306" r:id="rId8"/>
    <p:sldId id="322" r:id="rId9"/>
    <p:sldId id="323" r:id="rId10"/>
    <p:sldId id="324" r:id="rId11"/>
    <p:sldId id="309" r:id="rId12"/>
    <p:sldId id="310" r:id="rId13"/>
    <p:sldId id="311" r:id="rId14"/>
    <p:sldId id="312" r:id="rId15"/>
    <p:sldId id="313" r:id="rId16"/>
    <p:sldId id="315" r:id="rId17"/>
    <p:sldId id="314" r:id="rId18"/>
    <p:sldId id="316" r:id="rId19"/>
    <p:sldId id="318" r:id="rId20"/>
    <p:sldId id="317" r:id="rId21"/>
    <p:sldId id="257" r:id="rId22"/>
    <p:sldId id="307" r:id="rId23"/>
    <p:sldId id="258" r:id="rId24"/>
    <p:sldId id="259" r:id="rId25"/>
    <p:sldId id="275" r:id="rId26"/>
    <p:sldId id="276" r:id="rId27"/>
    <p:sldId id="260" r:id="rId28"/>
    <p:sldId id="278" r:id="rId29"/>
    <p:sldId id="277" r:id="rId30"/>
    <p:sldId id="320" r:id="rId31"/>
    <p:sldId id="321" r:id="rId32"/>
    <p:sldId id="261" r:id="rId33"/>
    <p:sldId id="272" r:id="rId34"/>
    <p:sldId id="279" r:id="rId35"/>
    <p:sldId id="280" r:id="rId36"/>
    <p:sldId id="326" r:id="rId37"/>
    <p:sldId id="325" r:id="rId38"/>
    <p:sldId id="281" r:id="rId39"/>
    <p:sldId id="327" r:id="rId40"/>
    <p:sldId id="328" r:id="rId41"/>
    <p:sldId id="329" r:id="rId42"/>
    <p:sldId id="332" r:id="rId43"/>
    <p:sldId id="331" r:id="rId44"/>
    <p:sldId id="330" r:id="rId45"/>
    <p:sldId id="333" r:id="rId46"/>
    <p:sldId id="334" r:id="rId47"/>
    <p:sldId id="335" r:id="rId48"/>
    <p:sldId id="262" r:id="rId49"/>
    <p:sldId id="336" r:id="rId50"/>
    <p:sldId id="337" r:id="rId51"/>
    <p:sldId id="339" r:id="rId52"/>
    <p:sldId id="342" r:id="rId53"/>
    <p:sldId id="340" r:id="rId54"/>
    <p:sldId id="341" r:id="rId55"/>
    <p:sldId id="274" r:id="rId56"/>
    <p:sldId id="282" r:id="rId57"/>
    <p:sldId id="292" r:id="rId58"/>
    <p:sldId id="291" r:id="rId59"/>
    <p:sldId id="290" r:id="rId60"/>
    <p:sldId id="289" r:id="rId61"/>
    <p:sldId id="288" r:id="rId62"/>
    <p:sldId id="287" r:id="rId63"/>
    <p:sldId id="286" r:id="rId64"/>
    <p:sldId id="285" r:id="rId65"/>
    <p:sldId id="284" r:id="rId66"/>
    <p:sldId id="270" r:id="rId67"/>
    <p:sldId id="294" r:id="rId68"/>
    <p:sldId id="293" r:id="rId69"/>
    <p:sldId id="295" r:id="rId70"/>
    <p:sldId id="263" r:id="rId71"/>
    <p:sldId id="264" r:id="rId72"/>
    <p:sldId id="297" r:id="rId73"/>
    <p:sldId id="296" r:id="rId74"/>
    <p:sldId id="265" r:id="rId75"/>
    <p:sldId id="298" r:id="rId76"/>
    <p:sldId id="266" r:id="rId77"/>
    <p:sldId id="299" r:id="rId78"/>
    <p:sldId id="269" r:id="rId79"/>
    <p:sldId id="267" r:id="rId80"/>
    <p:sldId id="300" r:id="rId8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4" autoAdjust="0"/>
    <p:restoredTop sz="94660"/>
  </p:normalViewPr>
  <p:slideViewPr>
    <p:cSldViewPr>
      <p:cViewPr>
        <p:scale>
          <a:sx n="78" d="100"/>
          <a:sy n="78" d="100"/>
        </p:scale>
        <p:origin x="-2598" y="-7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000" dirty="0"/>
              <a:t>Политические стратегии в сфере производства и бизнеса</a:t>
            </a:r>
          </a:p>
        </p:txBody>
      </p:sp>
      <p:pic>
        <p:nvPicPr>
          <p:cNvPr id="1026" name="Picture 2" descr="C:\Users\nav\Desktop\politician-e14011063619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069176"/>
            <a:ext cx="4906913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92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 smtClean="0">
                <a:solidFill>
                  <a:schemeClr val="tx1"/>
                </a:solidFill>
              </a:rPr>
              <a:t>человек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650" y="2339181"/>
            <a:ext cx="6870700" cy="3048000"/>
          </a:xfrm>
        </p:spPr>
      </p:pic>
    </p:spTree>
    <p:extLst>
      <p:ext uri="{BB962C8B-B14F-4D97-AF65-F5344CB8AC3E}">
        <p14:creationId xmlns:p14="http://schemas.microsoft.com/office/powerpoint/2010/main" val="113870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/>
              <a:t>поведенческая </a:t>
            </a:r>
            <a:r>
              <a:rPr lang="ru-RU" sz="4000" b="1" dirty="0" smtClean="0"/>
              <a:t>школа</a:t>
            </a:r>
            <a:endParaRPr lang="ru-RU" sz="4000" b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75" y="1600200"/>
            <a:ext cx="7596850" cy="4525963"/>
          </a:xfrm>
        </p:spPr>
      </p:pic>
    </p:spTree>
    <p:extLst>
      <p:ext uri="{BB962C8B-B14F-4D97-AF65-F5344CB8AC3E}">
        <p14:creationId xmlns:p14="http://schemas.microsoft.com/office/powerpoint/2010/main" val="215697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18258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2400" b="1" dirty="0" smtClean="0"/>
              <a:t>поведенческая психология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solidFill>
                  <a:schemeClr val="tx1"/>
                </a:solidFill>
              </a:rPr>
              <a:t>Бихевиоризм – это направление в психологии, изучающее поведенческие особенности людей и </a:t>
            </a:r>
            <a:r>
              <a:rPr lang="ru-RU" sz="2400" dirty="0" smtClean="0">
                <a:solidFill>
                  <a:schemeClr val="tx1"/>
                </a:solidFill>
              </a:rPr>
              <a:t>животных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(Джон </a:t>
            </a:r>
            <a:r>
              <a:rPr lang="ru-RU" sz="2400" dirty="0" err="1" smtClean="0">
                <a:solidFill>
                  <a:schemeClr val="tx1"/>
                </a:solidFill>
              </a:rPr>
              <a:t>Бродес</a:t>
            </a:r>
            <a:r>
              <a:rPr lang="ru-RU" sz="2400" dirty="0" smtClean="0">
                <a:solidFill>
                  <a:schemeClr val="tx1"/>
                </a:solidFill>
              </a:rPr>
              <a:t> Уотсон)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558637"/>
            <a:ext cx="3048000" cy="2609088"/>
          </a:xfrm>
        </p:spPr>
      </p:pic>
    </p:spTree>
    <p:extLst>
      <p:ext uri="{BB962C8B-B14F-4D97-AF65-F5344CB8AC3E}">
        <p14:creationId xmlns:p14="http://schemas.microsoft.com/office/powerpoint/2010/main" val="177945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291264" cy="198013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поведенческая </a:t>
            </a:r>
            <a:r>
              <a:rPr lang="ru-RU" b="1" dirty="0"/>
              <a:t>школа </a:t>
            </a:r>
            <a:r>
              <a:rPr lang="ru-RU" b="1" dirty="0" smtClean="0"/>
              <a:t>управления</a:t>
            </a:r>
            <a:br>
              <a:rPr lang="ru-RU" b="1" dirty="0" smtClean="0"/>
            </a:br>
            <a:r>
              <a:rPr lang="ru-RU" sz="3100" dirty="0" smtClean="0">
                <a:solidFill>
                  <a:schemeClr val="tx1"/>
                </a:solidFill>
              </a:rPr>
              <a:t>Основатель – социолог и психолог Элтон </a:t>
            </a:r>
            <a:r>
              <a:rPr lang="ru-RU" sz="3100" dirty="0" err="1" smtClean="0">
                <a:solidFill>
                  <a:schemeClr val="tx1"/>
                </a:solidFill>
              </a:rPr>
              <a:t>Мэйо</a:t>
            </a:r>
            <a:r>
              <a:rPr lang="ru-RU" sz="3100" dirty="0" smtClean="0">
                <a:solidFill>
                  <a:schemeClr val="tx1"/>
                </a:solidFill>
              </a:rPr>
              <a:t> </a:t>
            </a:r>
            <a:endParaRPr lang="ru-RU" sz="3100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564904"/>
            <a:ext cx="2602473" cy="3528392"/>
          </a:xfrm>
        </p:spPr>
      </p:pic>
    </p:spTree>
    <p:extLst>
      <p:ext uri="{BB962C8B-B14F-4D97-AF65-F5344CB8AC3E}">
        <p14:creationId xmlns:p14="http://schemas.microsoft.com/office/powerpoint/2010/main" val="4477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219256" cy="1371600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п</a:t>
            </a:r>
            <a:r>
              <a:rPr lang="ru-RU" sz="4000" b="1" dirty="0" smtClean="0"/>
              <a:t>оведенческая экономика</a:t>
            </a:r>
            <a:br>
              <a:rPr lang="ru-RU" sz="4000" b="1" dirty="0" smtClean="0"/>
            </a:br>
            <a:r>
              <a:rPr lang="ru-RU" sz="3100" dirty="0" smtClean="0">
                <a:solidFill>
                  <a:schemeClr val="tx1"/>
                </a:solidFill>
              </a:rPr>
              <a:t>Даниэль </a:t>
            </a:r>
            <a:r>
              <a:rPr lang="ru-RU" sz="3100" dirty="0" err="1" smtClean="0">
                <a:solidFill>
                  <a:schemeClr val="tx1"/>
                </a:solidFill>
              </a:rPr>
              <a:t>Канеман</a:t>
            </a:r>
            <a:endParaRPr lang="ru-RU" sz="3100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968" y="1600200"/>
            <a:ext cx="5839952" cy="4525963"/>
          </a:xfrm>
        </p:spPr>
      </p:pic>
    </p:spTree>
    <p:extLst>
      <p:ext uri="{BB962C8B-B14F-4D97-AF65-F5344CB8AC3E}">
        <p14:creationId xmlns:p14="http://schemas.microsoft.com/office/powerpoint/2010/main" val="105355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КОНСТРУИРОВАНИЕ</a:t>
            </a:r>
            <a:br>
              <a:rPr lang="ru-RU" sz="3600" b="1" dirty="0" smtClean="0"/>
            </a:br>
            <a:r>
              <a:rPr lang="ru-RU" sz="2800" b="1" dirty="0" smtClean="0">
                <a:solidFill>
                  <a:schemeClr val="tx1"/>
                </a:solidFill>
              </a:rPr>
              <a:t>Человек - продающий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556792"/>
            <a:ext cx="6696744" cy="4608512"/>
          </a:xfrm>
        </p:spPr>
      </p:pic>
    </p:spTree>
    <p:extLst>
      <p:ext uri="{BB962C8B-B14F-4D97-AF65-F5344CB8AC3E}">
        <p14:creationId xmlns:p14="http://schemas.microsoft.com/office/powerpoint/2010/main" val="1325860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075240" cy="1371600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Массовый человек</a:t>
            </a:r>
            <a:br>
              <a:rPr lang="ru-RU" sz="3600" b="1" dirty="0" smtClean="0"/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50" y="1752600"/>
            <a:ext cx="6997700" cy="4373563"/>
          </a:xfrm>
        </p:spPr>
      </p:pic>
    </p:spTree>
    <p:extLst>
      <p:ext uri="{BB962C8B-B14F-4D97-AF65-F5344CB8AC3E}">
        <p14:creationId xmlns:p14="http://schemas.microsoft.com/office/powerpoint/2010/main" val="2256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571184" cy="1371600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Одномерный человек</a:t>
            </a:r>
            <a:br>
              <a:rPr lang="ru-RU" sz="3600" b="1" dirty="0" smtClean="0"/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45481"/>
            <a:ext cx="7620000" cy="3987800"/>
          </a:xfrm>
        </p:spPr>
      </p:pic>
    </p:spTree>
    <p:extLst>
      <p:ext uri="{BB962C8B-B14F-4D97-AF65-F5344CB8AC3E}">
        <p14:creationId xmlns:p14="http://schemas.microsoft.com/office/powerpoint/2010/main" val="263563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КОНСТРУИРОВАНИЕ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556792"/>
            <a:ext cx="6696744" cy="4608512"/>
          </a:xfrm>
        </p:spPr>
      </p:pic>
    </p:spTree>
    <p:extLst>
      <p:ext uri="{BB962C8B-B14F-4D97-AF65-F5344CB8AC3E}">
        <p14:creationId xmlns:p14="http://schemas.microsoft.com/office/powerpoint/2010/main" val="209042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219256" cy="1692106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КАНАЛЫ ПРОДВИЖЕНИЯ ИНФОРМАЦИИ</a:t>
            </a:r>
            <a:br>
              <a:rPr lang="ru-RU" sz="3600" b="1" dirty="0" smtClean="0"/>
            </a:b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700808"/>
            <a:ext cx="7632848" cy="4536504"/>
          </a:xfrm>
        </p:spPr>
      </p:pic>
    </p:spTree>
    <p:extLst>
      <p:ext uri="{BB962C8B-B14F-4D97-AF65-F5344CB8AC3E}">
        <p14:creationId xmlns:p14="http://schemas.microsoft.com/office/powerpoint/2010/main" val="383801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2160240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СМИ(средства массовой информации, </a:t>
            </a:r>
            <a:r>
              <a:rPr lang="ru-RU" sz="4000" b="1" dirty="0" err="1"/>
              <a:t>mass</a:t>
            </a:r>
            <a:r>
              <a:rPr lang="ru-RU" sz="4000" b="1" dirty="0"/>
              <a:t> </a:t>
            </a:r>
            <a:r>
              <a:rPr lang="ru-RU" sz="4000" b="1" dirty="0" err="1"/>
              <a:t>media</a:t>
            </a:r>
            <a:r>
              <a:rPr lang="ru-RU" sz="4000" b="1" dirty="0"/>
              <a:t>) — </a:t>
            </a:r>
            <a:r>
              <a:rPr lang="ru-RU" sz="3100" b="1" dirty="0">
                <a:solidFill>
                  <a:schemeClr val="tx1"/>
                </a:solidFill>
              </a:rPr>
              <a:t>в совокупности газеты, журналы, радио, телевидение, интернет-издания и т. п.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708920"/>
            <a:ext cx="3456384" cy="34172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991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5616624" cy="5976664"/>
          </a:xfrm>
        </p:spPr>
        <p:txBody>
          <a:bodyPr>
            <a:normAutofit fontScale="90000"/>
          </a:bodyPr>
          <a:lstStyle/>
          <a:p>
            <a:pPr algn="just">
              <a:lnSpc>
                <a:spcPct val="150000"/>
              </a:lnSpc>
            </a:pPr>
            <a:r>
              <a:rPr lang="ru-RU" sz="2000" b="1" dirty="0"/>
              <a:t>Сущностные особенности СМИ </a:t>
            </a:r>
            <a:r>
              <a:rPr lang="ru-RU" sz="2000" b="1" dirty="0">
                <a:solidFill>
                  <a:schemeClr val="tx1"/>
                </a:solidFill>
              </a:rPr>
              <a:t>— </a:t>
            </a:r>
            <a:r>
              <a:rPr lang="ru-RU" sz="2000" dirty="0">
                <a:solidFill>
                  <a:schemeClr val="tx1"/>
                </a:solidFill>
              </a:rPr>
              <a:t>обращенность к массовой аудитории, общедоступность, периодичность, ориентация на определенную аудиторию, способность оказывать идеологическое, политическое, экономическое или организационное воздействие на мнение и поведение человека. аудиторию, способность оказывать идеологическое, политическое, экономическое или организационное воздействие на мнение и поведение человека.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628800"/>
            <a:ext cx="2818458" cy="3121496"/>
          </a:xfrm>
        </p:spPr>
      </p:pic>
    </p:spTree>
    <p:extLst>
      <p:ext uri="{BB962C8B-B14F-4D97-AF65-F5344CB8AC3E}">
        <p14:creationId xmlns:p14="http://schemas.microsoft.com/office/powerpoint/2010/main" val="31527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2400" b="1" dirty="0"/>
              <a:t>Медиа-холдинг – </a:t>
            </a:r>
            <a:r>
              <a:rPr lang="ru-RU" sz="2400" b="1" dirty="0">
                <a:solidFill>
                  <a:schemeClr val="tx1"/>
                </a:solidFill>
              </a:rPr>
              <a:t>объединение СМИ с целью диверсификации экономических рисков или усиления политического влияния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132856"/>
            <a:ext cx="5904656" cy="3960440"/>
          </a:xfrm>
        </p:spPr>
      </p:pic>
    </p:spTree>
    <p:extLst>
      <p:ext uri="{BB962C8B-B14F-4D97-AF65-F5344CB8AC3E}">
        <p14:creationId xmlns:p14="http://schemas.microsoft.com/office/powerpoint/2010/main" val="145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4906888" cy="4608512"/>
          </a:xfrm>
        </p:spPr>
        <p:txBody>
          <a:bodyPr>
            <a:noAutofit/>
          </a:bodyPr>
          <a:lstStyle/>
          <a:p>
            <a:r>
              <a:rPr lang="ru-RU" sz="2400" b="1" dirty="0"/>
              <a:t>Связи с общественностью, PR </a:t>
            </a:r>
            <a:r>
              <a:rPr lang="ru-RU" sz="2400" dirty="0"/>
              <a:t>(англ. </a:t>
            </a:r>
            <a:r>
              <a:rPr lang="ru-RU" sz="2400" dirty="0" err="1"/>
              <a:t>Public</a:t>
            </a:r>
            <a:r>
              <a:rPr lang="ru-RU" sz="2400" dirty="0"/>
              <a:t> </a:t>
            </a:r>
            <a:r>
              <a:rPr lang="ru-RU" sz="2400" dirty="0" err="1"/>
              <a:t>Relations</a:t>
            </a:r>
            <a:r>
              <a:rPr lang="ru-RU" sz="2400" dirty="0"/>
              <a:t> — </a:t>
            </a:r>
            <a:r>
              <a:rPr lang="ru-RU" sz="2400" dirty="0">
                <a:solidFill>
                  <a:schemeClr val="tx1"/>
                </a:solidFill>
              </a:rPr>
              <a:t>публичные отношения, связи с общественностью, отношения с общественностью, общественные связи, общественное взаимодействие; сокращённо: PR — пи-ар</a:t>
            </a:r>
            <a:r>
              <a:rPr lang="ru-RU" sz="2400" dirty="0" smtClean="0">
                <a:solidFill>
                  <a:schemeClr val="tx1"/>
                </a:solidFill>
              </a:rPr>
              <a:t>)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916832"/>
            <a:ext cx="2996574" cy="2841179"/>
          </a:xfrm>
        </p:spPr>
      </p:pic>
    </p:spTree>
    <p:extLst>
      <p:ext uri="{BB962C8B-B14F-4D97-AF65-F5344CB8AC3E}">
        <p14:creationId xmlns:p14="http://schemas.microsoft.com/office/powerpoint/2010/main" val="398234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906888" cy="6322714"/>
          </a:xfrm>
        </p:spPr>
        <p:txBody>
          <a:bodyPr>
            <a:noAutofit/>
          </a:bodyPr>
          <a:lstStyle/>
          <a:p>
            <a:pPr algn="just"/>
            <a:r>
              <a:rPr lang="ru-RU" sz="1800" dirty="0" smtClean="0"/>
              <a:t>PR </a:t>
            </a:r>
            <a:r>
              <a:rPr lang="ru-RU" sz="1800" dirty="0"/>
              <a:t>— </a:t>
            </a:r>
            <a:r>
              <a:rPr lang="ru-RU" sz="1800" dirty="0" smtClean="0"/>
              <a:t>пи-ар </a:t>
            </a:r>
            <a:r>
              <a:rPr lang="ru-RU" sz="1800" dirty="0"/>
              <a:t>— </a:t>
            </a:r>
            <a:r>
              <a:rPr lang="ru-RU" sz="1800" dirty="0">
                <a:solidFill>
                  <a:schemeClr val="tx1"/>
                </a:solidFill>
              </a:rPr>
              <a:t>технологии создания и внедрения при общественно-экономических и политических системах конкуренции образа объекта (идеи, товара, услуги, персоналии, организации — фирмы, бренда) в ценностный ряд социальной группы, с целью закрепления этого образа как идеального и необходимого в жизни. В широком смысле — управление общественным мнением, выстраивание взаимоотношений общества и государственных органов или коммерческих структур, в том числе для объективного осмысления социальных, политических или экономических процессов.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916832"/>
            <a:ext cx="2996574" cy="2841179"/>
          </a:xfrm>
        </p:spPr>
      </p:pic>
    </p:spTree>
    <p:extLst>
      <p:ext uri="{BB962C8B-B14F-4D97-AF65-F5344CB8AC3E}">
        <p14:creationId xmlns:p14="http://schemas.microsoft.com/office/powerpoint/2010/main" val="402119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906888" cy="6106690"/>
          </a:xfrm>
        </p:spPr>
        <p:txBody>
          <a:bodyPr>
            <a:normAutofit/>
          </a:bodyPr>
          <a:lstStyle/>
          <a:p>
            <a:pPr algn="just"/>
            <a:r>
              <a:rPr lang="ru-RU" sz="2800" dirty="0"/>
              <a:t>Социолог С. </a:t>
            </a:r>
            <a:r>
              <a:rPr lang="ru-RU" sz="2800" dirty="0" err="1"/>
              <a:t>Блэк</a:t>
            </a:r>
            <a:r>
              <a:rPr lang="ru-RU" sz="2800" dirty="0"/>
              <a:t>, специалист в области П. р., определяет П. р. как </a:t>
            </a:r>
            <a:r>
              <a:rPr lang="ru-RU" sz="2800" dirty="0">
                <a:solidFill>
                  <a:schemeClr val="tx1"/>
                </a:solidFill>
              </a:rPr>
              <a:t>«искусство и науку достижения гармонии посредством взаимопонимания, основанного на правде и полной информированности».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628800"/>
            <a:ext cx="3384376" cy="3517851"/>
          </a:xfrm>
        </p:spPr>
      </p:pic>
    </p:spTree>
    <p:extLst>
      <p:ext uri="{BB962C8B-B14F-4D97-AF65-F5344CB8AC3E}">
        <p14:creationId xmlns:p14="http://schemas.microsoft.com/office/powerpoint/2010/main" val="57776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484784"/>
            <a:ext cx="4906888" cy="4032448"/>
          </a:xfrm>
        </p:spPr>
        <p:txBody>
          <a:bodyPr>
            <a:normAutofit/>
          </a:bodyPr>
          <a:lstStyle/>
          <a:p>
            <a:pPr algn="just"/>
            <a:r>
              <a:rPr lang="ru-RU" sz="3600" b="1" dirty="0" err="1"/>
              <a:t>Релайтер</a:t>
            </a:r>
            <a:r>
              <a:rPr lang="ru-RU" sz="3600" b="1" dirty="0"/>
              <a:t> —</a:t>
            </a:r>
            <a:r>
              <a:rPr lang="ru-RU" sz="2800" dirty="0"/>
              <a:t> </a:t>
            </a:r>
            <a:r>
              <a:rPr lang="ru-RU" sz="2800" dirty="0">
                <a:solidFill>
                  <a:schemeClr val="tx1"/>
                </a:solidFill>
              </a:rPr>
              <a:t>«связник», специалист по связям с </a:t>
            </a:r>
            <a:r>
              <a:rPr lang="ru-RU" sz="2800" dirty="0" smtClean="0">
                <a:solidFill>
                  <a:schemeClr val="tx1"/>
                </a:solidFill>
              </a:rPr>
              <a:t>общественностью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/>
            </a:r>
            <a:br>
              <a:rPr lang="ru-RU" sz="2800" dirty="0">
                <a:solidFill>
                  <a:schemeClr val="tx1"/>
                </a:solidFill>
              </a:rPr>
            </a:b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772815"/>
            <a:ext cx="3240360" cy="3384377"/>
          </a:xfrm>
        </p:spPr>
      </p:pic>
    </p:spTree>
    <p:extLst>
      <p:ext uri="{BB962C8B-B14F-4D97-AF65-F5344CB8AC3E}">
        <p14:creationId xmlns:p14="http://schemas.microsoft.com/office/powerpoint/2010/main" val="290699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80928"/>
            <a:ext cx="4906888" cy="144016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800" dirty="0">
                <a:solidFill>
                  <a:schemeClr val="tx1"/>
                </a:solidFill>
              </a:rPr>
              <a:t/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3600" b="1" dirty="0" smtClean="0"/>
              <a:t>«Связник</a:t>
            </a:r>
            <a:r>
              <a:rPr lang="ru-RU" sz="3600" b="1" dirty="0"/>
              <a:t>» — </a:t>
            </a:r>
            <a:r>
              <a:rPr lang="ru-RU" sz="3600" b="1" dirty="0" smtClean="0">
                <a:solidFill>
                  <a:schemeClr val="tx1"/>
                </a:solidFill>
              </a:rPr>
              <a:t>политик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772815"/>
            <a:ext cx="3240360" cy="3384377"/>
          </a:xfrm>
        </p:spPr>
      </p:pic>
    </p:spTree>
    <p:extLst>
      <p:ext uri="{BB962C8B-B14F-4D97-AF65-F5344CB8AC3E}">
        <p14:creationId xmlns:p14="http://schemas.microsoft.com/office/powerpoint/2010/main" val="214078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147248" cy="77809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Цель???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775" y="1958181"/>
            <a:ext cx="6648450" cy="3810000"/>
          </a:xfrm>
        </p:spPr>
      </p:pic>
    </p:spTree>
    <p:extLst>
      <p:ext uri="{BB962C8B-B14F-4D97-AF65-F5344CB8AC3E}">
        <p14:creationId xmlns:p14="http://schemas.microsoft.com/office/powerpoint/2010/main" val="22491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политика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140968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220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политик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dirty="0"/>
              <a:t> лицо, профессионально занимающееся политической деятельностью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140968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673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Стратегия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endParaRPr lang="ru-RU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Наука </a:t>
            </a:r>
            <a:r>
              <a:rPr lang="ru-RU" dirty="0"/>
              <a:t>о ведении войны, искусство ведения </a:t>
            </a:r>
            <a:r>
              <a:rPr lang="ru-RU" dirty="0" smtClean="0"/>
              <a:t>войны</a:t>
            </a:r>
          </a:p>
          <a:p>
            <a:pPr marL="457200" indent="-457200">
              <a:buAutoNum type="arabicPeriod"/>
            </a:pPr>
            <a:endParaRPr lang="ru-RU" dirty="0"/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Искусство </a:t>
            </a:r>
            <a:r>
              <a:rPr lang="ru-RU" dirty="0"/>
              <a:t>руководства общественной, политической </a:t>
            </a:r>
            <a:r>
              <a:rPr lang="ru-RU" dirty="0" smtClean="0"/>
              <a:t>борьбой</a:t>
            </a:r>
            <a:endParaRPr lang="ru-RU" dirty="0"/>
          </a:p>
        </p:txBody>
      </p:sp>
      <p:pic>
        <p:nvPicPr>
          <p:cNvPr id="2050" name="Picture 2" descr="C:\Users\nav\Desktop\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789040"/>
            <a:ext cx="4280024" cy="265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089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политическая стратегия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800" dirty="0"/>
              <a:t>П.С. направление и способ осуществления политической деятельности государством, партиями и др. политическими институтами, характеризующиеся ориентацией на общие долговременные цели, крупномасштабные задачи, а также использованием соответствующих ресурсов. </a:t>
            </a:r>
            <a:endParaRPr lang="ru-RU" sz="2800" dirty="0" smtClean="0"/>
          </a:p>
        </p:txBody>
      </p:sp>
      <p:pic>
        <p:nvPicPr>
          <p:cNvPr id="4" name="Picture 2" descr="C:\Users\nav\Desktop\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933056"/>
            <a:ext cx="1615728" cy="2800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659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политическая стратегия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800" dirty="0" smtClean="0"/>
              <a:t>П.С. </a:t>
            </a:r>
            <a:r>
              <a:rPr lang="ru-RU" sz="2800" dirty="0"/>
              <a:t>определяет </a:t>
            </a:r>
            <a:r>
              <a:rPr lang="ru-RU" sz="2800" dirty="0" smtClean="0"/>
              <a:t>долговременные </a:t>
            </a:r>
            <a:r>
              <a:rPr lang="ru-RU" sz="2800" dirty="0"/>
              <a:t>цели политического, социально-экономического и духовного развития; основные этапы и их последовательность; принципы и приоритеты; средства мобилизации ресурсов и т.д. </a:t>
            </a:r>
            <a:endParaRPr lang="ru-RU" sz="2800" dirty="0" smtClean="0"/>
          </a:p>
        </p:txBody>
      </p:sp>
      <p:pic>
        <p:nvPicPr>
          <p:cNvPr id="4" name="Picture 2" descr="C:\Users\nav\Desktop\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365104"/>
            <a:ext cx="3415928" cy="2080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00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политическая стратегия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800" dirty="0" smtClean="0"/>
              <a:t>П.С. воплощается </a:t>
            </a:r>
            <a:r>
              <a:rPr lang="ru-RU" sz="2800" dirty="0"/>
              <a:t>в политическом курсе, который направляется и фиксируется в теориях, политической доктрине, программе.</a:t>
            </a:r>
          </a:p>
        </p:txBody>
      </p:sp>
      <p:pic>
        <p:nvPicPr>
          <p:cNvPr id="4" name="Picture 2" descr="C:\Users\nav\Desktop\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789040"/>
            <a:ext cx="4280024" cy="265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210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лоббизм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19256" cy="4988768"/>
          </a:xfrm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dirty="0"/>
              <a:t>Д</a:t>
            </a:r>
            <a:r>
              <a:rPr lang="ru-RU" dirty="0" smtClean="0"/>
              <a:t>еятельность </a:t>
            </a:r>
            <a:r>
              <a:rPr lang="ru-RU" dirty="0"/>
              <a:t>социальных групп по реализации своих интересов путем оказания целенаправленного воздействия на органы законодательной и исполнительной власти. Действия, направленные на защиту группового интереса, предполагают устойчивый контакт групп давления (лобби) с властными структурами, навязывание им собственных целей и </a:t>
            </a:r>
            <a:r>
              <a:rPr lang="ru-RU" dirty="0" smtClean="0"/>
              <a:t>задач.</a:t>
            </a:r>
          </a:p>
        </p:txBody>
      </p:sp>
      <p:pic>
        <p:nvPicPr>
          <p:cNvPr id="3074" name="Picture 2" descr="C:\Users\nav\Desktop\iYJHI4TA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149080"/>
            <a:ext cx="316835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98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лоббизм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19256" cy="4988768"/>
          </a:xfrm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Взаимодействие групп давления с различными политическими структурами (партиями, политическими лидерами, правительствами) осуществляется по-разному. В некоторых странах лоббизм урегулирован на законодательном уровне, в других его расценивают как разновидность незаконной, «теневой» политики. </a:t>
            </a:r>
          </a:p>
        </p:txBody>
      </p:sp>
      <p:pic>
        <p:nvPicPr>
          <p:cNvPr id="4" name="Picture 2" descr="C:\Users\nav\Desktop\iYJHI4TA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149080"/>
            <a:ext cx="316835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281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лоббизм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19256" cy="4988768"/>
          </a:xfrm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Рассматривая </a:t>
            </a:r>
            <a:r>
              <a:rPr lang="ru-RU" dirty="0"/>
              <a:t>данное явление политической жизни в целом, можно выделить как </a:t>
            </a:r>
            <a:r>
              <a:rPr lang="ru-RU" dirty="0" smtClean="0"/>
              <a:t>легальные </a:t>
            </a:r>
            <a:r>
              <a:rPr lang="ru-RU" dirty="0"/>
              <a:t>(выступления в парламенте, разработка законопроектов, формирование общественного мнения с помощью СМИ, финансирование избирательных кампаний), так и </a:t>
            </a:r>
            <a:r>
              <a:rPr lang="ru-RU" dirty="0" smtClean="0"/>
              <a:t>нелегальные </a:t>
            </a:r>
            <a:r>
              <a:rPr lang="ru-RU" dirty="0"/>
              <a:t>(покупка голосов в парламенте, организация нелегальных массовых акций и пр.) формы </a:t>
            </a:r>
            <a:r>
              <a:rPr lang="ru-RU" dirty="0" smtClean="0"/>
              <a:t>лоббизма</a:t>
            </a:r>
            <a:endParaRPr lang="ru-RU" dirty="0"/>
          </a:p>
        </p:txBody>
      </p:sp>
      <p:pic>
        <p:nvPicPr>
          <p:cNvPr id="4" name="Picture 2" descr="C:\Users\nav\Desktop\iYJHI4TA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149080"/>
            <a:ext cx="316835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928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лоббизм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19256" cy="4988768"/>
          </a:xfrm>
        </p:spPr>
        <p:txBody>
          <a:bodyPr>
            <a:normAutofit/>
          </a:bodyPr>
          <a:lstStyle/>
          <a:p>
            <a:r>
              <a:rPr lang="ru-RU" sz="4800" dirty="0" smtClean="0"/>
              <a:t>Формальный</a:t>
            </a:r>
            <a:endParaRPr lang="ru-RU" sz="4800" dirty="0"/>
          </a:p>
        </p:txBody>
      </p:sp>
      <p:pic>
        <p:nvPicPr>
          <p:cNvPr id="2050" name="Picture 2" descr="C:\Users\nav\Desktop\согласие-1024x6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708920"/>
            <a:ext cx="5112568" cy="393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58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лоббизм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19256" cy="4988768"/>
          </a:xfrm>
        </p:spPr>
        <p:txBody>
          <a:bodyPr>
            <a:normAutofit/>
          </a:bodyPr>
          <a:lstStyle/>
          <a:p>
            <a:r>
              <a:rPr lang="ru-RU" sz="4800" dirty="0" smtClean="0"/>
              <a:t>Неформальный</a:t>
            </a:r>
            <a:endParaRPr lang="ru-RU" sz="4800" dirty="0"/>
          </a:p>
        </p:txBody>
      </p:sp>
      <p:pic>
        <p:nvPicPr>
          <p:cNvPr id="1026" name="Picture 2" descr="C:\Users\nav\Desktop\iDF7SRLB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780928"/>
            <a:ext cx="5050532" cy="355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877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Методы </a:t>
            </a:r>
            <a:r>
              <a:rPr lang="ru-RU" sz="3200" dirty="0"/>
              <a:t>стратегического анализа</a:t>
            </a:r>
          </a:p>
        </p:txBody>
      </p:sp>
      <p:pic>
        <p:nvPicPr>
          <p:cNvPr id="11266" name="Picture 2" descr="C:\Users\nav\Desktop\gosudarstvennoe-regulirovanie-za-rubezhom-720x3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140968"/>
            <a:ext cx="68580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987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Производство и бизнес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itchFamily="2" charset="2"/>
              <a:buChar char="Ø"/>
            </a:pPr>
            <a:endParaRPr lang="ru-RU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sz="2800" dirty="0" smtClean="0"/>
              <a:t>Производство </a:t>
            </a:r>
            <a:r>
              <a:rPr lang="ru-RU" sz="2800" dirty="0"/>
              <a:t>— процесс создания какого-либо продукта</a:t>
            </a:r>
            <a:r>
              <a:rPr lang="ru-RU" sz="2800" dirty="0" smtClean="0"/>
              <a:t>.</a:t>
            </a:r>
          </a:p>
          <a:p>
            <a:endParaRPr lang="ru-RU" dirty="0" smtClean="0"/>
          </a:p>
        </p:txBody>
      </p:sp>
      <p:pic>
        <p:nvPicPr>
          <p:cNvPr id="4098" name="Picture 2" descr="C:\Users\nav\Desktop\shutterstock_101809075-1-768x5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212977"/>
            <a:ext cx="4953744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38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Производство и бизнес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itchFamily="2" charset="2"/>
              <a:buChar char="Ø"/>
            </a:pPr>
            <a:endParaRPr lang="ru-RU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Бизнес </a:t>
            </a:r>
            <a:r>
              <a:rPr lang="ru-RU" dirty="0"/>
              <a:t>— предпринимательская, коммерческая или иная деятельность, которая не противоречит закону и направлена на получение прибыли посредством продвижения полезных и качественных продуктов или оказываемых услуг.</a:t>
            </a:r>
          </a:p>
        </p:txBody>
      </p:sp>
      <p:pic>
        <p:nvPicPr>
          <p:cNvPr id="5122" name="Picture 2" descr="C:\Users\nav\Desktop\gotovy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716782"/>
            <a:ext cx="3589362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378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700" dirty="0" smtClean="0"/>
              <a:t>СТРАТЕГИЯ </a:t>
            </a:r>
            <a:r>
              <a:rPr lang="ru-RU" sz="2700" dirty="0"/>
              <a:t>РАЗВИТИЯ производства и  БИЗНЕСА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Стратегия развития бизнеса — взятое за основу направление развития бизнеса, которое определяет вид деятельности, средства осуществления поставленных целей, определение миссии компании, систему внутренней и внешней коммуникации, методику осуществления реакций на внутренние и внешние раздражители, социальную роль компании.</a:t>
            </a:r>
            <a:endParaRPr lang="ru-RU" dirty="0" smtClean="0"/>
          </a:p>
        </p:txBody>
      </p:sp>
      <p:pic>
        <p:nvPicPr>
          <p:cNvPr id="6146" name="Picture 2" descr="C:\Users\nav\Desktop\55b229023eac4f470bc4faac102578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077072"/>
            <a:ext cx="3499395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47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700" dirty="0" smtClean="0"/>
              <a:t>СТРАТЕГИЯ </a:t>
            </a:r>
            <a:r>
              <a:rPr lang="ru-RU" sz="2700" dirty="0"/>
              <a:t>РАЗВИТИЯ производства и  БИЗНЕСА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Изначально термин «стратегия» имеет </a:t>
            </a:r>
            <a:r>
              <a:rPr lang="ru-RU" dirty="0" err="1"/>
              <a:t>военно</a:t>
            </a:r>
            <a:r>
              <a:rPr lang="ru-RU" dirty="0"/>
              <a:t>—политическое происхождение. В воинской науке под ним понимается способы реализации планов по проведению в жизнь политики государства или союза государств, с применением любых возможных средств и методов.</a:t>
            </a:r>
            <a:endParaRPr lang="ru-RU" dirty="0" smtClean="0"/>
          </a:p>
        </p:txBody>
      </p:sp>
      <p:pic>
        <p:nvPicPr>
          <p:cNvPr id="6146" name="Picture 2" descr="C:\Users\nav\Desktop\55b229023eac4f470bc4faac102578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077072"/>
            <a:ext cx="3499395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952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700" dirty="0" smtClean="0"/>
              <a:t>СТРАТЕГИЯ </a:t>
            </a:r>
            <a:r>
              <a:rPr lang="ru-RU" sz="2700" dirty="0"/>
              <a:t>РАЗВИТИЯ производства и  БИЗНЕСА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Система </a:t>
            </a:r>
            <a:r>
              <a:rPr lang="ru-RU" dirty="0"/>
              <a:t>управленческих решений или стратегический менеджмент — это комплекс действий, направленных на реализацию миссии и целей компании в условиях динамичного бизнес-окружения, который позволяет реализовать ранее принятую стратегию развития бизнеса, максимально использовать весь потенциал, реагируя на текущие внешние раздражители.</a:t>
            </a:r>
          </a:p>
          <a:p>
            <a:endParaRPr lang="ru-RU" dirty="0" smtClean="0"/>
          </a:p>
        </p:txBody>
      </p:sp>
      <p:pic>
        <p:nvPicPr>
          <p:cNvPr id="6146" name="Picture 2" descr="C:\Users\nav\Desktop\55b229023eac4f470bc4faac102578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077072"/>
            <a:ext cx="3499395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687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700" dirty="0" smtClean="0"/>
              <a:t>СТРАТЕГИЯ </a:t>
            </a:r>
            <a:r>
              <a:rPr lang="ru-RU" sz="2700" dirty="0"/>
              <a:t>РАЗВИТИЯ производства и  БИЗНЕСА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Основная суть стратегического менеджмента — достижение поставленных стратегией целей, максимально эффективно использую внутренние резервы и возможности компании, учитывая внешние факторы, реализация потенциала бизнеса в зависимости от требований и вызовов, которые демонстрирует внешнее социально—экономическое окружение. Стратегические менеджмент направлен на улучшение конкурентоспособности, увеличение эффективности деятельности компании в будущем.</a:t>
            </a:r>
            <a:endParaRPr lang="ru-RU" dirty="0" smtClean="0"/>
          </a:p>
        </p:txBody>
      </p:sp>
      <p:pic>
        <p:nvPicPr>
          <p:cNvPr id="6146" name="Picture 2" descr="C:\Users\nav\Desktop\55b229023eac4f470bc4faac102578a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013176"/>
            <a:ext cx="1915219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42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700" dirty="0" smtClean="0"/>
              <a:t>СТРАТЕГИЯ </a:t>
            </a:r>
            <a:r>
              <a:rPr lang="ru-RU" sz="2700" dirty="0"/>
              <a:t>РАЗВИТИЯ производства и  БИЗНЕСА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Потенциал бизнеса — систематизированный набор всех возможностей по реализации и производству продукции. Включает в себя как внутренние факторы компании, так и возможности, которыми располагает управленческий аппарат.</a:t>
            </a:r>
            <a:endParaRPr lang="ru-RU" dirty="0" smtClean="0"/>
          </a:p>
        </p:txBody>
      </p:sp>
      <p:pic>
        <p:nvPicPr>
          <p:cNvPr id="6146" name="Picture 2" descr="C:\Users\nav\Desktop\55b229023eac4f470bc4faac102578a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717032"/>
            <a:ext cx="3643411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663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700" dirty="0" smtClean="0"/>
              <a:t>СТРАТЕГИЯ </a:t>
            </a:r>
            <a:r>
              <a:rPr lang="ru-RU" sz="2700" dirty="0"/>
              <a:t>РАЗВИТИЯ производства и  БИЗНЕСА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Элементы стратегии </a:t>
            </a:r>
            <a:r>
              <a:rPr lang="ru-RU" dirty="0" smtClean="0"/>
              <a:t>бизнеса</a:t>
            </a:r>
          </a:p>
          <a:p>
            <a:r>
              <a:rPr lang="ru-RU" dirty="0" smtClean="0"/>
              <a:t>Миссия </a:t>
            </a:r>
            <a:r>
              <a:rPr lang="ru-RU" dirty="0"/>
              <a:t>бизнеса — набор ценностей, определяющие цель деятельности компании</a:t>
            </a:r>
            <a:endParaRPr lang="ru-RU" dirty="0" smtClean="0"/>
          </a:p>
        </p:txBody>
      </p:sp>
      <p:pic>
        <p:nvPicPr>
          <p:cNvPr id="6146" name="Picture 2" descr="C:\Users\nav\Desktop\55b229023eac4f470bc4faac102578a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717032"/>
            <a:ext cx="3643411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544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700" dirty="0" smtClean="0"/>
              <a:t>СТРАТЕГИЯ </a:t>
            </a:r>
            <a:r>
              <a:rPr lang="ru-RU" sz="2700" dirty="0"/>
              <a:t>РАЗВИТИЯ производства и  БИЗНЕСА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Элементы стратегии </a:t>
            </a:r>
            <a:r>
              <a:rPr lang="ru-RU" dirty="0" smtClean="0"/>
              <a:t>бизнеса</a:t>
            </a:r>
          </a:p>
          <a:p>
            <a:r>
              <a:rPr lang="ru-RU" dirty="0"/>
              <a:t>Организационная структура — способ делегирования полномочий, основанный на дифференциации производимых товаров и методах разделения </a:t>
            </a:r>
            <a:r>
              <a:rPr lang="ru-RU" dirty="0" smtClean="0"/>
              <a:t>труда </a:t>
            </a:r>
          </a:p>
        </p:txBody>
      </p:sp>
      <p:pic>
        <p:nvPicPr>
          <p:cNvPr id="6146" name="Picture 2" descr="C:\Users\nav\Desktop\55b229023eac4f470bc4faac102578a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717032"/>
            <a:ext cx="3643411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28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700" dirty="0" smtClean="0"/>
              <a:t>СТРАТЕГИЯ </a:t>
            </a:r>
            <a:r>
              <a:rPr lang="ru-RU" sz="2700" dirty="0"/>
              <a:t>РАЗВИТИЯ производства и  БИЗНЕСА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Элементы стратегии </a:t>
            </a:r>
            <a:r>
              <a:rPr lang="ru-RU" dirty="0" smtClean="0"/>
              <a:t>бизнеса</a:t>
            </a:r>
          </a:p>
          <a:p>
            <a:r>
              <a:rPr lang="ru-RU" dirty="0"/>
              <a:t>Ресурсный потенциал — набор материальных и нематериальных ресурсов, с помощью которых компания изготавливает конечный продукт</a:t>
            </a:r>
            <a:endParaRPr lang="ru-RU" dirty="0" smtClean="0"/>
          </a:p>
        </p:txBody>
      </p:sp>
      <p:pic>
        <p:nvPicPr>
          <p:cNvPr id="6146" name="Picture 2" descr="C:\Users\nav\Desktop\55b229023eac4f470bc4faac102578a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717032"/>
            <a:ext cx="3643411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082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700" dirty="0" smtClean="0"/>
              <a:t>СТРАТЕГИЯ </a:t>
            </a:r>
            <a:r>
              <a:rPr lang="ru-RU" sz="2700" dirty="0"/>
              <a:t>РАЗВИТИЯ производства и  БИЗНЕСА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Элементы стратегии </a:t>
            </a:r>
            <a:r>
              <a:rPr lang="ru-RU" dirty="0" smtClean="0"/>
              <a:t>бизнеса</a:t>
            </a:r>
          </a:p>
          <a:p>
            <a:r>
              <a:rPr lang="ru-RU" dirty="0"/>
              <a:t>Продукция компании — товары и услуга, производимые компанией, реализация которых является основной текущей целью бизнеса</a:t>
            </a:r>
            <a:endParaRPr lang="ru-RU" dirty="0" smtClean="0"/>
          </a:p>
        </p:txBody>
      </p:sp>
      <p:pic>
        <p:nvPicPr>
          <p:cNvPr id="6146" name="Picture 2" descr="C:\Users\nav\Desktop\55b229023eac4f470bc4faac102578a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717032"/>
            <a:ext cx="3643411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954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700" dirty="0" smtClean="0"/>
              <a:t>СТРАТЕГИЯ </a:t>
            </a:r>
            <a:r>
              <a:rPr lang="ru-RU" sz="2700" dirty="0"/>
              <a:t>РАЗВИТИЯ производства и  БИЗНЕСА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Элементы стратегии </a:t>
            </a:r>
            <a:r>
              <a:rPr lang="ru-RU" dirty="0" smtClean="0"/>
              <a:t>бизнеса</a:t>
            </a:r>
          </a:p>
          <a:p>
            <a:r>
              <a:rPr lang="ru-RU" dirty="0"/>
              <a:t>Конкурентные преимущества — качественные показатели бизнеса, за счёт которых компания осуществляет противостояние с соперниками</a:t>
            </a:r>
            <a:endParaRPr lang="ru-RU" dirty="0" smtClean="0"/>
          </a:p>
        </p:txBody>
      </p:sp>
      <p:pic>
        <p:nvPicPr>
          <p:cNvPr id="6146" name="Picture 2" descr="C:\Users\nav\Desktop\55b229023eac4f470bc4faac102578a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717032"/>
            <a:ext cx="3643411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14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700" dirty="0" smtClean="0"/>
              <a:t>СТРАТЕГИЯ </a:t>
            </a:r>
            <a:r>
              <a:rPr lang="ru-RU" sz="2700" dirty="0"/>
              <a:t>РАЗВИТИЯ производства и  БИЗНЕСА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Элементы стратегии </a:t>
            </a:r>
            <a:r>
              <a:rPr lang="ru-RU" dirty="0" smtClean="0"/>
              <a:t>бизнеса</a:t>
            </a:r>
          </a:p>
          <a:p>
            <a:r>
              <a:rPr lang="ru-RU" dirty="0"/>
              <a:t>Слияния и поглощения — готовность компании ликвидации неэффективных структурных подразделений, продаже некоторых своих производств</a:t>
            </a:r>
            <a:endParaRPr lang="ru-RU" dirty="0" smtClean="0"/>
          </a:p>
        </p:txBody>
      </p:sp>
      <p:pic>
        <p:nvPicPr>
          <p:cNvPr id="6146" name="Picture 2" descr="C:\Users\nav\Desktop\55b229023eac4f470bc4faac102578a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717032"/>
            <a:ext cx="3643411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477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700" dirty="0" smtClean="0"/>
              <a:t>СТРАТЕГИЯ </a:t>
            </a:r>
            <a:r>
              <a:rPr lang="ru-RU" sz="2700" dirty="0"/>
              <a:t>РАЗВИТИЯ производства и  БИЗНЕСА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Элементы стратегии </a:t>
            </a:r>
            <a:r>
              <a:rPr lang="ru-RU" dirty="0" smtClean="0"/>
              <a:t>бизнеса</a:t>
            </a:r>
          </a:p>
          <a:p>
            <a:r>
              <a:rPr lang="ru-RU" dirty="0"/>
              <a:t>Тактика развития — набор действий, направленных на рост компании, увеличение присутствия на новых рынках сбыта, расширение ассортимента продукции</a:t>
            </a:r>
            <a:endParaRPr lang="ru-RU" dirty="0" smtClean="0"/>
          </a:p>
        </p:txBody>
      </p:sp>
      <p:pic>
        <p:nvPicPr>
          <p:cNvPr id="6146" name="Picture 2" descr="C:\Users\nav\Desktop\55b229023eac4f470bc4faac102578a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717032"/>
            <a:ext cx="3643411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01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700" dirty="0" smtClean="0"/>
              <a:t>СТРАТЕГИЯ </a:t>
            </a:r>
            <a:r>
              <a:rPr lang="ru-RU" sz="2700" dirty="0"/>
              <a:t>РАЗВИТИЯ производства и  БИЗНЕСА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Элементы стратегии </a:t>
            </a:r>
            <a:r>
              <a:rPr lang="ru-RU" dirty="0" smtClean="0"/>
              <a:t>бизнеса</a:t>
            </a:r>
          </a:p>
          <a:p>
            <a:r>
              <a:rPr lang="ru-RU" dirty="0"/>
              <a:t>Корпоративная культура — система ценностей, присущих персоналу компании</a:t>
            </a:r>
            <a:endParaRPr lang="ru-RU" dirty="0" smtClean="0"/>
          </a:p>
        </p:txBody>
      </p:sp>
      <p:pic>
        <p:nvPicPr>
          <p:cNvPr id="6146" name="Picture 2" descr="C:\Users\nav\Desktop\55b229023eac4f470bc4faac102578a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717032"/>
            <a:ext cx="3643411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8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139136" cy="1371600"/>
          </a:xfrm>
        </p:spPr>
        <p:txBody>
          <a:bodyPr>
            <a:normAutofit fontScale="90000"/>
          </a:bodyPr>
          <a:lstStyle/>
          <a:p>
            <a:r>
              <a:rPr lang="ru-RU" dirty="0"/>
              <a:t>СТРАТЕГИЯ РАЗВИТИЯ производства и  БИЗНЕСА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dirty="0"/>
              <a:t>прогнозированию развития бизнеса;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dirty="0"/>
              <a:t>мониторингу внешних раздражителей и их влиянию на беловой процесс;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dirty="0"/>
              <a:t>осуществлению правильного выбора направления </a:t>
            </a:r>
            <a:r>
              <a:rPr lang="ru-RU" dirty="0" smtClean="0"/>
              <a:t>развития</a:t>
            </a:r>
            <a:endParaRPr lang="ru-RU" dirty="0"/>
          </a:p>
        </p:txBody>
      </p:sp>
      <p:pic>
        <p:nvPicPr>
          <p:cNvPr id="7170" name="Picture 2" descr="C:\Users\nav\Desktop\iR4NXW9T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789040"/>
            <a:ext cx="4017640" cy="256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066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139136" cy="1371600"/>
          </a:xfrm>
        </p:spPr>
        <p:txBody>
          <a:bodyPr>
            <a:normAutofit fontScale="90000"/>
          </a:bodyPr>
          <a:lstStyle/>
          <a:p>
            <a:r>
              <a:rPr lang="ru-RU" dirty="0"/>
              <a:t>СТРАТЕГИЯ РАЗВИТИЯ производства и  БИЗНЕСА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/>
              <a:t>Выработка стратегии бизнеса для отдельной компании </a:t>
            </a:r>
            <a:r>
              <a:rPr lang="ru-RU" dirty="0" smtClean="0"/>
              <a:t>производится </a:t>
            </a:r>
            <a:r>
              <a:rPr lang="ru-RU" dirty="0"/>
              <a:t>в строго заданном порядке</a:t>
            </a:r>
            <a:r>
              <a:rPr lang="ru-RU" dirty="0" smtClean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анализ внешней среды — изучение рынков: спроса, предложения, конкурентного поля;</a:t>
            </a:r>
          </a:p>
        </p:txBody>
      </p:sp>
      <p:pic>
        <p:nvPicPr>
          <p:cNvPr id="7170" name="Picture 2" descr="C:\Users\nav\Desktop\iR4NXW9T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789040"/>
            <a:ext cx="4017640" cy="256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567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139136" cy="1371600"/>
          </a:xfrm>
        </p:spPr>
        <p:txBody>
          <a:bodyPr>
            <a:normAutofit fontScale="90000"/>
          </a:bodyPr>
          <a:lstStyle/>
          <a:p>
            <a:r>
              <a:rPr lang="ru-RU" dirty="0"/>
              <a:t>СТРАТЕГИЯ РАЗВИТИЯ производства и  БИЗНЕСА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/>
              <a:t>Выработка стратегии бизнеса для отдельной компании </a:t>
            </a:r>
            <a:r>
              <a:rPr lang="ru-RU" dirty="0" smtClean="0"/>
              <a:t>производится </a:t>
            </a:r>
            <a:r>
              <a:rPr lang="ru-RU" dirty="0"/>
              <a:t>в строго заданном порядке</a:t>
            </a:r>
            <a:r>
              <a:rPr lang="ru-RU" dirty="0" smtClean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анализ внутренней среды компании — изучение возможностей компании, корпоративной культуры, доступа к ресурсам;</a:t>
            </a:r>
          </a:p>
        </p:txBody>
      </p:sp>
      <p:pic>
        <p:nvPicPr>
          <p:cNvPr id="7170" name="Picture 2" descr="C:\Users\nav\Desktop\iR4NXW9T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789040"/>
            <a:ext cx="4017640" cy="256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989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139136" cy="1371600"/>
          </a:xfrm>
        </p:spPr>
        <p:txBody>
          <a:bodyPr>
            <a:normAutofit fontScale="90000"/>
          </a:bodyPr>
          <a:lstStyle/>
          <a:p>
            <a:r>
              <a:rPr lang="ru-RU" dirty="0"/>
              <a:t>СТРАТЕГИЯ РАЗВИТИЯ производства и  БИЗНЕСА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/>
              <a:t>Выработка стратегии бизнеса для отдельной компании </a:t>
            </a:r>
            <a:r>
              <a:rPr lang="ru-RU" dirty="0" smtClean="0"/>
              <a:t>производится </a:t>
            </a:r>
            <a:r>
              <a:rPr lang="ru-RU" dirty="0"/>
              <a:t>в строго заданном порядке</a:t>
            </a:r>
            <a:r>
              <a:rPr lang="ru-RU" dirty="0" smtClean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разработка миссии и целей организации — формирование цели существования бизнеса, выделение конечных целей и тактических этапов развития;</a:t>
            </a:r>
          </a:p>
        </p:txBody>
      </p:sp>
      <p:pic>
        <p:nvPicPr>
          <p:cNvPr id="7170" name="Picture 2" descr="C:\Users\nav\Desktop\iR4NXW9T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077072"/>
            <a:ext cx="4017640" cy="2273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070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139136" cy="1371600"/>
          </a:xfrm>
        </p:spPr>
        <p:txBody>
          <a:bodyPr>
            <a:normAutofit fontScale="90000"/>
          </a:bodyPr>
          <a:lstStyle/>
          <a:p>
            <a:r>
              <a:rPr lang="ru-RU" dirty="0"/>
              <a:t>СТРАТЕГИЯ РАЗВИТИЯ производства и  БИЗНЕСА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/>
              <a:t>Выработка стратегии бизнеса для отдельной компании </a:t>
            </a:r>
            <a:r>
              <a:rPr lang="ru-RU" dirty="0" smtClean="0"/>
              <a:t>производится </a:t>
            </a:r>
            <a:r>
              <a:rPr lang="ru-RU" dirty="0"/>
              <a:t>в строго заданном порядке</a:t>
            </a:r>
            <a:r>
              <a:rPr lang="ru-RU" dirty="0" smtClean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выбор стратегии развития — определение с набором тактик достижения конечных целей, удовлетворяющих корпоративным ценностям;</a:t>
            </a:r>
          </a:p>
        </p:txBody>
      </p:sp>
      <p:pic>
        <p:nvPicPr>
          <p:cNvPr id="7170" name="Picture 2" descr="C:\Users\nav\Desktop\iR4NXW9T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077072"/>
            <a:ext cx="4017640" cy="2273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734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139136" cy="1371600"/>
          </a:xfrm>
        </p:spPr>
        <p:txBody>
          <a:bodyPr>
            <a:normAutofit fontScale="90000"/>
          </a:bodyPr>
          <a:lstStyle/>
          <a:p>
            <a:r>
              <a:rPr lang="ru-RU" dirty="0"/>
              <a:t>СТРАТЕГИЯ РАЗВИТИЯ производства и  БИЗНЕСА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/>
              <a:t>Выработка стратегии бизнеса для отдельной компании </a:t>
            </a:r>
            <a:r>
              <a:rPr lang="ru-RU" dirty="0" smtClean="0"/>
              <a:t>производится </a:t>
            </a:r>
            <a:r>
              <a:rPr lang="ru-RU" dirty="0"/>
              <a:t>в строго заданном порядке</a:t>
            </a:r>
            <a:r>
              <a:rPr lang="ru-RU" dirty="0" smtClean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реализация стратегий — осуществление действий, призванных реализовать тактические цели компании;</a:t>
            </a:r>
          </a:p>
        </p:txBody>
      </p:sp>
      <p:pic>
        <p:nvPicPr>
          <p:cNvPr id="7170" name="Picture 2" descr="C:\Users\nav\Desktop\iR4NXW9T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077072"/>
            <a:ext cx="4017640" cy="2273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974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139136" cy="1371600"/>
          </a:xfrm>
        </p:spPr>
        <p:txBody>
          <a:bodyPr>
            <a:normAutofit fontScale="90000"/>
          </a:bodyPr>
          <a:lstStyle/>
          <a:p>
            <a:r>
              <a:rPr lang="ru-RU" dirty="0"/>
              <a:t>СТРАТЕГИЯ РАЗВИТИЯ производства и  БИЗНЕСА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/>
              <a:t>Выработка стратегии бизнеса для отдельной компании </a:t>
            </a:r>
            <a:r>
              <a:rPr lang="ru-RU" dirty="0" smtClean="0"/>
              <a:t>производится </a:t>
            </a:r>
            <a:r>
              <a:rPr lang="ru-RU" dirty="0"/>
              <a:t>в строго заданном порядке</a:t>
            </a:r>
            <a:r>
              <a:rPr lang="ru-RU" dirty="0" smtClean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текущий мониторинг соблюдения стратегии — выработка механизмов контроля за деятельностью компании, внедрение мотивационных и карательных механизмов, системы реакций на внешние факторы, призванных дисциплинировать выполнение основных задач</a:t>
            </a:r>
          </a:p>
        </p:txBody>
      </p:sp>
      <p:pic>
        <p:nvPicPr>
          <p:cNvPr id="7170" name="Picture 2" descr="C:\Users\nav\Desktop\iR4NXW9T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725144"/>
            <a:ext cx="2577480" cy="164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007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Школы </a:t>
            </a:r>
            <a:r>
              <a:rPr lang="ru-RU" dirty="0"/>
              <a:t>стратегий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52600"/>
            <a:ext cx="8712968" cy="4844752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1. </a:t>
            </a:r>
            <a:r>
              <a:rPr lang="ru-RU" u="sng" dirty="0"/>
              <a:t>Школа дизайна</a:t>
            </a:r>
            <a:r>
              <a:rPr lang="ru-RU" dirty="0"/>
              <a:t>: </a:t>
            </a:r>
            <a:r>
              <a:rPr lang="ru-RU" b="0" dirty="0"/>
              <a:t>формирование стратегии как процесс осмысления</a:t>
            </a:r>
          </a:p>
          <a:p>
            <a:r>
              <a:rPr lang="ru-RU" dirty="0"/>
              <a:t>2. </a:t>
            </a:r>
            <a:r>
              <a:rPr lang="ru-RU" u="sng" dirty="0"/>
              <a:t>Школа планирования</a:t>
            </a:r>
            <a:r>
              <a:rPr lang="ru-RU" dirty="0"/>
              <a:t>: </a:t>
            </a:r>
            <a:r>
              <a:rPr lang="ru-RU" b="0" dirty="0"/>
              <a:t>формирование стратегии как формальный процесс</a:t>
            </a:r>
          </a:p>
          <a:p>
            <a:r>
              <a:rPr lang="ru-RU" dirty="0"/>
              <a:t>3. </a:t>
            </a:r>
            <a:r>
              <a:rPr lang="ru-RU" u="sng" dirty="0"/>
              <a:t>Школа позиционирования</a:t>
            </a:r>
            <a:r>
              <a:rPr lang="ru-RU" dirty="0"/>
              <a:t>: </a:t>
            </a:r>
            <a:r>
              <a:rPr lang="ru-RU" b="0" dirty="0"/>
              <a:t>формирование стратегии как аналитический </a:t>
            </a:r>
            <a:r>
              <a:rPr lang="ru-RU" dirty="0"/>
              <a:t>процесс</a:t>
            </a:r>
          </a:p>
          <a:p>
            <a:r>
              <a:rPr lang="ru-RU" dirty="0"/>
              <a:t>4. </a:t>
            </a:r>
            <a:r>
              <a:rPr lang="ru-RU" u="sng" dirty="0"/>
              <a:t>Школа предпринимательства</a:t>
            </a:r>
            <a:r>
              <a:rPr lang="ru-RU" dirty="0"/>
              <a:t>: </a:t>
            </a:r>
            <a:r>
              <a:rPr lang="ru-RU" b="0" dirty="0"/>
              <a:t>формирование стратегии как процесс предвидения</a:t>
            </a:r>
          </a:p>
          <a:p>
            <a:r>
              <a:rPr lang="ru-RU" dirty="0"/>
              <a:t>5. </a:t>
            </a:r>
            <a:r>
              <a:rPr lang="ru-RU" u="sng" dirty="0"/>
              <a:t>Когнитивная школа</a:t>
            </a:r>
            <a:r>
              <a:rPr lang="ru-RU" dirty="0"/>
              <a:t>: </a:t>
            </a:r>
            <a:r>
              <a:rPr lang="ru-RU" b="0" dirty="0"/>
              <a:t>формирование стратегии как ментальный процесс</a:t>
            </a:r>
          </a:p>
          <a:p>
            <a:r>
              <a:rPr lang="ru-RU" dirty="0"/>
              <a:t>6. </a:t>
            </a:r>
            <a:r>
              <a:rPr lang="ru-RU" u="sng" dirty="0"/>
              <a:t>Школа обучения</a:t>
            </a:r>
            <a:r>
              <a:rPr lang="ru-RU" dirty="0"/>
              <a:t>: </a:t>
            </a:r>
            <a:r>
              <a:rPr lang="ru-RU" b="0" dirty="0"/>
              <a:t>формирование стратегии как развивающийся процесс</a:t>
            </a:r>
          </a:p>
          <a:p>
            <a:r>
              <a:rPr lang="ru-RU" dirty="0"/>
              <a:t>7. </a:t>
            </a:r>
            <a:r>
              <a:rPr lang="ru-RU" u="sng" dirty="0"/>
              <a:t>Школа власти</a:t>
            </a:r>
            <a:r>
              <a:rPr lang="ru-RU" dirty="0"/>
              <a:t>: </a:t>
            </a:r>
            <a:r>
              <a:rPr lang="ru-RU" b="0" dirty="0"/>
              <a:t>формирование стратегии как процесс ведения переговоров</a:t>
            </a:r>
          </a:p>
          <a:p>
            <a:r>
              <a:rPr lang="ru-RU" dirty="0"/>
              <a:t>8. </a:t>
            </a:r>
            <a:r>
              <a:rPr lang="ru-RU" u="sng" dirty="0"/>
              <a:t>Школа культуры</a:t>
            </a:r>
            <a:r>
              <a:rPr lang="ru-RU" dirty="0"/>
              <a:t>: </a:t>
            </a:r>
            <a:r>
              <a:rPr lang="ru-RU" b="0" dirty="0"/>
              <a:t>формирование стратегии как коллективный процесс</a:t>
            </a:r>
          </a:p>
          <a:p>
            <a:r>
              <a:rPr lang="ru-RU" dirty="0"/>
              <a:t>9. </a:t>
            </a:r>
            <a:r>
              <a:rPr lang="ru-RU" u="sng" dirty="0"/>
              <a:t>Школа внешней среды</a:t>
            </a:r>
            <a:r>
              <a:rPr lang="ru-RU" dirty="0"/>
              <a:t>: </a:t>
            </a:r>
            <a:r>
              <a:rPr lang="ru-RU" b="0" dirty="0"/>
              <a:t>формирование стратегии как реактивный процесс</a:t>
            </a:r>
          </a:p>
          <a:p>
            <a:r>
              <a:rPr lang="ru-RU" dirty="0"/>
              <a:t>10. </a:t>
            </a:r>
            <a:r>
              <a:rPr lang="ru-RU" u="sng" dirty="0"/>
              <a:t>Школа конфигурации</a:t>
            </a:r>
            <a:r>
              <a:rPr lang="ru-RU" dirty="0"/>
              <a:t>: </a:t>
            </a:r>
            <a:r>
              <a:rPr lang="ru-RU" b="0" dirty="0"/>
              <a:t>формирование стратегии как процесс </a:t>
            </a:r>
            <a:r>
              <a:rPr lang="ru-RU" b="0" dirty="0" smtClean="0"/>
              <a:t>трансформации</a:t>
            </a:r>
          </a:p>
          <a:p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78386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Школы </a:t>
            </a:r>
            <a:r>
              <a:rPr lang="ru-RU" dirty="0"/>
              <a:t>стратегий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52600"/>
            <a:ext cx="8712968" cy="4844752"/>
          </a:xfrm>
        </p:spPr>
        <p:txBody>
          <a:bodyPr>
            <a:normAutofit/>
          </a:bodyPr>
          <a:lstStyle/>
          <a:p>
            <a:r>
              <a:rPr lang="ru-RU" dirty="0"/>
              <a:t>1. </a:t>
            </a:r>
            <a:r>
              <a:rPr lang="ru-RU" u="sng" dirty="0"/>
              <a:t>Школа дизайна</a:t>
            </a:r>
            <a:r>
              <a:rPr lang="ru-RU" dirty="0"/>
              <a:t>: </a:t>
            </a:r>
            <a:r>
              <a:rPr lang="ru-RU" b="0" dirty="0"/>
              <a:t>формирование стратегии как процесс </a:t>
            </a:r>
            <a:r>
              <a:rPr lang="ru-RU" b="0" dirty="0" smtClean="0"/>
              <a:t>осмысления.</a:t>
            </a:r>
          </a:p>
          <a:p>
            <a:r>
              <a:rPr lang="en-US" b="0" dirty="0"/>
              <a:t>SWOT </a:t>
            </a:r>
            <a:r>
              <a:rPr lang="ru-RU" b="0" dirty="0" smtClean="0"/>
              <a:t>анализ.</a:t>
            </a:r>
            <a:endParaRPr lang="ru-RU" b="0" dirty="0"/>
          </a:p>
        </p:txBody>
      </p:sp>
      <p:pic>
        <p:nvPicPr>
          <p:cNvPr id="8194" name="Picture 2" descr="C:\Users\nav\Desktop\002cca34_medi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871826"/>
            <a:ext cx="4320480" cy="311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3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Школы </a:t>
            </a:r>
            <a:r>
              <a:rPr lang="ru-RU" dirty="0"/>
              <a:t>стратегий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52600"/>
            <a:ext cx="8712968" cy="4844752"/>
          </a:xfrm>
        </p:spPr>
        <p:txBody>
          <a:bodyPr>
            <a:normAutofit/>
          </a:bodyPr>
          <a:lstStyle/>
          <a:p>
            <a:r>
              <a:rPr lang="ru-RU" dirty="0" smtClean="0"/>
              <a:t>2. </a:t>
            </a:r>
            <a:r>
              <a:rPr lang="ru-RU" u="sng" dirty="0" smtClean="0"/>
              <a:t>Школа планирования</a:t>
            </a:r>
            <a:r>
              <a:rPr lang="ru-RU" dirty="0" smtClean="0"/>
              <a:t>: </a:t>
            </a:r>
            <a:r>
              <a:rPr lang="ru-RU" b="0" dirty="0" smtClean="0"/>
              <a:t>формирование стратегии как формальный </a:t>
            </a:r>
            <a:r>
              <a:rPr lang="ru-RU" b="0" dirty="0"/>
              <a:t>процесс. Девиз школы планирования – предвидеть и готовиться.</a:t>
            </a:r>
            <a:endParaRPr lang="ru-RU" b="0" dirty="0" smtClean="0"/>
          </a:p>
        </p:txBody>
      </p:sp>
      <p:pic>
        <p:nvPicPr>
          <p:cNvPr id="8194" name="Picture 2" descr="C:\Users\nav\Desktop\002cca34_medi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871826"/>
            <a:ext cx="4320480" cy="311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738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Школы </a:t>
            </a:r>
            <a:r>
              <a:rPr lang="ru-RU" dirty="0"/>
              <a:t>стратегий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52600"/>
            <a:ext cx="8712968" cy="4844752"/>
          </a:xfrm>
        </p:spPr>
        <p:txBody>
          <a:bodyPr>
            <a:normAutofit/>
          </a:bodyPr>
          <a:lstStyle/>
          <a:p>
            <a:r>
              <a:rPr lang="ru-RU" dirty="0" smtClean="0"/>
              <a:t>3</a:t>
            </a:r>
            <a:r>
              <a:rPr lang="ru-RU" dirty="0"/>
              <a:t>. </a:t>
            </a:r>
            <a:r>
              <a:rPr lang="ru-RU" u="sng" dirty="0"/>
              <a:t>Школа позиционирования</a:t>
            </a:r>
            <a:r>
              <a:rPr lang="ru-RU" dirty="0"/>
              <a:t>: </a:t>
            </a:r>
            <a:r>
              <a:rPr lang="ru-RU" b="0" dirty="0"/>
              <a:t>формирование стратегии как аналитический процесс. Потребность в больших объемах </a:t>
            </a:r>
            <a:r>
              <a:rPr lang="ru-RU" b="0" dirty="0" smtClean="0"/>
              <a:t>информации.</a:t>
            </a:r>
            <a:endParaRPr lang="ru-RU" b="0" dirty="0"/>
          </a:p>
        </p:txBody>
      </p:sp>
      <p:pic>
        <p:nvPicPr>
          <p:cNvPr id="8194" name="Picture 2" descr="C:\Users\nav\Desktop\002cca34_medi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871826"/>
            <a:ext cx="4320480" cy="311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484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Школы </a:t>
            </a:r>
            <a:r>
              <a:rPr lang="ru-RU" dirty="0"/>
              <a:t>стратегий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52600"/>
            <a:ext cx="8712968" cy="4844752"/>
          </a:xfrm>
        </p:spPr>
        <p:txBody>
          <a:bodyPr>
            <a:normAutofit/>
          </a:bodyPr>
          <a:lstStyle/>
          <a:p>
            <a:r>
              <a:rPr lang="ru-RU" dirty="0" smtClean="0"/>
              <a:t>4</a:t>
            </a:r>
            <a:r>
              <a:rPr lang="ru-RU" dirty="0"/>
              <a:t>. </a:t>
            </a:r>
            <a:r>
              <a:rPr lang="ru-RU" u="sng" dirty="0"/>
              <a:t>Школа предпринимательства</a:t>
            </a:r>
            <a:r>
              <a:rPr lang="ru-RU" dirty="0"/>
              <a:t>: </a:t>
            </a:r>
            <a:r>
              <a:rPr lang="ru-RU" b="0" dirty="0"/>
              <a:t>формирование стратегии как процесс предвидения. </a:t>
            </a:r>
            <a:r>
              <a:rPr lang="ru-RU" b="0" dirty="0" smtClean="0"/>
              <a:t>Выбор </a:t>
            </a:r>
            <a:r>
              <a:rPr lang="ru-RU" b="0" dirty="0"/>
              <a:t>стратегии основан на </a:t>
            </a:r>
            <a:r>
              <a:rPr lang="ru-RU" b="0" dirty="0" smtClean="0"/>
              <a:t>интуиции.</a:t>
            </a:r>
            <a:endParaRPr lang="ru-RU" b="0" dirty="0"/>
          </a:p>
        </p:txBody>
      </p:sp>
      <p:pic>
        <p:nvPicPr>
          <p:cNvPr id="8194" name="Picture 2" descr="C:\Users\nav\Desktop\002cca34_medi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871826"/>
            <a:ext cx="4320480" cy="311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548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Школы </a:t>
            </a:r>
            <a:r>
              <a:rPr lang="ru-RU" dirty="0"/>
              <a:t>стратегий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52600"/>
            <a:ext cx="8712968" cy="4844752"/>
          </a:xfrm>
        </p:spPr>
        <p:txBody>
          <a:bodyPr>
            <a:normAutofit/>
          </a:bodyPr>
          <a:lstStyle/>
          <a:p>
            <a:r>
              <a:rPr lang="ru-RU" dirty="0" smtClean="0"/>
              <a:t>5</a:t>
            </a:r>
            <a:r>
              <a:rPr lang="ru-RU" dirty="0"/>
              <a:t>. </a:t>
            </a:r>
            <a:r>
              <a:rPr lang="ru-RU" u="sng" dirty="0"/>
              <a:t>Когнитивная школа</a:t>
            </a:r>
            <a:r>
              <a:rPr lang="ru-RU" dirty="0"/>
              <a:t>: </a:t>
            </a:r>
            <a:r>
              <a:rPr lang="ru-RU" b="0" dirty="0"/>
              <a:t>формирование стратегии как ментальный процесс. </a:t>
            </a:r>
            <a:r>
              <a:rPr lang="ru-RU" b="0" dirty="0" smtClean="0"/>
              <a:t>Выработка </a:t>
            </a:r>
            <a:r>
              <a:rPr lang="ru-RU" b="0" dirty="0"/>
              <a:t>стратегии как ментальный </a:t>
            </a:r>
            <a:r>
              <a:rPr lang="ru-RU" b="0" dirty="0" smtClean="0"/>
              <a:t>процесс.</a:t>
            </a:r>
            <a:endParaRPr lang="ru-RU" b="0" dirty="0"/>
          </a:p>
        </p:txBody>
      </p:sp>
      <p:pic>
        <p:nvPicPr>
          <p:cNvPr id="8194" name="Picture 2" descr="C:\Users\nav\Desktop\002cca34_medi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871826"/>
            <a:ext cx="4320480" cy="311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033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Школы </a:t>
            </a:r>
            <a:r>
              <a:rPr lang="ru-RU" dirty="0"/>
              <a:t>стратегий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52600"/>
            <a:ext cx="8712968" cy="4844752"/>
          </a:xfrm>
        </p:spPr>
        <p:txBody>
          <a:bodyPr>
            <a:normAutofit/>
          </a:bodyPr>
          <a:lstStyle/>
          <a:p>
            <a:r>
              <a:rPr lang="ru-RU" dirty="0" smtClean="0"/>
              <a:t>6</a:t>
            </a:r>
            <a:r>
              <a:rPr lang="ru-RU" dirty="0"/>
              <a:t>. </a:t>
            </a:r>
            <a:r>
              <a:rPr lang="ru-RU" u="sng" dirty="0"/>
              <a:t>Школа обучения</a:t>
            </a:r>
            <a:r>
              <a:rPr lang="ru-RU" dirty="0"/>
              <a:t>: </a:t>
            </a:r>
            <a:r>
              <a:rPr lang="ru-RU" b="0" dirty="0"/>
              <a:t>формирование стратегии как развивающийся процесс. </a:t>
            </a:r>
            <a:r>
              <a:rPr lang="ru-RU" b="0" dirty="0" smtClean="0"/>
              <a:t>Учиться </a:t>
            </a:r>
            <a:r>
              <a:rPr lang="ru-RU" b="0" dirty="0"/>
              <a:t>со </a:t>
            </a:r>
            <a:r>
              <a:rPr lang="ru-RU" b="0" dirty="0" smtClean="0"/>
              <a:t>временем.</a:t>
            </a:r>
            <a:endParaRPr lang="ru-RU" b="0" dirty="0"/>
          </a:p>
        </p:txBody>
      </p:sp>
      <p:pic>
        <p:nvPicPr>
          <p:cNvPr id="8194" name="Picture 2" descr="C:\Users\nav\Desktop\002cca34_medi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871826"/>
            <a:ext cx="4320480" cy="311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166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Школы </a:t>
            </a:r>
            <a:r>
              <a:rPr lang="ru-RU" dirty="0"/>
              <a:t>стратегий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52600"/>
            <a:ext cx="8712968" cy="4844752"/>
          </a:xfrm>
        </p:spPr>
        <p:txBody>
          <a:bodyPr>
            <a:normAutofit/>
          </a:bodyPr>
          <a:lstStyle/>
          <a:p>
            <a:r>
              <a:rPr lang="ru-RU" dirty="0" smtClean="0"/>
              <a:t>7</a:t>
            </a:r>
            <a:r>
              <a:rPr lang="ru-RU" dirty="0"/>
              <a:t>. </a:t>
            </a:r>
            <a:r>
              <a:rPr lang="ru-RU" u="sng" dirty="0"/>
              <a:t>Школа власти</a:t>
            </a:r>
            <a:r>
              <a:rPr lang="ru-RU" dirty="0"/>
              <a:t>: </a:t>
            </a:r>
            <a:r>
              <a:rPr lang="ru-RU" b="0" dirty="0"/>
              <a:t>формирование стратегии как процесс ведения переговоров. </a:t>
            </a:r>
            <a:r>
              <a:rPr lang="ru-RU" b="0" dirty="0" smtClean="0"/>
              <a:t>Это </a:t>
            </a:r>
            <a:r>
              <a:rPr lang="ru-RU" b="0" dirty="0"/>
              <a:t>возможно во времена больших </a:t>
            </a:r>
            <a:r>
              <a:rPr lang="ru-RU" b="0" dirty="0" smtClean="0"/>
              <a:t>перемен.</a:t>
            </a:r>
            <a:endParaRPr lang="ru-RU" b="0" dirty="0"/>
          </a:p>
        </p:txBody>
      </p:sp>
      <p:pic>
        <p:nvPicPr>
          <p:cNvPr id="8194" name="Picture 2" descr="C:\Users\nav\Desktop\002cca34_medi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871826"/>
            <a:ext cx="4320480" cy="311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60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Школы </a:t>
            </a:r>
            <a:r>
              <a:rPr lang="ru-RU" dirty="0"/>
              <a:t>стратегий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52600"/>
            <a:ext cx="8712968" cy="4844752"/>
          </a:xfrm>
        </p:spPr>
        <p:txBody>
          <a:bodyPr>
            <a:normAutofit/>
          </a:bodyPr>
          <a:lstStyle/>
          <a:p>
            <a:r>
              <a:rPr lang="ru-RU" dirty="0" smtClean="0"/>
              <a:t>8</a:t>
            </a:r>
            <a:r>
              <a:rPr lang="ru-RU" dirty="0"/>
              <a:t>. </a:t>
            </a:r>
            <a:r>
              <a:rPr lang="ru-RU" u="sng" dirty="0"/>
              <a:t>Школа культуры</a:t>
            </a:r>
            <a:r>
              <a:rPr lang="ru-RU" dirty="0"/>
              <a:t>: </a:t>
            </a:r>
            <a:r>
              <a:rPr lang="ru-RU" b="0" dirty="0"/>
              <a:t>формирование стратегии как коллективный </a:t>
            </a:r>
            <a:r>
              <a:rPr lang="ru-RU" b="0" dirty="0" smtClean="0"/>
              <a:t>процесс. Общее мышление.</a:t>
            </a:r>
            <a:endParaRPr lang="ru-RU" b="0" dirty="0"/>
          </a:p>
        </p:txBody>
      </p:sp>
      <p:pic>
        <p:nvPicPr>
          <p:cNvPr id="8194" name="Picture 2" descr="C:\Users\nav\Desktop\002cca34_medi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871826"/>
            <a:ext cx="4320480" cy="311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52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Школы </a:t>
            </a:r>
            <a:r>
              <a:rPr lang="ru-RU" dirty="0"/>
              <a:t>стратегий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52600"/>
            <a:ext cx="8712968" cy="4844752"/>
          </a:xfrm>
        </p:spPr>
        <p:txBody>
          <a:bodyPr>
            <a:normAutofit/>
          </a:bodyPr>
          <a:lstStyle/>
          <a:p>
            <a:r>
              <a:rPr lang="ru-RU" dirty="0" smtClean="0"/>
              <a:t>9</a:t>
            </a:r>
            <a:r>
              <a:rPr lang="ru-RU" dirty="0"/>
              <a:t>. </a:t>
            </a:r>
            <a:r>
              <a:rPr lang="ru-RU" u="sng" dirty="0"/>
              <a:t>Школа внешней среды</a:t>
            </a:r>
            <a:r>
              <a:rPr lang="ru-RU" dirty="0"/>
              <a:t>: </a:t>
            </a:r>
            <a:r>
              <a:rPr lang="ru-RU" b="0" dirty="0"/>
              <a:t>формирование стратегии как реактивный процесс. </a:t>
            </a:r>
            <a:r>
              <a:rPr lang="ru-RU" b="0" dirty="0" smtClean="0"/>
              <a:t>Естественный </a:t>
            </a:r>
            <a:r>
              <a:rPr lang="ru-RU" b="0" dirty="0"/>
              <a:t>отбор, </a:t>
            </a:r>
            <a:r>
              <a:rPr lang="ru-RU" b="0" dirty="0" smtClean="0"/>
              <a:t>селекция.</a:t>
            </a:r>
            <a:endParaRPr lang="ru-RU" b="0" dirty="0"/>
          </a:p>
        </p:txBody>
      </p:sp>
      <p:pic>
        <p:nvPicPr>
          <p:cNvPr id="8194" name="Picture 2" descr="C:\Users\nav\Desktop\002cca34_medi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871826"/>
            <a:ext cx="4320480" cy="311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516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Школы </a:t>
            </a:r>
            <a:r>
              <a:rPr lang="ru-RU" dirty="0"/>
              <a:t>стратегий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52600"/>
            <a:ext cx="8712968" cy="4844752"/>
          </a:xfrm>
        </p:spPr>
        <p:txBody>
          <a:bodyPr>
            <a:normAutofit/>
          </a:bodyPr>
          <a:lstStyle/>
          <a:p>
            <a:r>
              <a:rPr lang="ru-RU" dirty="0" smtClean="0"/>
              <a:t>10</a:t>
            </a:r>
            <a:r>
              <a:rPr lang="ru-RU" dirty="0"/>
              <a:t>. </a:t>
            </a:r>
            <a:r>
              <a:rPr lang="ru-RU" u="sng" dirty="0"/>
              <a:t>Школа конфигурации</a:t>
            </a:r>
            <a:r>
              <a:rPr lang="ru-RU" dirty="0"/>
              <a:t>: </a:t>
            </a:r>
            <a:r>
              <a:rPr lang="ru-RU" b="0" dirty="0"/>
              <a:t>формирование стратегии как процесс трансформации. </a:t>
            </a:r>
            <a:r>
              <a:rPr lang="ru-RU" b="0" dirty="0" smtClean="0"/>
              <a:t>Выбор </a:t>
            </a:r>
            <a:r>
              <a:rPr lang="ru-RU" b="0" dirty="0"/>
              <a:t>стратегии представляет собой научный </a:t>
            </a:r>
            <a:r>
              <a:rPr lang="ru-RU" b="0" dirty="0" smtClean="0"/>
              <a:t>процесс.</a:t>
            </a:r>
          </a:p>
        </p:txBody>
      </p:sp>
      <p:pic>
        <p:nvPicPr>
          <p:cNvPr id="8194" name="Picture 2" descr="C:\Users\nav\Desktop\002cca34_medi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871826"/>
            <a:ext cx="4320480" cy="311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204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Бизнес-план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itchFamily="2" charset="2"/>
              <a:buChar char="Ø"/>
            </a:pPr>
            <a:endParaRPr lang="ru-RU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это </a:t>
            </a:r>
            <a:r>
              <a:rPr lang="ru-RU" dirty="0"/>
              <a:t>документ, в котором описываются все основные аспекты предпринимательской деятельности, анализируются главные проблемы, с которыми может столкнуться предприниматель, и определяются основные способы решения этих проблем.</a:t>
            </a:r>
            <a:endParaRPr lang="ru-RU" dirty="0" smtClean="0"/>
          </a:p>
        </p:txBody>
      </p:sp>
      <p:pic>
        <p:nvPicPr>
          <p:cNvPr id="9218" name="Picture 2" descr="C:\Users\nav\Desktop\l_4cd967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149080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325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Стейкхолдер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0688" y="1700808"/>
            <a:ext cx="8291264" cy="4844752"/>
          </a:xfrm>
        </p:spPr>
        <p:txBody>
          <a:bodyPr>
            <a:normAutofit/>
          </a:bodyPr>
          <a:lstStyle/>
          <a:p>
            <a:r>
              <a:rPr lang="ru-RU" dirty="0"/>
              <a:t>З</a:t>
            </a:r>
            <a:r>
              <a:rPr lang="ru-RU" dirty="0" smtClean="0"/>
              <a:t>аинтересованная </a:t>
            </a:r>
            <a:r>
              <a:rPr lang="ru-RU" dirty="0"/>
              <a:t>сторона, причастная сторона — физическое лицо или организация, имеющая права, долю, требования или интересы относительно системы или её свойств, удовлетворяющих их потребностям и </a:t>
            </a:r>
            <a:r>
              <a:rPr lang="ru-RU" dirty="0" smtClean="0"/>
              <a:t>ожиданиям</a:t>
            </a:r>
          </a:p>
        </p:txBody>
      </p:sp>
      <p:pic>
        <p:nvPicPr>
          <p:cNvPr id="10242" name="Picture 2" descr="C:\Users\nav\Desktop\14854900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996952"/>
            <a:ext cx="4572000" cy="377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823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Стейкхолдер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0688" y="1700808"/>
            <a:ext cx="8291264" cy="4844752"/>
          </a:xfrm>
        </p:spPr>
        <p:txBody>
          <a:bodyPr>
            <a:normAutofit/>
          </a:bodyPr>
          <a:lstStyle/>
          <a:p>
            <a:r>
              <a:rPr lang="ru-RU" dirty="0" smtClean="0"/>
              <a:t>Физическое лицо, команда, организация или их классы, имеющие интерес в системе</a:t>
            </a:r>
          </a:p>
          <a:p>
            <a:r>
              <a:rPr lang="ru-RU" dirty="0" smtClean="0"/>
              <a:t>Физическое лицо, группа лиц или организация, которые могут влиять на систему или на которых может повлиять система</a:t>
            </a:r>
          </a:p>
        </p:txBody>
      </p:sp>
      <p:pic>
        <p:nvPicPr>
          <p:cNvPr id="10242" name="Picture 2" descr="C:\Users\nav\Desktop\14854900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284984"/>
            <a:ext cx="4572000" cy="3483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550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Стейкхолдер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0688" y="1700808"/>
            <a:ext cx="8291264" cy="4844752"/>
          </a:xfrm>
        </p:spPr>
        <p:txBody>
          <a:bodyPr>
            <a:normAutofit/>
          </a:bodyPr>
          <a:lstStyle/>
          <a:p>
            <a:r>
              <a:rPr lang="ru-RU" dirty="0" smtClean="0"/>
              <a:t>Лицо, группа или организация, которая может влиять, на которую могут повлиять или которая может воспринимать себя подвергнутой влиянию решения, операции или результата проекта </a:t>
            </a:r>
          </a:p>
          <a:p>
            <a:r>
              <a:rPr lang="ru-RU" dirty="0" smtClean="0"/>
              <a:t>Лицо или организация, которые могут воздействовать на осуществление деятельности или принятие решения, быть подверженными их воздействию или воспринимать себя в качестве последних</a:t>
            </a:r>
            <a:endParaRPr lang="ru-RU" dirty="0"/>
          </a:p>
        </p:txBody>
      </p:sp>
      <p:pic>
        <p:nvPicPr>
          <p:cNvPr id="10242" name="Picture 2" descr="C:\Users\nav\Desktop\14854900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293096"/>
            <a:ext cx="3347864" cy="2475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751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200" dirty="0" smtClean="0"/>
              <a:t>Деловая </a:t>
            </a:r>
            <a:r>
              <a:rPr lang="ru-RU" sz="3200" dirty="0"/>
              <a:t>коммуникация и ее роль в выборе политической стратегии производства и бизнеса</a:t>
            </a:r>
          </a:p>
        </p:txBody>
      </p:sp>
      <p:pic>
        <p:nvPicPr>
          <p:cNvPr id="12290" name="Picture 2" descr="C:\Users\nav\Desktop\original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573016"/>
            <a:ext cx="4536504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828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язык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91264" cy="4844752"/>
          </a:xfrm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800" dirty="0"/>
              <a:t>С</a:t>
            </a:r>
            <a:r>
              <a:rPr lang="ru-RU" sz="2800" dirty="0" smtClean="0"/>
              <a:t>ложная </a:t>
            </a:r>
            <a:r>
              <a:rPr lang="ru-RU" sz="2800" dirty="0"/>
              <a:t>знаковая система, естественно или искусственно созданная и соотносящая понятийное содержание и типовое звучание (написание)</a:t>
            </a:r>
          </a:p>
          <a:p>
            <a:endParaRPr lang="ru-RU" dirty="0"/>
          </a:p>
        </p:txBody>
      </p:sp>
      <p:pic>
        <p:nvPicPr>
          <p:cNvPr id="13314" name="Picture 2" descr="C:\Users\nav\Desktop\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861048"/>
            <a:ext cx="3456384" cy="2116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942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язык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91264" cy="4844752"/>
          </a:xfrm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ЯЗЫК ВЛАСТИ - система </a:t>
            </a:r>
            <a:r>
              <a:rPr lang="ru-RU" dirty="0"/>
              <a:t>всех средств и сигналов, с помощью которых власти строят свое общение с людьми (с гражданами или с подданными). Это и манера, приемы такого общения, его нюансы, оттенки, тонкости, которых великое множество в обстановке общения власти со многими людьми в разных условиях, в разных местах и в разное время. Даже </a:t>
            </a:r>
            <a:r>
              <a:rPr lang="ru-RU" dirty="0" err="1"/>
              <a:t>Я.в</a:t>
            </a:r>
            <a:r>
              <a:rPr lang="ru-RU" dirty="0"/>
              <a:t>. сам по себе может выступать и восприниматься и как сугубо властный и как нормальных демократический язык</a:t>
            </a:r>
            <a:r>
              <a:rPr lang="ru-RU" dirty="0" smtClean="0"/>
              <a:t>.</a:t>
            </a:r>
          </a:p>
        </p:txBody>
      </p:sp>
      <p:pic>
        <p:nvPicPr>
          <p:cNvPr id="13314" name="Picture 2" descr="C:\Users\nav\Desktop\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365104"/>
            <a:ext cx="3456384" cy="2116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025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язык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91264" cy="4844752"/>
          </a:xfrm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800" dirty="0" smtClean="0"/>
              <a:t>ЯЗЫК ПОЛИТИКИ - система </a:t>
            </a:r>
            <a:r>
              <a:rPr lang="ru-RU" sz="2800" dirty="0"/>
              <a:t>коммуникативных средств кодирования политической информации, провоцирования политических действий и управления ими.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13314" name="Picture 2" descr="C:\Users\nav\Desktop\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365104"/>
            <a:ext cx="3456384" cy="2116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915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ПУБЛИЧНЫЕ ВЫСТУПЛЕНИЯ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itchFamily="2" charset="2"/>
              <a:buChar char="Ø"/>
            </a:pPr>
            <a:endParaRPr lang="ru-RU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dirty="0"/>
              <a:t>П</a:t>
            </a:r>
            <a:r>
              <a:rPr lang="ru-RU" dirty="0" smtClean="0"/>
              <a:t>ередача одним выступающим информации разного  уровня в ходе в общении с широкой аудитории</a:t>
            </a:r>
          </a:p>
        </p:txBody>
      </p:sp>
      <p:pic>
        <p:nvPicPr>
          <p:cNvPr id="14338" name="Picture 2" descr="C:\Users\nav\Desktop\steve-jobs-_140116162702-6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1" y="3356992"/>
            <a:ext cx="4024883" cy="271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80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ПУБЛИЧНЫЕ ВЫСТУПЛЕНИЯ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ЛОГИКА ПУБЛИЧНОГО ВЫСТУПЛЕНИЯ предполагает наличие четкой структуры речи, последовательности и объективной обоснованности выдвигаемых положений, богатство аргументации.  </a:t>
            </a:r>
          </a:p>
          <a:p>
            <a:pPr marL="342900" indent="-342900">
              <a:buFont typeface="Wingdings" pitchFamily="2" charset="2"/>
              <a:buChar char="Ø"/>
            </a:pPr>
            <a:endParaRPr lang="ru-RU" dirty="0" smtClean="0"/>
          </a:p>
          <a:p>
            <a:pPr marL="342900" indent="-342900">
              <a:buFont typeface="Wingdings" pitchFamily="2" charset="2"/>
              <a:buChar char="Ø"/>
            </a:pPr>
            <a:endParaRPr lang="ru-RU" dirty="0"/>
          </a:p>
        </p:txBody>
      </p:sp>
      <p:pic>
        <p:nvPicPr>
          <p:cNvPr id="14338" name="Picture 2" descr="C:\Users\nav\Desktop\steve-jobs-_140116162702-6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1" y="3356992"/>
            <a:ext cx="4024883" cy="271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694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Ораторское искусство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itchFamily="2" charset="2"/>
              <a:buChar char="Ø"/>
            </a:pPr>
            <a:endParaRPr lang="ru-RU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dirty="0"/>
              <a:t>И</a:t>
            </a:r>
            <a:r>
              <a:rPr lang="ru-RU" dirty="0" smtClean="0"/>
              <a:t>скусство </a:t>
            </a:r>
            <a:r>
              <a:rPr lang="ru-RU" dirty="0"/>
              <a:t>публичного выступления с целью убеждения. Э</a:t>
            </a:r>
            <a:r>
              <a:rPr lang="ru-RU" dirty="0" smtClean="0"/>
              <a:t>то </a:t>
            </a:r>
            <a:r>
              <a:rPr lang="ru-RU" dirty="0"/>
              <a:t>гармоничное сочетание риторики, приёмов актёрского мастерства (подача) и психологических техник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Picture 2" descr="C:\Users\nav\Desktop\steve-jobs-_140116162702-6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1" y="3356992"/>
            <a:ext cx="4024883" cy="271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345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Ораторское искусство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itchFamily="2" charset="2"/>
              <a:buChar char="Ø"/>
            </a:pPr>
            <a:endParaRPr lang="ru-RU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Цель </a:t>
            </a:r>
            <a:r>
              <a:rPr lang="ru-RU" dirty="0"/>
              <a:t>ораторского искусства — изложение оратором его позиции перед оппонентом или аудиторией, защита собственной точки зрения. Этой цели он достигает, используя подготовленную речь и технику ораторского мастерства.</a:t>
            </a:r>
          </a:p>
        </p:txBody>
      </p:sp>
      <p:pic>
        <p:nvPicPr>
          <p:cNvPr id="4" name="Picture 2" descr="C:\Users\nav\Desktop\steve-jobs-_140116162702-6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1" y="3789040"/>
            <a:ext cx="4024883" cy="271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919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НЛП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4978896" cy="4373563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Wingdings" pitchFamily="2" charset="2"/>
              <a:buChar char="Ø"/>
            </a:pPr>
            <a:endParaRPr lang="ru-RU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Нейролингвистическое </a:t>
            </a:r>
            <a:r>
              <a:rPr lang="ru-RU" dirty="0"/>
              <a:t>программирование </a:t>
            </a:r>
            <a:r>
              <a:rPr lang="ru-RU" dirty="0" smtClean="0"/>
              <a:t>— направление </a:t>
            </a:r>
            <a:r>
              <a:rPr lang="ru-RU" dirty="0"/>
              <a:t>в психотерапии и практической </a:t>
            </a:r>
            <a:r>
              <a:rPr lang="ru-RU" dirty="0" smtClean="0"/>
              <a:t>психологии, </a:t>
            </a:r>
            <a:r>
              <a:rPr lang="ru-RU" dirty="0"/>
              <a:t>не признаваемое академическим сообществом, основано на технике моделирования (копирования) вербального и невербального поведения людей, добившихся успеха в какой-либо области, и наборе связей между формами речи, движением глаз, тела и памятью</a:t>
            </a:r>
          </a:p>
        </p:txBody>
      </p:sp>
      <p:pic>
        <p:nvPicPr>
          <p:cNvPr id="1026" name="Picture 2" descr="C:\Users\nav\Desktop\21463827041-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132856"/>
            <a:ext cx="3384376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2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ХАРИЗМА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itchFamily="2" charset="2"/>
              <a:buChar char="Ø"/>
            </a:pPr>
            <a:endParaRPr lang="ru-RU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dirty="0"/>
              <a:t>И</a:t>
            </a:r>
            <a:r>
              <a:rPr lang="ru-RU" dirty="0" smtClean="0"/>
              <a:t>сключительные </a:t>
            </a:r>
            <a:r>
              <a:rPr lang="ru-RU" dirty="0"/>
              <a:t>свойства, которыми наделяется лидер в глазах своих </a:t>
            </a:r>
            <a:r>
              <a:rPr lang="ru-RU" dirty="0" smtClean="0"/>
              <a:t>почитателей</a:t>
            </a:r>
          </a:p>
        </p:txBody>
      </p:sp>
      <p:pic>
        <p:nvPicPr>
          <p:cNvPr id="15363" name="Picture 3" descr="C:\Users\nav\Desktop\zhirinovsky_vs-1024x576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356992"/>
            <a:ext cx="4593704" cy="299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166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ХАРИЗМА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itchFamily="2" charset="2"/>
              <a:buChar char="Ø"/>
            </a:pPr>
            <a:endParaRPr lang="ru-RU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ХАРИЗМАТИЧЕСКИЙ </a:t>
            </a:r>
            <a:r>
              <a:rPr lang="ru-RU" dirty="0"/>
              <a:t>ЛИДЕР </a:t>
            </a:r>
            <a:r>
              <a:rPr lang="ru-RU" dirty="0" smtClean="0"/>
              <a:t>— общественно-политический </a:t>
            </a:r>
            <a:r>
              <a:rPr lang="ru-RU" dirty="0"/>
              <a:t>деятель, опирающийся на слепую веру, наделенный чертами пророка и проповедника.</a:t>
            </a:r>
          </a:p>
        </p:txBody>
      </p:sp>
      <p:pic>
        <p:nvPicPr>
          <p:cNvPr id="15363" name="Picture 3" descr="C:\Users\nav\Desktop\zhirinovsky_vs-1024x576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356992"/>
            <a:ext cx="4593704" cy="299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50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169</TotalTime>
  <Words>1939</Words>
  <Application>Microsoft Office PowerPoint</Application>
  <PresentationFormat>Экран (4:3)</PresentationFormat>
  <Paragraphs>185</Paragraphs>
  <Slides>80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80</vt:i4>
      </vt:variant>
    </vt:vector>
  </HeadingPairs>
  <TitlesOfParts>
    <vt:vector size="81" baseType="lpstr">
      <vt:lpstr>Главная</vt:lpstr>
      <vt:lpstr>Политические стратегии в сфере производства и бизнеса</vt:lpstr>
      <vt:lpstr>человек</vt:lpstr>
      <vt:lpstr>поведенческая школа</vt:lpstr>
      <vt:lpstr> поведенческая психология Бихевиоризм – это направление в психологии, изучающее поведенческие особенности людей и животных (Джон Бродес Уотсон)</vt:lpstr>
      <vt:lpstr> поведенческая школа управления Основатель – социолог и психолог Элтон Мэйо </vt:lpstr>
      <vt:lpstr>поведенческая экономика Даниэль Канеман</vt:lpstr>
      <vt:lpstr>КОНСТРУИРОВАНИЕ Человек - продающий</vt:lpstr>
      <vt:lpstr>Массовый человек </vt:lpstr>
      <vt:lpstr>Одномерный человек </vt:lpstr>
      <vt:lpstr>КОНСТРУИРОВАНИЕ </vt:lpstr>
      <vt:lpstr>КАНАЛЫ ПРОДВИЖЕНИЯ ИНФОРМАЦИИ </vt:lpstr>
      <vt:lpstr>СМИ(средства массовой информации, mass media) — в совокупности газеты, журналы, радио, телевидение, интернет-издания и т. п. </vt:lpstr>
      <vt:lpstr>Сущностные особенности СМИ — обращенность к массовой аудитории, общедоступность, периодичность, ориентация на определенную аудиторию, способность оказывать идеологическое, политическое, экономическое или организационное воздействие на мнение и поведение человека. аудиторию, способность оказывать идеологическое, политическое, экономическое или организационное воздействие на мнение и поведение человека. </vt:lpstr>
      <vt:lpstr> Медиа-холдинг – объединение СМИ с целью диверсификации экономических рисков или усиления политического влияния</vt:lpstr>
      <vt:lpstr>Связи с общественностью, PR (англ. Public Relations — публичные отношения, связи с общественностью, отношения с общественностью, общественные связи, общественное взаимодействие; сокращённо: PR — пи-ар)</vt:lpstr>
      <vt:lpstr>PR — пи-ар — технологии создания и внедрения при общественно-экономических и политических системах конкуренции образа объекта (идеи, товара, услуги, персоналии, организации — фирмы, бренда) в ценностный ряд социальной группы, с целью закрепления этого образа как идеального и необходимого в жизни. В широком смысле — управление общественным мнением, выстраивание взаимоотношений общества и государственных органов или коммерческих структур, в том числе для объективного осмысления социальных, политических или экономических процессов.</vt:lpstr>
      <vt:lpstr>Социолог С. Блэк, специалист в области П. р., определяет П. р. как «искусство и науку достижения гармонии посредством взаимопонимания, основанного на правде и полной информированности».</vt:lpstr>
      <vt:lpstr>Релайтер — «связник», специалист по связям с общественностью  </vt:lpstr>
      <vt:lpstr> «Связник» — политик</vt:lpstr>
      <vt:lpstr>Цель??? </vt:lpstr>
      <vt:lpstr>политика</vt:lpstr>
      <vt:lpstr>политик</vt:lpstr>
      <vt:lpstr>Стратегия</vt:lpstr>
      <vt:lpstr>политическая стратегия</vt:lpstr>
      <vt:lpstr>политическая стратегия</vt:lpstr>
      <vt:lpstr>политическая стратегия</vt:lpstr>
      <vt:lpstr>лоббизм</vt:lpstr>
      <vt:lpstr>лоббизм</vt:lpstr>
      <vt:lpstr>лоббизм</vt:lpstr>
      <vt:lpstr>лоббизм</vt:lpstr>
      <vt:lpstr>лоббизм</vt:lpstr>
      <vt:lpstr>Методы стратегического анализа</vt:lpstr>
      <vt:lpstr>Производство и бизнес</vt:lpstr>
      <vt:lpstr>Производство и бизнес</vt:lpstr>
      <vt:lpstr>СТРАТЕГИЯ РАЗВИТИЯ производства и  БИЗНЕСА</vt:lpstr>
      <vt:lpstr>СТРАТЕГИЯ РАЗВИТИЯ производства и  БИЗНЕСА</vt:lpstr>
      <vt:lpstr>СТРАТЕГИЯ РАЗВИТИЯ производства и  БИЗНЕСА</vt:lpstr>
      <vt:lpstr>СТРАТЕГИЯ РАЗВИТИЯ производства и  БИЗНЕСА</vt:lpstr>
      <vt:lpstr>СТРАТЕГИЯ РАЗВИТИЯ производства и  БИЗНЕСА</vt:lpstr>
      <vt:lpstr>СТРАТЕГИЯ РАЗВИТИЯ производства и  БИЗНЕСА</vt:lpstr>
      <vt:lpstr>СТРАТЕГИЯ РАЗВИТИЯ производства и  БИЗНЕСА</vt:lpstr>
      <vt:lpstr>СТРАТЕГИЯ РАЗВИТИЯ производства и  БИЗНЕСА</vt:lpstr>
      <vt:lpstr>СТРАТЕГИЯ РАЗВИТИЯ производства и  БИЗНЕСА</vt:lpstr>
      <vt:lpstr>СТРАТЕГИЯ РАЗВИТИЯ производства и  БИЗНЕСА</vt:lpstr>
      <vt:lpstr>СТРАТЕГИЯ РАЗВИТИЯ производства и  БИЗНЕСА</vt:lpstr>
      <vt:lpstr>СТРАТЕГИЯ РАЗВИТИЯ производства и  БИЗНЕСА</vt:lpstr>
      <vt:lpstr>СТРАТЕГИЯ РАЗВИТИЯ производства и  БИЗНЕСА</vt:lpstr>
      <vt:lpstr>СТРАТЕГИЯ РАЗВИТИЯ производства и  БИЗНЕСА</vt:lpstr>
      <vt:lpstr>СТРАТЕГИЯ РАЗВИТИЯ производства и  БИЗНЕСА</vt:lpstr>
      <vt:lpstr>СТРАТЕГИЯ РАЗВИТИЯ производства и  БИЗНЕСА</vt:lpstr>
      <vt:lpstr>СТРАТЕГИЯ РАЗВИТИЯ производства и  БИЗНЕСА</vt:lpstr>
      <vt:lpstr>СТРАТЕГИЯ РАЗВИТИЯ производства и  БИЗНЕСА</vt:lpstr>
      <vt:lpstr>СТРАТЕГИЯ РАЗВИТИЯ производства и  БИЗНЕСА</vt:lpstr>
      <vt:lpstr>СТРАТЕГИЯ РАЗВИТИЯ производства и  БИЗНЕСА</vt:lpstr>
      <vt:lpstr>Школы стратегий</vt:lpstr>
      <vt:lpstr>Школы стратегий</vt:lpstr>
      <vt:lpstr>Школы стратегий</vt:lpstr>
      <vt:lpstr>Школы стратегий</vt:lpstr>
      <vt:lpstr>Школы стратегий</vt:lpstr>
      <vt:lpstr>Школы стратегий</vt:lpstr>
      <vt:lpstr>Школы стратегий</vt:lpstr>
      <vt:lpstr>Школы стратегий</vt:lpstr>
      <vt:lpstr>Школы стратегий</vt:lpstr>
      <vt:lpstr>Школы стратегий</vt:lpstr>
      <vt:lpstr>Школы стратегий</vt:lpstr>
      <vt:lpstr>Бизнес-план</vt:lpstr>
      <vt:lpstr>Стейкхолдер</vt:lpstr>
      <vt:lpstr>Стейкхолдер</vt:lpstr>
      <vt:lpstr>Стейкхолдер</vt:lpstr>
      <vt:lpstr>Деловая коммуникация и ее роль в выборе политической стратегии производства и бизнеса</vt:lpstr>
      <vt:lpstr>язык</vt:lpstr>
      <vt:lpstr>язык</vt:lpstr>
      <vt:lpstr>язык</vt:lpstr>
      <vt:lpstr>ПУБЛИЧНЫЕ ВЫСТУПЛЕНИЯ </vt:lpstr>
      <vt:lpstr>ПУБЛИЧНЫЕ ВЫСТУПЛЕНИЯ </vt:lpstr>
      <vt:lpstr>Ораторское искусство </vt:lpstr>
      <vt:lpstr>Ораторское искусство </vt:lpstr>
      <vt:lpstr>НЛП</vt:lpstr>
      <vt:lpstr>ХАРИЗМА</vt:lpstr>
      <vt:lpstr>ХАРИЗМА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Chelovek</dc:creator>
  <cp:lastModifiedBy>Nikolay A. Vtorushin</cp:lastModifiedBy>
  <cp:revision>29</cp:revision>
  <dcterms:created xsi:type="dcterms:W3CDTF">2017-10-25T05:16:39Z</dcterms:created>
  <dcterms:modified xsi:type="dcterms:W3CDTF">2017-12-06T08:40:59Z</dcterms:modified>
</cp:coreProperties>
</file>