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14"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5" Type="http://schemas.openxmlformats.org/officeDocument/2006/relationships/image" Target="../media/image14.wmf"/><Relationship Id="rId4"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6" Type="http://schemas.openxmlformats.org/officeDocument/2006/relationships/image" Target="../media/image44.wmf"/><Relationship Id="rId5" Type="http://schemas.openxmlformats.org/officeDocument/2006/relationships/image" Target="../media/image43.wmf"/><Relationship Id="rId4" Type="http://schemas.openxmlformats.org/officeDocument/2006/relationships/image" Target="../media/image42.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0A1E860-BC25-43B5-93AE-5E7891752D16}" type="datetimeFigureOut">
              <a:rPr lang="ru-RU" smtClean="0"/>
              <a:t>23.01.2016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1736673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A1E860-BC25-43B5-93AE-5E7891752D16}" type="datetimeFigureOut">
              <a:rPr lang="ru-RU" smtClean="0"/>
              <a:t>23.01.2016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4093135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0A1E860-BC25-43B5-93AE-5E7891752D16}" type="datetimeFigureOut">
              <a:rPr lang="ru-RU" smtClean="0"/>
              <a:t>23.01.2016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3033415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0A1E860-BC25-43B5-93AE-5E7891752D16}" type="datetimeFigureOut">
              <a:rPr lang="ru-RU" smtClean="0"/>
              <a:t>23.01.2016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2190143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0A1E860-BC25-43B5-93AE-5E7891752D16}" type="datetimeFigureOut">
              <a:rPr lang="ru-RU" smtClean="0"/>
              <a:t>23.01.2016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744842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0A1E860-BC25-43B5-93AE-5E7891752D16}" type="datetimeFigureOut">
              <a:rPr lang="ru-RU" smtClean="0"/>
              <a:t>23.01.2016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1963399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0A1E860-BC25-43B5-93AE-5E7891752D16}" type="datetimeFigureOut">
              <a:rPr lang="ru-RU" smtClean="0"/>
              <a:t>23.01.2016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668496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0A1E860-BC25-43B5-93AE-5E7891752D16}" type="datetimeFigureOut">
              <a:rPr lang="ru-RU" smtClean="0"/>
              <a:t>23.01.2016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1276444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0A1E860-BC25-43B5-93AE-5E7891752D16}" type="datetimeFigureOut">
              <a:rPr lang="ru-RU" smtClean="0"/>
              <a:t>23.01.2016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371348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A1E860-BC25-43B5-93AE-5E7891752D16}" type="datetimeFigureOut">
              <a:rPr lang="ru-RU" smtClean="0"/>
              <a:t>23.01.2016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1189417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A1E860-BC25-43B5-93AE-5E7891752D16}" type="datetimeFigureOut">
              <a:rPr lang="ru-RU" smtClean="0"/>
              <a:t>23.01.2016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DD4EF1-25B9-4471-8A2B-F340B935E2B8}" type="slidenum">
              <a:rPr lang="ru-RU" smtClean="0"/>
              <a:t>‹#›</a:t>
            </a:fld>
            <a:endParaRPr lang="ru-RU"/>
          </a:p>
        </p:txBody>
      </p:sp>
    </p:spTree>
    <p:extLst>
      <p:ext uri="{BB962C8B-B14F-4D97-AF65-F5344CB8AC3E}">
        <p14:creationId xmlns:p14="http://schemas.microsoft.com/office/powerpoint/2010/main" val="451211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85800" y="1981200"/>
            <a:ext cx="7772400" cy="4114800"/>
          </a:xfrm>
        </p:spPr>
        <p:txBody>
          <a:bodyPr/>
          <a:lstStyle/>
          <a:p>
            <a:endParaRPr lang="ru-RU"/>
          </a:p>
        </p:txBody>
      </p:sp>
      <p:sp>
        <p:nvSpPr>
          <p:cNvPr id="4" name="Дата 3"/>
          <p:cNvSpPr>
            <a:spLocks noGrp="1"/>
          </p:cNvSpPr>
          <p:nvPr>
            <p:ph type="dt" sz="half" idx="10"/>
          </p:nvPr>
        </p:nvSpPr>
        <p:spPr>
          <a:xfrm>
            <a:off x="685800" y="6248400"/>
            <a:ext cx="1905000" cy="457200"/>
          </a:xfrm>
        </p:spPr>
        <p:txBody>
          <a:bodyPr/>
          <a:lstStyle>
            <a:lvl1pPr>
              <a:defRPr/>
            </a:lvl1pPr>
          </a:lstStyle>
          <a:p>
            <a:endParaRPr lang="ru-RU" altLang="ru-RU"/>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endParaRPr lang="ru-RU" altLang="ru-RU"/>
          </a:p>
        </p:txBody>
      </p:sp>
      <p:sp>
        <p:nvSpPr>
          <p:cNvPr id="6" name="Номер слайда 5"/>
          <p:cNvSpPr>
            <a:spLocks noGrp="1"/>
          </p:cNvSpPr>
          <p:nvPr>
            <p:ph type="sldNum" sz="quarter" idx="12"/>
          </p:nvPr>
        </p:nvSpPr>
        <p:spPr>
          <a:xfrm>
            <a:off x="6553200" y="6248400"/>
            <a:ext cx="1905000" cy="457200"/>
          </a:xfrm>
        </p:spPr>
        <p:txBody>
          <a:bodyPr/>
          <a:lstStyle>
            <a:lvl1pPr>
              <a:defRPr/>
            </a:lvl1pPr>
          </a:lstStyle>
          <a:p>
            <a:fld id="{C85D6808-F662-4AB5-A881-174C3457FE8D}" type="slidenum">
              <a:rPr lang="ru-RU" altLang="ru-RU"/>
              <a:pPr/>
              <a:t>‹#›</a:t>
            </a:fld>
            <a:endParaRPr lang="ru-RU" altLang="ru-RU"/>
          </a:p>
        </p:txBody>
      </p:sp>
    </p:spTree>
    <p:extLst>
      <p:ext uri="{BB962C8B-B14F-4D97-AF65-F5344CB8AC3E}">
        <p14:creationId xmlns:p14="http://schemas.microsoft.com/office/powerpoint/2010/main" val="4160055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685800" y="609600"/>
            <a:ext cx="7772400" cy="54864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685800" y="6248400"/>
            <a:ext cx="1905000" cy="457200"/>
          </a:xfrm>
        </p:spPr>
        <p:txBody>
          <a:bodyPr/>
          <a:lstStyle>
            <a:lvl1pPr>
              <a:defRPr/>
            </a:lvl1pPr>
          </a:lstStyle>
          <a:p>
            <a:endParaRPr lang="ru-RU" altLang="ru-RU"/>
          </a:p>
        </p:txBody>
      </p:sp>
      <p:sp>
        <p:nvSpPr>
          <p:cNvPr id="4" name="Нижний колонтитул 3"/>
          <p:cNvSpPr>
            <a:spLocks noGrp="1"/>
          </p:cNvSpPr>
          <p:nvPr>
            <p:ph type="ftr" sz="quarter" idx="11"/>
          </p:nvPr>
        </p:nvSpPr>
        <p:spPr>
          <a:xfrm>
            <a:off x="3124200" y="6248400"/>
            <a:ext cx="2895600" cy="457200"/>
          </a:xfrm>
        </p:spPr>
        <p:txBody>
          <a:bodyPr/>
          <a:lstStyle>
            <a:lvl1pPr>
              <a:defRPr/>
            </a:lvl1pPr>
          </a:lstStyle>
          <a:p>
            <a:endParaRPr lang="ru-RU" altLang="ru-RU"/>
          </a:p>
        </p:txBody>
      </p:sp>
      <p:sp>
        <p:nvSpPr>
          <p:cNvPr id="5" name="Номер слайда 4"/>
          <p:cNvSpPr>
            <a:spLocks noGrp="1"/>
          </p:cNvSpPr>
          <p:nvPr>
            <p:ph type="sldNum" sz="quarter" idx="12"/>
          </p:nvPr>
        </p:nvSpPr>
        <p:spPr>
          <a:xfrm>
            <a:off x="6553200" y="6248400"/>
            <a:ext cx="1905000" cy="457200"/>
          </a:xfrm>
        </p:spPr>
        <p:txBody>
          <a:bodyPr/>
          <a:lstStyle>
            <a:lvl1pPr>
              <a:defRPr/>
            </a:lvl1pPr>
          </a:lstStyle>
          <a:p>
            <a:fld id="{972AD5A4-D3EE-4C01-BF0E-ADA0677675B0}" type="slidenum">
              <a:rPr lang="ru-RU" altLang="ru-RU"/>
              <a:pPr/>
              <a:t>‹#›</a:t>
            </a:fld>
            <a:endParaRPr lang="ru-RU" altLang="ru-RU"/>
          </a:p>
        </p:txBody>
      </p:sp>
    </p:spTree>
    <p:extLst>
      <p:ext uri="{BB962C8B-B14F-4D97-AF65-F5344CB8AC3E}">
        <p14:creationId xmlns:p14="http://schemas.microsoft.com/office/powerpoint/2010/main" val="147959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1E860-BC25-43B5-93AE-5E7891752D16}" type="datetimeFigureOut">
              <a:rPr lang="ru-RU" smtClean="0"/>
              <a:t>23.01.2016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D4EF1-25B9-4471-8A2B-F340B935E2B8}" type="slidenum">
              <a:rPr lang="ru-RU" smtClean="0"/>
              <a:t>‹#›</a:t>
            </a:fld>
            <a:endParaRPr lang="ru-RU"/>
          </a:p>
        </p:txBody>
      </p:sp>
    </p:spTree>
    <p:extLst>
      <p:ext uri="{BB962C8B-B14F-4D97-AF65-F5344CB8AC3E}">
        <p14:creationId xmlns:p14="http://schemas.microsoft.com/office/powerpoint/2010/main" val="173925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4.bin"/><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8.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9.wmf"/></Relationships>
</file>

<file path=ppt/slides/_rels/slide11.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8.bin"/><Relationship Id="rId7" Type="http://schemas.openxmlformats.org/officeDocument/2006/relationships/oleObject" Target="../embeddings/oleObject10.bin"/><Relationship Id="rId12" Type="http://schemas.openxmlformats.org/officeDocument/2006/relationships/image" Target="../media/image14.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1.wmf"/><Relationship Id="rId11" Type="http://schemas.openxmlformats.org/officeDocument/2006/relationships/oleObject" Target="../embeddings/oleObject12.bin"/><Relationship Id="rId5" Type="http://schemas.openxmlformats.org/officeDocument/2006/relationships/oleObject" Target="../embeddings/oleObject9.bin"/><Relationship Id="rId10" Type="http://schemas.openxmlformats.org/officeDocument/2006/relationships/image" Target="../media/image13.wmf"/><Relationship Id="rId4" Type="http://schemas.openxmlformats.org/officeDocument/2006/relationships/image" Target="../media/image10.wmf"/><Relationship Id="rId9"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7.wmf"/><Relationship Id="rId5" Type="http://schemas.openxmlformats.org/officeDocument/2006/relationships/oleObject" Target="../embeddings/oleObject14.bin"/><Relationship Id="rId4" Type="http://schemas.openxmlformats.org/officeDocument/2006/relationships/image" Target="../media/image16.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8.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9.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1.wmf"/><Relationship Id="rId5" Type="http://schemas.openxmlformats.org/officeDocument/2006/relationships/oleObject" Target="../embeddings/oleObject18.bin"/><Relationship Id="rId4" Type="http://schemas.openxmlformats.org/officeDocument/2006/relationships/image" Target="../media/image20.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22.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oleObject" Target="../embeddings/oleObject21.bin"/><Relationship Id="rId4" Type="http://schemas.openxmlformats.org/officeDocument/2006/relationships/image" Target="../media/image24.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26.wmf"/><Relationship Id="rId5" Type="http://schemas.openxmlformats.org/officeDocument/2006/relationships/oleObject" Target="../embeddings/oleObject23.bin"/><Relationship Id="rId4" Type="http://schemas.openxmlformats.org/officeDocument/2006/relationships/image" Target="../media/image25.wmf"/></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29.wmf"/><Relationship Id="rId5" Type="http://schemas.openxmlformats.org/officeDocument/2006/relationships/oleObject" Target="../embeddings/oleObject25.bin"/><Relationship Id="rId4" Type="http://schemas.openxmlformats.org/officeDocument/2006/relationships/image" Target="../media/image28.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31.wmf"/><Relationship Id="rId5" Type="http://schemas.openxmlformats.org/officeDocument/2006/relationships/oleObject" Target="../embeddings/oleObject27.bin"/><Relationship Id="rId4" Type="http://schemas.openxmlformats.org/officeDocument/2006/relationships/image" Target="../media/image30.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32.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34.wmf"/><Relationship Id="rId5" Type="http://schemas.openxmlformats.org/officeDocument/2006/relationships/oleObject" Target="../embeddings/oleObject30.bin"/><Relationship Id="rId4" Type="http://schemas.openxmlformats.org/officeDocument/2006/relationships/image" Target="../media/image33.wmf"/></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image" Target="../media/image38.png"/><Relationship Id="rId7" Type="http://schemas.openxmlformats.org/officeDocument/2006/relationships/image" Target="../media/image36.wmf"/><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oleObject" Target="../embeddings/oleObject32.bin"/><Relationship Id="rId5" Type="http://schemas.openxmlformats.org/officeDocument/2006/relationships/image" Target="../media/image35.wmf"/><Relationship Id="rId4" Type="http://schemas.openxmlformats.org/officeDocument/2006/relationships/oleObject" Target="../embeddings/oleObject31.bin"/><Relationship Id="rId9" Type="http://schemas.openxmlformats.org/officeDocument/2006/relationships/image" Target="../media/image37.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40.wmf"/><Relationship Id="rId13" Type="http://schemas.openxmlformats.org/officeDocument/2006/relationships/oleObject" Target="../embeddings/oleObject37.bin"/><Relationship Id="rId18" Type="http://schemas.openxmlformats.org/officeDocument/2006/relationships/oleObject" Target="../embeddings/oleObject39.bin"/><Relationship Id="rId3" Type="http://schemas.openxmlformats.org/officeDocument/2006/relationships/image" Target="../media/image45.png"/><Relationship Id="rId7" Type="http://schemas.openxmlformats.org/officeDocument/2006/relationships/oleObject" Target="../embeddings/oleObject35.bin"/><Relationship Id="rId12" Type="http://schemas.openxmlformats.org/officeDocument/2006/relationships/image" Target="../media/image48.png"/><Relationship Id="rId17" Type="http://schemas.openxmlformats.org/officeDocument/2006/relationships/image" Target="../media/image49.png"/><Relationship Id="rId2" Type="http://schemas.openxmlformats.org/officeDocument/2006/relationships/slideLayout" Target="../slideLayouts/slideLayout7.xml"/><Relationship Id="rId16" Type="http://schemas.openxmlformats.org/officeDocument/2006/relationships/image" Target="../media/image43.wmf"/><Relationship Id="rId20" Type="http://schemas.openxmlformats.org/officeDocument/2006/relationships/image" Target="../media/image50.png"/><Relationship Id="rId1" Type="http://schemas.openxmlformats.org/officeDocument/2006/relationships/vmlDrawing" Target="../drawings/vmlDrawing19.vml"/><Relationship Id="rId6" Type="http://schemas.openxmlformats.org/officeDocument/2006/relationships/image" Target="../media/image46.png"/><Relationship Id="rId11" Type="http://schemas.openxmlformats.org/officeDocument/2006/relationships/image" Target="../media/image41.wmf"/><Relationship Id="rId5" Type="http://schemas.openxmlformats.org/officeDocument/2006/relationships/image" Target="../media/image39.wmf"/><Relationship Id="rId15" Type="http://schemas.openxmlformats.org/officeDocument/2006/relationships/oleObject" Target="../embeddings/oleObject38.bin"/><Relationship Id="rId10" Type="http://schemas.openxmlformats.org/officeDocument/2006/relationships/oleObject" Target="../embeddings/oleObject36.bin"/><Relationship Id="rId19" Type="http://schemas.openxmlformats.org/officeDocument/2006/relationships/image" Target="../media/image44.wmf"/><Relationship Id="rId4" Type="http://schemas.openxmlformats.org/officeDocument/2006/relationships/oleObject" Target="../embeddings/oleObject34.bin"/><Relationship Id="rId9" Type="http://schemas.openxmlformats.org/officeDocument/2006/relationships/image" Target="../media/image47.png"/><Relationship Id="rId14" Type="http://schemas.openxmlformats.org/officeDocument/2006/relationships/image" Target="../media/image42.wmf"/></Relationships>
</file>

<file path=ppt/slides/_rels/slide34.x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oleObject" Target="../embeddings/oleObject40.bin"/><Relationship Id="rId7" Type="http://schemas.openxmlformats.org/officeDocument/2006/relationships/oleObject" Target="../embeddings/oleObject42.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52.wmf"/><Relationship Id="rId5" Type="http://schemas.openxmlformats.org/officeDocument/2006/relationships/oleObject" Target="../embeddings/oleObject41.bin"/><Relationship Id="rId4" Type="http://schemas.openxmlformats.org/officeDocument/2006/relationships/image" Target="../media/image51.wmf"/></Relationships>
</file>

<file path=ppt/slides/_rels/slide35.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55.wmf"/><Relationship Id="rId5" Type="http://schemas.openxmlformats.org/officeDocument/2006/relationships/oleObject" Target="../embeddings/oleObject44.bin"/><Relationship Id="rId4" Type="http://schemas.openxmlformats.org/officeDocument/2006/relationships/image" Target="../media/image54.wmf"/></Relationships>
</file>

<file path=ppt/slides/_rels/slide36.xml.rels><?xml version="1.0" encoding="UTF-8" standalone="yes"?>
<Relationships xmlns="http://schemas.openxmlformats.org/package/2006/relationships"><Relationship Id="rId8" Type="http://schemas.openxmlformats.org/officeDocument/2006/relationships/image" Target="../media/image59.wmf"/><Relationship Id="rId3" Type="http://schemas.openxmlformats.org/officeDocument/2006/relationships/oleObject" Target="../embeddings/oleObject46.bin"/><Relationship Id="rId7" Type="http://schemas.openxmlformats.org/officeDocument/2006/relationships/oleObject" Target="../embeddings/oleObject48.bin"/><Relationship Id="rId12" Type="http://schemas.openxmlformats.org/officeDocument/2006/relationships/oleObject" Target="../embeddings/oleObject51.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58.wmf"/><Relationship Id="rId11" Type="http://schemas.openxmlformats.org/officeDocument/2006/relationships/oleObject" Target="../embeddings/oleObject50.bin"/><Relationship Id="rId5" Type="http://schemas.openxmlformats.org/officeDocument/2006/relationships/oleObject" Target="../embeddings/oleObject47.bin"/><Relationship Id="rId10" Type="http://schemas.openxmlformats.org/officeDocument/2006/relationships/oleObject" Target="../embeddings/oleObject49.bin"/><Relationship Id="rId4" Type="http://schemas.openxmlformats.org/officeDocument/2006/relationships/image" Target="../media/image57.wmf"/><Relationship Id="rId9" Type="http://schemas.openxmlformats.org/officeDocument/2006/relationships/image" Target="../media/image6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image" Target="../media/image63.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520692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00038" y="1966913"/>
            <a:ext cx="8434387" cy="4702175"/>
          </a:xfrm>
          <a:prstGeom prst="rect">
            <a:avLst/>
          </a:prstGeom>
          <a:gradFill rotWithShape="1">
            <a:gsLst>
              <a:gs pos="0">
                <a:srgbClr val="FFFFFF"/>
              </a:gs>
              <a:gs pos="100000">
                <a:srgbClr val="E4E4E4"/>
              </a:gs>
            </a:gsLst>
            <a:lin ang="2700000" scaled="1"/>
          </a:gradFill>
          <a:ln w="9525">
            <a:solidFill>
              <a:srgbClr val="CECEC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6867" name="Rectangle 3"/>
          <p:cNvSpPr>
            <a:spLocks noGrp="1" noChangeArrowheads="1"/>
          </p:cNvSpPr>
          <p:nvPr>
            <p:ph type="ctrTitle"/>
          </p:nvPr>
        </p:nvSpPr>
        <p:spPr>
          <a:xfrm>
            <a:off x="5292725" y="100013"/>
            <a:ext cx="2419350" cy="595312"/>
          </a:xfrm>
        </p:spPr>
        <p:txBody>
          <a:bodyPr/>
          <a:lstStyle/>
          <a:p>
            <a:pPr algn="l"/>
            <a:r>
              <a:rPr lang="ru-RU" altLang="ru-RU" sz="3600" b="1">
                <a:solidFill>
                  <a:srgbClr val="5A5A5A"/>
                </a:solidFill>
              </a:rPr>
              <a:t>Лекция </a:t>
            </a:r>
            <a:r>
              <a:rPr lang="en-US" altLang="ru-RU" sz="3600" b="1">
                <a:solidFill>
                  <a:srgbClr val="5A5A5A"/>
                </a:solidFill>
              </a:rPr>
              <a:t>9</a:t>
            </a:r>
            <a:endParaRPr lang="ru-RU" altLang="ru-RU" sz="4000">
              <a:solidFill>
                <a:srgbClr val="5A5A5A"/>
              </a:solidFill>
            </a:endParaRPr>
          </a:p>
        </p:txBody>
      </p:sp>
      <p:cxnSp>
        <p:nvCxnSpPr>
          <p:cNvPr id="36868" name="AutoShape 4"/>
          <p:cNvCxnSpPr>
            <a:cxnSpLocks noChangeShapeType="1"/>
            <a:stCxn id="36867" idx="3"/>
            <a:endCxn id="36869" idx="3"/>
          </p:cNvCxnSpPr>
          <p:nvPr/>
        </p:nvCxnSpPr>
        <p:spPr bwMode="auto">
          <a:xfrm>
            <a:off x="7712075" y="398463"/>
            <a:ext cx="1044575" cy="811212"/>
          </a:xfrm>
          <a:prstGeom prst="bentConnector3">
            <a:avLst>
              <a:gd name="adj1" fmla="val 121884"/>
            </a:avLst>
          </a:prstGeom>
          <a:noFill/>
          <a:ln w="9525">
            <a:solidFill>
              <a:schemeClr val="bg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869" name="AutoShape 5"/>
          <p:cNvSpPr>
            <a:spLocks noChangeArrowheads="1"/>
          </p:cNvSpPr>
          <p:nvPr/>
        </p:nvSpPr>
        <p:spPr bwMode="auto">
          <a:xfrm>
            <a:off x="227013" y="862013"/>
            <a:ext cx="8529637" cy="695325"/>
          </a:xfrm>
          <a:prstGeom prst="roundRect">
            <a:avLst>
              <a:gd name="adj" fmla="val 16667"/>
            </a:avLst>
          </a:prstGeom>
          <a:gradFill rotWithShape="1">
            <a:gsLst>
              <a:gs pos="0">
                <a:srgbClr val="FAF1E4">
                  <a:alpha val="67999"/>
                </a:srgbClr>
              </a:gs>
              <a:gs pos="100000">
                <a:srgbClr val="F7DDBD"/>
              </a:gs>
            </a:gsLst>
            <a:lin ang="0" scaled="1"/>
          </a:gradFill>
          <a:ln w="9525">
            <a:solidFill>
              <a:srgbClr val="BEC6C3"/>
            </a:solidFill>
            <a:round/>
            <a:headEnd/>
            <a:tailEnd/>
          </a:ln>
          <a:effectLst>
            <a:outerShdw dist="81320" dir="7719588" algn="ctr" rotWithShape="0">
              <a:srgbClr val="F0F2F1">
                <a:alpha val="50000"/>
              </a:srgbClr>
            </a:outerShdw>
          </a:effectLst>
        </p:spPr>
        <p:txBody>
          <a:bodyPr wrap="none" anchor="ctr"/>
          <a:lstStyle/>
          <a:p>
            <a:endParaRPr lang="ru-RU"/>
          </a:p>
        </p:txBody>
      </p:sp>
      <p:sp>
        <p:nvSpPr>
          <p:cNvPr id="36870" name="Rectangle 6"/>
          <p:cNvSpPr>
            <a:spLocks noGrp="1" noChangeArrowheads="1"/>
          </p:cNvSpPr>
          <p:nvPr>
            <p:ph type="subTitle" idx="1"/>
          </p:nvPr>
        </p:nvSpPr>
        <p:spPr>
          <a:xfrm>
            <a:off x="1239838" y="908050"/>
            <a:ext cx="7364412" cy="576263"/>
          </a:xfrm>
        </p:spPr>
        <p:txBody>
          <a:bodyPr/>
          <a:lstStyle/>
          <a:p>
            <a:pPr algn="l">
              <a:lnSpc>
                <a:spcPct val="80000"/>
              </a:lnSpc>
            </a:pPr>
            <a:r>
              <a:rPr lang="ru-RU" altLang="ru-RU" sz="2400" b="1" i="1">
                <a:solidFill>
                  <a:srgbClr val="4B433B"/>
                </a:solidFill>
                <a:effectLst>
                  <a:outerShdw blurRad="38100" dist="38100" dir="2700000" algn="tl">
                    <a:srgbClr val="000000"/>
                  </a:outerShdw>
                </a:effectLst>
                <a:latin typeface="Verdana" pitchFamily="34" charset="0"/>
              </a:rPr>
              <a:t>Тема: ДИНАМИКА ВРАЩАТЕЛЬНОГО ДВИЖЕНИЯ</a:t>
            </a:r>
          </a:p>
          <a:p>
            <a:pPr algn="r">
              <a:lnSpc>
                <a:spcPct val="80000"/>
              </a:lnSpc>
            </a:pPr>
            <a:endParaRPr lang="ru-RU" altLang="ru-RU" sz="2800">
              <a:solidFill>
                <a:srgbClr val="4B433B"/>
              </a:solidFill>
              <a:effectLst>
                <a:outerShdw blurRad="38100" dist="38100" dir="2700000" algn="tl">
                  <a:srgbClr val="000000"/>
                </a:outerShdw>
              </a:effectLst>
            </a:endParaRPr>
          </a:p>
        </p:txBody>
      </p:sp>
      <p:sp>
        <p:nvSpPr>
          <p:cNvPr id="36871" name="Text Box 7"/>
          <p:cNvSpPr txBox="1">
            <a:spLocks noChangeArrowheads="1"/>
          </p:cNvSpPr>
          <p:nvPr/>
        </p:nvSpPr>
        <p:spPr bwMode="auto">
          <a:xfrm>
            <a:off x="539750" y="2349500"/>
            <a:ext cx="8353425" cy="533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pitchFamily="18" charset="0"/>
              </a:defRPr>
            </a:lvl1pPr>
            <a:lvl2pPr marL="800100" indent="-342900">
              <a:defRPr sz="2400">
                <a:solidFill>
                  <a:schemeClr val="tx1"/>
                </a:solidFill>
                <a:latin typeface="Times New Roman" pitchFamily="18" charset="0"/>
              </a:defRPr>
            </a:lvl2pPr>
            <a:lvl3pPr marL="1257300" indent="-342900">
              <a:defRPr sz="2400">
                <a:solidFill>
                  <a:schemeClr val="tx1"/>
                </a:solidFill>
                <a:latin typeface="Times New Roman" pitchFamily="18" charset="0"/>
              </a:defRPr>
            </a:lvl3pPr>
            <a:lvl4pPr marL="1714500" indent="-342900">
              <a:defRPr sz="2400">
                <a:solidFill>
                  <a:schemeClr val="tx1"/>
                </a:solidFill>
                <a:latin typeface="Times New Roman" pitchFamily="18" charset="0"/>
              </a:defRPr>
            </a:lvl4pPr>
            <a:lvl5pPr marL="2171700" indent="-342900">
              <a:defRPr sz="2400">
                <a:solidFill>
                  <a:schemeClr val="tx1"/>
                </a:solidFill>
                <a:latin typeface="Times New Roman" pitchFamily="18" charset="0"/>
              </a:defRPr>
            </a:lvl5pPr>
            <a:lvl6pPr marL="2628900" indent="-342900" fontAlgn="base">
              <a:spcBef>
                <a:spcPct val="0"/>
              </a:spcBef>
              <a:spcAft>
                <a:spcPct val="0"/>
              </a:spcAft>
              <a:defRPr sz="2400">
                <a:solidFill>
                  <a:schemeClr val="tx1"/>
                </a:solidFill>
                <a:latin typeface="Times New Roman" pitchFamily="18" charset="0"/>
              </a:defRPr>
            </a:lvl6pPr>
            <a:lvl7pPr marL="3086100" indent="-342900" fontAlgn="base">
              <a:spcBef>
                <a:spcPct val="0"/>
              </a:spcBef>
              <a:spcAft>
                <a:spcPct val="0"/>
              </a:spcAft>
              <a:defRPr sz="2400">
                <a:solidFill>
                  <a:schemeClr val="tx1"/>
                </a:solidFill>
                <a:latin typeface="Times New Roman" pitchFamily="18" charset="0"/>
              </a:defRPr>
            </a:lvl7pPr>
            <a:lvl8pPr marL="3543300" indent="-342900" fontAlgn="base">
              <a:spcBef>
                <a:spcPct val="0"/>
              </a:spcBef>
              <a:spcAft>
                <a:spcPct val="0"/>
              </a:spcAft>
              <a:defRPr sz="2400">
                <a:solidFill>
                  <a:schemeClr val="tx1"/>
                </a:solidFill>
                <a:latin typeface="Times New Roman" pitchFamily="18" charset="0"/>
              </a:defRPr>
            </a:lvl8pPr>
            <a:lvl9pPr marL="4000500" indent="-342900" fontAlgn="base">
              <a:spcBef>
                <a:spcPct val="0"/>
              </a:spcBef>
              <a:spcAft>
                <a:spcPct val="0"/>
              </a:spcAft>
              <a:defRPr sz="2400">
                <a:solidFill>
                  <a:schemeClr val="tx1"/>
                </a:solidFill>
                <a:latin typeface="Times New Roman" pitchFamily="18" charset="0"/>
              </a:defRPr>
            </a:lvl9pPr>
          </a:lstStyle>
          <a:p>
            <a:pPr>
              <a:lnSpc>
                <a:spcPct val="110000"/>
              </a:lnSpc>
            </a:pPr>
            <a:r>
              <a:rPr lang="en-US" altLang="ru-RU" sz="2600" b="1">
                <a:solidFill>
                  <a:srgbClr val="505050"/>
                </a:solidFill>
                <a:latin typeface="Arial" pitchFamily="34" charset="0"/>
              </a:rPr>
              <a:t>9</a:t>
            </a:r>
            <a:r>
              <a:rPr lang="ru-RU" altLang="ru-RU" sz="2600" b="1">
                <a:solidFill>
                  <a:srgbClr val="505050"/>
                </a:solidFill>
                <a:latin typeface="Arial" pitchFamily="34" charset="0"/>
              </a:rPr>
              <a:t>.1.Введение </a:t>
            </a:r>
          </a:p>
          <a:p>
            <a:pPr>
              <a:lnSpc>
                <a:spcPct val="110000"/>
              </a:lnSpc>
            </a:pPr>
            <a:r>
              <a:rPr lang="en-US" altLang="ru-RU" sz="2600" b="1">
                <a:solidFill>
                  <a:srgbClr val="505050"/>
                </a:solidFill>
                <a:latin typeface="Arial" pitchFamily="34" charset="0"/>
              </a:rPr>
              <a:t>9</a:t>
            </a:r>
            <a:r>
              <a:rPr lang="ru-RU" altLang="ru-RU" sz="2600" b="1">
                <a:solidFill>
                  <a:srgbClr val="505050"/>
                </a:solidFill>
                <a:latin typeface="Arial" pitchFamily="34" charset="0"/>
              </a:rPr>
              <a:t>.2.Момент силы</a:t>
            </a:r>
          </a:p>
          <a:p>
            <a:pPr>
              <a:lnSpc>
                <a:spcPct val="110000"/>
              </a:lnSpc>
            </a:pPr>
            <a:r>
              <a:rPr lang="en-US" altLang="ru-RU" sz="2600" b="1">
                <a:solidFill>
                  <a:srgbClr val="505050"/>
                </a:solidFill>
                <a:latin typeface="Arial" pitchFamily="34" charset="0"/>
              </a:rPr>
              <a:t>9</a:t>
            </a:r>
            <a:r>
              <a:rPr lang="ru-RU" altLang="ru-RU" sz="2600" b="1">
                <a:solidFill>
                  <a:srgbClr val="505050"/>
                </a:solidFill>
                <a:latin typeface="Arial" pitchFamily="34" charset="0"/>
              </a:rPr>
              <a:t>.3.Момент импульса</a:t>
            </a:r>
          </a:p>
          <a:p>
            <a:pPr>
              <a:lnSpc>
                <a:spcPct val="110000"/>
              </a:lnSpc>
            </a:pPr>
            <a:r>
              <a:rPr lang="en-US" altLang="ru-RU" sz="2600" b="1">
                <a:solidFill>
                  <a:srgbClr val="505050"/>
                </a:solidFill>
                <a:latin typeface="Arial" pitchFamily="34" charset="0"/>
              </a:rPr>
              <a:t>9</a:t>
            </a:r>
            <a:r>
              <a:rPr lang="ru-RU" altLang="ru-RU" sz="2600" b="1">
                <a:solidFill>
                  <a:srgbClr val="505050"/>
                </a:solidFill>
                <a:latin typeface="Arial" pitchFamily="34" charset="0"/>
              </a:rPr>
              <a:t>.4.Закон сохранения момента импульса для системы частиц</a:t>
            </a:r>
          </a:p>
          <a:p>
            <a:pPr>
              <a:lnSpc>
                <a:spcPct val="110000"/>
              </a:lnSpc>
            </a:pPr>
            <a:r>
              <a:rPr lang="en-US" altLang="ru-RU" sz="2600" b="1">
                <a:solidFill>
                  <a:srgbClr val="505050"/>
                </a:solidFill>
                <a:latin typeface="Arial" pitchFamily="34" charset="0"/>
              </a:rPr>
              <a:t>9</a:t>
            </a:r>
            <a:r>
              <a:rPr lang="ru-RU" altLang="ru-RU" sz="2600" b="1">
                <a:solidFill>
                  <a:srgbClr val="505050"/>
                </a:solidFill>
                <a:latin typeface="Arial" pitchFamily="34" charset="0"/>
              </a:rPr>
              <a:t>.5.Вращение вокруг неподвижной оси. Момент инерции</a:t>
            </a:r>
          </a:p>
          <a:p>
            <a:pPr>
              <a:lnSpc>
                <a:spcPct val="110000"/>
              </a:lnSpc>
            </a:pPr>
            <a:r>
              <a:rPr lang="en-US" altLang="ru-RU" sz="2600" b="1">
                <a:solidFill>
                  <a:srgbClr val="505050"/>
                </a:solidFill>
                <a:latin typeface="Arial" pitchFamily="34" charset="0"/>
              </a:rPr>
              <a:t>9</a:t>
            </a:r>
            <a:r>
              <a:rPr lang="ru-RU" altLang="ru-RU" sz="2600" b="1">
                <a:solidFill>
                  <a:srgbClr val="505050"/>
                </a:solidFill>
                <a:latin typeface="Arial" pitchFamily="34" charset="0"/>
              </a:rPr>
              <a:t>.6.Кинетическая энергия вращения</a:t>
            </a:r>
          </a:p>
          <a:p>
            <a:pPr>
              <a:lnSpc>
                <a:spcPct val="110000"/>
              </a:lnSpc>
            </a:pPr>
            <a:r>
              <a:rPr lang="en-US" altLang="ru-RU" sz="2600" b="1">
                <a:solidFill>
                  <a:srgbClr val="505050"/>
                </a:solidFill>
                <a:latin typeface="Arial" pitchFamily="34" charset="0"/>
              </a:rPr>
              <a:t>9</a:t>
            </a:r>
            <a:r>
              <a:rPr lang="ru-RU" altLang="ru-RU" sz="2600" b="1">
                <a:solidFill>
                  <a:srgbClr val="505050"/>
                </a:solidFill>
                <a:latin typeface="Arial" pitchFamily="34" charset="0"/>
              </a:rPr>
              <a:t>.7.Гироскоп</a:t>
            </a:r>
          </a:p>
          <a:p>
            <a:pPr algn="just"/>
            <a:endParaRPr lang="ru-RU" altLang="ru-RU" sz="2600" b="1">
              <a:solidFill>
                <a:srgbClr val="505050"/>
              </a:solidFill>
              <a:latin typeface="Arial" pitchFamily="34" charset="0"/>
            </a:endParaRPr>
          </a:p>
          <a:p>
            <a:pPr algn="just"/>
            <a:endParaRPr lang="ru-RU" altLang="ru-RU" sz="2600" b="1">
              <a:solidFill>
                <a:srgbClr val="505050"/>
              </a:solidFill>
              <a:latin typeface="Arial" pitchFamily="34" charset="0"/>
            </a:endParaRPr>
          </a:p>
          <a:p>
            <a:pPr algn="ctr">
              <a:lnSpc>
                <a:spcPct val="130000"/>
              </a:lnSpc>
            </a:pPr>
            <a:endParaRPr lang="ru-RU" altLang="ru-RU" sz="2600" b="1">
              <a:solidFill>
                <a:srgbClr val="505050"/>
              </a:solidFill>
              <a:latin typeface="Arial" pitchFamily="34" charset="0"/>
            </a:endParaRPr>
          </a:p>
        </p:txBody>
      </p:sp>
      <p:sp>
        <p:nvSpPr>
          <p:cNvPr id="36872" name="Rectangle 8"/>
          <p:cNvSpPr>
            <a:spLocks noChangeArrowheads="1"/>
          </p:cNvSpPr>
          <p:nvPr/>
        </p:nvSpPr>
        <p:spPr bwMode="auto">
          <a:xfrm>
            <a:off x="519113" y="1774825"/>
            <a:ext cx="3440112" cy="431800"/>
          </a:xfrm>
          <a:prstGeom prst="rect">
            <a:avLst/>
          </a:prstGeom>
          <a:gradFill rotWithShape="1">
            <a:gsLst>
              <a:gs pos="0">
                <a:srgbClr val="E9E9E9">
                  <a:gamma/>
                  <a:tint val="6275"/>
                  <a:invGamma/>
                </a:srgbClr>
              </a:gs>
              <a:gs pos="100000">
                <a:srgbClr val="E9E9E9"/>
              </a:gs>
            </a:gsLst>
            <a:lin ang="5400000" scaled="1"/>
          </a:gradFill>
          <a:ln w="9525">
            <a:solidFill>
              <a:srgbClr val="C2C2C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6873" name="Text Box 9"/>
          <p:cNvSpPr txBox="1">
            <a:spLocks noChangeArrowheads="1"/>
          </p:cNvSpPr>
          <p:nvPr/>
        </p:nvSpPr>
        <p:spPr bwMode="auto">
          <a:xfrm>
            <a:off x="595313" y="1773238"/>
            <a:ext cx="33575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2000" b="1" i="1">
                <a:solidFill>
                  <a:srgbClr val="3B3B3B"/>
                </a:solidFill>
                <a:latin typeface="Verdana" pitchFamily="34" charset="0"/>
              </a:rPr>
              <a:t>Содержание лекции:</a:t>
            </a:r>
          </a:p>
        </p:txBody>
      </p:sp>
      <p:sp>
        <p:nvSpPr>
          <p:cNvPr id="36874" name="Text Box 10"/>
          <p:cNvSpPr txBox="1">
            <a:spLocks noChangeArrowheads="1"/>
          </p:cNvSpPr>
          <p:nvPr/>
        </p:nvSpPr>
        <p:spPr bwMode="auto">
          <a:xfrm>
            <a:off x="0" y="260350"/>
            <a:ext cx="52562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1600" b="1" i="1">
                <a:latin typeface="Verdana" pitchFamily="34" charset="0"/>
              </a:rPr>
              <a:t>Сегодня: </a:t>
            </a:r>
            <a:fld id="{D916FD06-D57C-4BCC-B200-FE93BFF210DD}" type="datetime2">
              <a:rPr lang="ru-RU" altLang="ru-RU" sz="1600" b="1" i="1">
                <a:latin typeface="Verdana" pitchFamily="34" charset="0"/>
              </a:rPr>
              <a:pPr>
                <a:spcBef>
                  <a:spcPct val="50000"/>
                </a:spcBef>
              </a:pPr>
              <a:t>суббота, 23 января 2016 г.</a:t>
            </a:fld>
            <a:endParaRPr lang="ru-RU" altLang="ru-RU" sz="1600" b="1" i="1">
              <a:latin typeface="Verdana" pitchFamily="34" charset="0"/>
            </a:endParaRPr>
          </a:p>
        </p:txBody>
      </p:sp>
    </p:spTree>
    <p:extLst>
      <p:ext uri="{BB962C8B-B14F-4D97-AF65-F5344CB8AC3E}">
        <p14:creationId xmlns:p14="http://schemas.microsoft.com/office/powerpoint/2010/main" val="170355955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95288" y="0"/>
            <a:ext cx="8229600" cy="633413"/>
          </a:xfrm>
        </p:spPr>
        <p:txBody>
          <a:bodyPr/>
          <a:lstStyle/>
          <a:p>
            <a:r>
              <a:rPr lang="en-US" altLang="ru-RU" sz="4000" b="1">
                <a:effectLst>
                  <a:outerShdw blurRad="38100" dist="38100" dir="2700000" algn="tl">
                    <a:srgbClr val="FFFFFF"/>
                  </a:outerShdw>
                </a:effectLst>
                <a:latin typeface="Verdana" pitchFamily="34" charset="0"/>
              </a:rPr>
              <a:t>9</a:t>
            </a:r>
            <a:r>
              <a:rPr lang="ru-RU" altLang="ru-RU" sz="4000" b="1">
                <a:effectLst>
                  <a:outerShdw blurRad="38100" dist="38100" dir="2700000" algn="tl">
                    <a:srgbClr val="FFFFFF"/>
                  </a:outerShdw>
                </a:effectLst>
                <a:latin typeface="Verdana" pitchFamily="34" charset="0"/>
              </a:rPr>
              <a:t>.1. Введение</a:t>
            </a:r>
            <a:endParaRPr lang="ru-RU" altLang="ru-RU" sz="4000"/>
          </a:p>
        </p:txBody>
      </p:sp>
      <p:sp>
        <p:nvSpPr>
          <p:cNvPr id="37891" name="Text Box 3"/>
          <p:cNvSpPr txBox="1">
            <a:spLocks noChangeArrowheads="1"/>
          </p:cNvSpPr>
          <p:nvPr/>
        </p:nvSpPr>
        <p:spPr bwMode="auto">
          <a:xfrm>
            <a:off x="879475" y="172085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ltLang="ru-RU" sz="1800">
              <a:latin typeface="Arial" pitchFamily="34" charset="0"/>
            </a:endParaRPr>
          </a:p>
        </p:txBody>
      </p:sp>
      <p:sp>
        <p:nvSpPr>
          <p:cNvPr id="37892" name="Text Box 4"/>
          <p:cNvSpPr txBox="1">
            <a:spLocks noChangeArrowheads="1"/>
          </p:cNvSpPr>
          <p:nvPr/>
        </p:nvSpPr>
        <p:spPr bwMode="auto">
          <a:xfrm>
            <a:off x="179388" y="692150"/>
            <a:ext cx="8964612" cy="634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Для описания вращения </a:t>
            </a:r>
            <a:r>
              <a:rPr lang="ru-RU" altLang="ru-RU" sz="2800">
                <a:solidFill>
                  <a:srgbClr val="FF0000"/>
                </a:solidFill>
                <a:latin typeface="Arial" pitchFamily="34" charset="0"/>
              </a:rPr>
              <a:t>полезно ввести</a:t>
            </a:r>
            <a:r>
              <a:rPr lang="ru-RU" altLang="ru-RU" sz="2800">
                <a:latin typeface="Arial" pitchFamily="34" charset="0"/>
              </a:rPr>
              <a:t> </a:t>
            </a:r>
            <a:r>
              <a:rPr lang="ru-RU" altLang="ru-RU" sz="2800">
                <a:solidFill>
                  <a:srgbClr val="FF0000"/>
                </a:solidFill>
                <a:latin typeface="Arial" pitchFamily="34" charset="0"/>
              </a:rPr>
              <a:t>новые физические величины </a:t>
            </a:r>
            <a:r>
              <a:rPr lang="ru-RU" altLang="ru-RU" sz="2800">
                <a:solidFill>
                  <a:srgbClr val="FF0000"/>
                </a:solidFill>
                <a:latin typeface="Arial" pitchFamily="34" charset="0"/>
                <a:sym typeface="Symbol" pitchFamily="18" charset="2"/>
              </a:rPr>
              <a:t></a:t>
            </a:r>
            <a:r>
              <a:rPr lang="ru-RU" altLang="ru-RU" sz="2800">
                <a:solidFill>
                  <a:srgbClr val="FF0000"/>
                </a:solidFill>
                <a:latin typeface="Arial" pitchFamily="34" charset="0"/>
              </a:rPr>
              <a:t> причину изменения состояния  вращения тела, называемую моментом силы, и величину, которая изменяется под действием момента силы, </a:t>
            </a:r>
            <a:r>
              <a:rPr lang="ru-RU" altLang="ru-RU" sz="2800">
                <a:solidFill>
                  <a:srgbClr val="FF0000"/>
                </a:solidFill>
                <a:latin typeface="Arial" pitchFamily="34" charset="0"/>
                <a:sym typeface="Symbol" pitchFamily="18" charset="2"/>
              </a:rPr>
              <a:t></a:t>
            </a:r>
            <a:r>
              <a:rPr lang="ru-RU" altLang="ru-RU" sz="2800">
                <a:solidFill>
                  <a:srgbClr val="FF0000"/>
                </a:solidFill>
                <a:latin typeface="Arial" pitchFamily="34" charset="0"/>
              </a:rPr>
              <a:t> момент импульса.</a:t>
            </a:r>
            <a:r>
              <a:rPr lang="ru-RU" altLang="ru-RU" sz="2800">
                <a:latin typeface="Arial" pitchFamily="34" charset="0"/>
              </a:rPr>
              <a:t> Эти величины подобны силе и импульсу в динамике поступательного движения. Изучать вращение и вводить такие новые понятия, как момент силы и импульса, удобно на примере вращения твердого тела вокруг неподвижной оси, причем каждая точка твердого тела движется в плоскости, перпендикулярной к этой оси, </a:t>
            </a:r>
            <a:r>
              <a:rPr lang="ru-RU" altLang="ru-RU" sz="2800">
                <a:latin typeface="Arial" pitchFamily="34" charset="0"/>
                <a:sym typeface="Symbol" pitchFamily="18" charset="2"/>
              </a:rPr>
              <a:t></a:t>
            </a:r>
            <a:r>
              <a:rPr lang="ru-RU" altLang="ru-RU" sz="2800">
                <a:latin typeface="Arial" pitchFamily="34" charset="0"/>
              </a:rPr>
              <a:t> плоское, двумерное вращение. Затем легко обобщить полученные результаты на случай трехмерного вращения</a:t>
            </a:r>
            <a:r>
              <a:rPr lang="ru-RU" altLang="ru-RU">
                <a:latin typeface="Arial" pitchFamily="34" charset="0"/>
              </a:rPr>
              <a:t>.</a:t>
            </a:r>
            <a:endParaRPr lang="ru-RU" altLang="ru-RU" b="1" i="1">
              <a:latin typeface="Arial" pitchFamily="34" charset="0"/>
            </a:endParaRPr>
          </a:p>
          <a:p>
            <a:endParaRPr lang="ru-RU" altLang="ru-RU" sz="1800">
              <a:latin typeface="Arial" pitchFamily="34" charset="0"/>
            </a:endParaRPr>
          </a:p>
        </p:txBody>
      </p:sp>
    </p:spTree>
    <p:extLst>
      <p:ext uri="{BB962C8B-B14F-4D97-AF65-F5344CB8AC3E}">
        <p14:creationId xmlns:p14="http://schemas.microsoft.com/office/powerpoint/2010/main" val="301125926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50825" y="0"/>
            <a:ext cx="8893175" cy="828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ru-RU" b="1" i="1">
                <a:latin typeface="Arial" pitchFamily="34" charset="0"/>
              </a:rPr>
              <a:t>9</a:t>
            </a:r>
            <a:r>
              <a:rPr lang="ru-RU" altLang="ru-RU" b="1" i="1">
                <a:latin typeface="Arial" pitchFamily="34" charset="0"/>
              </a:rPr>
              <a:t>.2. Момент силы</a:t>
            </a:r>
          </a:p>
          <a:p>
            <a:pPr algn="just"/>
            <a:r>
              <a:rPr lang="ru-RU" altLang="ru-RU">
                <a:latin typeface="Arial" pitchFamily="34" charset="0"/>
              </a:rPr>
              <a:t>Пусть тело вращается в плоскости </a:t>
            </a:r>
            <a:r>
              <a:rPr lang="ru-RU" altLang="ru-RU" i="1">
                <a:latin typeface="Arial" pitchFamily="34" charset="0"/>
              </a:rPr>
              <a:t>x y</a:t>
            </a:r>
            <a:r>
              <a:rPr lang="ru-RU" altLang="ru-RU">
                <a:latin typeface="Arial" pitchFamily="34" charset="0"/>
              </a:rPr>
              <a:t> вокруг оси, перпендикулярной плоскости </a:t>
            </a:r>
            <a:r>
              <a:rPr lang="ru-RU" altLang="ru-RU" i="1">
                <a:latin typeface="Arial" pitchFamily="34" charset="0"/>
              </a:rPr>
              <a:t>x y</a:t>
            </a:r>
            <a:r>
              <a:rPr lang="ru-RU" altLang="ru-RU">
                <a:latin typeface="Arial" pitchFamily="34" charset="0"/>
              </a:rPr>
              <a:t> (рис. </a:t>
            </a:r>
            <a:r>
              <a:rPr lang="en-US" altLang="ru-RU">
                <a:latin typeface="Arial" pitchFamily="34" charset="0"/>
              </a:rPr>
              <a:t>9</a:t>
            </a:r>
            <a:r>
              <a:rPr lang="ru-RU" altLang="ru-RU">
                <a:latin typeface="Arial" pitchFamily="34" charset="0"/>
              </a:rPr>
              <a:t>.1).</a:t>
            </a:r>
          </a:p>
          <a:p>
            <a:pPr algn="just"/>
            <a:r>
              <a:rPr lang="ru-RU" altLang="ru-RU">
                <a:latin typeface="Arial" pitchFamily="34" charset="0"/>
              </a:rPr>
              <a:t>При повороте на угол </a:t>
            </a:r>
            <a:r>
              <a:rPr lang="ru-RU" altLang="ru-RU">
                <a:latin typeface="Arial" pitchFamily="34" charset="0"/>
                <a:sym typeface="Symbol" pitchFamily="18" charset="2"/>
              </a:rPr>
              <a:t></a:t>
            </a:r>
            <a:r>
              <a:rPr lang="ru-RU" altLang="ru-RU">
                <a:latin typeface="Arial" pitchFamily="34" charset="0"/>
              </a:rPr>
              <a:t> произвольная точка </a:t>
            </a:r>
            <a:r>
              <a:rPr lang="ru-RU" altLang="ru-RU" i="1">
                <a:latin typeface="Arial" pitchFamily="34" charset="0"/>
              </a:rPr>
              <a:t>А</a:t>
            </a:r>
            <a:r>
              <a:rPr lang="ru-RU" altLang="ru-RU">
                <a:latin typeface="Arial" pitchFamily="34" charset="0"/>
              </a:rPr>
              <a:t> тела сместится из положения, задаваемого координатами (</a:t>
            </a:r>
            <a:r>
              <a:rPr lang="ru-RU" altLang="ru-RU" i="1">
                <a:latin typeface="Arial" pitchFamily="34" charset="0"/>
              </a:rPr>
              <a:t>x,y</a:t>
            </a:r>
            <a:r>
              <a:rPr lang="ru-RU" altLang="ru-RU">
                <a:latin typeface="Arial" pitchFamily="34" charset="0"/>
              </a:rPr>
              <a:t>), в  </a:t>
            </a:r>
          </a:p>
          <a:p>
            <a:pPr algn="just"/>
            <a:r>
              <a:rPr lang="ru-RU" altLang="ru-RU">
                <a:latin typeface="Arial" pitchFamily="34" charset="0"/>
              </a:rPr>
              <a:t>                                        точку </a:t>
            </a:r>
            <a:r>
              <a:rPr lang="ru-RU" altLang="ru-RU" i="1">
                <a:latin typeface="Arial" pitchFamily="34" charset="0"/>
              </a:rPr>
              <a:t>В</a:t>
            </a:r>
            <a:r>
              <a:rPr lang="ru-RU" altLang="ru-RU">
                <a:latin typeface="Arial" pitchFamily="34" charset="0"/>
              </a:rPr>
              <a:t>, отстоящую от (</a:t>
            </a:r>
            <a:r>
              <a:rPr lang="ru-RU" altLang="ru-RU" i="1">
                <a:latin typeface="Arial" pitchFamily="34" charset="0"/>
              </a:rPr>
              <a:t>x,y</a:t>
            </a:r>
            <a:r>
              <a:rPr lang="ru-RU" altLang="ru-RU">
                <a:latin typeface="Arial" pitchFamily="34" charset="0"/>
              </a:rPr>
              <a:t>) на  </a:t>
            </a:r>
          </a:p>
          <a:p>
            <a:pPr algn="just"/>
            <a:r>
              <a:rPr lang="ru-RU" altLang="ru-RU">
                <a:latin typeface="Arial" pitchFamily="34" charset="0"/>
              </a:rPr>
              <a:t>                                         расстоянии:</a:t>
            </a:r>
          </a:p>
          <a:p>
            <a:endParaRPr lang="ru-RU" altLang="ru-RU">
              <a:latin typeface="Arial" pitchFamily="34" charset="0"/>
            </a:endParaRPr>
          </a:p>
          <a:p>
            <a:endParaRPr lang="ru-RU" altLang="ru-RU" sz="1800">
              <a:latin typeface="Arial" pitchFamily="34" charset="0"/>
            </a:endParaRPr>
          </a:p>
          <a:p>
            <a:endParaRPr lang="ru-RU" altLang="ru-RU" sz="1800">
              <a:latin typeface="Arial" pitchFamily="34" charset="0"/>
            </a:endParaRPr>
          </a:p>
          <a:p>
            <a:endParaRPr lang="ru-RU" altLang="ru-RU" sz="1800">
              <a:latin typeface="Arial" pitchFamily="34" charset="0"/>
            </a:endParaRPr>
          </a:p>
          <a:p>
            <a:endParaRPr lang="ru-RU" altLang="ru-RU" sz="1800">
              <a:latin typeface="Arial" pitchFamily="34" charset="0"/>
            </a:endParaRPr>
          </a:p>
          <a:p>
            <a:endParaRPr lang="ru-RU" altLang="ru-RU">
              <a:latin typeface="Arial" pitchFamily="34" charset="0"/>
            </a:endParaRPr>
          </a:p>
          <a:p>
            <a:r>
              <a:rPr lang="ru-RU" altLang="ru-RU">
                <a:latin typeface="Arial" pitchFamily="34" charset="0"/>
              </a:rPr>
              <a:t>                                         Причиной изменения состояния  </a:t>
            </a:r>
          </a:p>
          <a:p>
            <a:r>
              <a:rPr lang="ru-RU" altLang="ru-RU">
                <a:latin typeface="Arial" pitchFamily="34" charset="0"/>
              </a:rPr>
              <a:t>                                         вращения тела служит </a:t>
            </a:r>
            <a:r>
              <a:rPr lang="ru-RU" altLang="ru-RU" i="1">
                <a:solidFill>
                  <a:srgbClr val="FF0000"/>
                </a:solidFill>
                <a:latin typeface="Arial" pitchFamily="34" charset="0"/>
              </a:rPr>
              <a:t>момент      </a:t>
            </a:r>
          </a:p>
          <a:p>
            <a:r>
              <a:rPr lang="ru-RU" altLang="ru-RU" i="1">
                <a:solidFill>
                  <a:srgbClr val="FF0000"/>
                </a:solidFill>
                <a:latin typeface="Arial" pitchFamily="34" charset="0"/>
              </a:rPr>
              <a:t>                                         силы - </a:t>
            </a:r>
            <a:r>
              <a:rPr lang="ru-RU" altLang="ru-RU">
                <a:solidFill>
                  <a:srgbClr val="FF0000"/>
                </a:solidFill>
                <a:latin typeface="Arial" pitchFamily="34" charset="0"/>
              </a:rPr>
              <a:t>величина, изменяющая угловую скорость вращения тела. Момент, по-видимому, от латинского слова movimentum – способность силы двигать объект, тем более заметная, чем больше плечо силы</a:t>
            </a:r>
            <a:r>
              <a:rPr lang="ru-RU" altLang="ru-RU">
                <a:latin typeface="Arial" pitchFamily="34" charset="0"/>
              </a:rPr>
              <a:t>. </a:t>
            </a:r>
          </a:p>
          <a:p>
            <a:endParaRPr lang="ru-RU" altLang="ru-RU" sz="1600">
              <a:latin typeface="Arial" pitchFamily="34" charset="0"/>
            </a:endParaRPr>
          </a:p>
          <a:p>
            <a:endParaRPr lang="ru-RU" altLang="ru-RU" sz="1800">
              <a:latin typeface="Arial" pitchFamily="34" charset="0"/>
            </a:endParaRPr>
          </a:p>
          <a:p>
            <a:endParaRPr lang="ru-RU" altLang="ru-RU" sz="1800">
              <a:latin typeface="Arial" pitchFamily="34" charset="0"/>
            </a:endParaRPr>
          </a:p>
          <a:p>
            <a:endParaRPr lang="ru-RU" altLang="ru-RU" sz="1800">
              <a:latin typeface="Arial" pitchFamily="34" charset="0"/>
            </a:endParaRPr>
          </a:p>
          <a:p>
            <a:endParaRPr lang="ru-RU" altLang="ru-RU" sz="1800">
              <a:latin typeface="Arial" pitchFamily="34" charset="0"/>
            </a:endParaRPr>
          </a:p>
          <a:p>
            <a:endParaRPr lang="ru-RU" altLang="ru-RU" sz="1800">
              <a:latin typeface="Arial" pitchFamily="34" charset="0"/>
            </a:endParaRPr>
          </a:p>
        </p:txBody>
      </p:sp>
      <p:sp>
        <p:nvSpPr>
          <p:cNvPr id="43011"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3012" name="Object 4"/>
          <p:cNvGraphicFramePr>
            <a:graphicFrameLocks noChangeAspect="1"/>
          </p:cNvGraphicFramePr>
          <p:nvPr/>
        </p:nvGraphicFramePr>
        <p:xfrm>
          <a:off x="4140200" y="2565400"/>
          <a:ext cx="4679950" cy="931863"/>
        </p:xfrm>
        <a:graphic>
          <a:graphicData uri="http://schemas.openxmlformats.org/presentationml/2006/ole">
            <mc:AlternateContent xmlns:mc="http://schemas.openxmlformats.org/markup-compatibility/2006">
              <mc:Choice xmlns:v="urn:schemas-microsoft-com:vml" Requires="v">
                <p:oleObj spid="_x0000_s1026" name="Формула" r:id="rId3" imgW="1866900" imgH="368300" progId="Equation.3">
                  <p:embed/>
                </p:oleObj>
              </mc:Choice>
              <mc:Fallback>
                <p:oleObj name="Формула" r:id="rId3" imgW="1866900" imgH="368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0200" y="2565400"/>
                        <a:ext cx="4679950" cy="931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13" name="Rectangle 5"/>
          <p:cNvSpPr>
            <a:spLocks noChangeArrowheads="1"/>
          </p:cNvSpPr>
          <p:nvPr/>
        </p:nvSpPr>
        <p:spPr bwMode="auto">
          <a:xfrm>
            <a:off x="685800" y="3352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3014" name="Object 6"/>
          <p:cNvGraphicFramePr>
            <a:graphicFrameLocks noChangeAspect="1"/>
          </p:cNvGraphicFramePr>
          <p:nvPr/>
        </p:nvGraphicFramePr>
        <p:xfrm>
          <a:off x="4140200" y="3429000"/>
          <a:ext cx="4537075" cy="982663"/>
        </p:xfrm>
        <a:graphic>
          <a:graphicData uri="http://schemas.openxmlformats.org/presentationml/2006/ole">
            <mc:AlternateContent xmlns:mc="http://schemas.openxmlformats.org/markup-compatibility/2006">
              <mc:Choice xmlns:v="urn:schemas-microsoft-com:vml" Requires="v">
                <p:oleObj spid="_x0000_s1027" name="Формула" r:id="rId5" imgW="1714500" imgH="368300" progId="Equation.3">
                  <p:embed/>
                </p:oleObj>
              </mc:Choice>
              <mc:Fallback>
                <p:oleObj name="Формула" r:id="rId5" imgW="1714500" imgH="368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0200" y="3429000"/>
                        <a:ext cx="4537075" cy="982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3015" name="Picture 7" descr="6_1"/>
          <p:cNvPicPr>
            <a:picLocks noChangeAspect="1" noChangeArrowheads="1"/>
          </p:cNvPicPr>
          <p:nvPr>
            <p:ph/>
          </p:nvPr>
        </p:nvPicPr>
        <p:blipFill>
          <a:blip r:embed="rId7">
            <a:extLst>
              <a:ext uri="{28A0092B-C50C-407E-A947-70E740481C1C}">
                <a14:useLocalDpi xmlns:a14="http://schemas.microsoft.com/office/drawing/2010/main" val="0"/>
              </a:ext>
            </a:extLst>
          </a:blip>
          <a:srcRect/>
          <a:stretch>
            <a:fillRect/>
          </a:stretch>
        </p:blipFill>
        <p:spPr>
          <a:xfrm>
            <a:off x="228600" y="1981200"/>
            <a:ext cx="3455988" cy="3529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16" name="Rectangle 8"/>
          <p:cNvSpPr>
            <a:spLocks noChangeArrowheads="1"/>
          </p:cNvSpPr>
          <p:nvPr/>
        </p:nvSpPr>
        <p:spPr bwMode="auto">
          <a:xfrm>
            <a:off x="1828800" y="4800600"/>
            <a:ext cx="9318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1600">
                <a:latin typeface="Arial" pitchFamily="34" charset="0"/>
              </a:rPr>
              <a:t>Рис. 9.1</a:t>
            </a:r>
          </a:p>
        </p:txBody>
      </p:sp>
    </p:spTree>
    <p:extLst>
      <p:ext uri="{BB962C8B-B14F-4D97-AF65-F5344CB8AC3E}">
        <p14:creationId xmlns:p14="http://schemas.microsoft.com/office/powerpoint/2010/main" val="146218236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395288" y="260350"/>
            <a:ext cx="8424862" cy="600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solidFill>
                  <a:srgbClr val="FF0000"/>
                </a:solidFill>
                <a:latin typeface="Arial" pitchFamily="34" charset="0"/>
              </a:rPr>
              <a:t>При плоском повороте тела на угол </a:t>
            </a:r>
            <a:r>
              <a:rPr lang="ru-RU" altLang="ru-RU" sz="2800" i="1">
                <a:solidFill>
                  <a:srgbClr val="FF0000"/>
                </a:solidFill>
                <a:latin typeface="Arial" pitchFamily="34" charset="0"/>
              </a:rPr>
              <a:t>d</a:t>
            </a:r>
            <a:r>
              <a:rPr lang="ru-RU" altLang="ru-RU" sz="2800">
                <a:solidFill>
                  <a:srgbClr val="FF0000"/>
                </a:solidFill>
                <a:latin typeface="Arial" pitchFamily="34" charset="0"/>
                <a:sym typeface="Symbol" pitchFamily="18" charset="2"/>
              </a:rPr>
              <a:t></a:t>
            </a:r>
            <a:r>
              <a:rPr lang="ru-RU" altLang="ru-RU" sz="2800">
                <a:solidFill>
                  <a:srgbClr val="FF0000"/>
                </a:solidFill>
                <a:latin typeface="Arial" pitchFamily="34" charset="0"/>
              </a:rPr>
              <a:t>  под действием силы </a:t>
            </a:r>
            <a:r>
              <a:rPr lang="ru-RU" altLang="ru-RU" sz="2800" b="1">
                <a:solidFill>
                  <a:srgbClr val="FF0000"/>
                </a:solidFill>
                <a:latin typeface="Arial" pitchFamily="34" charset="0"/>
              </a:rPr>
              <a:t>F</a:t>
            </a:r>
            <a:r>
              <a:rPr lang="ru-RU" altLang="ru-RU" sz="2800">
                <a:solidFill>
                  <a:srgbClr val="FF0000"/>
                </a:solidFill>
                <a:latin typeface="Arial" pitchFamily="34" charset="0"/>
              </a:rPr>
              <a:t>(</a:t>
            </a:r>
            <a:r>
              <a:rPr lang="ru-RU" altLang="ru-RU" sz="2800" i="1">
                <a:solidFill>
                  <a:srgbClr val="FF0000"/>
                </a:solidFill>
                <a:latin typeface="Arial" pitchFamily="34" charset="0"/>
              </a:rPr>
              <a:t>F</a:t>
            </a:r>
            <a:r>
              <a:rPr lang="ru-RU" altLang="ru-RU" sz="2800" baseline="-25000">
                <a:solidFill>
                  <a:srgbClr val="FF0000"/>
                </a:solidFill>
                <a:latin typeface="Arial" pitchFamily="34" charset="0"/>
              </a:rPr>
              <a:t>x</a:t>
            </a:r>
            <a:r>
              <a:rPr lang="ru-RU" altLang="ru-RU" sz="2800">
                <a:solidFill>
                  <a:srgbClr val="FF0000"/>
                </a:solidFill>
                <a:latin typeface="Arial" pitchFamily="34" charset="0"/>
              </a:rPr>
              <a:t>,</a:t>
            </a:r>
            <a:r>
              <a:rPr lang="ru-RU" altLang="ru-RU" sz="2800" i="1">
                <a:solidFill>
                  <a:srgbClr val="FF0000"/>
                </a:solidFill>
                <a:latin typeface="Arial" pitchFamily="34" charset="0"/>
              </a:rPr>
              <a:t>F</a:t>
            </a:r>
            <a:r>
              <a:rPr lang="ru-RU" altLang="ru-RU" sz="2800" baseline="-25000">
                <a:solidFill>
                  <a:srgbClr val="FF0000"/>
                </a:solidFill>
                <a:latin typeface="Arial" pitchFamily="34" charset="0"/>
              </a:rPr>
              <a:t>y</a:t>
            </a:r>
            <a:r>
              <a:rPr lang="ru-RU" altLang="ru-RU" sz="2800">
                <a:solidFill>
                  <a:srgbClr val="FF0000"/>
                </a:solidFill>
                <a:latin typeface="Arial" pitchFamily="34" charset="0"/>
              </a:rPr>
              <a:t>) совершается  работа,  равная</a:t>
            </a:r>
            <a:r>
              <a:rPr lang="ru-RU" altLang="ru-RU" sz="2800">
                <a:solidFill>
                  <a:srgbClr val="FF0000"/>
                </a:solidFill>
                <a:latin typeface="Arial" pitchFamily="34" charset="0"/>
                <a:sym typeface="Symbol" pitchFamily="18" charset="2"/>
              </a:rPr>
              <a:t>  </a:t>
            </a:r>
            <a:r>
              <a:rPr lang="en-US" altLang="ru-RU" sz="2800" i="1">
                <a:solidFill>
                  <a:srgbClr val="FF0000"/>
                </a:solidFill>
                <a:latin typeface="Arial" pitchFamily="34" charset="0"/>
              </a:rPr>
              <a:t>A</a:t>
            </a:r>
            <a:r>
              <a:rPr lang="en-US" altLang="ru-RU" sz="2800">
                <a:solidFill>
                  <a:srgbClr val="FF0000"/>
                </a:solidFill>
                <a:latin typeface="Arial" pitchFamily="34" charset="0"/>
              </a:rPr>
              <a:t> = (</a:t>
            </a:r>
            <a:r>
              <a:rPr lang="en-US" altLang="ru-RU" sz="2800" b="1">
                <a:solidFill>
                  <a:srgbClr val="FF0000"/>
                </a:solidFill>
                <a:latin typeface="Arial" pitchFamily="34" charset="0"/>
              </a:rPr>
              <a:t>F</a:t>
            </a:r>
            <a:r>
              <a:rPr lang="en-US" altLang="ru-RU" sz="2800">
                <a:solidFill>
                  <a:srgbClr val="FF0000"/>
                </a:solidFill>
                <a:latin typeface="Arial" pitchFamily="34" charset="0"/>
              </a:rPr>
              <a:t>,</a:t>
            </a:r>
            <a:r>
              <a:rPr lang="en-US" altLang="ru-RU" sz="2800" i="1">
                <a:solidFill>
                  <a:srgbClr val="FF0000"/>
                </a:solidFill>
                <a:latin typeface="Arial" pitchFamily="34" charset="0"/>
              </a:rPr>
              <a:t>d</a:t>
            </a:r>
            <a:r>
              <a:rPr lang="en-US" altLang="ru-RU" sz="2800" b="1">
                <a:solidFill>
                  <a:srgbClr val="FF0000"/>
                </a:solidFill>
                <a:latin typeface="Arial" pitchFamily="34" charset="0"/>
              </a:rPr>
              <a:t>r</a:t>
            </a:r>
            <a:r>
              <a:rPr lang="en-US" altLang="ru-RU" sz="2800">
                <a:solidFill>
                  <a:srgbClr val="FF0000"/>
                </a:solidFill>
                <a:latin typeface="Arial" pitchFamily="34" charset="0"/>
              </a:rPr>
              <a:t>) = </a:t>
            </a:r>
            <a:r>
              <a:rPr lang="en-US" altLang="ru-RU" sz="2800" i="1">
                <a:solidFill>
                  <a:srgbClr val="FF0000"/>
                </a:solidFill>
                <a:latin typeface="Arial" pitchFamily="34" charset="0"/>
              </a:rPr>
              <a:t>F</a:t>
            </a:r>
            <a:r>
              <a:rPr lang="en-US" altLang="ru-RU" sz="2800" i="1" baseline="-25000">
                <a:solidFill>
                  <a:srgbClr val="FF0000"/>
                </a:solidFill>
                <a:latin typeface="Arial" pitchFamily="34" charset="0"/>
              </a:rPr>
              <a:t>x</a:t>
            </a:r>
            <a:r>
              <a:rPr lang="en-US" altLang="ru-RU" sz="2800" i="1">
                <a:solidFill>
                  <a:srgbClr val="FF0000"/>
                </a:solidFill>
                <a:latin typeface="Arial" pitchFamily="34" charset="0"/>
              </a:rPr>
              <a:t>dx </a:t>
            </a:r>
            <a:r>
              <a:rPr lang="en-US" altLang="ru-RU" sz="2800">
                <a:solidFill>
                  <a:srgbClr val="FF0000"/>
                </a:solidFill>
                <a:latin typeface="Arial" pitchFamily="34" charset="0"/>
              </a:rPr>
              <a:t>+ </a:t>
            </a:r>
            <a:r>
              <a:rPr lang="en-US" altLang="ru-RU" sz="2800" i="1">
                <a:solidFill>
                  <a:srgbClr val="FF0000"/>
                </a:solidFill>
                <a:latin typeface="Arial" pitchFamily="34" charset="0"/>
              </a:rPr>
              <a:t>F</a:t>
            </a:r>
            <a:r>
              <a:rPr lang="en-US" altLang="ru-RU" sz="2800" i="1" baseline="-25000">
                <a:solidFill>
                  <a:srgbClr val="FF0000"/>
                </a:solidFill>
                <a:latin typeface="Arial" pitchFamily="34" charset="0"/>
              </a:rPr>
              <a:t>y</a:t>
            </a:r>
            <a:r>
              <a:rPr lang="en-US" altLang="ru-RU" sz="2800" i="1">
                <a:solidFill>
                  <a:srgbClr val="FF0000"/>
                </a:solidFill>
                <a:latin typeface="Arial" pitchFamily="34" charset="0"/>
              </a:rPr>
              <a:t>dy</a:t>
            </a:r>
            <a:r>
              <a:rPr lang="en-US" altLang="ru-RU" sz="2800">
                <a:solidFill>
                  <a:srgbClr val="FF0000"/>
                </a:solidFill>
                <a:latin typeface="Arial" pitchFamily="34" charset="0"/>
              </a:rPr>
              <a:t> =  (</a:t>
            </a:r>
            <a:r>
              <a:rPr lang="en-US" altLang="ru-RU" sz="2800" i="1">
                <a:solidFill>
                  <a:srgbClr val="FF0000"/>
                </a:solidFill>
                <a:latin typeface="Arial" pitchFamily="34" charset="0"/>
              </a:rPr>
              <a:t>xF</a:t>
            </a:r>
            <a:r>
              <a:rPr lang="en-US" altLang="ru-RU" sz="2800" i="1" baseline="-25000">
                <a:solidFill>
                  <a:srgbClr val="FF0000"/>
                </a:solidFill>
                <a:latin typeface="Arial" pitchFamily="34" charset="0"/>
              </a:rPr>
              <a:t>y</a:t>
            </a:r>
            <a:r>
              <a:rPr lang="en-US" altLang="ru-RU" sz="2800">
                <a:solidFill>
                  <a:srgbClr val="FF0000"/>
                </a:solidFill>
                <a:latin typeface="Arial" pitchFamily="34" charset="0"/>
              </a:rPr>
              <a:t> </a:t>
            </a:r>
            <a:r>
              <a:rPr lang="ru-RU" altLang="ru-RU" sz="2800">
                <a:solidFill>
                  <a:srgbClr val="FF0000"/>
                </a:solidFill>
                <a:latin typeface="Arial" pitchFamily="34" charset="0"/>
                <a:sym typeface="Symbol" pitchFamily="18" charset="2"/>
              </a:rPr>
              <a:t></a:t>
            </a:r>
            <a:r>
              <a:rPr lang="en-US" altLang="ru-RU" sz="2800">
                <a:solidFill>
                  <a:srgbClr val="FF0000"/>
                </a:solidFill>
                <a:latin typeface="Arial" pitchFamily="34" charset="0"/>
              </a:rPr>
              <a:t> </a:t>
            </a:r>
            <a:r>
              <a:rPr lang="en-US" altLang="ru-RU" sz="2800" i="1">
                <a:solidFill>
                  <a:srgbClr val="FF0000"/>
                </a:solidFill>
                <a:latin typeface="Arial" pitchFamily="34" charset="0"/>
              </a:rPr>
              <a:t>yF</a:t>
            </a:r>
            <a:r>
              <a:rPr lang="en-US" altLang="ru-RU" sz="2800" i="1" baseline="-25000">
                <a:solidFill>
                  <a:srgbClr val="FF0000"/>
                </a:solidFill>
                <a:latin typeface="Arial" pitchFamily="34" charset="0"/>
              </a:rPr>
              <a:t>x</a:t>
            </a:r>
            <a:r>
              <a:rPr lang="en-US" altLang="ru-RU" sz="2800">
                <a:solidFill>
                  <a:srgbClr val="FF0000"/>
                </a:solidFill>
                <a:latin typeface="Arial" pitchFamily="34" charset="0"/>
              </a:rPr>
              <a:t>)</a:t>
            </a:r>
            <a:r>
              <a:rPr lang="en-US" altLang="ru-RU" sz="2800" i="1">
                <a:solidFill>
                  <a:srgbClr val="FF0000"/>
                </a:solidFill>
                <a:latin typeface="Arial" pitchFamily="34" charset="0"/>
              </a:rPr>
              <a:t>d</a:t>
            </a:r>
            <a:r>
              <a:rPr lang="ru-RU" altLang="ru-RU" sz="2800">
                <a:solidFill>
                  <a:srgbClr val="FF0000"/>
                </a:solidFill>
                <a:latin typeface="Arial" pitchFamily="34" charset="0"/>
                <a:sym typeface="Symbol" pitchFamily="18" charset="2"/>
              </a:rPr>
              <a:t></a:t>
            </a:r>
            <a:r>
              <a:rPr lang="en-US" altLang="ru-RU" sz="2800">
                <a:solidFill>
                  <a:srgbClr val="FF0000"/>
                </a:solidFill>
                <a:latin typeface="Arial" pitchFamily="34" charset="0"/>
              </a:rPr>
              <a:t>.</a:t>
            </a:r>
            <a:endParaRPr lang="ru-RU" altLang="ru-RU" sz="2800">
              <a:solidFill>
                <a:srgbClr val="FF0000"/>
              </a:solidFill>
              <a:latin typeface="Arial" pitchFamily="34" charset="0"/>
            </a:endParaRPr>
          </a:p>
          <a:p>
            <a:pPr algn="just"/>
            <a:r>
              <a:rPr lang="ru-RU" altLang="ru-RU" sz="2800">
                <a:latin typeface="Arial" pitchFamily="34" charset="0"/>
              </a:rPr>
              <a:t>В двумерном случае работа пропорциональна углу </a:t>
            </a:r>
            <a:r>
              <a:rPr lang="ru-RU" altLang="ru-RU" sz="2800" i="1">
                <a:latin typeface="Arial" pitchFamily="34" charset="0"/>
              </a:rPr>
              <a:t>d</a:t>
            </a:r>
            <a:r>
              <a:rPr lang="ru-RU" altLang="ru-RU" sz="2800">
                <a:latin typeface="Arial" pitchFamily="34" charset="0"/>
                <a:sym typeface="Symbol" pitchFamily="18" charset="2"/>
              </a:rPr>
              <a:t></a:t>
            </a:r>
            <a:r>
              <a:rPr lang="ru-RU" altLang="ru-RU" sz="2800">
                <a:latin typeface="Arial" pitchFamily="34" charset="0"/>
              </a:rPr>
              <a:t> поворота, умноженному на </a:t>
            </a:r>
            <a:r>
              <a:rPr lang="ru-RU" altLang="ru-RU" sz="2800" i="1">
                <a:latin typeface="Arial" pitchFamily="34" charset="0"/>
              </a:rPr>
              <a:t>M = xF</a:t>
            </a:r>
            <a:r>
              <a:rPr lang="ru-RU" altLang="ru-RU" sz="2800" i="1" baseline="-25000">
                <a:latin typeface="Arial" pitchFamily="34" charset="0"/>
              </a:rPr>
              <a:t>y</a:t>
            </a:r>
            <a:r>
              <a:rPr lang="ru-RU" altLang="ru-RU" sz="2800" i="1">
                <a:latin typeface="Arial" pitchFamily="34" charset="0"/>
              </a:rPr>
              <a:t> – yF</a:t>
            </a:r>
            <a:r>
              <a:rPr lang="ru-RU" altLang="ru-RU" sz="2800" i="1" baseline="-25000">
                <a:latin typeface="Arial" pitchFamily="34" charset="0"/>
              </a:rPr>
              <a:t>x</a:t>
            </a:r>
            <a:r>
              <a:rPr lang="ru-RU" altLang="ru-RU" sz="2800" i="1">
                <a:latin typeface="Arial" pitchFamily="34" charset="0"/>
              </a:rPr>
              <a:t> –</a:t>
            </a:r>
            <a:r>
              <a:rPr lang="ru-RU" altLang="ru-RU" sz="2800">
                <a:latin typeface="Arial" pitchFamily="34" charset="0"/>
              </a:rPr>
              <a:t> величину, получившую название  момента силы. В случае двух измерений имеем для момента силы </a:t>
            </a:r>
            <a:r>
              <a:rPr lang="ru-RU" altLang="ru-RU" sz="2800" i="1">
                <a:latin typeface="Arial" pitchFamily="34" charset="0"/>
              </a:rPr>
              <a:t>M = xF</a:t>
            </a:r>
            <a:r>
              <a:rPr lang="ru-RU" altLang="ru-RU" sz="2800" i="1" baseline="-25000">
                <a:latin typeface="Arial" pitchFamily="34" charset="0"/>
              </a:rPr>
              <a:t>y</a:t>
            </a:r>
            <a:r>
              <a:rPr lang="ru-RU" altLang="ru-RU" sz="2800" i="1">
                <a:latin typeface="Arial" pitchFamily="34" charset="0"/>
              </a:rPr>
              <a:t> – yF</a:t>
            </a:r>
            <a:r>
              <a:rPr lang="ru-RU" altLang="ru-RU" sz="2800" i="1" baseline="-25000">
                <a:latin typeface="Arial" pitchFamily="34" charset="0"/>
              </a:rPr>
              <a:t>x</a:t>
            </a:r>
            <a:r>
              <a:rPr lang="ru-RU" altLang="ru-RU" sz="2800">
                <a:latin typeface="Arial" pitchFamily="34" charset="0"/>
              </a:rPr>
              <a:t>.</a:t>
            </a:r>
          </a:p>
          <a:p>
            <a:r>
              <a:rPr lang="ru-RU" altLang="ru-RU" sz="2800">
                <a:solidFill>
                  <a:srgbClr val="FF0000"/>
                </a:solidFill>
                <a:latin typeface="Arial" pitchFamily="34" charset="0"/>
              </a:rPr>
              <a:t>Если на тело действует несколько сил, тогда элементарная работа равна сумме работ, совершаемой каждой силой:</a:t>
            </a:r>
          </a:p>
          <a:p>
            <a:endParaRPr lang="ru-RU" altLang="ru-RU" sz="2800">
              <a:latin typeface="Arial" pitchFamily="34" charset="0"/>
            </a:endParaRPr>
          </a:p>
          <a:p>
            <a:endParaRPr lang="ru-RU" altLang="ru-RU" sz="2800">
              <a:latin typeface="Arial" pitchFamily="34" charset="0"/>
            </a:endParaRPr>
          </a:p>
          <a:p>
            <a:endParaRPr lang="ru-RU" altLang="ru-RU">
              <a:latin typeface="Arial" pitchFamily="34" charset="0"/>
            </a:endParaRPr>
          </a:p>
        </p:txBody>
      </p:sp>
      <p:sp>
        <p:nvSpPr>
          <p:cNvPr id="39939"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40" name="Object 4"/>
          <p:cNvGraphicFramePr>
            <a:graphicFrameLocks noChangeAspect="1"/>
          </p:cNvGraphicFramePr>
          <p:nvPr/>
        </p:nvGraphicFramePr>
        <p:xfrm>
          <a:off x="1403350" y="4868863"/>
          <a:ext cx="5689600" cy="1119187"/>
        </p:xfrm>
        <a:graphic>
          <a:graphicData uri="http://schemas.openxmlformats.org/presentationml/2006/ole">
            <mc:AlternateContent xmlns:mc="http://schemas.openxmlformats.org/markup-compatibility/2006">
              <mc:Choice xmlns:v="urn:schemas-microsoft-com:vml" Requires="v">
                <p:oleObj spid="_x0000_s2050" name="Формула" r:id="rId3" imgW="2400300" imgH="381000" progId="Equation.3">
                  <p:embed/>
                </p:oleObj>
              </mc:Choice>
              <mc:Fallback>
                <p:oleObj name="Формула" r:id="rId3" imgW="24003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4868863"/>
                        <a:ext cx="5689600" cy="1119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1" name="Rectangle 5"/>
          <p:cNvSpPr>
            <a:spLocks noChangeArrowheads="1"/>
          </p:cNvSpPr>
          <p:nvPr/>
        </p:nvSpPr>
        <p:spPr bwMode="auto">
          <a:xfrm>
            <a:off x="0" y="3238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42" name="Object 6"/>
          <p:cNvGraphicFramePr>
            <a:graphicFrameLocks noChangeAspect="1"/>
          </p:cNvGraphicFramePr>
          <p:nvPr/>
        </p:nvGraphicFramePr>
        <p:xfrm>
          <a:off x="1535113" y="5735638"/>
          <a:ext cx="5859462" cy="1192212"/>
        </p:xfrm>
        <a:graphic>
          <a:graphicData uri="http://schemas.openxmlformats.org/presentationml/2006/ole">
            <mc:AlternateContent xmlns:mc="http://schemas.openxmlformats.org/markup-compatibility/2006">
              <mc:Choice xmlns:v="urn:schemas-microsoft-com:vml" Requires="v">
                <p:oleObj spid="_x0000_s2051" name="Формула" r:id="rId5" imgW="2590560" imgH="431640" progId="Equation.3">
                  <p:embed/>
                </p:oleObj>
              </mc:Choice>
              <mc:Fallback>
                <p:oleObj name="Формула" r:id="rId5" imgW="259056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5113" y="5735638"/>
                        <a:ext cx="5859462" cy="1192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1491967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71438" y="0"/>
            <a:ext cx="9072562" cy="607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ko-KR" sz="2800">
                <a:solidFill>
                  <a:srgbClr val="FF0000"/>
                </a:solidFill>
                <a:latin typeface="Arial" pitchFamily="34" charset="0"/>
              </a:rPr>
              <a:t>этот закон сложения моментов, как скалярных величин, справедлив лишь для случая  плоского вращения, когда векторы  </a:t>
            </a:r>
            <a:r>
              <a:rPr lang="ru-RU" altLang="ko-KR" sz="2800" i="1">
                <a:solidFill>
                  <a:srgbClr val="FF0000"/>
                </a:solidFill>
                <a:latin typeface="Arial" pitchFamily="34" charset="0"/>
              </a:rPr>
              <a:t>d</a:t>
            </a:r>
            <a:r>
              <a:rPr lang="ru-RU" altLang="ko-KR" sz="2800" b="1">
                <a:solidFill>
                  <a:srgbClr val="FF0000"/>
                </a:solidFill>
                <a:latin typeface="Arial" pitchFamily="34" charset="0"/>
                <a:sym typeface="Symbol" pitchFamily="18" charset="2"/>
              </a:rPr>
              <a:t></a:t>
            </a:r>
            <a:r>
              <a:rPr lang="ru-RU" altLang="ko-KR" sz="2800" b="1" i="1">
                <a:solidFill>
                  <a:srgbClr val="FF0000"/>
                </a:solidFill>
                <a:latin typeface="Arial" pitchFamily="34" charset="0"/>
              </a:rPr>
              <a:t> = </a:t>
            </a:r>
            <a:r>
              <a:rPr lang="ru-RU" altLang="ko-KR" sz="2800" b="1">
                <a:solidFill>
                  <a:srgbClr val="FF0000"/>
                </a:solidFill>
                <a:latin typeface="Arial" pitchFamily="34" charset="0"/>
                <a:sym typeface="Symbol" pitchFamily="18" charset="2"/>
              </a:rPr>
              <a:t></a:t>
            </a:r>
            <a:r>
              <a:rPr lang="ru-RU" altLang="ko-KR" sz="2800" i="1">
                <a:solidFill>
                  <a:srgbClr val="FF0000"/>
                </a:solidFill>
                <a:latin typeface="Arial" pitchFamily="34" charset="0"/>
              </a:rPr>
              <a:t>dt </a:t>
            </a:r>
            <a:r>
              <a:rPr lang="ru-RU" altLang="ko-KR" sz="2800">
                <a:solidFill>
                  <a:srgbClr val="FF0000"/>
                </a:solidFill>
                <a:latin typeface="Arial" pitchFamily="34" charset="0"/>
              </a:rPr>
              <a:t> и </a:t>
            </a:r>
            <a:r>
              <a:rPr lang="ru-RU" altLang="ko-KR" sz="2800" b="1">
                <a:solidFill>
                  <a:srgbClr val="FF0000"/>
                </a:solidFill>
                <a:latin typeface="Arial" pitchFamily="34" charset="0"/>
              </a:rPr>
              <a:t>M</a:t>
            </a:r>
            <a:r>
              <a:rPr lang="ru-RU" altLang="ko-KR" sz="2800" i="1" baseline="-25000">
                <a:solidFill>
                  <a:srgbClr val="FF0000"/>
                </a:solidFill>
                <a:latin typeface="Arial" pitchFamily="34" charset="0"/>
              </a:rPr>
              <a:t>k</a:t>
            </a:r>
            <a:r>
              <a:rPr lang="ru-RU" altLang="ko-KR" sz="2800">
                <a:solidFill>
                  <a:srgbClr val="FF0000"/>
                </a:solidFill>
                <a:latin typeface="Arial" pitchFamily="34" charset="0"/>
              </a:rPr>
              <a:t> – параллельны и направлены перпендикулярно плоскости </a:t>
            </a:r>
            <a:r>
              <a:rPr lang="ru-RU" altLang="ko-KR" sz="2800" i="1">
                <a:solidFill>
                  <a:srgbClr val="FF0000"/>
                </a:solidFill>
                <a:latin typeface="Arial" pitchFamily="34" charset="0"/>
              </a:rPr>
              <a:t>xy</a:t>
            </a:r>
            <a:r>
              <a:rPr lang="ru-RU" altLang="ko-KR" sz="2800">
                <a:solidFill>
                  <a:srgbClr val="FF0000"/>
                </a:solidFill>
                <a:latin typeface="Arial" pitchFamily="34" charset="0"/>
              </a:rPr>
              <a:t>. </a:t>
            </a:r>
          </a:p>
          <a:p>
            <a:pPr algn="just"/>
            <a:r>
              <a:rPr lang="ru-RU" altLang="ru-RU" sz="2800">
                <a:latin typeface="Arial" pitchFamily="34" charset="0"/>
              </a:rPr>
              <a:t>Геометрически условие </a:t>
            </a:r>
            <a:r>
              <a:rPr lang="ru-RU" altLang="ru-RU" sz="2800">
                <a:latin typeface="Arial" pitchFamily="34" charset="0"/>
                <a:sym typeface="Symbol" pitchFamily="18" charset="2"/>
              </a:rPr>
              <a:t></a:t>
            </a:r>
            <a:r>
              <a:rPr lang="ru-RU" altLang="ru-RU" sz="2800" i="1">
                <a:latin typeface="Arial" pitchFamily="34" charset="0"/>
              </a:rPr>
              <a:t>А </a:t>
            </a:r>
            <a:r>
              <a:rPr lang="ru-RU" altLang="ru-RU" sz="2800">
                <a:latin typeface="Arial" pitchFamily="34" charset="0"/>
              </a:rPr>
              <a:t>= </a:t>
            </a:r>
            <a:r>
              <a:rPr lang="ru-RU" altLang="ru-RU" sz="2800" i="1">
                <a:latin typeface="Arial" pitchFamily="34" charset="0"/>
              </a:rPr>
              <a:t>Md</a:t>
            </a:r>
            <a:r>
              <a:rPr lang="ru-RU" altLang="ru-RU" sz="2800">
                <a:latin typeface="Arial" pitchFamily="34" charset="0"/>
                <a:sym typeface="Symbol" pitchFamily="18" charset="2"/>
              </a:rPr>
              <a:t></a:t>
            </a:r>
            <a:r>
              <a:rPr lang="ru-RU" altLang="ru-RU" sz="2800">
                <a:latin typeface="Arial" pitchFamily="34" charset="0"/>
              </a:rPr>
              <a:t> означает следующее. Пусть тело под действием силы </a:t>
            </a:r>
            <a:r>
              <a:rPr lang="ru-RU" altLang="ru-RU" sz="2800" b="1">
                <a:latin typeface="Arial" pitchFamily="34" charset="0"/>
              </a:rPr>
              <a:t>F</a:t>
            </a:r>
            <a:r>
              <a:rPr lang="ru-RU" altLang="ru-RU" sz="2800">
                <a:latin typeface="Arial" pitchFamily="34" charset="0"/>
              </a:rPr>
              <a:t>, приложенной к точке </a:t>
            </a:r>
            <a:r>
              <a:rPr lang="ru-RU" altLang="ru-RU" sz="2800" i="1">
                <a:latin typeface="Arial" pitchFamily="34" charset="0"/>
              </a:rPr>
              <a:t>А</a:t>
            </a:r>
            <a:r>
              <a:rPr lang="ru-RU" altLang="ru-RU" sz="2800">
                <a:latin typeface="Arial" pitchFamily="34" charset="0"/>
              </a:rPr>
              <a:t>, поворачивается на угол </a:t>
            </a:r>
            <a:r>
              <a:rPr lang="ru-RU" altLang="ru-RU" sz="2800" i="1">
                <a:latin typeface="Arial" pitchFamily="34" charset="0"/>
              </a:rPr>
              <a:t>d</a:t>
            </a:r>
            <a:r>
              <a:rPr lang="ru-RU" altLang="ru-RU" sz="2800">
                <a:latin typeface="Arial" pitchFamily="34" charset="0"/>
                <a:sym typeface="Symbol" pitchFamily="18" charset="2"/>
              </a:rPr>
              <a:t></a:t>
            </a:r>
            <a:r>
              <a:rPr lang="ru-RU" altLang="ru-RU" sz="2800">
                <a:latin typeface="Arial" pitchFamily="34" charset="0"/>
              </a:rPr>
              <a:t>. В этом случае работа по перемещению тела равна  </a:t>
            </a:r>
          </a:p>
          <a:p>
            <a:r>
              <a:rPr lang="ru-RU" altLang="ru-RU" sz="2800">
                <a:latin typeface="Arial" pitchFamily="34" charset="0"/>
              </a:rPr>
              <a:t>                                                составляющей силы в </a:t>
            </a:r>
          </a:p>
          <a:p>
            <a:r>
              <a:rPr lang="ru-RU" altLang="ru-RU" sz="2800">
                <a:latin typeface="Arial" pitchFamily="34" charset="0"/>
              </a:rPr>
              <a:t>                                           направлении перемещения </a:t>
            </a:r>
          </a:p>
          <a:p>
            <a:r>
              <a:rPr lang="ru-RU" altLang="ru-RU" sz="2800">
                <a:latin typeface="Arial" pitchFamily="34" charset="0"/>
              </a:rPr>
              <a:t>                                           </a:t>
            </a:r>
            <a:r>
              <a:rPr lang="ru-RU" altLang="ru-RU" sz="2800" i="1">
                <a:latin typeface="Arial" pitchFamily="34" charset="0"/>
              </a:rPr>
              <a:t>F</a:t>
            </a:r>
            <a:r>
              <a:rPr lang="ru-RU" altLang="ru-RU" sz="2800" i="1" baseline="-25000">
                <a:latin typeface="Arial" pitchFamily="34" charset="0"/>
              </a:rPr>
              <a:t>t</a:t>
            </a:r>
            <a:r>
              <a:rPr lang="ru-RU" altLang="ru-RU" sz="2800">
                <a:latin typeface="Arial" pitchFamily="34" charset="0"/>
              </a:rPr>
              <a:t>, умноженной на  </a:t>
            </a:r>
          </a:p>
          <a:p>
            <a:r>
              <a:rPr lang="ru-RU" altLang="ru-RU" sz="2800">
                <a:latin typeface="Arial" pitchFamily="34" charset="0"/>
              </a:rPr>
              <a:t>                                           перемещение </a:t>
            </a:r>
            <a:r>
              <a:rPr lang="ru-RU" altLang="ru-RU" sz="2800" i="1">
                <a:latin typeface="Arial" pitchFamily="34" charset="0"/>
              </a:rPr>
              <a:t>rd</a:t>
            </a:r>
            <a:r>
              <a:rPr lang="ru-RU" altLang="ru-RU" sz="2800">
                <a:latin typeface="Arial" pitchFamily="34" charset="0"/>
                <a:sym typeface="Symbol" pitchFamily="18" charset="2"/>
              </a:rPr>
              <a:t></a:t>
            </a:r>
            <a:r>
              <a:rPr lang="ru-RU" altLang="ru-RU" sz="2800">
                <a:latin typeface="Arial" pitchFamily="34" charset="0"/>
              </a:rPr>
              <a:t> (рис. </a:t>
            </a:r>
            <a:r>
              <a:rPr lang="en-US" altLang="ru-RU" sz="2800">
                <a:latin typeface="Arial" pitchFamily="34" charset="0"/>
              </a:rPr>
              <a:t>9</a:t>
            </a:r>
            <a:r>
              <a:rPr lang="ru-RU" altLang="ru-RU" sz="2800">
                <a:latin typeface="Arial" pitchFamily="34" charset="0"/>
              </a:rPr>
              <a:t>.2)</a:t>
            </a:r>
            <a:r>
              <a:rPr lang="ru-RU" altLang="ru-RU" sz="2800">
                <a:latin typeface="Arial" pitchFamily="34" charset="0"/>
                <a:sym typeface="Symbol" pitchFamily="18" charset="2"/>
              </a:rPr>
              <a:t>                                                 </a:t>
            </a:r>
          </a:p>
          <a:p>
            <a:r>
              <a:rPr lang="ru-RU" altLang="ru-RU" sz="2800">
                <a:latin typeface="Arial" pitchFamily="34" charset="0"/>
                <a:sym typeface="Symbol" pitchFamily="18" charset="2"/>
              </a:rPr>
              <a:t>                                           </a:t>
            </a:r>
            <a:r>
              <a:rPr lang="en-US" altLang="ru-RU" sz="2800" i="1">
                <a:latin typeface="Arial" pitchFamily="34" charset="0"/>
              </a:rPr>
              <a:t>A</a:t>
            </a:r>
            <a:r>
              <a:rPr lang="en-US" altLang="ru-RU" sz="2800">
                <a:latin typeface="Arial" pitchFamily="34" charset="0"/>
              </a:rPr>
              <a:t> = </a:t>
            </a:r>
            <a:r>
              <a:rPr lang="en-US" altLang="ru-RU" sz="2800" i="1">
                <a:latin typeface="Arial" pitchFamily="34" charset="0"/>
              </a:rPr>
              <a:t>rd</a:t>
            </a:r>
            <a:r>
              <a:rPr lang="ru-RU" altLang="ru-RU" sz="2800">
                <a:latin typeface="Arial" pitchFamily="34" charset="0"/>
                <a:sym typeface="Symbol" pitchFamily="18" charset="2"/>
              </a:rPr>
              <a:t></a:t>
            </a:r>
            <a:r>
              <a:rPr lang="en-US" altLang="ru-RU" sz="2800">
                <a:latin typeface="Arial" pitchFamily="34" charset="0"/>
              </a:rPr>
              <a:t> |</a:t>
            </a:r>
            <a:r>
              <a:rPr lang="en-US" altLang="ru-RU" sz="2800" b="1">
                <a:latin typeface="Arial" pitchFamily="34" charset="0"/>
              </a:rPr>
              <a:t>F| </a:t>
            </a:r>
            <a:r>
              <a:rPr lang="en-US" altLang="ru-RU" sz="2800">
                <a:latin typeface="Arial" pitchFamily="34" charset="0"/>
              </a:rPr>
              <a:t>sin</a:t>
            </a:r>
            <a:r>
              <a:rPr lang="ru-RU" altLang="ru-RU" sz="2800">
                <a:latin typeface="Arial" pitchFamily="34" charset="0"/>
                <a:sym typeface="Symbol" pitchFamily="18" charset="2"/>
              </a:rPr>
              <a:t></a:t>
            </a:r>
            <a:r>
              <a:rPr lang="en-US" altLang="ru-RU" sz="2800">
                <a:latin typeface="Arial" pitchFamily="34" charset="0"/>
              </a:rPr>
              <a:t> = </a:t>
            </a:r>
            <a:r>
              <a:rPr lang="en-US" altLang="ru-RU" sz="2800" i="1">
                <a:latin typeface="Arial" pitchFamily="34" charset="0"/>
              </a:rPr>
              <a:t>F</a:t>
            </a:r>
            <a:r>
              <a:rPr lang="en-US" altLang="ru-RU" sz="2800" i="1" baseline="-25000">
                <a:latin typeface="Arial" pitchFamily="34" charset="0"/>
              </a:rPr>
              <a:t>t</a:t>
            </a:r>
            <a:r>
              <a:rPr lang="en-US" altLang="ru-RU" sz="2800" i="1">
                <a:latin typeface="Arial" pitchFamily="34" charset="0"/>
              </a:rPr>
              <a:t> rd</a:t>
            </a:r>
            <a:r>
              <a:rPr lang="ru-RU" altLang="ru-RU" sz="2800">
                <a:latin typeface="Arial" pitchFamily="34" charset="0"/>
                <a:sym typeface="Symbol" pitchFamily="18" charset="2"/>
              </a:rPr>
              <a:t></a:t>
            </a:r>
            <a:r>
              <a:rPr lang="en-US" altLang="ru-RU" sz="2800">
                <a:latin typeface="Arial" pitchFamily="34" charset="0"/>
              </a:rPr>
              <a:t>,</a:t>
            </a:r>
            <a:endParaRPr lang="ru-RU" altLang="ru-RU" sz="2800">
              <a:latin typeface="Arial" pitchFamily="34" charset="0"/>
            </a:endParaRPr>
          </a:p>
        </p:txBody>
      </p:sp>
      <p:pic>
        <p:nvPicPr>
          <p:cNvPr id="41987" name="Picture 3" descr="6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05263"/>
            <a:ext cx="432117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Rectangle 4"/>
          <p:cNvSpPr>
            <a:spLocks noChangeArrowheads="1"/>
          </p:cNvSpPr>
          <p:nvPr/>
        </p:nvSpPr>
        <p:spPr bwMode="auto">
          <a:xfrm>
            <a:off x="3048000" y="4141788"/>
            <a:ext cx="1114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2000">
                <a:latin typeface="Arial" pitchFamily="34" charset="0"/>
              </a:rPr>
              <a:t>Рис. 9.2</a:t>
            </a:r>
          </a:p>
        </p:txBody>
      </p:sp>
    </p:spTree>
    <p:extLst>
      <p:ext uri="{BB962C8B-B14F-4D97-AF65-F5344CB8AC3E}">
        <p14:creationId xmlns:p14="http://schemas.microsoft.com/office/powerpoint/2010/main" val="297121310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179388" y="0"/>
            <a:ext cx="8964612" cy="666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ko-KR">
                <a:latin typeface="Arial" pitchFamily="34" charset="0"/>
              </a:rPr>
              <a:t> Работа равна тангенциальной составляющей силы </a:t>
            </a:r>
            <a:r>
              <a:rPr lang="ru-RU" altLang="ko-KR" i="1">
                <a:latin typeface="Arial" pitchFamily="34" charset="0"/>
              </a:rPr>
              <a:t>F</a:t>
            </a:r>
            <a:r>
              <a:rPr lang="ru-RU" altLang="ko-KR" i="1" baseline="-25000">
                <a:latin typeface="Arial" pitchFamily="34" charset="0"/>
              </a:rPr>
              <a:t>t</a:t>
            </a:r>
            <a:r>
              <a:rPr lang="ru-RU" altLang="ko-KR">
                <a:latin typeface="Arial" pitchFamily="34" charset="0"/>
              </a:rPr>
              <a:t>, умноженной на перемещение </a:t>
            </a:r>
            <a:r>
              <a:rPr lang="ru-RU" altLang="ko-KR" i="1">
                <a:latin typeface="Arial" pitchFamily="34" charset="0"/>
              </a:rPr>
              <a:t>rd</a:t>
            </a:r>
            <a:r>
              <a:rPr lang="ru-RU" altLang="ko-KR">
                <a:latin typeface="Arial" pitchFamily="34" charset="0"/>
                <a:sym typeface="Symbol" pitchFamily="18" charset="2"/>
              </a:rPr>
              <a:t></a:t>
            </a:r>
            <a:r>
              <a:rPr lang="ru-RU" altLang="ko-KR">
                <a:latin typeface="Arial" pitchFamily="34" charset="0"/>
              </a:rPr>
              <a:t>. Момент равен составляющей силы, перпендикулярной радиусу </a:t>
            </a:r>
            <a:r>
              <a:rPr lang="ru-RU" altLang="ko-KR" i="1">
                <a:latin typeface="Arial" pitchFamily="34" charset="0"/>
              </a:rPr>
              <a:t>F</a:t>
            </a:r>
            <a:r>
              <a:rPr lang="ru-RU" altLang="ko-KR" i="1" baseline="-25000">
                <a:latin typeface="Arial" pitchFamily="34" charset="0"/>
              </a:rPr>
              <a:t>t</a:t>
            </a:r>
            <a:r>
              <a:rPr lang="ru-RU" altLang="ko-KR">
                <a:latin typeface="Arial" pitchFamily="34" charset="0"/>
              </a:rPr>
              <a:t>, умноженной на радиус </a:t>
            </a:r>
            <a:r>
              <a:rPr lang="ru-RU" altLang="ru-RU" b="1" i="1">
                <a:latin typeface="Arial" pitchFamily="34" charset="0"/>
              </a:rPr>
              <a:t>r</a:t>
            </a:r>
            <a:r>
              <a:rPr lang="ru-RU" altLang="ko-KR">
                <a:latin typeface="Arial" pitchFamily="34" charset="0"/>
              </a:rPr>
              <a:t> - </a:t>
            </a:r>
            <a:r>
              <a:rPr lang="ru-RU" altLang="ru-RU">
                <a:latin typeface="Arial" pitchFamily="34" charset="0"/>
              </a:rPr>
              <a:t>вращать тело вокруг оси может только составляющая силы, перпендикулярная к радиусу вращения и эта способность силы изменять состояние вращения выражена тем сильнее, чем  дальше приложена сила от оси вращения. </a:t>
            </a:r>
          </a:p>
          <a:p>
            <a:r>
              <a:rPr lang="ru-RU" altLang="ru-RU">
                <a:latin typeface="Arial" pitchFamily="34" charset="0"/>
              </a:rPr>
              <a:t>     </a:t>
            </a:r>
            <a:r>
              <a:rPr lang="ru-RU" altLang="ru-RU">
                <a:latin typeface="Arial" pitchFamily="34" charset="0"/>
                <a:sym typeface="Symbol" pitchFamily="18" charset="2"/>
              </a:rPr>
              <a:t></a:t>
            </a:r>
            <a:r>
              <a:rPr lang="en-US" altLang="ru-RU" i="1">
                <a:latin typeface="Arial" pitchFamily="34" charset="0"/>
              </a:rPr>
              <a:t>A</a:t>
            </a:r>
            <a:r>
              <a:rPr lang="en-US" altLang="ru-RU">
                <a:latin typeface="Arial" pitchFamily="34" charset="0"/>
              </a:rPr>
              <a:t> = </a:t>
            </a:r>
            <a:r>
              <a:rPr lang="en-US" altLang="ru-RU" i="1">
                <a:latin typeface="Arial" pitchFamily="34" charset="0"/>
              </a:rPr>
              <a:t>r</a:t>
            </a:r>
            <a:r>
              <a:rPr lang="en-US" altLang="ru-RU">
                <a:latin typeface="Arial" pitchFamily="34" charset="0"/>
              </a:rPr>
              <a:t>sin</a:t>
            </a:r>
            <a:r>
              <a:rPr lang="ru-RU" altLang="ru-RU">
                <a:latin typeface="Arial" pitchFamily="34" charset="0"/>
                <a:sym typeface="Symbol" pitchFamily="18" charset="2"/>
              </a:rPr>
              <a:t></a:t>
            </a:r>
            <a:r>
              <a:rPr lang="en-US" altLang="ru-RU" b="1">
                <a:latin typeface="Arial" pitchFamily="34" charset="0"/>
              </a:rPr>
              <a:t>F</a:t>
            </a:r>
            <a:r>
              <a:rPr lang="ru-RU" altLang="ru-RU">
                <a:latin typeface="Arial" pitchFamily="34" charset="0"/>
                <a:sym typeface="Symbol" pitchFamily="18" charset="2"/>
              </a:rPr>
              <a:t></a:t>
            </a:r>
            <a:r>
              <a:rPr lang="en-US" altLang="ru-RU" i="1">
                <a:latin typeface="Arial" pitchFamily="34" charset="0"/>
              </a:rPr>
              <a:t>d</a:t>
            </a:r>
            <a:r>
              <a:rPr lang="ru-RU" altLang="ru-RU">
                <a:latin typeface="Arial" pitchFamily="34" charset="0"/>
                <a:sym typeface="Symbol" pitchFamily="18" charset="2"/>
              </a:rPr>
              <a:t></a:t>
            </a:r>
            <a:r>
              <a:rPr lang="en-US" altLang="ru-RU">
                <a:latin typeface="Arial" pitchFamily="34" charset="0"/>
              </a:rPr>
              <a:t> = </a:t>
            </a:r>
            <a:r>
              <a:rPr lang="en-US" altLang="ru-RU" i="1">
                <a:latin typeface="Arial" pitchFamily="34" charset="0"/>
              </a:rPr>
              <a:t>r</a:t>
            </a:r>
            <a:r>
              <a:rPr lang="ru-RU" altLang="ru-RU" baseline="-25000">
                <a:latin typeface="Arial" pitchFamily="34" charset="0"/>
                <a:sym typeface="Symbol" pitchFamily="18" charset="2"/>
              </a:rPr>
              <a:t></a:t>
            </a:r>
            <a:r>
              <a:rPr lang="en-US" altLang="ru-RU" i="1">
                <a:latin typeface="Arial" pitchFamily="34" charset="0"/>
              </a:rPr>
              <a:t>Fd</a:t>
            </a:r>
            <a:r>
              <a:rPr lang="ru-RU" altLang="ru-RU">
                <a:latin typeface="Arial" pitchFamily="34" charset="0"/>
                <a:sym typeface="Symbol" pitchFamily="18" charset="2"/>
              </a:rPr>
              <a:t></a:t>
            </a:r>
            <a:r>
              <a:rPr lang="en-US" altLang="ru-RU">
                <a:latin typeface="Arial" pitchFamily="34" charset="0"/>
              </a:rPr>
              <a:t>,</a:t>
            </a:r>
            <a:r>
              <a:rPr lang="ru-RU" altLang="ru-RU">
                <a:latin typeface="Arial" pitchFamily="34" charset="0"/>
              </a:rPr>
              <a:t>   </a:t>
            </a:r>
          </a:p>
          <a:p>
            <a:r>
              <a:rPr lang="ru-RU" altLang="ru-RU">
                <a:latin typeface="Arial" pitchFamily="34" charset="0"/>
              </a:rPr>
              <a:t>т.е. </a:t>
            </a:r>
            <a:r>
              <a:rPr lang="ru-RU" altLang="ru-RU" i="1">
                <a:latin typeface="Arial" pitchFamily="34" charset="0"/>
              </a:rPr>
              <a:t>M = r</a:t>
            </a:r>
            <a:r>
              <a:rPr lang="ru-RU" altLang="ru-RU" baseline="-25000">
                <a:latin typeface="Arial" pitchFamily="34" charset="0"/>
                <a:sym typeface="Symbol" pitchFamily="18" charset="2"/>
              </a:rPr>
              <a:t></a:t>
            </a:r>
            <a:r>
              <a:rPr lang="ru-RU" altLang="ru-RU" i="1">
                <a:latin typeface="Arial" pitchFamily="34" charset="0"/>
              </a:rPr>
              <a:t>F</a:t>
            </a:r>
            <a:r>
              <a:rPr lang="ru-RU" altLang="ru-RU">
                <a:latin typeface="Arial" pitchFamily="34" charset="0"/>
              </a:rPr>
              <a:t>, где </a:t>
            </a:r>
            <a:r>
              <a:rPr lang="ru-RU" altLang="ru-RU" i="1">
                <a:latin typeface="Arial" pitchFamily="34" charset="0"/>
              </a:rPr>
              <a:t>r</a:t>
            </a:r>
            <a:r>
              <a:rPr lang="ru-RU" altLang="ru-RU" baseline="-25000">
                <a:latin typeface="Arial" pitchFamily="34" charset="0"/>
                <a:sym typeface="Symbol" pitchFamily="18" charset="2"/>
              </a:rPr>
              <a:t></a:t>
            </a:r>
            <a:r>
              <a:rPr lang="ru-RU" altLang="ru-RU">
                <a:latin typeface="Arial" pitchFamily="34" charset="0"/>
              </a:rPr>
              <a:t> </a:t>
            </a:r>
            <a:r>
              <a:rPr lang="ru-RU" altLang="ru-RU" i="1">
                <a:latin typeface="Arial" pitchFamily="34" charset="0"/>
              </a:rPr>
              <a:t>=</a:t>
            </a:r>
            <a:r>
              <a:rPr lang="ru-RU" altLang="ru-RU">
                <a:latin typeface="Arial" pitchFamily="34" charset="0"/>
              </a:rPr>
              <a:t> </a:t>
            </a:r>
            <a:r>
              <a:rPr lang="ru-RU" altLang="ru-RU" i="1">
                <a:latin typeface="Arial" pitchFamily="34" charset="0"/>
              </a:rPr>
              <a:t>r</a:t>
            </a:r>
            <a:r>
              <a:rPr lang="ru-RU" altLang="ru-RU">
                <a:latin typeface="Arial" pitchFamily="34" charset="0"/>
              </a:rPr>
              <a:t>sin</a:t>
            </a:r>
            <a:r>
              <a:rPr lang="ru-RU" altLang="ru-RU">
                <a:latin typeface="Arial" pitchFamily="34" charset="0"/>
                <a:sym typeface="Symbol" pitchFamily="18" charset="2"/>
              </a:rPr>
              <a:t></a:t>
            </a:r>
            <a:r>
              <a:rPr lang="ru-RU" altLang="ru-RU">
                <a:latin typeface="Arial" pitchFamily="34" charset="0"/>
              </a:rPr>
              <a:t> </a:t>
            </a:r>
            <a:r>
              <a:rPr lang="ru-RU" altLang="ru-RU">
                <a:latin typeface="Arial" pitchFamily="34" charset="0"/>
                <a:sym typeface="Symbol" pitchFamily="18" charset="2"/>
              </a:rPr>
              <a:t></a:t>
            </a:r>
            <a:r>
              <a:rPr lang="ru-RU" altLang="ru-RU">
                <a:latin typeface="Arial" pitchFamily="34" charset="0"/>
              </a:rPr>
              <a:t> перпендикуляр, опущенный из </a:t>
            </a:r>
          </a:p>
          <a:p>
            <a:r>
              <a:rPr lang="ru-RU" altLang="ru-RU">
                <a:latin typeface="Arial" pitchFamily="34" charset="0"/>
              </a:rPr>
              <a:t>оси вращения на линию действия силы, называемый плечом силы. </a:t>
            </a:r>
          </a:p>
          <a:p>
            <a:r>
              <a:rPr lang="ru-RU" altLang="ru-RU">
                <a:solidFill>
                  <a:srgbClr val="FF0000"/>
                </a:solidFill>
                <a:latin typeface="Arial" pitchFamily="34" charset="0"/>
              </a:rPr>
              <a:t>Поскольку внутренние силы направлены по одной прямой, но в противоположные стороны, а плечо для каждой пары сил одинаково, </a:t>
            </a:r>
            <a:r>
              <a:rPr lang="ru-RU" altLang="ru-RU">
                <a:solidFill>
                  <a:srgbClr val="FF0000"/>
                </a:solidFill>
                <a:latin typeface="Arial" pitchFamily="34" charset="0"/>
                <a:sym typeface="Symbol" pitchFamily="18" charset="2"/>
              </a:rPr>
              <a:t></a:t>
            </a:r>
            <a:r>
              <a:rPr lang="ru-RU" altLang="ru-RU">
                <a:solidFill>
                  <a:srgbClr val="FF0000"/>
                </a:solidFill>
                <a:latin typeface="Arial" pitchFamily="34" charset="0"/>
              </a:rPr>
              <a:t> это перпендикуляр, опущенный на линию действия сил, то сумма моментов всех внутренних сил равна нулю, и изменить состояние вращения тела могут только моменты внешних сил.</a:t>
            </a:r>
          </a:p>
        </p:txBody>
      </p:sp>
    </p:spTree>
    <p:extLst>
      <p:ext uri="{BB962C8B-B14F-4D97-AF65-F5344CB8AC3E}">
        <p14:creationId xmlns:p14="http://schemas.microsoft.com/office/powerpoint/2010/main" val="342908379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3281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6083" name="Object 3"/>
          <p:cNvGraphicFramePr>
            <a:graphicFrameLocks noChangeAspect="1"/>
          </p:cNvGraphicFramePr>
          <p:nvPr>
            <p:ph idx="1"/>
          </p:nvPr>
        </p:nvGraphicFramePr>
        <p:xfrm>
          <a:off x="1331913" y="188913"/>
          <a:ext cx="7056437" cy="6378575"/>
        </p:xfrm>
        <a:graphic>
          <a:graphicData uri="http://schemas.openxmlformats.org/presentationml/2006/ole">
            <mc:AlternateContent xmlns:mc="http://schemas.openxmlformats.org/markup-compatibility/2006">
              <mc:Choice xmlns:v="urn:schemas-microsoft-com:vml" Requires="v">
                <p:oleObj spid="_x0000_s3074" name="Рисунок" r:id="rId3" imgW="2030040" imgH="1835640" progId="Word.Picture.8">
                  <p:embed/>
                </p:oleObj>
              </mc:Choice>
              <mc:Fallback>
                <p:oleObj name="Рисунок" r:id="rId3" imgW="2030040" imgH="1835640"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88913"/>
                        <a:ext cx="7056437" cy="6378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49335608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250825" y="260350"/>
            <a:ext cx="8642350" cy="607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При вращении тела в плоскости  </a:t>
            </a:r>
            <a:r>
              <a:rPr lang="ru-RU" altLang="ru-RU" sz="2800" i="1">
                <a:latin typeface="Arial" pitchFamily="34" charset="0"/>
              </a:rPr>
              <a:t>xy</a:t>
            </a:r>
            <a:r>
              <a:rPr lang="ru-RU" altLang="ru-RU" sz="2800">
                <a:latin typeface="Arial" pitchFamily="34" charset="0"/>
              </a:rPr>
              <a:t> относительно оси </a:t>
            </a:r>
            <a:r>
              <a:rPr lang="ru-RU" altLang="ru-RU" sz="2800" i="1">
                <a:latin typeface="Arial" pitchFamily="34" charset="0"/>
              </a:rPr>
              <a:t>z</a:t>
            </a:r>
            <a:r>
              <a:rPr lang="ru-RU" altLang="ru-RU" sz="2800">
                <a:latin typeface="Arial" pitchFamily="34" charset="0"/>
              </a:rPr>
              <a:t> совершаемая элементарная работа равна   </a:t>
            </a:r>
            <a:endParaRPr lang="ru-RU" altLang="ru-RU" sz="2800">
              <a:latin typeface="Arial" pitchFamily="34" charset="0"/>
              <a:sym typeface="Symbol" pitchFamily="18" charset="2"/>
            </a:endParaRPr>
          </a:p>
          <a:p>
            <a:pPr algn="ctr"/>
            <a:r>
              <a:rPr lang="ru-RU" altLang="ru-RU" sz="2800">
                <a:latin typeface="Arial" pitchFamily="34" charset="0"/>
                <a:sym typeface="Symbol" pitchFamily="18" charset="2"/>
              </a:rPr>
              <a:t></a:t>
            </a:r>
            <a:r>
              <a:rPr lang="pl-PL" altLang="ru-RU" sz="2800" i="1">
                <a:latin typeface="Arial" pitchFamily="34" charset="0"/>
              </a:rPr>
              <a:t>A=Md</a:t>
            </a:r>
            <a:r>
              <a:rPr lang="ru-RU" altLang="ru-RU" sz="2800">
                <a:latin typeface="Arial" pitchFamily="34" charset="0"/>
                <a:sym typeface="Symbol" pitchFamily="18" charset="2"/>
              </a:rPr>
              <a:t></a:t>
            </a:r>
            <a:r>
              <a:rPr lang="pl-PL" altLang="ru-RU" sz="2800" i="1">
                <a:latin typeface="Arial" pitchFamily="34" charset="0"/>
              </a:rPr>
              <a:t>=M</a:t>
            </a:r>
            <a:r>
              <a:rPr lang="pl-PL" altLang="ru-RU" sz="2800" i="1" baseline="-25000">
                <a:latin typeface="Arial" pitchFamily="34" charset="0"/>
              </a:rPr>
              <a:t>z</a:t>
            </a:r>
            <a:r>
              <a:rPr lang="pl-PL" altLang="ru-RU" sz="2800">
                <a:latin typeface="Arial" pitchFamily="34" charset="0"/>
              </a:rPr>
              <a:t>(</a:t>
            </a:r>
            <a:r>
              <a:rPr lang="pl-PL" altLang="ru-RU" sz="2800" b="1">
                <a:latin typeface="Arial" pitchFamily="34" charset="0"/>
              </a:rPr>
              <a:t>k,k</a:t>
            </a:r>
            <a:r>
              <a:rPr lang="pl-PL" altLang="ru-RU" sz="2800">
                <a:latin typeface="Arial" pitchFamily="34" charset="0"/>
              </a:rPr>
              <a:t>)</a:t>
            </a:r>
            <a:r>
              <a:rPr lang="ru-RU" altLang="ru-RU" sz="2800">
                <a:latin typeface="Arial" pitchFamily="34" charset="0"/>
                <a:sym typeface="Symbol" pitchFamily="18" charset="2"/>
              </a:rPr>
              <a:t></a:t>
            </a:r>
            <a:r>
              <a:rPr lang="pl-PL" altLang="ru-RU" sz="2800" i="1" baseline="-25000">
                <a:latin typeface="Arial" pitchFamily="34" charset="0"/>
              </a:rPr>
              <a:t>z</a:t>
            </a:r>
            <a:r>
              <a:rPr lang="pl-PL" altLang="ru-RU" sz="2800" i="1">
                <a:latin typeface="Arial" pitchFamily="34" charset="0"/>
              </a:rPr>
              <a:t>dt = </a:t>
            </a:r>
            <a:r>
              <a:rPr lang="pl-PL" altLang="ru-RU" sz="2800">
                <a:latin typeface="Arial" pitchFamily="34" charset="0"/>
              </a:rPr>
              <a:t>(</a:t>
            </a:r>
            <a:r>
              <a:rPr lang="pl-PL" altLang="ru-RU" sz="2800" b="1">
                <a:latin typeface="Arial" pitchFamily="34" charset="0"/>
              </a:rPr>
              <a:t>M</a:t>
            </a:r>
            <a:r>
              <a:rPr lang="pl-PL" altLang="ru-RU" sz="2800" i="1" baseline="-25000">
                <a:latin typeface="Arial" pitchFamily="34" charset="0"/>
              </a:rPr>
              <a:t>z</a:t>
            </a:r>
            <a:r>
              <a:rPr lang="pl-PL" altLang="ru-RU" sz="2800">
                <a:latin typeface="Arial" pitchFamily="34" charset="0"/>
              </a:rPr>
              <a:t>,</a:t>
            </a:r>
            <a:r>
              <a:rPr lang="ru-RU" altLang="ru-RU" sz="2800" b="1">
                <a:latin typeface="Arial" pitchFamily="34" charset="0"/>
                <a:sym typeface="Symbol" pitchFamily="18" charset="2"/>
              </a:rPr>
              <a:t></a:t>
            </a:r>
            <a:r>
              <a:rPr lang="pl-PL" altLang="ru-RU" sz="2800" i="1" baseline="-25000">
                <a:latin typeface="Arial" pitchFamily="34" charset="0"/>
              </a:rPr>
              <a:t>z</a:t>
            </a:r>
            <a:r>
              <a:rPr lang="pl-PL" altLang="ru-RU" sz="2800">
                <a:latin typeface="Arial" pitchFamily="34" charset="0"/>
              </a:rPr>
              <a:t>)</a:t>
            </a:r>
            <a:r>
              <a:rPr lang="pl-PL" altLang="ru-RU" sz="2800" i="1">
                <a:latin typeface="Arial" pitchFamily="34" charset="0"/>
              </a:rPr>
              <a:t>dt</a:t>
            </a:r>
            <a:r>
              <a:rPr lang="pl-PL" altLang="ru-RU" sz="2800">
                <a:latin typeface="Arial" pitchFamily="34" charset="0"/>
              </a:rPr>
              <a:t>.</a:t>
            </a:r>
            <a:endParaRPr lang="ru-RU" altLang="ru-RU" sz="2800">
              <a:latin typeface="Arial" pitchFamily="34" charset="0"/>
            </a:endParaRPr>
          </a:p>
          <a:p>
            <a:r>
              <a:rPr lang="ru-RU" altLang="ru-RU" sz="2800">
                <a:latin typeface="Arial" pitchFamily="34" charset="0"/>
              </a:rPr>
              <a:t>Соответственно, при вращении в плоскости </a:t>
            </a:r>
            <a:r>
              <a:rPr lang="ru-RU" altLang="ru-RU" sz="2800" i="1">
                <a:latin typeface="Arial" pitchFamily="34" charset="0"/>
              </a:rPr>
              <a:t>xz</a:t>
            </a:r>
            <a:r>
              <a:rPr lang="ru-RU" altLang="ru-RU" sz="2800">
                <a:latin typeface="Arial" pitchFamily="34" charset="0"/>
              </a:rPr>
              <a:t>  и </a:t>
            </a:r>
            <a:r>
              <a:rPr lang="ru-RU" altLang="ru-RU" sz="2800" i="1">
                <a:latin typeface="Arial" pitchFamily="34" charset="0"/>
              </a:rPr>
              <a:t>yz</a:t>
            </a:r>
            <a:r>
              <a:rPr lang="ru-RU" altLang="ru-RU" sz="2800">
                <a:latin typeface="Arial" pitchFamily="34" charset="0"/>
              </a:rPr>
              <a:t> относительно осей </a:t>
            </a:r>
            <a:r>
              <a:rPr lang="ru-RU" altLang="ru-RU" sz="2800" i="1">
                <a:latin typeface="Arial" pitchFamily="34" charset="0"/>
              </a:rPr>
              <a:t>y</a:t>
            </a:r>
            <a:r>
              <a:rPr lang="ru-RU" altLang="ru-RU" sz="2800">
                <a:latin typeface="Arial" pitchFamily="34" charset="0"/>
              </a:rPr>
              <a:t> и </a:t>
            </a:r>
            <a:r>
              <a:rPr lang="ru-RU" altLang="ru-RU" sz="2800" i="1">
                <a:latin typeface="Arial" pitchFamily="34" charset="0"/>
              </a:rPr>
              <a:t>x</a:t>
            </a:r>
            <a:r>
              <a:rPr lang="ru-RU" altLang="ru-RU" sz="2800">
                <a:latin typeface="Arial" pitchFamily="34" charset="0"/>
              </a:rPr>
              <a:t>, имеем</a:t>
            </a:r>
            <a:endParaRPr lang="ru-RU" altLang="ru-RU" sz="2800">
              <a:latin typeface="Arial" pitchFamily="34" charset="0"/>
              <a:sym typeface="Symbol" pitchFamily="18" charset="2"/>
            </a:endParaRPr>
          </a:p>
          <a:p>
            <a:r>
              <a:rPr lang="ru-RU" altLang="ru-RU" sz="2800">
                <a:latin typeface="Arial" pitchFamily="34" charset="0"/>
                <a:sym typeface="Symbol" pitchFamily="18" charset="2"/>
              </a:rPr>
              <a:t>            </a:t>
            </a:r>
            <a:r>
              <a:rPr lang="ru-RU" altLang="ru-RU" sz="2800" i="1">
                <a:latin typeface="Arial" pitchFamily="34" charset="0"/>
              </a:rPr>
              <a:t>A=(</a:t>
            </a:r>
            <a:r>
              <a:rPr lang="ru-RU" altLang="ru-RU" sz="2800" b="1">
                <a:latin typeface="Arial" pitchFamily="34" charset="0"/>
              </a:rPr>
              <a:t>M</a:t>
            </a:r>
            <a:r>
              <a:rPr lang="ru-RU" altLang="ru-RU" sz="2800" i="1" baseline="-25000">
                <a:latin typeface="Arial" pitchFamily="34" charset="0"/>
              </a:rPr>
              <a:t>y</a:t>
            </a:r>
            <a:r>
              <a:rPr lang="ru-RU" altLang="ru-RU" sz="2800" i="1">
                <a:latin typeface="Arial" pitchFamily="34" charset="0"/>
              </a:rPr>
              <a:t>,</a:t>
            </a:r>
            <a:r>
              <a:rPr lang="ru-RU" altLang="ru-RU" sz="2800" b="1">
                <a:latin typeface="Arial" pitchFamily="34" charset="0"/>
                <a:sym typeface="Symbol" pitchFamily="18" charset="2"/>
              </a:rPr>
              <a:t></a:t>
            </a:r>
            <a:r>
              <a:rPr lang="ru-RU" altLang="ru-RU" sz="2800" i="1" baseline="-25000">
                <a:latin typeface="Arial" pitchFamily="34" charset="0"/>
              </a:rPr>
              <a:t>y</a:t>
            </a:r>
            <a:r>
              <a:rPr lang="ru-RU" altLang="ru-RU" sz="2800" i="1">
                <a:latin typeface="Arial" pitchFamily="34" charset="0"/>
              </a:rPr>
              <a:t>)dt</a:t>
            </a:r>
            <a:r>
              <a:rPr lang="ru-RU" altLang="ru-RU" sz="2800">
                <a:latin typeface="Arial" pitchFamily="34" charset="0"/>
              </a:rPr>
              <a:t>,</a:t>
            </a:r>
            <a:r>
              <a:rPr lang="ru-RU" altLang="ru-RU" sz="2800" i="1">
                <a:latin typeface="Arial" pitchFamily="34" charset="0"/>
              </a:rPr>
              <a:t> </a:t>
            </a:r>
            <a:r>
              <a:rPr lang="ru-RU" altLang="ru-RU" sz="2800">
                <a:latin typeface="Arial" pitchFamily="34" charset="0"/>
                <a:sym typeface="Symbol" pitchFamily="18" charset="2"/>
              </a:rPr>
              <a:t>           </a:t>
            </a:r>
            <a:r>
              <a:rPr lang="ru-RU" altLang="ru-RU" sz="2800" i="1">
                <a:latin typeface="Arial" pitchFamily="34" charset="0"/>
              </a:rPr>
              <a:t>A=(</a:t>
            </a:r>
            <a:r>
              <a:rPr lang="ru-RU" altLang="ru-RU" sz="2800" b="1">
                <a:latin typeface="Arial" pitchFamily="34" charset="0"/>
              </a:rPr>
              <a:t>M</a:t>
            </a:r>
            <a:r>
              <a:rPr lang="ru-RU" altLang="ru-RU" sz="2800" i="1" baseline="-25000">
                <a:latin typeface="Arial" pitchFamily="34" charset="0"/>
              </a:rPr>
              <a:t>x</a:t>
            </a:r>
            <a:r>
              <a:rPr lang="ru-RU" altLang="ru-RU" sz="2800" i="1">
                <a:latin typeface="Arial" pitchFamily="34" charset="0"/>
              </a:rPr>
              <a:t>,x)dt</a:t>
            </a:r>
            <a:r>
              <a:rPr lang="ru-RU" altLang="ru-RU" sz="2800">
                <a:latin typeface="Arial" pitchFamily="34" charset="0"/>
              </a:rPr>
              <a:t>.</a:t>
            </a:r>
          </a:p>
          <a:p>
            <a:r>
              <a:rPr lang="ru-RU" altLang="ru-RU" sz="2800">
                <a:latin typeface="Arial" pitchFamily="34" charset="0"/>
              </a:rPr>
              <a:t> </a:t>
            </a:r>
            <a:r>
              <a:rPr lang="ru-RU" altLang="ru-RU" sz="2800">
                <a:solidFill>
                  <a:srgbClr val="FF0000"/>
                </a:solidFill>
                <a:latin typeface="Arial" pitchFamily="34" charset="0"/>
              </a:rPr>
              <a:t>Элементарная работа при вращении в трех измерениях равна</a:t>
            </a:r>
            <a:endParaRPr lang="ru-RU" altLang="ru-RU" sz="2800">
              <a:solidFill>
                <a:srgbClr val="FF0000"/>
              </a:solidFill>
              <a:latin typeface="Arial" pitchFamily="34" charset="0"/>
              <a:sym typeface="Symbol" pitchFamily="18" charset="2"/>
            </a:endParaRPr>
          </a:p>
          <a:p>
            <a:r>
              <a:rPr lang="ru-RU" altLang="ru-RU" sz="2800">
                <a:solidFill>
                  <a:srgbClr val="FF0000"/>
                </a:solidFill>
                <a:latin typeface="Arial" pitchFamily="34" charset="0"/>
                <a:sym typeface="Symbol" pitchFamily="18" charset="2"/>
              </a:rPr>
              <a:t></a:t>
            </a:r>
            <a:r>
              <a:rPr lang="ru-RU" altLang="ru-RU" sz="2800" i="1">
                <a:solidFill>
                  <a:srgbClr val="FF0000"/>
                </a:solidFill>
                <a:latin typeface="Arial" pitchFamily="34" charset="0"/>
              </a:rPr>
              <a:t>A</a:t>
            </a:r>
            <a:r>
              <a:rPr lang="ru-RU" altLang="ru-RU" sz="2800">
                <a:solidFill>
                  <a:srgbClr val="FF0000"/>
                </a:solidFill>
                <a:latin typeface="Arial" pitchFamily="34" charset="0"/>
              </a:rPr>
              <a:t> = ((</a:t>
            </a:r>
            <a:r>
              <a:rPr lang="ru-RU" altLang="ru-RU" sz="2800" i="1">
                <a:solidFill>
                  <a:srgbClr val="FF0000"/>
                </a:solidFill>
                <a:latin typeface="Arial" pitchFamily="34" charset="0"/>
              </a:rPr>
              <a:t>xF</a:t>
            </a:r>
            <a:r>
              <a:rPr lang="ru-RU" altLang="ru-RU" sz="2800" i="1" baseline="-25000">
                <a:solidFill>
                  <a:srgbClr val="FF0000"/>
                </a:solidFill>
                <a:latin typeface="Arial" pitchFamily="34" charset="0"/>
              </a:rPr>
              <a:t>y</a:t>
            </a:r>
            <a:r>
              <a:rPr lang="ru-RU" altLang="ru-RU" sz="2800" i="1">
                <a:solidFill>
                  <a:srgbClr val="FF0000"/>
                </a:solidFill>
                <a:latin typeface="Arial" pitchFamily="34" charset="0"/>
              </a:rPr>
              <a:t> - yF</a:t>
            </a:r>
            <a:r>
              <a:rPr lang="ru-RU" altLang="ru-RU" sz="2800" i="1" baseline="-25000">
                <a:solidFill>
                  <a:srgbClr val="FF0000"/>
                </a:solidFill>
                <a:latin typeface="Arial" pitchFamily="34" charset="0"/>
              </a:rPr>
              <a:t>x</a:t>
            </a:r>
            <a:r>
              <a:rPr lang="ru-RU" altLang="ru-RU" sz="2800">
                <a:solidFill>
                  <a:srgbClr val="FF0000"/>
                </a:solidFill>
                <a:latin typeface="Arial" pitchFamily="34" charset="0"/>
              </a:rPr>
              <a:t>)</a:t>
            </a:r>
            <a:r>
              <a:rPr lang="ru-RU" altLang="ru-RU" sz="2800" b="1">
                <a:solidFill>
                  <a:srgbClr val="FF0000"/>
                </a:solidFill>
                <a:latin typeface="Arial" pitchFamily="34" charset="0"/>
              </a:rPr>
              <a:t>k </a:t>
            </a:r>
            <a:r>
              <a:rPr lang="ru-RU" altLang="ru-RU" sz="2800">
                <a:solidFill>
                  <a:srgbClr val="FF0000"/>
                </a:solidFill>
                <a:latin typeface="Arial" pitchFamily="34" charset="0"/>
              </a:rPr>
              <a:t>+ (</a:t>
            </a:r>
            <a:r>
              <a:rPr lang="ru-RU" altLang="ru-RU" sz="2800" i="1">
                <a:solidFill>
                  <a:srgbClr val="FF0000"/>
                </a:solidFill>
                <a:latin typeface="Arial" pitchFamily="34" charset="0"/>
              </a:rPr>
              <a:t>zF</a:t>
            </a:r>
            <a:r>
              <a:rPr lang="ru-RU" altLang="ru-RU" sz="2800" i="1" baseline="-25000">
                <a:solidFill>
                  <a:srgbClr val="FF0000"/>
                </a:solidFill>
                <a:latin typeface="Arial" pitchFamily="34" charset="0"/>
              </a:rPr>
              <a:t>x</a:t>
            </a:r>
            <a:r>
              <a:rPr lang="ru-RU" altLang="ru-RU" sz="2800" i="1">
                <a:solidFill>
                  <a:srgbClr val="FF0000"/>
                </a:solidFill>
                <a:latin typeface="Arial" pitchFamily="34" charset="0"/>
              </a:rPr>
              <a:t> – xF</a:t>
            </a:r>
            <a:r>
              <a:rPr lang="ru-RU" altLang="ru-RU" sz="2800" i="1" baseline="-25000">
                <a:solidFill>
                  <a:srgbClr val="FF0000"/>
                </a:solidFill>
                <a:latin typeface="Arial" pitchFamily="34" charset="0"/>
              </a:rPr>
              <a:t>z</a:t>
            </a:r>
            <a:r>
              <a:rPr lang="ru-RU" altLang="ru-RU" sz="2800">
                <a:solidFill>
                  <a:srgbClr val="FF0000"/>
                </a:solidFill>
                <a:latin typeface="Arial" pitchFamily="34" charset="0"/>
              </a:rPr>
              <a:t>)</a:t>
            </a:r>
            <a:r>
              <a:rPr lang="ru-RU" altLang="ru-RU" sz="2800" b="1">
                <a:solidFill>
                  <a:srgbClr val="FF0000"/>
                </a:solidFill>
                <a:latin typeface="Arial" pitchFamily="34" charset="0"/>
              </a:rPr>
              <a:t>j </a:t>
            </a:r>
            <a:r>
              <a:rPr lang="ru-RU" altLang="ru-RU" sz="2800">
                <a:solidFill>
                  <a:srgbClr val="FF0000"/>
                </a:solidFill>
                <a:latin typeface="Arial" pitchFamily="34" charset="0"/>
              </a:rPr>
              <a:t>+ (</a:t>
            </a:r>
            <a:r>
              <a:rPr lang="ru-RU" altLang="ru-RU" sz="2800" i="1">
                <a:solidFill>
                  <a:srgbClr val="FF0000"/>
                </a:solidFill>
                <a:latin typeface="Arial" pitchFamily="34" charset="0"/>
              </a:rPr>
              <a:t>yF</a:t>
            </a:r>
            <a:r>
              <a:rPr lang="ru-RU" altLang="ru-RU" sz="2800" i="1" baseline="-25000">
                <a:solidFill>
                  <a:srgbClr val="FF0000"/>
                </a:solidFill>
                <a:latin typeface="Arial" pitchFamily="34" charset="0"/>
              </a:rPr>
              <a:t>z</a:t>
            </a:r>
            <a:r>
              <a:rPr lang="ru-RU" altLang="ru-RU" sz="2800" i="1">
                <a:solidFill>
                  <a:srgbClr val="FF0000"/>
                </a:solidFill>
                <a:latin typeface="Arial" pitchFamily="34" charset="0"/>
              </a:rPr>
              <a:t> – zF</a:t>
            </a:r>
            <a:r>
              <a:rPr lang="ru-RU" altLang="ru-RU" sz="2800" i="1" baseline="-25000">
                <a:solidFill>
                  <a:srgbClr val="FF0000"/>
                </a:solidFill>
                <a:latin typeface="Arial" pitchFamily="34" charset="0"/>
              </a:rPr>
              <a:t>y</a:t>
            </a:r>
            <a:r>
              <a:rPr lang="ru-RU" altLang="ru-RU" sz="2800">
                <a:solidFill>
                  <a:srgbClr val="FF0000"/>
                </a:solidFill>
                <a:latin typeface="Arial" pitchFamily="34" charset="0"/>
              </a:rPr>
              <a:t>)</a:t>
            </a:r>
            <a:r>
              <a:rPr lang="ru-RU" altLang="ru-RU" sz="2800" b="1">
                <a:solidFill>
                  <a:srgbClr val="FF0000"/>
                </a:solidFill>
                <a:latin typeface="Arial" pitchFamily="34" charset="0"/>
              </a:rPr>
              <a:t>i</a:t>
            </a:r>
            <a:r>
              <a:rPr lang="ru-RU" altLang="ru-RU" sz="2800">
                <a:solidFill>
                  <a:srgbClr val="FF0000"/>
                </a:solidFill>
                <a:latin typeface="Arial" pitchFamily="34" charset="0"/>
              </a:rPr>
              <a:t>, </a:t>
            </a:r>
            <a:r>
              <a:rPr lang="ru-RU" altLang="ru-RU" sz="2800" b="1">
                <a:solidFill>
                  <a:srgbClr val="FF0000"/>
                </a:solidFill>
                <a:latin typeface="Arial" pitchFamily="34" charset="0"/>
                <a:sym typeface="Symbol" pitchFamily="18" charset="2"/>
              </a:rPr>
              <a:t></a:t>
            </a:r>
            <a:r>
              <a:rPr lang="ru-RU" altLang="ru-RU" sz="2800">
                <a:solidFill>
                  <a:srgbClr val="FF0000"/>
                </a:solidFill>
                <a:latin typeface="Arial" pitchFamily="34" charset="0"/>
              </a:rPr>
              <a:t>) =</a:t>
            </a:r>
          </a:p>
          <a:p>
            <a:pPr algn="ctr"/>
            <a:r>
              <a:rPr lang="ru-RU" altLang="ru-RU" sz="2800">
                <a:solidFill>
                  <a:srgbClr val="FF0000"/>
                </a:solidFill>
                <a:latin typeface="Arial" pitchFamily="34" charset="0"/>
              </a:rPr>
              <a:t>= (</a:t>
            </a:r>
            <a:r>
              <a:rPr lang="ru-RU" altLang="ru-RU" sz="2800" b="1">
                <a:solidFill>
                  <a:srgbClr val="FF0000"/>
                </a:solidFill>
                <a:latin typeface="Arial" pitchFamily="34" charset="0"/>
              </a:rPr>
              <a:t>M</a:t>
            </a:r>
            <a:r>
              <a:rPr lang="ru-RU" altLang="ru-RU" sz="2800">
                <a:solidFill>
                  <a:srgbClr val="FF0000"/>
                </a:solidFill>
                <a:latin typeface="Arial" pitchFamily="34" charset="0"/>
              </a:rPr>
              <a:t>,</a:t>
            </a:r>
            <a:r>
              <a:rPr lang="ru-RU" altLang="ru-RU" sz="2800" b="1">
                <a:solidFill>
                  <a:srgbClr val="FF0000"/>
                </a:solidFill>
                <a:latin typeface="Arial" pitchFamily="34" charset="0"/>
                <a:sym typeface="Symbol" pitchFamily="18" charset="2"/>
              </a:rPr>
              <a:t></a:t>
            </a:r>
            <a:r>
              <a:rPr lang="ru-RU" altLang="ru-RU" sz="2800">
                <a:solidFill>
                  <a:srgbClr val="FF0000"/>
                </a:solidFill>
                <a:latin typeface="Arial" pitchFamily="34" charset="0"/>
              </a:rPr>
              <a:t>)</a:t>
            </a:r>
            <a:r>
              <a:rPr lang="ru-RU" altLang="ru-RU" sz="2800" i="1">
                <a:solidFill>
                  <a:srgbClr val="FF0000"/>
                </a:solidFill>
                <a:latin typeface="Arial" pitchFamily="34" charset="0"/>
              </a:rPr>
              <a:t>dt = </a:t>
            </a:r>
            <a:r>
              <a:rPr lang="ru-RU" altLang="ru-RU" sz="2800">
                <a:solidFill>
                  <a:srgbClr val="FF0000"/>
                </a:solidFill>
                <a:latin typeface="Arial" pitchFamily="34" charset="0"/>
              </a:rPr>
              <a:t>(</a:t>
            </a:r>
            <a:r>
              <a:rPr lang="ru-RU" altLang="ru-RU" sz="2800" b="1">
                <a:solidFill>
                  <a:srgbClr val="FF0000"/>
                </a:solidFill>
                <a:latin typeface="Arial" pitchFamily="34" charset="0"/>
              </a:rPr>
              <a:t>M</a:t>
            </a:r>
            <a:r>
              <a:rPr lang="ru-RU" altLang="ru-RU" sz="2800">
                <a:solidFill>
                  <a:srgbClr val="FF0000"/>
                </a:solidFill>
                <a:latin typeface="Arial" pitchFamily="34" charset="0"/>
              </a:rPr>
              <a:t>,</a:t>
            </a:r>
            <a:r>
              <a:rPr lang="ru-RU" altLang="ru-RU" sz="2800" i="1">
                <a:solidFill>
                  <a:srgbClr val="FF0000"/>
                </a:solidFill>
                <a:latin typeface="Arial" pitchFamily="34" charset="0"/>
              </a:rPr>
              <a:t>d</a:t>
            </a:r>
            <a:r>
              <a:rPr lang="ru-RU" altLang="ru-RU" sz="2800" b="1">
                <a:solidFill>
                  <a:srgbClr val="FF0000"/>
                </a:solidFill>
                <a:latin typeface="Arial" pitchFamily="34" charset="0"/>
                <a:sym typeface="Symbol" pitchFamily="18" charset="2"/>
              </a:rPr>
              <a:t></a:t>
            </a:r>
            <a:r>
              <a:rPr lang="ru-RU" altLang="ru-RU" sz="2800">
                <a:solidFill>
                  <a:srgbClr val="FF0000"/>
                </a:solidFill>
                <a:latin typeface="Arial" pitchFamily="34" charset="0"/>
              </a:rPr>
              <a:t>).</a:t>
            </a:r>
          </a:p>
          <a:p>
            <a:r>
              <a:rPr lang="ru-RU" altLang="ru-RU" sz="2800">
                <a:solidFill>
                  <a:srgbClr val="FF0000"/>
                </a:solidFill>
                <a:latin typeface="Arial" pitchFamily="34" charset="0"/>
              </a:rPr>
              <a:t>Величина момента сил равна</a:t>
            </a:r>
            <a:endParaRPr lang="en-US" altLang="ru-RU" sz="2800" b="1">
              <a:solidFill>
                <a:srgbClr val="FF0000"/>
              </a:solidFill>
              <a:latin typeface="Arial" pitchFamily="34" charset="0"/>
            </a:endParaRPr>
          </a:p>
          <a:p>
            <a:r>
              <a:rPr lang="en-US" altLang="ru-RU" sz="2800" b="1">
                <a:solidFill>
                  <a:srgbClr val="FF0000"/>
                </a:solidFill>
                <a:latin typeface="Arial" pitchFamily="34" charset="0"/>
              </a:rPr>
              <a:t>M</a:t>
            </a:r>
            <a:r>
              <a:rPr lang="ru-RU" altLang="ru-RU" sz="2800">
                <a:solidFill>
                  <a:srgbClr val="FF0000"/>
                </a:solidFill>
                <a:latin typeface="Arial" pitchFamily="34" charset="0"/>
              </a:rPr>
              <a:t> = (</a:t>
            </a:r>
            <a:r>
              <a:rPr lang="ru-RU" altLang="ru-RU" sz="2800" i="1">
                <a:solidFill>
                  <a:srgbClr val="FF0000"/>
                </a:solidFill>
                <a:latin typeface="Arial" pitchFamily="34" charset="0"/>
              </a:rPr>
              <a:t>yF</a:t>
            </a:r>
            <a:r>
              <a:rPr lang="ru-RU" altLang="ru-RU" sz="2800" i="1" baseline="-25000">
                <a:solidFill>
                  <a:srgbClr val="FF0000"/>
                </a:solidFill>
                <a:latin typeface="Arial" pitchFamily="34" charset="0"/>
              </a:rPr>
              <a:t>z</a:t>
            </a:r>
            <a:r>
              <a:rPr lang="ru-RU" altLang="ru-RU" sz="2800" i="1">
                <a:solidFill>
                  <a:srgbClr val="FF0000"/>
                </a:solidFill>
                <a:latin typeface="Arial" pitchFamily="34" charset="0"/>
              </a:rPr>
              <a:t> – zF</a:t>
            </a:r>
            <a:r>
              <a:rPr lang="ru-RU" altLang="ru-RU" sz="2800" i="1" baseline="-25000">
                <a:solidFill>
                  <a:srgbClr val="FF0000"/>
                </a:solidFill>
                <a:latin typeface="Arial" pitchFamily="34" charset="0"/>
              </a:rPr>
              <a:t>y</a:t>
            </a:r>
            <a:r>
              <a:rPr lang="ru-RU" altLang="ru-RU" sz="2800">
                <a:solidFill>
                  <a:srgbClr val="FF0000"/>
                </a:solidFill>
                <a:latin typeface="Arial" pitchFamily="34" charset="0"/>
              </a:rPr>
              <a:t>)</a:t>
            </a:r>
            <a:r>
              <a:rPr lang="ru-RU" altLang="ru-RU" sz="2800" b="1">
                <a:solidFill>
                  <a:srgbClr val="FF0000"/>
                </a:solidFill>
                <a:latin typeface="Arial" pitchFamily="34" charset="0"/>
              </a:rPr>
              <a:t>i </a:t>
            </a:r>
            <a:r>
              <a:rPr lang="ru-RU" altLang="ru-RU" sz="2800">
                <a:solidFill>
                  <a:srgbClr val="FF0000"/>
                </a:solidFill>
                <a:latin typeface="Arial" pitchFamily="34" charset="0"/>
              </a:rPr>
              <a:t>+ (</a:t>
            </a:r>
            <a:r>
              <a:rPr lang="ru-RU" altLang="ru-RU" sz="2800" i="1">
                <a:solidFill>
                  <a:srgbClr val="FF0000"/>
                </a:solidFill>
                <a:latin typeface="Arial" pitchFamily="34" charset="0"/>
              </a:rPr>
              <a:t>zF</a:t>
            </a:r>
            <a:r>
              <a:rPr lang="ru-RU" altLang="ru-RU" sz="2800" i="1" baseline="-25000">
                <a:solidFill>
                  <a:srgbClr val="FF0000"/>
                </a:solidFill>
                <a:latin typeface="Arial" pitchFamily="34" charset="0"/>
              </a:rPr>
              <a:t>x</a:t>
            </a:r>
            <a:r>
              <a:rPr lang="ru-RU" altLang="ru-RU" sz="2800" i="1">
                <a:solidFill>
                  <a:srgbClr val="FF0000"/>
                </a:solidFill>
                <a:latin typeface="Arial" pitchFamily="34" charset="0"/>
              </a:rPr>
              <a:t> – xF</a:t>
            </a:r>
            <a:r>
              <a:rPr lang="ru-RU" altLang="ru-RU" sz="2800" i="1" baseline="-25000">
                <a:solidFill>
                  <a:srgbClr val="FF0000"/>
                </a:solidFill>
                <a:latin typeface="Arial" pitchFamily="34" charset="0"/>
              </a:rPr>
              <a:t>z</a:t>
            </a:r>
            <a:r>
              <a:rPr lang="ru-RU" altLang="ru-RU" sz="2800">
                <a:solidFill>
                  <a:srgbClr val="FF0000"/>
                </a:solidFill>
                <a:latin typeface="Arial" pitchFamily="34" charset="0"/>
              </a:rPr>
              <a:t>)</a:t>
            </a:r>
            <a:r>
              <a:rPr lang="ru-RU" altLang="ru-RU" sz="2800" b="1">
                <a:solidFill>
                  <a:srgbClr val="FF0000"/>
                </a:solidFill>
                <a:latin typeface="Arial" pitchFamily="34" charset="0"/>
              </a:rPr>
              <a:t>j </a:t>
            </a:r>
            <a:r>
              <a:rPr lang="ru-RU" altLang="ru-RU" sz="2800">
                <a:solidFill>
                  <a:srgbClr val="FF0000"/>
                </a:solidFill>
                <a:latin typeface="Arial" pitchFamily="34" charset="0"/>
              </a:rPr>
              <a:t>+  (</a:t>
            </a:r>
            <a:r>
              <a:rPr lang="ru-RU" altLang="ru-RU" sz="2800" i="1">
                <a:solidFill>
                  <a:srgbClr val="FF0000"/>
                </a:solidFill>
                <a:latin typeface="Arial" pitchFamily="34" charset="0"/>
              </a:rPr>
              <a:t>xF</a:t>
            </a:r>
            <a:r>
              <a:rPr lang="ru-RU" altLang="ru-RU" sz="2800" i="1" baseline="-25000">
                <a:solidFill>
                  <a:srgbClr val="FF0000"/>
                </a:solidFill>
                <a:latin typeface="Arial" pitchFamily="34" charset="0"/>
              </a:rPr>
              <a:t>y</a:t>
            </a:r>
            <a:r>
              <a:rPr lang="ru-RU" altLang="ru-RU" sz="2800" i="1">
                <a:solidFill>
                  <a:srgbClr val="FF0000"/>
                </a:solidFill>
                <a:latin typeface="Arial" pitchFamily="34" charset="0"/>
              </a:rPr>
              <a:t> - yF</a:t>
            </a:r>
            <a:r>
              <a:rPr lang="ru-RU" altLang="ru-RU" sz="2800" i="1" baseline="-25000">
                <a:solidFill>
                  <a:srgbClr val="FF0000"/>
                </a:solidFill>
                <a:latin typeface="Arial" pitchFamily="34" charset="0"/>
              </a:rPr>
              <a:t>x</a:t>
            </a:r>
            <a:r>
              <a:rPr lang="ru-RU" altLang="ru-RU" sz="2800">
                <a:solidFill>
                  <a:srgbClr val="FF0000"/>
                </a:solidFill>
                <a:latin typeface="Arial" pitchFamily="34" charset="0"/>
              </a:rPr>
              <a:t>)</a:t>
            </a:r>
            <a:r>
              <a:rPr lang="ru-RU" altLang="ru-RU" sz="2800" b="1">
                <a:solidFill>
                  <a:srgbClr val="FF0000"/>
                </a:solidFill>
                <a:latin typeface="Arial" pitchFamily="34" charset="0"/>
              </a:rPr>
              <a:t>k =</a:t>
            </a:r>
            <a:r>
              <a:rPr lang="ru-RU" altLang="ru-RU" sz="2800" b="1">
                <a:latin typeface="Arial" pitchFamily="34" charset="0"/>
              </a:rPr>
              <a:t> </a:t>
            </a:r>
            <a:endParaRPr lang="ru-RU" altLang="ru-RU" sz="2800">
              <a:latin typeface="Arial" pitchFamily="34" charset="0"/>
            </a:endParaRPr>
          </a:p>
          <a:p>
            <a:endParaRPr lang="ru-RU" altLang="ru-RU" sz="2800">
              <a:latin typeface="Arial" pitchFamily="34" charset="0"/>
            </a:endParaRPr>
          </a:p>
          <a:p>
            <a:r>
              <a:rPr lang="ru-RU" altLang="ru-RU" sz="2800">
                <a:latin typeface="Arial" pitchFamily="34" charset="0"/>
              </a:rPr>
              <a:t>                       </a:t>
            </a:r>
            <a:r>
              <a:rPr lang="ru-RU" altLang="ru-RU" sz="2800">
                <a:solidFill>
                  <a:srgbClr val="FF0000"/>
                </a:solidFill>
                <a:latin typeface="Arial" pitchFamily="34" charset="0"/>
              </a:rPr>
              <a:t>= </a:t>
            </a:r>
          </a:p>
        </p:txBody>
      </p:sp>
      <p:sp>
        <p:nvSpPr>
          <p:cNvPr id="47107"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7108" name="Object 4"/>
          <p:cNvGraphicFramePr>
            <a:graphicFrameLocks noChangeAspect="1"/>
          </p:cNvGraphicFramePr>
          <p:nvPr/>
        </p:nvGraphicFramePr>
        <p:xfrm>
          <a:off x="2916238" y="5400675"/>
          <a:ext cx="2592387" cy="1457325"/>
        </p:xfrm>
        <a:graphic>
          <a:graphicData uri="http://schemas.openxmlformats.org/presentationml/2006/ole">
            <mc:AlternateContent xmlns:mc="http://schemas.openxmlformats.org/markup-compatibility/2006">
              <mc:Choice xmlns:v="urn:schemas-microsoft-com:vml" Requires="v">
                <p:oleObj spid="_x0000_s4098" name="Формула" r:id="rId3" imgW="1219200" imgH="685800" progId="Equation.3">
                  <p:embed/>
                </p:oleObj>
              </mc:Choice>
              <mc:Fallback>
                <p:oleObj name="Формула" r:id="rId3" imgW="1219200" imgH="685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5400675"/>
                        <a:ext cx="2592387" cy="1457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09" name="Rectangle 5"/>
          <p:cNvSpPr>
            <a:spLocks noChangeArrowheads="1"/>
          </p:cNvSpPr>
          <p:nvPr/>
        </p:nvSpPr>
        <p:spPr bwMode="auto">
          <a:xfrm>
            <a:off x="0" y="685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Tree>
    <p:extLst>
      <p:ext uri="{BB962C8B-B14F-4D97-AF65-F5344CB8AC3E}">
        <p14:creationId xmlns:p14="http://schemas.microsoft.com/office/powerpoint/2010/main" val="184426714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1026"/>
          <p:cNvSpPr txBox="1">
            <a:spLocks noChangeArrowheads="1"/>
          </p:cNvSpPr>
          <p:nvPr/>
        </p:nvSpPr>
        <p:spPr bwMode="auto">
          <a:xfrm>
            <a:off x="0" y="260350"/>
            <a:ext cx="8893175" cy="649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    </a:t>
            </a:r>
            <a:r>
              <a:rPr lang="ru-RU" altLang="ru-RU" sz="2800">
                <a:solidFill>
                  <a:srgbClr val="FF0000"/>
                </a:solidFill>
                <a:latin typeface="Arial" pitchFamily="34" charset="0"/>
              </a:rPr>
              <a:t>Вектор </a:t>
            </a:r>
            <a:r>
              <a:rPr lang="ru-RU" altLang="ru-RU" sz="2800" b="1">
                <a:solidFill>
                  <a:srgbClr val="FF0000"/>
                </a:solidFill>
                <a:latin typeface="Arial" pitchFamily="34" charset="0"/>
              </a:rPr>
              <a:t>M</a:t>
            </a:r>
            <a:r>
              <a:rPr lang="ru-RU" altLang="ru-RU" sz="2800">
                <a:solidFill>
                  <a:srgbClr val="FF0000"/>
                </a:solidFill>
                <a:latin typeface="Arial" pitchFamily="34" charset="0"/>
              </a:rPr>
              <a:t> перпендикулярен  плоскости, в которой расположены векторы </a:t>
            </a:r>
            <a:r>
              <a:rPr lang="ru-RU" altLang="ru-RU" sz="2800" b="1">
                <a:solidFill>
                  <a:srgbClr val="FF0000"/>
                </a:solidFill>
                <a:latin typeface="Arial" pitchFamily="34" charset="0"/>
              </a:rPr>
              <a:t>r</a:t>
            </a:r>
            <a:r>
              <a:rPr lang="ru-RU" altLang="ru-RU" sz="2800">
                <a:solidFill>
                  <a:srgbClr val="FF0000"/>
                </a:solidFill>
                <a:latin typeface="Arial" pitchFamily="34" charset="0"/>
              </a:rPr>
              <a:t>, </a:t>
            </a:r>
            <a:r>
              <a:rPr lang="ru-RU" altLang="ru-RU" sz="2800" b="1">
                <a:solidFill>
                  <a:srgbClr val="FF0000"/>
                </a:solidFill>
                <a:latin typeface="Arial" pitchFamily="34" charset="0"/>
              </a:rPr>
              <a:t>F</a:t>
            </a:r>
            <a:r>
              <a:rPr lang="ru-RU" altLang="ru-RU" sz="2800">
                <a:solidFill>
                  <a:srgbClr val="FF0000"/>
                </a:solidFill>
                <a:latin typeface="Arial" pitchFamily="34" charset="0"/>
              </a:rPr>
              <a:t>,  причем вращение вектора </a:t>
            </a:r>
            <a:r>
              <a:rPr lang="ru-RU" altLang="ru-RU" sz="2800" b="1">
                <a:solidFill>
                  <a:srgbClr val="FF0000"/>
                </a:solidFill>
                <a:latin typeface="Arial" pitchFamily="34" charset="0"/>
              </a:rPr>
              <a:t>r</a:t>
            </a:r>
            <a:r>
              <a:rPr lang="ru-RU" altLang="ru-RU" sz="2800">
                <a:solidFill>
                  <a:srgbClr val="FF0000"/>
                </a:solidFill>
                <a:latin typeface="Arial" pitchFamily="34" charset="0"/>
              </a:rPr>
              <a:t> к </a:t>
            </a:r>
            <a:r>
              <a:rPr lang="ru-RU" altLang="ru-RU" sz="2800" b="1">
                <a:solidFill>
                  <a:srgbClr val="FF0000"/>
                </a:solidFill>
                <a:latin typeface="Arial" pitchFamily="34" charset="0"/>
              </a:rPr>
              <a:t>F</a:t>
            </a:r>
            <a:r>
              <a:rPr lang="ru-RU" altLang="ru-RU" sz="2800">
                <a:solidFill>
                  <a:srgbClr val="FF0000"/>
                </a:solidFill>
                <a:latin typeface="Arial" pitchFamily="34" charset="0"/>
              </a:rPr>
              <a:t>  на наименьший угол, если его наблюдать из конца вектора </a:t>
            </a:r>
            <a:r>
              <a:rPr lang="ru-RU" altLang="ru-RU" sz="2800" b="1">
                <a:solidFill>
                  <a:srgbClr val="FF0000"/>
                </a:solidFill>
                <a:latin typeface="Arial" pitchFamily="34" charset="0"/>
              </a:rPr>
              <a:t>М</a:t>
            </a:r>
            <a:r>
              <a:rPr lang="ru-RU" altLang="ru-RU" sz="2800">
                <a:solidFill>
                  <a:srgbClr val="FF0000"/>
                </a:solidFill>
                <a:latin typeface="Arial" pitchFamily="34" charset="0"/>
              </a:rPr>
              <a:t>, происходит против часовой стрелки (правило правого винта).</a:t>
            </a:r>
            <a:r>
              <a:rPr lang="ru-RU" altLang="ru-RU" sz="2800">
                <a:latin typeface="Arial" pitchFamily="34" charset="0"/>
              </a:rPr>
              <a:t> Для системы материальных точек </a:t>
            </a:r>
          </a:p>
          <a:p>
            <a:endParaRPr lang="ru-RU" altLang="ru-RU" sz="2800">
              <a:latin typeface="Arial" pitchFamily="34" charset="0"/>
            </a:endParaRPr>
          </a:p>
          <a:p>
            <a:endParaRPr lang="ru-RU" altLang="ru-RU" sz="2800">
              <a:latin typeface="Arial" pitchFamily="34" charset="0"/>
            </a:endParaRPr>
          </a:p>
          <a:p>
            <a:endParaRPr lang="ru-RU" altLang="ru-RU" sz="2800">
              <a:latin typeface="Arial" pitchFamily="34" charset="0"/>
            </a:endParaRPr>
          </a:p>
          <a:p>
            <a:pPr algn="just"/>
            <a:r>
              <a:rPr lang="ru-RU" altLang="ru-RU" sz="2800">
                <a:latin typeface="Arial" pitchFamily="34" charset="0"/>
              </a:rPr>
              <a:t> -момент равен сумме моментов от всех внешних сил, в силу аддитивности работы </a:t>
            </a:r>
            <a:r>
              <a:rPr lang="ru-RU" altLang="ru-RU" sz="2800">
                <a:latin typeface="Arial" pitchFamily="34" charset="0"/>
                <a:sym typeface="Symbol" pitchFamily="18" charset="2"/>
              </a:rPr>
              <a:t></a:t>
            </a:r>
            <a:r>
              <a:rPr lang="ru-RU" altLang="ru-RU" sz="2800">
                <a:latin typeface="Arial" pitchFamily="34" charset="0"/>
              </a:rPr>
              <a:t> полная элементарная работа равна сумме элементарных работ, совершаемой каждой из приложенных сил.</a:t>
            </a:r>
          </a:p>
          <a:p>
            <a:pPr algn="just"/>
            <a:r>
              <a:rPr lang="ru-RU" altLang="ko-KR" sz="2800">
                <a:latin typeface="Arial" pitchFamily="34" charset="0"/>
              </a:rPr>
              <a:t>  </a:t>
            </a:r>
            <a:r>
              <a:rPr lang="ru-RU" altLang="ko-KR" sz="2800">
                <a:solidFill>
                  <a:srgbClr val="FF0000"/>
                </a:solidFill>
                <a:latin typeface="Arial" pitchFamily="34" charset="0"/>
              </a:rPr>
              <a:t>Понятие о моментах силы является одним из основных понятий механики</a:t>
            </a:r>
            <a:r>
              <a:rPr lang="ru-RU" altLang="ko-KR" sz="2800">
                <a:latin typeface="Arial" pitchFamily="34" charset="0"/>
              </a:rPr>
              <a:t>.</a:t>
            </a:r>
            <a:r>
              <a:rPr lang="ru-RU" altLang="ko-KR" sz="1800">
                <a:latin typeface="Arial" pitchFamily="34" charset="0"/>
              </a:rPr>
              <a:t> </a:t>
            </a:r>
            <a:endParaRPr lang="ru-RU" altLang="ru-RU" sz="1800">
              <a:latin typeface="Arial" pitchFamily="34" charset="0"/>
            </a:endParaRPr>
          </a:p>
        </p:txBody>
      </p:sp>
      <p:sp>
        <p:nvSpPr>
          <p:cNvPr id="48131" name="Rectangle 102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8132" name="Object 1028"/>
          <p:cNvGraphicFramePr>
            <a:graphicFrameLocks noChangeAspect="1"/>
          </p:cNvGraphicFramePr>
          <p:nvPr/>
        </p:nvGraphicFramePr>
        <p:xfrm>
          <a:off x="3203575" y="2852738"/>
          <a:ext cx="2376488" cy="1319212"/>
        </p:xfrm>
        <a:graphic>
          <a:graphicData uri="http://schemas.openxmlformats.org/presentationml/2006/ole">
            <mc:AlternateContent xmlns:mc="http://schemas.openxmlformats.org/markup-compatibility/2006">
              <mc:Choice xmlns:v="urn:schemas-microsoft-com:vml" Requires="v">
                <p:oleObj spid="_x0000_s5122" name="Формула" r:id="rId3" imgW="685800" imgH="381000" progId="Equation.3">
                  <p:embed/>
                </p:oleObj>
              </mc:Choice>
              <mc:Fallback>
                <p:oleObj name="Формула" r:id="rId3" imgW="6858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2852738"/>
                        <a:ext cx="2376488" cy="1319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133" name="Rectangle 1029"/>
          <p:cNvSpPr>
            <a:spLocks noChangeArrowheads="1"/>
          </p:cNvSpPr>
          <p:nvPr/>
        </p:nvSpPr>
        <p:spPr bwMode="auto">
          <a:xfrm>
            <a:off x="0" y="381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Tree>
    <p:extLst>
      <p:ext uri="{BB962C8B-B14F-4D97-AF65-F5344CB8AC3E}">
        <p14:creationId xmlns:p14="http://schemas.microsoft.com/office/powerpoint/2010/main" val="364634403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2"/>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6146" name="Формула" r:id="rId3" imgW="114120" imgH="215640" progId="Equation.3">
                  <p:embed/>
                </p:oleObj>
              </mc:Choice>
              <mc:Fallback>
                <p:oleObj name="Формула"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55" name="Text Box 3"/>
          <p:cNvSpPr txBox="1">
            <a:spLocks noChangeArrowheads="1"/>
          </p:cNvSpPr>
          <p:nvPr/>
        </p:nvSpPr>
        <p:spPr bwMode="auto">
          <a:xfrm>
            <a:off x="539750" y="188913"/>
            <a:ext cx="8208963" cy="478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ru-RU" sz="2800" b="1" i="1">
                <a:latin typeface="Arial" pitchFamily="34" charset="0"/>
              </a:rPr>
              <a:t>9</a:t>
            </a:r>
            <a:r>
              <a:rPr lang="ru-RU" altLang="ru-RU" sz="2800" b="1" i="1">
                <a:latin typeface="Arial" pitchFamily="34" charset="0"/>
              </a:rPr>
              <a:t>.3. Момент импульса</a:t>
            </a:r>
          </a:p>
          <a:p>
            <a:pPr algn="just"/>
            <a:r>
              <a:rPr lang="ru-RU" altLang="ru-RU" sz="2800">
                <a:latin typeface="Arial" pitchFamily="34" charset="0"/>
              </a:rPr>
              <a:t>Подобно тому, как внешняя сила определяет скорость изменения импульса системы частиц, так и </a:t>
            </a:r>
            <a:r>
              <a:rPr lang="ru-RU" altLang="ru-RU" sz="2800">
                <a:solidFill>
                  <a:srgbClr val="FF0000"/>
                </a:solidFill>
                <a:latin typeface="Arial" pitchFamily="34" charset="0"/>
              </a:rPr>
              <a:t>момент силы определяет скорость изменения некоторой величины </a:t>
            </a:r>
            <a:r>
              <a:rPr lang="ru-RU" altLang="ru-RU" sz="2800" b="1">
                <a:solidFill>
                  <a:srgbClr val="FF0000"/>
                </a:solidFill>
                <a:latin typeface="Arial" pitchFamily="34" charset="0"/>
              </a:rPr>
              <a:t>L</a:t>
            </a:r>
            <a:r>
              <a:rPr lang="ru-RU" altLang="ru-RU" sz="2800">
                <a:solidFill>
                  <a:srgbClr val="FF0000"/>
                </a:solidFill>
                <a:latin typeface="Arial" pitchFamily="34" charset="0"/>
              </a:rPr>
              <a:t>, называемой моментом импульса, или угловым моментом системы частиц.</a:t>
            </a:r>
            <a:r>
              <a:rPr lang="ru-RU" altLang="ru-RU" sz="2800">
                <a:latin typeface="Arial" pitchFamily="34" charset="0"/>
              </a:rPr>
              <a:t> Рассмотрим вначале плоское вращение одной частицы относительно оси </a:t>
            </a:r>
            <a:r>
              <a:rPr lang="ru-RU" altLang="ru-RU" sz="2800" i="1">
                <a:latin typeface="Arial" pitchFamily="34" charset="0"/>
              </a:rPr>
              <a:t>О</a:t>
            </a:r>
            <a:r>
              <a:rPr lang="ru-RU" altLang="ru-RU" sz="2800">
                <a:latin typeface="Arial" pitchFamily="34" charset="0"/>
              </a:rPr>
              <a:t>, например, по эллипсу, подобно вращению планеты </a:t>
            </a:r>
            <a:r>
              <a:rPr lang="ru-RU" altLang="ru-RU" sz="2800" i="1">
                <a:latin typeface="Arial" pitchFamily="34" charset="0"/>
              </a:rPr>
              <a:t>А</a:t>
            </a:r>
            <a:r>
              <a:rPr lang="ru-RU" altLang="ru-RU" sz="2800">
                <a:latin typeface="Arial" pitchFamily="34" charset="0"/>
              </a:rPr>
              <a:t> вокруг Солнца </a:t>
            </a:r>
            <a:r>
              <a:rPr lang="ru-RU" altLang="ru-RU" sz="2800" i="1">
                <a:latin typeface="Arial" pitchFamily="34" charset="0"/>
              </a:rPr>
              <a:t>О</a:t>
            </a:r>
            <a:r>
              <a:rPr lang="ru-RU" altLang="ru-RU" sz="2800">
                <a:latin typeface="Arial" pitchFamily="34" charset="0"/>
              </a:rPr>
              <a:t>. На тело массой </a:t>
            </a:r>
            <a:r>
              <a:rPr lang="ru-RU" altLang="ru-RU" sz="2800" i="1">
                <a:latin typeface="Arial" pitchFamily="34" charset="0"/>
              </a:rPr>
              <a:t>m</a:t>
            </a:r>
            <a:r>
              <a:rPr lang="ru-RU" altLang="ru-RU" sz="2800">
                <a:latin typeface="Arial" pitchFamily="34" charset="0"/>
              </a:rPr>
              <a:t> действует момент силы, где силы равны:</a:t>
            </a:r>
          </a:p>
        </p:txBody>
      </p:sp>
      <p:sp>
        <p:nvSpPr>
          <p:cNvPr id="4915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9157" name="Object 5"/>
          <p:cNvGraphicFramePr>
            <a:graphicFrameLocks noChangeAspect="1"/>
          </p:cNvGraphicFramePr>
          <p:nvPr/>
        </p:nvGraphicFramePr>
        <p:xfrm>
          <a:off x="468313" y="4900613"/>
          <a:ext cx="1511300" cy="866775"/>
        </p:xfrm>
        <a:graphic>
          <a:graphicData uri="http://schemas.openxmlformats.org/presentationml/2006/ole">
            <mc:AlternateContent xmlns:mc="http://schemas.openxmlformats.org/markup-compatibility/2006">
              <mc:Choice xmlns:v="urn:schemas-microsoft-com:vml" Requires="v">
                <p:oleObj spid="_x0000_s6147" name="Формула" r:id="rId5" imgW="710891" imgH="406224" progId="Equation.3">
                  <p:embed/>
                </p:oleObj>
              </mc:Choice>
              <mc:Fallback>
                <p:oleObj name="Формула" r:id="rId5" imgW="710891" imgH="406224"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313" y="4900613"/>
                        <a:ext cx="1511300" cy="866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58" name="Rectangle 6"/>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9159" name="Object 7"/>
          <p:cNvGraphicFramePr>
            <a:graphicFrameLocks noChangeAspect="1"/>
          </p:cNvGraphicFramePr>
          <p:nvPr/>
        </p:nvGraphicFramePr>
        <p:xfrm>
          <a:off x="2124075" y="4902200"/>
          <a:ext cx="1655763" cy="936625"/>
        </p:xfrm>
        <a:graphic>
          <a:graphicData uri="http://schemas.openxmlformats.org/presentationml/2006/ole">
            <mc:AlternateContent xmlns:mc="http://schemas.openxmlformats.org/markup-compatibility/2006">
              <mc:Choice xmlns:v="urn:schemas-microsoft-com:vml" Requires="v">
                <p:oleObj spid="_x0000_s6148" name="Формула" r:id="rId7" imgW="723586" imgH="406224" progId="Equation.3">
                  <p:embed/>
                </p:oleObj>
              </mc:Choice>
              <mc:Fallback>
                <p:oleObj name="Формула" r:id="rId7" imgW="723586" imgH="406224"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4902200"/>
                        <a:ext cx="1655763"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60" name="Rectangle 8"/>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9161" name="Object 9"/>
          <p:cNvGraphicFramePr>
            <a:graphicFrameLocks noChangeAspect="1"/>
          </p:cNvGraphicFramePr>
          <p:nvPr/>
        </p:nvGraphicFramePr>
        <p:xfrm>
          <a:off x="4140200" y="4908550"/>
          <a:ext cx="5256213" cy="957263"/>
        </p:xfrm>
        <a:graphic>
          <a:graphicData uri="http://schemas.openxmlformats.org/presentationml/2006/ole">
            <mc:AlternateContent xmlns:mc="http://schemas.openxmlformats.org/markup-compatibility/2006">
              <mc:Choice xmlns:v="urn:schemas-microsoft-com:vml" Requires="v">
                <p:oleObj spid="_x0000_s6149" name="Формула" r:id="rId9" imgW="2247900" imgH="406400" progId="Equation.3">
                  <p:embed/>
                </p:oleObj>
              </mc:Choice>
              <mc:Fallback>
                <p:oleObj name="Формула" r:id="rId9" imgW="2247900" imgH="4064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40200" y="4908550"/>
                        <a:ext cx="5256213" cy="957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62" name="Rectangle 10"/>
          <p:cNvSpPr>
            <a:spLocks noChangeArrowheads="1"/>
          </p:cNvSpPr>
          <p:nvPr/>
        </p:nvSpPr>
        <p:spPr bwMode="auto">
          <a:xfrm>
            <a:off x="0" y="3219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9163" name="Object 11"/>
          <p:cNvGraphicFramePr>
            <a:graphicFrameLocks noChangeAspect="1"/>
          </p:cNvGraphicFramePr>
          <p:nvPr/>
        </p:nvGraphicFramePr>
        <p:xfrm>
          <a:off x="1476375" y="5789613"/>
          <a:ext cx="5759450" cy="1068387"/>
        </p:xfrm>
        <a:graphic>
          <a:graphicData uri="http://schemas.openxmlformats.org/presentationml/2006/ole">
            <mc:AlternateContent xmlns:mc="http://schemas.openxmlformats.org/markup-compatibility/2006">
              <mc:Choice xmlns:v="urn:schemas-microsoft-com:vml" Requires="v">
                <p:oleObj spid="_x0000_s6150" name="Формула" r:id="rId11" imgW="2273300" imgH="419100" progId="Equation.3">
                  <p:embed/>
                </p:oleObj>
              </mc:Choice>
              <mc:Fallback>
                <p:oleObj name="Формула" r:id="rId11" imgW="2273300" imgH="4191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76375" y="5789613"/>
                        <a:ext cx="5759450" cy="1068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2712420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1958975" y="179228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ltLang="ru-RU" sz="1800">
              <a:latin typeface="Arial" pitchFamily="34" charset="0"/>
            </a:endParaRPr>
          </a:p>
        </p:txBody>
      </p:sp>
      <p:pic>
        <p:nvPicPr>
          <p:cNvPr id="50179" name="Picture 3" descr="6_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188913"/>
            <a:ext cx="4032250" cy="257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ext Box 4"/>
          <p:cNvSpPr txBox="1">
            <a:spLocks noChangeArrowheads="1"/>
          </p:cNvSpPr>
          <p:nvPr/>
        </p:nvSpPr>
        <p:spPr bwMode="auto">
          <a:xfrm>
            <a:off x="503238" y="549275"/>
            <a:ext cx="8640762" cy="619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sz="2800">
                <a:latin typeface="Arial" pitchFamily="34" charset="0"/>
              </a:rPr>
              <a:t>Рис. </a:t>
            </a:r>
            <a:r>
              <a:rPr lang="en-US" altLang="ru-RU" sz="2800">
                <a:latin typeface="Arial" pitchFamily="34" charset="0"/>
              </a:rPr>
              <a:t>9</a:t>
            </a:r>
            <a:r>
              <a:rPr lang="ru-RU" altLang="ru-RU" sz="2800">
                <a:latin typeface="Arial" pitchFamily="34" charset="0"/>
              </a:rPr>
              <a:t>.</a:t>
            </a:r>
            <a:r>
              <a:rPr lang="en-US" altLang="ru-RU" sz="2800">
                <a:latin typeface="Arial" pitchFamily="34" charset="0"/>
              </a:rPr>
              <a:t>2</a:t>
            </a:r>
            <a:r>
              <a:rPr lang="ru-RU" altLang="ru-RU" sz="2800">
                <a:latin typeface="Arial" pitchFamily="34" charset="0"/>
              </a:rPr>
              <a:t>. Определение </a:t>
            </a:r>
          </a:p>
          <a:p>
            <a:r>
              <a:rPr lang="ru-RU" altLang="ru-RU" sz="2800">
                <a:latin typeface="Arial" pitchFamily="34" charset="0"/>
              </a:rPr>
              <a:t>момента импульса </a:t>
            </a:r>
            <a:r>
              <a:rPr lang="en-US" altLang="ru-RU" sz="2800" b="1">
                <a:latin typeface="Arial" pitchFamily="34" charset="0"/>
              </a:rPr>
              <a:t>L</a:t>
            </a:r>
          </a:p>
          <a:p>
            <a:r>
              <a:rPr lang="ru-RU" altLang="ru-RU" sz="2800">
                <a:latin typeface="Arial" pitchFamily="34" charset="0"/>
              </a:rPr>
              <a:t> относительно оси</a:t>
            </a:r>
          </a:p>
          <a:p>
            <a:endParaRPr lang="ru-RU" altLang="ru-RU" sz="2800">
              <a:latin typeface="Arial" pitchFamily="34" charset="0"/>
            </a:endParaRPr>
          </a:p>
          <a:p>
            <a:endParaRPr lang="en-US" altLang="ru-RU" sz="2800">
              <a:latin typeface="Arial" pitchFamily="34" charset="0"/>
            </a:endParaRPr>
          </a:p>
          <a:p>
            <a:r>
              <a:rPr lang="ru-RU" altLang="ru-RU" sz="2800">
                <a:latin typeface="Arial" pitchFamily="34" charset="0"/>
              </a:rPr>
              <a:t>Оказывается, что момент силы равен скорости изменения величины </a:t>
            </a:r>
            <a:r>
              <a:rPr lang="ru-RU" altLang="ru-RU" sz="3200" i="1">
                <a:latin typeface="Arial" pitchFamily="34" charset="0"/>
              </a:rPr>
              <a:t>L</a:t>
            </a:r>
            <a:r>
              <a:rPr lang="ru-RU" altLang="ru-RU" sz="3200" baseline="-25000">
                <a:latin typeface="Arial" pitchFamily="34" charset="0"/>
              </a:rPr>
              <a:t>z</a:t>
            </a:r>
            <a:r>
              <a:rPr lang="ru-RU" altLang="ru-RU" sz="3200">
                <a:latin typeface="Arial" pitchFamily="34" charset="0"/>
              </a:rPr>
              <a:t> = </a:t>
            </a:r>
            <a:r>
              <a:rPr lang="ru-RU" altLang="ru-RU" sz="3200" i="1">
                <a:latin typeface="Arial" pitchFamily="34" charset="0"/>
              </a:rPr>
              <a:t>xp</a:t>
            </a:r>
            <a:r>
              <a:rPr lang="ru-RU" altLang="ru-RU" sz="3200" i="1" baseline="-25000">
                <a:latin typeface="Arial" pitchFamily="34" charset="0"/>
              </a:rPr>
              <a:t>y</a:t>
            </a:r>
            <a:r>
              <a:rPr lang="ru-RU" altLang="ru-RU" sz="3200" baseline="-25000">
                <a:latin typeface="Arial" pitchFamily="34" charset="0"/>
              </a:rPr>
              <a:t> </a:t>
            </a:r>
            <a:r>
              <a:rPr lang="ru-RU" altLang="ru-RU" sz="3200">
                <a:latin typeface="Arial" pitchFamily="34" charset="0"/>
                <a:sym typeface="Symbol" pitchFamily="18" charset="2"/>
              </a:rPr>
              <a:t></a:t>
            </a:r>
            <a:r>
              <a:rPr lang="ru-RU" altLang="ru-RU" sz="3200">
                <a:latin typeface="Arial" pitchFamily="34" charset="0"/>
              </a:rPr>
              <a:t> </a:t>
            </a:r>
            <a:r>
              <a:rPr lang="ru-RU" altLang="ru-RU" sz="3200" i="1">
                <a:latin typeface="Arial" pitchFamily="34" charset="0"/>
              </a:rPr>
              <a:t>yp</a:t>
            </a:r>
            <a:r>
              <a:rPr lang="ru-RU" altLang="ru-RU" sz="3200" i="1" baseline="-25000">
                <a:latin typeface="Arial" pitchFamily="34" charset="0"/>
              </a:rPr>
              <a:t>x</a:t>
            </a:r>
            <a:r>
              <a:rPr lang="ru-RU" altLang="ru-RU" sz="2800">
                <a:latin typeface="Arial" pitchFamily="34" charset="0"/>
              </a:rPr>
              <a:t>, называемой моментом импульса, или угловым моментом.</a:t>
            </a:r>
          </a:p>
          <a:p>
            <a:pPr algn="just"/>
            <a:r>
              <a:rPr lang="ru-RU" altLang="ru-RU" sz="2800">
                <a:solidFill>
                  <a:srgbClr val="FF0000"/>
                </a:solidFill>
                <a:latin typeface="Arial" pitchFamily="34" charset="0"/>
              </a:rPr>
              <a:t>В случае трех измерений момент импульса определяется как векторное произведение</a:t>
            </a:r>
            <a:endParaRPr lang="en-US" altLang="ru-RU" sz="2800" b="1">
              <a:solidFill>
                <a:srgbClr val="FF0000"/>
              </a:solidFill>
              <a:latin typeface="Arial" pitchFamily="34" charset="0"/>
            </a:endParaRPr>
          </a:p>
          <a:p>
            <a:pPr algn="ctr"/>
            <a:r>
              <a:rPr lang="en-US" altLang="ru-RU" sz="3200" b="1">
                <a:solidFill>
                  <a:srgbClr val="FF0000"/>
                </a:solidFill>
                <a:latin typeface="Arial" pitchFamily="34" charset="0"/>
              </a:rPr>
              <a:t>L</a:t>
            </a:r>
            <a:r>
              <a:rPr lang="ru-RU" altLang="ru-RU" sz="3200">
                <a:solidFill>
                  <a:srgbClr val="FF0000"/>
                </a:solidFill>
                <a:latin typeface="Arial" pitchFamily="34" charset="0"/>
              </a:rPr>
              <a:t> = [</a:t>
            </a:r>
            <a:r>
              <a:rPr lang="en-US" altLang="ru-RU" sz="3200" b="1">
                <a:solidFill>
                  <a:srgbClr val="FF0000"/>
                </a:solidFill>
                <a:latin typeface="Arial" pitchFamily="34" charset="0"/>
              </a:rPr>
              <a:t>r</a:t>
            </a:r>
            <a:r>
              <a:rPr lang="ru-RU" altLang="ru-RU" sz="3200" b="1">
                <a:solidFill>
                  <a:srgbClr val="FF0000"/>
                </a:solidFill>
                <a:latin typeface="Arial" pitchFamily="34" charset="0"/>
              </a:rPr>
              <a:t>,</a:t>
            </a:r>
            <a:r>
              <a:rPr lang="en-US" altLang="ru-RU" sz="3200" b="1">
                <a:solidFill>
                  <a:srgbClr val="FF0000"/>
                </a:solidFill>
                <a:latin typeface="Arial" pitchFamily="34" charset="0"/>
              </a:rPr>
              <a:t>p</a:t>
            </a:r>
            <a:r>
              <a:rPr lang="ru-RU" altLang="ru-RU" sz="3200">
                <a:solidFill>
                  <a:srgbClr val="FF0000"/>
                </a:solidFill>
                <a:latin typeface="Arial" pitchFamily="34" charset="0"/>
              </a:rPr>
              <a:t>],</a:t>
            </a:r>
            <a:r>
              <a:rPr lang="ru-RU" altLang="ru-RU" sz="2800">
                <a:solidFill>
                  <a:srgbClr val="FF0000"/>
                </a:solidFill>
                <a:latin typeface="Arial" pitchFamily="34" charset="0"/>
              </a:rPr>
              <a:t> </a:t>
            </a:r>
          </a:p>
          <a:p>
            <a:pPr algn="just"/>
            <a:r>
              <a:rPr lang="ru-RU" altLang="ru-RU" sz="2800">
                <a:solidFill>
                  <a:srgbClr val="FF0000"/>
                </a:solidFill>
                <a:latin typeface="Arial" pitchFamily="34" charset="0"/>
              </a:rPr>
              <a:t>где </a:t>
            </a:r>
            <a:r>
              <a:rPr lang="ru-RU" altLang="ru-RU" sz="2800" b="1">
                <a:solidFill>
                  <a:srgbClr val="FF0000"/>
                </a:solidFill>
                <a:latin typeface="Arial" pitchFamily="34" charset="0"/>
              </a:rPr>
              <a:t>p</a:t>
            </a:r>
            <a:r>
              <a:rPr lang="ru-RU" altLang="ru-RU" sz="2800">
                <a:solidFill>
                  <a:srgbClr val="FF0000"/>
                </a:solidFill>
                <a:latin typeface="Arial" pitchFamily="34" charset="0"/>
              </a:rPr>
              <a:t> – импульс частицы, </a:t>
            </a:r>
            <a:r>
              <a:rPr lang="ru-RU" altLang="ru-RU" sz="2800" b="1">
                <a:solidFill>
                  <a:srgbClr val="FF0000"/>
                </a:solidFill>
                <a:latin typeface="Arial" pitchFamily="34" charset="0"/>
              </a:rPr>
              <a:t>r</a:t>
            </a:r>
            <a:r>
              <a:rPr lang="ru-RU" altLang="ru-RU" sz="2800">
                <a:solidFill>
                  <a:srgbClr val="FF0000"/>
                </a:solidFill>
                <a:latin typeface="Arial" pitchFamily="34" charset="0"/>
              </a:rPr>
              <a:t> – радиус-вектор, проведенный из начала системы координат к частице</a:t>
            </a:r>
            <a:r>
              <a:rPr lang="ru-RU" altLang="ru-RU" sz="2800">
                <a:latin typeface="Arial" pitchFamily="34" charset="0"/>
              </a:rPr>
              <a:t>.</a:t>
            </a:r>
          </a:p>
        </p:txBody>
      </p:sp>
    </p:spTree>
    <p:extLst>
      <p:ext uri="{BB962C8B-B14F-4D97-AF65-F5344CB8AC3E}">
        <p14:creationId xmlns:p14="http://schemas.microsoft.com/office/powerpoint/2010/main" val="300345605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0" y="3243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52227" name="Rectangle 3"/>
          <p:cNvSpPr>
            <a:spLocks noChangeArrowheads="1"/>
          </p:cNvSpPr>
          <p:nvPr/>
        </p:nvSpPr>
        <p:spPr bwMode="auto">
          <a:xfrm>
            <a:off x="0" y="3243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52228" name="Text Box 4"/>
          <p:cNvSpPr txBox="1">
            <a:spLocks noChangeArrowheads="1"/>
          </p:cNvSpPr>
          <p:nvPr/>
        </p:nvSpPr>
        <p:spPr bwMode="auto">
          <a:xfrm>
            <a:off x="179388" y="0"/>
            <a:ext cx="8640762" cy="677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ru-RU" sz="2800" b="1" i="1">
                <a:latin typeface="Arial" pitchFamily="34" charset="0"/>
              </a:rPr>
              <a:t>9</a:t>
            </a:r>
            <a:r>
              <a:rPr lang="ru-RU" altLang="ru-RU" sz="2800" b="1" i="1">
                <a:latin typeface="Arial" pitchFamily="34" charset="0"/>
              </a:rPr>
              <a:t>.4. Закон сохранения момента импульса</a:t>
            </a:r>
          </a:p>
          <a:p>
            <a:pPr algn="ctr"/>
            <a:r>
              <a:rPr lang="ru-RU" altLang="ru-RU" sz="2800" b="1" i="1">
                <a:latin typeface="Arial" pitchFamily="34" charset="0"/>
              </a:rPr>
              <a:t>для системы частиц</a:t>
            </a:r>
          </a:p>
          <a:p>
            <a:pPr algn="just"/>
            <a:r>
              <a:rPr lang="ru-RU" altLang="ru-RU" sz="2800">
                <a:latin typeface="Arial" pitchFamily="34" charset="0"/>
              </a:rPr>
              <a:t>    Пусть тело состоит из множества частиц, на которые действуют внутренние и внешние силы. Для каждой из частиц имеем  (</a:t>
            </a:r>
            <a:r>
              <a:rPr lang="ru-RU" altLang="ru-RU" sz="2800" i="1">
                <a:latin typeface="Arial" pitchFamily="34" charset="0"/>
              </a:rPr>
              <a:t>i – </a:t>
            </a:r>
            <a:r>
              <a:rPr lang="ru-RU" altLang="ru-RU" sz="2800">
                <a:latin typeface="Arial" pitchFamily="34" charset="0"/>
              </a:rPr>
              <a:t>intrinsic, </a:t>
            </a:r>
            <a:r>
              <a:rPr lang="ru-RU" altLang="ru-RU" sz="2800" i="1">
                <a:latin typeface="Arial" pitchFamily="34" charset="0"/>
              </a:rPr>
              <a:t>M</a:t>
            </a:r>
            <a:r>
              <a:rPr lang="ru-RU" altLang="ru-RU" sz="2800" baseline="30000">
                <a:latin typeface="Arial" pitchFamily="34" charset="0"/>
              </a:rPr>
              <a:t>(</a:t>
            </a:r>
            <a:r>
              <a:rPr lang="ru-RU" altLang="ru-RU" sz="2800" i="1" baseline="30000">
                <a:latin typeface="Arial" pitchFamily="34" charset="0"/>
              </a:rPr>
              <a:t>i</a:t>
            </a:r>
            <a:r>
              <a:rPr lang="ru-RU" altLang="ru-RU" sz="2800" baseline="30000">
                <a:latin typeface="Arial" pitchFamily="34" charset="0"/>
              </a:rPr>
              <a:t>)</a:t>
            </a:r>
            <a:r>
              <a:rPr lang="ru-RU" altLang="ru-RU" sz="2800">
                <a:latin typeface="Arial" pitchFamily="34" charset="0"/>
              </a:rPr>
              <a:t> </a:t>
            </a:r>
            <a:r>
              <a:rPr lang="ru-RU" altLang="ru-RU" sz="2800" i="1">
                <a:latin typeface="Arial" pitchFamily="34" charset="0"/>
              </a:rPr>
              <a:t>–</a:t>
            </a:r>
            <a:r>
              <a:rPr lang="ru-RU" altLang="ru-RU" sz="2800">
                <a:latin typeface="Arial" pitchFamily="34" charset="0"/>
              </a:rPr>
              <a:t> моменты внутренних, </a:t>
            </a:r>
            <a:r>
              <a:rPr lang="ru-RU" altLang="ru-RU" sz="2800" i="1">
                <a:latin typeface="Arial" pitchFamily="34" charset="0"/>
              </a:rPr>
              <a:t>e – </a:t>
            </a:r>
            <a:r>
              <a:rPr lang="ru-RU" altLang="ru-RU" sz="2800">
                <a:latin typeface="Arial" pitchFamily="34" charset="0"/>
              </a:rPr>
              <a:t>extrinsic, </a:t>
            </a:r>
            <a:r>
              <a:rPr lang="ru-RU" altLang="ru-RU" sz="2800" i="1">
                <a:latin typeface="Arial" pitchFamily="34" charset="0"/>
              </a:rPr>
              <a:t>M</a:t>
            </a:r>
            <a:r>
              <a:rPr lang="ru-RU" altLang="ru-RU" sz="2800" baseline="30000">
                <a:latin typeface="Arial" pitchFamily="34" charset="0"/>
              </a:rPr>
              <a:t>(</a:t>
            </a:r>
            <a:r>
              <a:rPr lang="ru-RU" altLang="ru-RU" sz="2800" i="1" baseline="30000">
                <a:latin typeface="Arial" pitchFamily="34" charset="0"/>
              </a:rPr>
              <a:t>e</a:t>
            </a:r>
            <a:r>
              <a:rPr lang="ru-RU" altLang="ru-RU" sz="2800" baseline="30000">
                <a:latin typeface="Arial" pitchFamily="34" charset="0"/>
              </a:rPr>
              <a:t>)</a:t>
            </a:r>
            <a:r>
              <a:rPr lang="ru-RU" altLang="ru-RU" sz="2800">
                <a:latin typeface="Arial" pitchFamily="34" charset="0"/>
              </a:rPr>
              <a:t> </a:t>
            </a:r>
            <a:r>
              <a:rPr lang="ru-RU" altLang="ru-RU" sz="2800" i="1">
                <a:latin typeface="Arial" pitchFamily="34" charset="0"/>
              </a:rPr>
              <a:t>–</a:t>
            </a:r>
            <a:r>
              <a:rPr lang="ru-RU" altLang="ru-RU" sz="2800">
                <a:latin typeface="Arial" pitchFamily="34" charset="0"/>
              </a:rPr>
              <a:t>            внешних сил):</a:t>
            </a:r>
          </a:p>
          <a:p>
            <a:endParaRPr lang="ru-RU" altLang="ru-RU" sz="2800">
              <a:latin typeface="Arial" pitchFamily="34" charset="0"/>
            </a:endParaRPr>
          </a:p>
          <a:p>
            <a:r>
              <a:rPr lang="ru-RU" altLang="ru-RU" sz="2800">
                <a:latin typeface="Arial" pitchFamily="34" charset="0"/>
              </a:rPr>
              <a:t>   </a:t>
            </a:r>
          </a:p>
          <a:p>
            <a:endParaRPr lang="ru-RU" altLang="ru-RU" sz="2800">
              <a:latin typeface="Arial" pitchFamily="34" charset="0"/>
            </a:endParaRPr>
          </a:p>
          <a:p>
            <a:r>
              <a:rPr lang="ru-RU" altLang="ru-RU" sz="2800">
                <a:latin typeface="Arial" pitchFamily="34" charset="0"/>
              </a:rPr>
              <a:t>Просуммировав это выражение по всем  частицам системы, получим</a:t>
            </a:r>
          </a:p>
          <a:p>
            <a:endParaRPr lang="ru-RU" altLang="ru-RU" sz="2800">
              <a:latin typeface="Arial" pitchFamily="34" charset="0"/>
            </a:endParaRPr>
          </a:p>
          <a:p>
            <a:endParaRPr lang="ru-RU" altLang="ru-RU" sz="2800">
              <a:latin typeface="Arial" pitchFamily="34" charset="0"/>
            </a:endParaRPr>
          </a:p>
          <a:p>
            <a:pPr algn="just"/>
            <a:r>
              <a:rPr lang="ru-RU" altLang="ru-RU" sz="2800">
                <a:latin typeface="Arial" pitchFamily="34" charset="0"/>
              </a:rPr>
              <a:t>   </a:t>
            </a:r>
          </a:p>
          <a:p>
            <a:r>
              <a:rPr lang="ru-RU" altLang="ru-RU" sz="1800">
                <a:latin typeface="Arial" pitchFamily="34" charset="0"/>
              </a:rPr>
              <a:t>.</a:t>
            </a:r>
          </a:p>
        </p:txBody>
      </p:sp>
      <p:sp>
        <p:nvSpPr>
          <p:cNvPr id="52229"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52230" name="Object 6"/>
          <p:cNvGraphicFramePr>
            <a:graphicFrameLocks noChangeAspect="1"/>
          </p:cNvGraphicFramePr>
          <p:nvPr/>
        </p:nvGraphicFramePr>
        <p:xfrm>
          <a:off x="2843213" y="2709863"/>
          <a:ext cx="4752975" cy="1571625"/>
        </p:xfrm>
        <a:graphic>
          <a:graphicData uri="http://schemas.openxmlformats.org/presentationml/2006/ole">
            <mc:AlternateContent xmlns:mc="http://schemas.openxmlformats.org/markup-compatibility/2006">
              <mc:Choice xmlns:v="urn:schemas-microsoft-com:vml" Requires="v">
                <p:oleObj spid="_x0000_s7170" name="Формула" r:id="rId3" imgW="1155700" imgH="381000" progId="Equation.3">
                  <p:embed/>
                </p:oleObj>
              </mc:Choice>
              <mc:Fallback>
                <p:oleObj name="Формула" r:id="rId3" imgW="11557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213" y="2709863"/>
                        <a:ext cx="4752975" cy="1571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231" name="Rectangle 7"/>
          <p:cNvSpPr>
            <a:spLocks noChangeArrowheads="1"/>
          </p:cNvSpPr>
          <p:nvPr/>
        </p:nvSpPr>
        <p:spPr bwMode="auto">
          <a:xfrm>
            <a:off x="0" y="3243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52232" name="Object 8"/>
          <p:cNvGraphicFramePr>
            <a:graphicFrameLocks noChangeAspect="1"/>
          </p:cNvGraphicFramePr>
          <p:nvPr/>
        </p:nvGraphicFramePr>
        <p:xfrm>
          <a:off x="2843213" y="5203825"/>
          <a:ext cx="4392612" cy="1465263"/>
        </p:xfrm>
        <a:graphic>
          <a:graphicData uri="http://schemas.openxmlformats.org/presentationml/2006/ole">
            <mc:AlternateContent xmlns:mc="http://schemas.openxmlformats.org/markup-compatibility/2006">
              <mc:Choice xmlns:v="urn:schemas-microsoft-com:vml" Requires="v">
                <p:oleObj spid="_x0000_s7171" name="Формула" r:id="rId5" imgW="1117600" imgH="368300" progId="Equation.3">
                  <p:embed/>
                </p:oleObj>
              </mc:Choice>
              <mc:Fallback>
                <p:oleObj name="Формула" r:id="rId5" imgW="1117600" imgH="368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213" y="5203825"/>
                        <a:ext cx="4392612" cy="1465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9919836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1026"/>
          <p:cNvSpPr txBox="1">
            <a:spLocks noChangeArrowheads="1"/>
          </p:cNvSpPr>
          <p:nvPr/>
        </p:nvSpPr>
        <p:spPr bwMode="auto">
          <a:xfrm>
            <a:off x="539750" y="333375"/>
            <a:ext cx="8424863" cy="478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    Поскольку внутренние силы – действие и противодействие – по третьему закону Ньютона равны, действуют по одной прямой в противоположных направлениях и равны их плечи (перпендикуляр, опущенный от оси вращения на линию действия сил), то моменты внутренних сил взаимно сокращаются </a:t>
            </a:r>
            <a:r>
              <a:rPr lang="ru-RU" altLang="ru-RU" sz="2800" i="1">
                <a:latin typeface="Arial" pitchFamily="34" charset="0"/>
              </a:rPr>
              <a:t>M</a:t>
            </a:r>
            <a:r>
              <a:rPr lang="ru-RU" altLang="ru-RU" sz="2800" baseline="-25000">
                <a:latin typeface="Arial" pitchFamily="34" charset="0"/>
              </a:rPr>
              <a:t>z </a:t>
            </a:r>
            <a:r>
              <a:rPr lang="ru-RU" altLang="ru-RU" sz="2800" baseline="30000">
                <a:latin typeface="Arial" pitchFamily="34" charset="0"/>
              </a:rPr>
              <a:t>(</a:t>
            </a:r>
            <a:r>
              <a:rPr lang="ru-RU" altLang="ru-RU" sz="2800" i="1" baseline="30000">
                <a:latin typeface="Arial" pitchFamily="34" charset="0"/>
              </a:rPr>
              <a:t>i</a:t>
            </a:r>
            <a:r>
              <a:rPr lang="ru-RU" altLang="ru-RU" sz="2800" baseline="30000">
                <a:latin typeface="Arial" pitchFamily="34" charset="0"/>
              </a:rPr>
              <a:t>)</a:t>
            </a:r>
            <a:r>
              <a:rPr lang="ru-RU" altLang="ru-RU" sz="2800">
                <a:latin typeface="Arial" pitchFamily="34" charset="0"/>
              </a:rPr>
              <a:t> = 0. Поэтому </a:t>
            </a:r>
            <a:r>
              <a:rPr lang="ru-RU" altLang="ru-RU" sz="2800">
                <a:solidFill>
                  <a:srgbClr val="FF0000"/>
                </a:solidFill>
                <a:latin typeface="Arial" pitchFamily="34" charset="0"/>
              </a:rPr>
              <a:t>скорость изменения момента импульса системы материальных точек относительно оси определяется моментом внешних сил относительно этой же оси:</a:t>
            </a:r>
          </a:p>
        </p:txBody>
      </p:sp>
      <p:sp>
        <p:nvSpPr>
          <p:cNvPr id="53251" name="Rectangle 102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53252" name="Object 1028"/>
          <p:cNvGraphicFramePr>
            <a:graphicFrameLocks noChangeAspect="1"/>
          </p:cNvGraphicFramePr>
          <p:nvPr/>
        </p:nvGraphicFramePr>
        <p:xfrm>
          <a:off x="3324225" y="4992688"/>
          <a:ext cx="2857500" cy="1558925"/>
        </p:xfrm>
        <a:graphic>
          <a:graphicData uri="http://schemas.openxmlformats.org/presentationml/2006/ole">
            <mc:AlternateContent xmlns:mc="http://schemas.openxmlformats.org/markup-compatibility/2006">
              <mc:Choice xmlns:v="urn:schemas-microsoft-com:vml" Requires="v">
                <p:oleObj spid="_x0000_s8194" name="Формула" r:id="rId3" imgW="723600" imgH="393480" progId="Equation.3">
                  <p:embed/>
                </p:oleObj>
              </mc:Choice>
              <mc:Fallback>
                <p:oleObj name="Формула" r:id="rId3" imgW="723600" imgH="3934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4225" y="4992688"/>
                        <a:ext cx="2857500" cy="1558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1276212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684213" y="549275"/>
            <a:ext cx="7920037" cy="478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ko-KR" sz="2800">
                <a:latin typeface="Arial" pitchFamily="34" charset="0"/>
              </a:rPr>
              <a:t>Полученное соотношение справедливо для движения любой совокупности частиц. Независимо от того, образуют они твердое тело или нет. </a:t>
            </a:r>
            <a:r>
              <a:rPr lang="ru-RU" altLang="ko-KR" sz="2800">
                <a:solidFill>
                  <a:srgbClr val="FF0000"/>
                </a:solidFill>
                <a:latin typeface="Arial" pitchFamily="34" charset="0"/>
              </a:rPr>
              <a:t>Если на систему не действуют внешние силы или сумма этих моментов равна нулю, либо силы являются центральными, то момент количества движения системы остается постоянным</a:t>
            </a:r>
            <a:r>
              <a:rPr lang="ru-RU" altLang="ko-KR" sz="2800">
                <a:latin typeface="Arial" pitchFamily="34" charset="0"/>
              </a:rPr>
              <a:t>. Полученные соотношения легко обобщаются на трехмерный случай. </a:t>
            </a:r>
          </a:p>
          <a:p>
            <a:r>
              <a:rPr lang="en-US" altLang="ru-RU" sz="2800" b="1">
                <a:latin typeface="Arial" pitchFamily="34" charset="0"/>
              </a:rPr>
              <a:t>M</a:t>
            </a:r>
            <a:r>
              <a:rPr lang="ru-RU" altLang="ru-RU" sz="2800">
                <a:latin typeface="Arial" pitchFamily="34" charset="0"/>
              </a:rPr>
              <a:t> = </a:t>
            </a:r>
            <a:r>
              <a:rPr lang="en-US" altLang="ru-RU" sz="2800" b="1">
                <a:latin typeface="Arial" pitchFamily="34" charset="0"/>
              </a:rPr>
              <a:t>i</a:t>
            </a:r>
            <a:r>
              <a:rPr lang="ru-RU" altLang="ru-RU" sz="2800">
                <a:latin typeface="Arial" pitchFamily="34" charset="0"/>
              </a:rPr>
              <a:t>(</a:t>
            </a:r>
            <a:r>
              <a:rPr lang="en-US" altLang="ru-RU" sz="2800" i="1">
                <a:latin typeface="Arial" pitchFamily="34" charset="0"/>
              </a:rPr>
              <a:t>yF</a:t>
            </a:r>
            <a:r>
              <a:rPr lang="en-US" altLang="ru-RU" sz="2800" i="1" baseline="-25000">
                <a:latin typeface="Arial" pitchFamily="34" charset="0"/>
              </a:rPr>
              <a:t>z</a:t>
            </a:r>
            <a:r>
              <a:rPr lang="ru-RU" altLang="ru-RU" sz="2800" i="1">
                <a:latin typeface="Arial" pitchFamily="34" charset="0"/>
              </a:rPr>
              <a:t> – </a:t>
            </a:r>
            <a:r>
              <a:rPr lang="en-US" altLang="ru-RU" sz="2800" i="1">
                <a:latin typeface="Arial" pitchFamily="34" charset="0"/>
              </a:rPr>
              <a:t>zF</a:t>
            </a:r>
            <a:r>
              <a:rPr lang="en-US" altLang="ru-RU" sz="2800" i="1" baseline="-25000">
                <a:latin typeface="Arial" pitchFamily="34" charset="0"/>
              </a:rPr>
              <a:t>y</a:t>
            </a:r>
            <a:r>
              <a:rPr lang="ru-RU" altLang="ru-RU" sz="2800">
                <a:latin typeface="Arial" pitchFamily="34" charset="0"/>
              </a:rPr>
              <a:t>) + </a:t>
            </a:r>
            <a:r>
              <a:rPr lang="en-US" altLang="ru-RU" sz="2800" b="1">
                <a:latin typeface="Arial" pitchFamily="34" charset="0"/>
              </a:rPr>
              <a:t>j</a:t>
            </a:r>
            <a:r>
              <a:rPr lang="ru-RU" altLang="ru-RU" sz="2800">
                <a:latin typeface="Arial" pitchFamily="34" charset="0"/>
              </a:rPr>
              <a:t>(</a:t>
            </a:r>
            <a:r>
              <a:rPr lang="en-US" altLang="ru-RU" sz="2800" i="1">
                <a:latin typeface="Arial" pitchFamily="34" charset="0"/>
              </a:rPr>
              <a:t>zF</a:t>
            </a:r>
            <a:r>
              <a:rPr lang="en-US" altLang="ru-RU" sz="2800" i="1" baseline="-25000">
                <a:latin typeface="Arial" pitchFamily="34" charset="0"/>
              </a:rPr>
              <a:t>x</a:t>
            </a:r>
            <a:r>
              <a:rPr lang="ru-RU" altLang="ru-RU" sz="2800" i="1">
                <a:latin typeface="Arial" pitchFamily="34" charset="0"/>
              </a:rPr>
              <a:t> – </a:t>
            </a:r>
            <a:r>
              <a:rPr lang="en-US" altLang="ru-RU" sz="2800" i="1">
                <a:latin typeface="Arial" pitchFamily="34" charset="0"/>
              </a:rPr>
              <a:t>xF</a:t>
            </a:r>
            <a:r>
              <a:rPr lang="en-US" altLang="ru-RU" sz="2800" i="1" baseline="-25000">
                <a:latin typeface="Arial" pitchFamily="34" charset="0"/>
              </a:rPr>
              <a:t>z</a:t>
            </a:r>
            <a:r>
              <a:rPr lang="ru-RU" altLang="ru-RU" sz="2800">
                <a:latin typeface="Arial" pitchFamily="34" charset="0"/>
              </a:rPr>
              <a:t>) + </a:t>
            </a:r>
            <a:r>
              <a:rPr lang="en-US" altLang="ru-RU" sz="2800" b="1">
                <a:latin typeface="Arial" pitchFamily="34" charset="0"/>
              </a:rPr>
              <a:t>k</a:t>
            </a:r>
            <a:r>
              <a:rPr lang="ru-RU" altLang="ru-RU" sz="2800">
                <a:latin typeface="Arial" pitchFamily="34" charset="0"/>
              </a:rPr>
              <a:t>(</a:t>
            </a:r>
            <a:r>
              <a:rPr lang="en-US" altLang="ru-RU" sz="2800" i="1">
                <a:latin typeface="Arial" pitchFamily="34" charset="0"/>
              </a:rPr>
              <a:t>xF</a:t>
            </a:r>
            <a:r>
              <a:rPr lang="en-US" altLang="ru-RU" sz="2800" i="1" baseline="-25000">
                <a:latin typeface="Arial" pitchFamily="34" charset="0"/>
              </a:rPr>
              <a:t>y</a:t>
            </a:r>
            <a:r>
              <a:rPr lang="ru-RU" altLang="ru-RU" sz="2800" i="1">
                <a:latin typeface="Arial" pitchFamily="34" charset="0"/>
              </a:rPr>
              <a:t> –</a:t>
            </a:r>
            <a:r>
              <a:rPr lang="en-US" altLang="ru-RU" sz="2800" i="1">
                <a:latin typeface="Arial" pitchFamily="34" charset="0"/>
              </a:rPr>
              <a:t>yF</a:t>
            </a:r>
            <a:r>
              <a:rPr lang="en-US" altLang="ru-RU" sz="2800" i="1" baseline="-25000">
                <a:latin typeface="Arial" pitchFamily="34" charset="0"/>
              </a:rPr>
              <a:t>x</a:t>
            </a:r>
            <a:r>
              <a:rPr lang="ru-RU" altLang="ru-RU" sz="2800">
                <a:latin typeface="Arial" pitchFamily="34" charset="0"/>
              </a:rPr>
              <a:t>) =</a:t>
            </a:r>
            <a:r>
              <a:rPr lang="ru-RU" altLang="ru-RU" sz="1800">
                <a:latin typeface="Arial" pitchFamily="34" charset="0"/>
              </a:rPr>
              <a:t> </a:t>
            </a:r>
          </a:p>
        </p:txBody>
      </p:sp>
      <p:sp>
        <p:nvSpPr>
          <p:cNvPr id="54275" name="Rectangle 3"/>
          <p:cNvSpPr>
            <a:spLocks noChangeArrowheads="1"/>
          </p:cNvSpPr>
          <p:nvPr/>
        </p:nvSpPr>
        <p:spPr bwMode="auto">
          <a:xfrm>
            <a:off x="0" y="3200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54276" name="Object 4"/>
          <p:cNvGraphicFramePr>
            <a:graphicFrameLocks noChangeAspect="1"/>
          </p:cNvGraphicFramePr>
          <p:nvPr/>
        </p:nvGraphicFramePr>
        <p:xfrm>
          <a:off x="323850" y="5448300"/>
          <a:ext cx="8640763" cy="1108075"/>
        </p:xfrm>
        <a:graphic>
          <a:graphicData uri="http://schemas.openxmlformats.org/presentationml/2006/ole">
            <mc:AlternateContent xmlns:mc="http://schemas.openxmlformats.org/markup-compatibility/2006">
              <mc:Choice xmlns:v="urn:schemas-microsoft-com:vml" Requires="v">
                <p:oleObj spid="_x0000_s9218" name="Формула" r:id="rId3" imgW="4178300" imgH="457200" progId="Equation.3">
                  <p:embed/>
                </p:oleObj>
              </mc:Choice>
              <mc:Fallback>
                <p:oleObj name="Формула" r:id="rId3" imgW="417830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5448300"/>
                        <a:ext cx="8640763" cy="1108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4353505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26"/>
          <p:cNvSpPr>
            <a:spLocks noChangeArrowheads="1"/>
          </p:cNvSpPr>
          <p:nvPr/>
        </p:nvSpPr>
        <p:spPr bwMode="auto">
          <a:xfrm>
            <a:off x="0" y="3086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55299" name="Object 1027"/>
          <p:cNvGraphicFramePr>
            <a:graphicFrameLocks noChangeAspect="1"/>
          </p:cNvGraphicFramePr>
          <p:nvPr/>
        </p:nvGraphicFramePr>
        <p:xfrm>
          <a:off x="1979613" y="404813"/>
          <a:ext cx="5400675" cy="2859087"/>
        </p:xfrm>
        <a:graphic>
          <a:graphicData uri="http://schemas.openxmlformats.org/presentationml/2006/ole">
            <mc:AlternateContent xmlns:mc="http://schemas.openxmlformats.org/markup-compatibility/2006">
              <mc:Choice xmlns:v="urn:schemas-microsoft-com:vml" Requires="v">
                <p:oleObj spid="_x0000_s10242" name="Формула" r:id="rId3" imgW="1295400" imgH="685800" progId="Equation.3">
                  <p:embed/>
                </p:oleObj>
              </mc:Choice>
              <mc:Fallback>
                <p:oleObj name="Формула" r:id="rId3" imgW="1295400" imgH="685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404813"/>
                        <a:ext cx="5400675" cy="2859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5300" name="Text Box 1028"/>
          <p:cNvSpPr txBox="1">
            <a:spLocks noChangeArrowheads="1"/>
          </p:cNvSpPr>
          <p:nvPr/>
        </p:nvSpPr>
        <p:spPr bwMode="auto">
          <a:xfrm>
            <a:off x="250825" y="3074988"/>
            <a:ext cx="8748713" cy="378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Здесь </a:t>
            </a:r>
            <a:r>
              <a:rPr lang="ru-RU" altLang="ru-RU" sz="2800" b="1">
                <a:latin typeface="Arial" pitchFamily="34" charset="0"/>
              </a:rPr>
              <a:t>L</a:t>
            </a:r>
            <a:r>
              <a:rPr lang="ru-RU" altLang="ru-RU" sz="2800">
                <a:latin typeface="Arial" pitchFamily="34" charset="0"/>
              </a:rPr>
              <a:t> </a:t>
            </a:r>
            <a:r>
              <a:rPr lang="ru-RU" altLang="ru-RU" sz="2800">
                <a:latin typeface="Arial" pitchFamily="34" charset="0"/>
                <a:sym typeface="Symbol" pitchFamily="18" charset="2"/>
              </a:rPr>
              <a:t></a:t>
            </a:r>
            <a:r>
              <a:rPr lang="ru-RU" altLang="ru-RU" sz="2800">
                <a:latin typeface="Arial" pitchFamily="34" charset="0"/>
              </a:rPr>
              <a:t> трехмерный момент импульса относительно центра вращения </a:t>
            </a:r>
            <a:r>
              <a:rPr lang="ru-RU" altLang="ru-RU" sz="2800" i="1">
                <a:latin typeface="Arial" pitchFamily="34" charset="0"/>
              </a:rPr>
              <a:t>О</a:t>
            </a:r>
            <a:r>
              <a:rPr lang="ru-RU" altLang="ru-RU" sz="2800">
                <a:latin typeface="Arial" pitchFamily="34" charset="0"/>
              </a:rPr>
              <a:t>.</a:t>
            </a:r>
          </a:p>
          <a:p>
            <a:pPr algn="just"/>
            <a:r>
              <a:rPr lang="ru-RU" altLang="ru-RU" sz="2800">
                <a:latin typeface="Arial" pitchFamily="34" charset="0"/>
              </a:rPr>
              <a:t>   </a:t>
            </a:r>
            <a:r>
              <a:rPr lang="ru-RU" altLang="ru-RU" sz="2800">
                <a:solidFill>
                  <a:srgbClr val="FF0000"/>
                </a:solidFill>
                <a:latin typeface="Arial" pitchFamily="34" charset="0"/>
              </a:rPr>
              <a:t>Векторная запись динамического закона вращения в трехмерном пространстве по форме напоминает уравнение Ньютона </a:t>
            </a:r>
            <a:r>
              <a:rPr lang="ru-RU" altLang="ru-RU" sz="2800" b="1">
                <a:solidFill>
                  <a:srgbClr val="FF0000"/>
                </a:solidFill>
                <a:latin typeface="Arial" pitchFamily="34" charset="0"/>
              </a:rPr>
              <a:t>F</a:t>
            </a:r>
            <a:r>
              <a:rPr lang="ru-RU" altLang="ru-RU" sz="2800">
                <a:solidFill>
                  <a:srgbClr val="FF0000"/>
                </a:solidFill>
                <a:latin typeface="Arial" pitchFamily="34" charset="0"/>
              </a:rPr>
              <a:t> = </a:t>
            </a:r>
            <a:r>
              <a:rPr lang="ru-RU" altLang="ru-RU" sz="2800" i="1">
                <a:solidFill>
                  <a:srgbClr val="FF0000"/>
                </a:solidFill>
                <a:latin typeface="Arial" pitchFamily="34" charset="0"/>
              </a:rPr>
              <a:t>d</a:t>
            </a:r>
            <a:r>
              <a:rPr lang="ru-RU" altLang="ru-RU" sz="2800" b="1">
                <a:solidFill>
                  <a:srgbClr val="FF0000"/>
                </a:solidFill>
                <a:latin typeface="Arial" pitchFamily="34" charset="0"/>
              </a:rPr>
              <a:t>p/</a:t>
            </a:r>
            <a:r>
              <a:rPr lang="ru-RU" altLang="ru-RU" sz="2800" i="1">
                <a:solidFill>
                  <a:srgbClr val="FF0000"/>
                </a:solidFill>
                <a:latin typeface="Arial" pitchFamily="34" charset="0"/>
              </a:rPr>
              <a:t>dt</a:t>
            </a:r>
          </a:p>
          <a:p>
            <a:endParaRPr lang="ru-RU" altLang="ru-RU" sz="1800" b="1" i="1">
              <a:solidFill>
                <a:srgbClr val="FF0000"/>
              </a:solidFill>
              <a:latin typeface="Arial" pitchFamily="34" charset="0"/>
            </a:endParaRPr>
          </a:p>
          <a:p>
            <a:pPr algn="just"/>
            <a:r>
              <a:rPr lang="ru-RU" altLang="ru-RU" sz="1800" b="1" i="1">
                <a:latin typeface="Arial" pitchFamily="34" charset="0"/>
              </a:rPr>
              <a:t>                                </a:t>
            </a:r>
            <a:r>
              <a:rPr lang="en-US" altLang="ru-RU" sz="2800" b="1" i="1">
                <a:latin typeface="Arial" pitchFamily="34" charset="0"/>
              </a:rPr>
              <a:t>M</a:t>
            </a:r>
            <a:r>
              <a:rPr lang="ru-RU" altLang="ru-RU" sz="2800" i="1">
                <a:latin typeface="Arial" pitchFamily="34" charset="0"/>
              </a:rPr>
              <a:t> =                      </a:t>
            </a:r>
            <a:r>
              <a:rPr lang="ru-RU" altLang="ru-RU" sz="2800" i="1">
                <a:solidFill>
                  <a:srgbClr val="FF0000"/>
                </a:solidFill>
                <a:latin typeface="Arial" pitchFamily="34" charset="0"/>
              </a:rPr>
              <a:t>-Основное уравнение</a:t>
            </a:r>
          </a:p>
          <a:p>
            <a:pPr algn="just"/>
            <a:endParaRPr lang="ru-RU" altLang="ru-RU" sz="2800" i="1">
              <a:solidFill>
                <a:srgbClr val="FF0000"/>
              </a:solidFill>
              <a:latin typeface="Arial" pitchFamily="34" charset="0"/>
            </a:endParaRPr>
          </a:p>
          <a:p>
            <a:pPr algn="just"/>
            <a:r>
              <a:rPr lang="ru-RU" altLang="ru-RU" sz="2800" i="1">
                <a:solidFill>
                  <a:srgbClr val="FF0000"/>
                </a:solidFill>
                <a:latin typeface="Arial" pitchFamily="34" charset="0"/>
              </a:rPr>
              <a:t> динамики вращательного движения</a:t>
            </a:r>
          </a:p>
        </p:txBody>
      </p:sp>
      <p:sp>
        <p:nvSpPr>
          <p:cNvPr id="55301" name="Rectangle 102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55302" name="Object 1030"/>
          <p:cNvGraphicFramePr>
            <a:graphicFrameLocks noChangeAspect="1"/>
          </p:cNvGraphicFramePr>
          <p:nvPr/>
        </p:nvGraphicFramePr>
        <p:xfrm>
          <a:off x="3203575" y="5229225"/>
          <a:ext cx="795338" cy="1106488"/>
        </p:xfrm>
        <a:graphic>
          <a:graphicData uri="http://schemas.openxmlformats.org/presentationml/2006/ole">
            <mc:AlternateContent xmlns:mc="http://schemas.openxmlformats.org/markup-compatibility/2006">
              <mc:Choice xmlns:v="urn:schemas-microsoft-com:vml" Requires="v">
                <p:oleObj spid="_x0000_s10243" name="Формула" r:id="rId5" imgW="266584" imgH="368140" progId="Equation.3">
                  <p:embed/>
                </p:oleObj>
              </mc:Choice>
              <mc:Fallback>
                <p:oleObj name="Формула" r:id="rId5" imgW="266584" imgH="3681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3575" y="5229225"/>
                        <a:ext cx="795338" cy="1106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2982089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1026"/>
          <p:cNvSpPr txBox="1">
            <a:spLocks noChangeArrowheads="1"/>
          </p:cNvSpPr>
          <p:nvPr/>
        </p:nvSpPr>
        <p:spPr bwMode="auto">
          <a:xfrm>
            <a:off x="250825" y="260350"/>
            <a:ext cx="8893175" cy="607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Если сложить уравнения вращения для каждой из частиц системы, то получим, что </a:t>
            </a:r>
            <a:r>
              <a:rPr lang="ru-RU" altLang="ru-RU" sz="2800">
                <a:solidFill>
                  <a:srgbClr val="FF0000"/>
                </a:solidFill>
                <a:latin typeface="Arial" pitchFamily="34" charset="0"/>
              </a:rPr>
              <a:t>внешний момент сил, действующих на систему, равен скорости изменения полного момента количества движения системы:</a:t>
            </a:r>
          </a:p>
          <a:p>
            <a:pPr algn="just"/>
            <a:r>
              <a:rPr lang="ru-RU" altLang="ru-RU" sz="2800">
                <a:latin typeface="Arial" pitchFamily="34" charset="0"/>
              </a:rPr>
              <a:t>     </a:t>
            </a:r>
          </a:p>
          <a:p>
            <a:pPr algn="just"/>
            <a:endParaRPr lang="ru-RU" altLang="ru-RU" sz="2800">
              <a:latin typeface="Arial" pitchFamily="34" charset="0"/>
            </a:endParaRPr>
          </a:p>
          <a:p>
            <a:pPr algn="just"/>
            <a:r>
              <a:rPr lang="ru-RU" altLang="ru-RU" sz="2800">
                <a:solidFill>
                  <a:srgbClr val="FF0000"/>
                </a:solidFill>
                <a:latin typeface="Arial" pitchFamily="34" charset="0"/>
              </a:rPr>
              <a:t>Если полный момент внешних сил равен нулю, то вектор полного момента импульса остается постоянным – </a:t>
            </a:r>
            <a:r>
              <a:rPr lang="ru-RU" altLang="ru-RU" sz="2800" i="1">
                <a:solidFill>
                  <a:srgbClr val="FF0000"/>
                </a:solidFill>
                <a:latin typeface="Arial" pitchFamily="34" charset="0"/>
              </a:rPr>
              <a:t>закон сохранения момента импульса</a:t>
            </a:r>
            <a:r>
              <a:rPr lang="ru-RU" altLang="ru-RU" sz="2800">
                <a:solidFill>
                  <a:srgbClr val="FF0000"/>
                </a:solidFill>
                <a:latin typeface="Arial" pitchFamily="34" charset="0"/>
              </a:rPr>
              <a:t>.</a:t>
            </a:r>
            <a:r>
              <a:rPr lang="ru-RU" altLang="ru-RU" sz="2800">
                <a:latin typeface="Arial" pitchFamily="34" charset="0"/>
              </a:rPr>
              <a:t> </a:t>
            </a:r>
            <a:r>
              <a:rPr lang="ru-RU" altLang="ru-RU" sz="2800">
                <a:solidFill>
                  <a:srgbClr val="FF0000"/>
                </a:solidFill>
                <a:latin typeface="Arial" pitchFamily="34" charset="0"/>
              </a:rPr>
              <a:t>Закон сохранения момента импульса есть следствие изотропности пространства – отсутствия в пространстве выделенных направлений.</a:t>
            </a:r>
          </a:p>
        </p:txBody>
      </p:sp>
      <p:sp>
        <p:nvSpPr>
          <p:cNvPr id="56323" name="Rectangle 102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56324" name="Object 1028"/>
          <p:cNvGraphicFramePr>
            <a:graphicFrameLocks noChangeAspect="1"/>
          </p:cNvGraphicFramePr>
          <p:nvPr/>
        </p:nvGraphicFramePr>
        <p:xfrm>
          <a:off x="1763713" y="2276475"/>
          <a:ext cx="6480175" cy="1001713"/>
        </p:xfrm>
        <a:graphic>
          <a:graphicData uri="http://schemas.openxmlformats.org/presentationml/2006/ole">
            <mc:AlternateContent xmlns:mc="http://schemas.openxmlformats.org/markup-compatibility/2006">
              <mc:Choice xmlns:v="urn:schemas-microsoft-com:vml" Requires="v">
                <p:oleObj spid="_x0000_s11266" name="Формула" r:id="rId3" imgW="2527300" imgH="393700" progId="Equation.3">
                  <p:embed/>
                </p:oleObj>
              </mc:Choice>
              <mc:Fallback>
                <p:oleObj name="Формула" r:id="rId3" imgW="2527300" imgH="393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2276475"/>
                        <a:ext cx="6480175" cy="1001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48259726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11188" y="692150"/>
            <a:ext cx="7993062" cy="478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Мы вывели закон сохранения момента импульса для замкнутой системы. Он является прямым следствием законов Ньютона и изотропности пространства – эквивалентности свойств пространства в различных направлениях. Существует множество различных задач, связанных с вращающимися системами, в которых скорости вращения или моменты импульса можно вычислить с помощью закона сохранения момента импульса.</a:t>
            </a:r>
          </a:p>
        </p:txBody>
      </p:sp>
    </p:spTree>
    <p:extLst>
      <p:ext uri="{BB962C8B-B14F-4D97-AF65-F5344CB8AC3E}">
        <p14:creationId xmlns:p14="http://schemas.microsoft.com/office/powerpoint/2010/main" val="265930131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539750" y="404813"/>
            <a:ext cx="8208963" cy="564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b="1">
                <a:solidFill>
                  <a:srgbClr val="FF0000"/>
                </a:solidFill>
                <a:latin typeface="Arial" pitchFamily="34" charset="0"/>
              </a:rPr>
              <a:t>ПРИМЕР:</a:t>
            </a:r>
            <a:r>
              <a:rPr lang="ru-RU" altLang="ru-RU" sz="2800">
                <a:latin typeface="Arial" pitchFamily="34" charset="0"/>
              </a:rPr>
              <a:t> Студент на вращающейся скамье (скамья Жуковского) держит в вытянутых руках пару гантелей. Он вращается со скоростью   </a:t>
            </a:r>
            <a:r>
              <a:rPr lang="ru-RU" altLang="ru-RU" sz="2800">
                <a:latin typeface="Arial" pitchFamily="34" charset="0"/>
                <a:sym typeface="Symbol" pitchFamily="18" charset="2"/>
              </a:rPr>
              <a:t></a:t>
            </a:r>
            <a:r>
              <a:rPr lang="ru-RU" altLang="ru-RU" sz="2800" baseline="-25000">
                <a:latin typeface="Arial" pitchFamily="34" charset="0"/>
              </a:rPr>
              <a:t>1</a:t>
            </a:r>
            <a:r>
              <a:rPr lang="ru-RU" altLang="ru-RU" sz="2800">
                <a:latin typeface="Arial" pitchFamily="34" charset="0"/>
              </a:rPr>
              <a:t> = 0,5 об/с, затем сгибает руки и прижимает гантели к груди и начинает вращаться с угловой скоростью </a:t>
            </a:r>
            <a:r>
              <a:rPr lang="ru-RU" altLang="ru-RU" sz="2800">
                <a:latin typeface="Arial" pitchFamily="34" charset="0"/>
                <a:sym typeface="Symbol" pitchFamily="18" charset="2"/>
              </a:rPr>
              <a:t></a:t>
            </a:r>
            <a:r>
              <a:rPr lang="ru-RU" altLang="ru-RU" sz="2800" baseline="-25000">
                <a:latin typeface="Arial" pitchFamily="34" charset="0"/>
              </a:rPr>
              <a:t>2</a:t>
            </a:r>
            <a:r>
              <a:rPr lang="ru-RU" altLang="ru-RU" sz="2800">
                <a:latin typeface="Arial" pitchFamily="34" charset="0"/>
              </a:rPr>
              <a:t>, которую мы и определим. Будем считать, что первоначально гантели находились на расстоянии 60 см от оси вращения, а после того, как они были прижаты к груди, – на расстоянии 10 см. Масса гантелей такова, что моменты импульса студента и гантелей в первоначальном положении одинаковы.</a:t>
            </a:r>
          </a:p>
        </p:txBody>
      </p:sp>
    </p:spTree>
    <p:extLst>
      <p:ext uri="{BB962C8B-B14F-4D97-AF65-F5344CB8AC3E}">
        <p14:creationId xmlns:p14="http://schemas.microsoft.com/office/powerpoint/2010/main" val="94563539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6_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85725"/>
            <a:ext cx="8424863" cy="663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31776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179388" y="188913"/>
            <a:ext cx="8785225" cy="649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sz="2800">
                <a:latin typeface="Arial" pitchFamily="34" charset="0"/>
              </a:rPr>
              <a:t>Начальный момент импульса гантелей дается выражением</a:t>
            </a:r>
            <a:endParaRPr lang="en-US" altLang="ru-RU" sz="2800" i="1">
              <a:latin typeface="Arial" pitchFamily="34" charset="0"/>
            </a:endParaRPr>
          </a:p>
          <a:p>
            <a:pPr algn="ctr"/>
            <a:r>
              <a:rPr lang="en-US" altLang="ru-RU" sz="2800" i="1">
                <a:latin typeface="Arial" pitchFamily="34" charset="0"/>
              </a:rPr>
              <a:t>L</a:t>
            </a:r>
            <a:r>
              <a:rPr lang="en-US" altLang="ru-RU" sz="2800" i="1" baseline="-25000">
                <a:latin typeface="Arial" pitchFamily="34" charset="0"/>
              </a:rPr>
              <a:t>d</a:t>
            </a:r>
            <a:r>
              <a:rPr lang="en-US" altLang="ru-RU" sz="2800" baseline="-25000">
                <a:latin typeface="Arial" pitchFamily="34" charset="0"/>
              </a:rPr>
              <a:t>1</a:t>
            </a:r>
            <a:r>
              <a:rPr lang="en-US" altLang="ru-RU" sz="2800">
                <a:latin typeface="Arial" pitchFamily="34" charset="0"/>
              </a:rPr>
              <a:t> = </a:t>
            </a:r>
            <a:r>
              <a:rPr lang="en-US" altLang="ru-RU" sz="2800" i="1">
                <a:latin typeface="Arial" pitchFamily="34" charset="0"/>
              </a:rPr>
              <a:t>R</a:t>
            </a:r>
            <a:r>
              <a:rPr lang="en-US" altLang="ru-RU" sz="2800" baseline="-25000">
                <a:latin typeface="Arial" pitchFamily="34" charset="0"/>
              </a:rPr>
              <a:t>1</a:t>
            </a:r>
            <a:r>
              <a:rPr lang="en-US" altLang="ru-RU" sz="2800" i="1">
                <a:latin typeface="Arial" pitchFamily="34" charset="0"/>
              </a:rPr>
              <a:t>mv</a:t>
            </a:r>
            <a:r>
              <a:rPr lang="en-US" altLang="ru-RU" sz="2800" baseline="-25000">
                <a:latin typeface="Arial" pitchFamily="34" charset="0"/>
              </a:rPr>
              <a:t>1</a:t>
            </a:r>
            <a:r>
              <a:rPr lang="en-US" altLang="ru-RU" sz="2800">
                <a:latin typeface="Arial" pitchFamily="34" charset="0"/>
              </a:rPr>
              <a:t> = </a:t>
            </a:r>
            <a:r>
              <a:rPr lang="en-US" altLang="ru-RU" sz="2800" i="1">
                <a:latin typeface="Arial" pitchFamily="34" charset="0"/>
              </a:rPr>
              <a:t>R</a:t>
            </a:r>
            <a:r>
              <a:rPr lang="en-US" altLang="ru-RU" sz="2800" baseline="-25000">
                <a:latin typeface="Arial" pitchFamily="34" charset="0"/>
              </a:rPr>
              <a:t>1</a:t>
            </a:r>
            <a:r>
              <a:rPr lang="en-US" altLang="ru-RU" sz="2800" i="1">
                <a:latin typeface="Arial" pitchFamily="34" charset="0"/>
              </a:rPr>
              <a:t>m</a:t>
            </a:r>
            <a:r>
              <a:rPr lang="en-US" altLang="ru-RU" sz="2800">
                <a:latin typeface="Arial" pitchFamily="34" charset="0"/>
              </a:rPr>
              <a:t>(</a:t>
            </a:r>
            <a:r>
              <a:rPr lang="en-US" altLang="ru-RU" sz="2800">
                <a:latin typeface="Arial" pitchFamily="34" charset="0"/>
                <a:sym typeface="Symbol" pitchFamily="18" charset="2"/>
              </a:rPr>
              <a:t></a:t>
            </a:r>
            <a:r>
              <a:rPr lang="en-US" altLang="ru-RU" sz="2800" baseline="-25000">
                <a:latin typeface="Arial" pitchFamily="34" charset="0"/>
              </a:rPr>
              <a:t>1</a:t>
            </a:r>
            <a:r>
              <a:rPr lang="en-US" altLang="ru-RU" sz="2800" i="1">
                <a:latin typeface="Arial" pitchFamily="34" charset="0"/>
              </a:rPr>
              <a:t>R</a:t>
            </a:r>
            <a:r>
              <a:rPr lang="en-US" altLang="ru-RU" sz="2800" baseline="-25000">
                <a:latin typeface="Arial" pitchFamily="34" charset="0"/>
              </a:rPr>
              <a:t>1</a:t>
            </a:r>
            <a:r>
              <a:rPr lang="en-US" altLang="ru-RU" sz="2800">
                <a:latin typeface="Arial" pitchFamily="34" charset="0"/>
              </a:rPr>
              <a:t>) = </a:t>
            </a:r>
            <a:r>
              <a:rPr lang="en-US" altLang="ru-RU" sz="2800" i="1">
                <a:latin typeface="Arial" pitchFamily="34" charset="0"/>
              </a:rPr>
              <a:t>m</a:t>
            </a:r>
            <a:r>
              <a:rPr lang="en-US" altLang="ru-RU" sz="2800">
                <a:latin typeface="Arial" pitchFamily="34" charset="0"/>
                <a:sym typeface="Symbol" pitchFamily="18" charset="2"/>
              </a:rPr>
              <a:t></a:t>
            </a:r>
            <a:r>
              <a:rPr lang="en-US" altLang="ru-RU" sz="2800" baseline="-25000">
                <a:latin typeface="Arial" pitchFamily="34" charset="0"/>
              </a:rPr>
              <a:t>1</a:t>
            </a:r>
            <a:r>
              <a:rPr lang="en-US" altLang="ru-RU" sz="2800" i="1">
                <a:latin typeface="Arial" pitchFamily="34" charset="0"/>
              </a:rPr>
              <a:t>R</a:t>
            </a:r>
            <a:r>
              <a:rPr lang="en-US" altLang="ru-RU" sz="2800" baseline="-25000">
                <a:latin typeface="Arial" pitchFamily="34" charset="0"/>
              </a:rPr>
              <a:t>1</a:t>
            </a:r>
            <a:r>
              <a:rPr lang="en-US" altLang="ru-RU" sz="2800" baseline="30000">
                <a:latin typeface="Arial" pitchFamily="34" charset="0"/>
              </a:rPr>
              <a:t>2</a:t>
            </a:r>
            <a:r>
              <a:rPr lang="en-US" altLang="ru-RU" sz="2800">
                <a:latin typeface="Arial" pitchFamily="34" charset="0"/>
              </a:rPr>
              <a:t>,</a:t>
            </a:r>
            <a:endParaRPr lang="ru-RU" altLang="ru-RU" sz="2800">
              <a:latin typeface="Arial" pitchFamily="34" charset="0"/>
            </a:endParaRPr>
          </a:p>
          <a:p>
            <a:r>
              <a:rPr lang="ru-RU" altLang="ru-RU" sz="2800">
                <a:latin typeface="Arial" pitchFamily="34" charset="0"/>
              </a:rPr>
              <a:t>где </a:t>
            </a:r>
            <a:r>
              <a:rPr lang="ru-RU" altLang="ru-RU" sz="2800" i="1">
                <a:latin typeface="Arial" pitchFamily="34" charset="0"/>
              </a:rPr>
              <a:t>m</a:t>
            </a:r>
            <a:r>
              <a:rPr lang="ru-RU" altLang="ru-RU" sz="2800">
                <a:latin typeface="Arial" pitchFamily="34" charset="0"/>
              </a:rPr>
              <a:t> – масса двух гантелей. Начальный момент импульса системы равен</a:t>
            </a:r>
            <a:endParaRPr lang="en-US" altLang="ru-RU" sz="2800" i="1">
              <a:latin typeface="Arial" pitchFamily="34" charset="0"/>
            </a:endParaRPr>
          </a:p>
          <a:p>
            <a:pPr algn="ctr"/>
            <a:r>
              <a:rPr lang="en-US" altLang="ru-RU" sz="2800" i="1">
                <a:latin typeface="Arial" pitchFamily="34" charset="0"/>
              </a:rPr>
              <a:t>L</a:t>
            </a:r>
            <a:r>
              <a:rPr lang="ru-RU" altLang="ru-RU" sz="2800" baseline="-25000">
                <a:latin typeface="Arial" pitchFamily="34" charset="0"/>
              </a:rPr>
              <a:t>1</a:t>
            </a:r>
            <a:r>
              <a:rPr lang="ru-RU" altLang="ru-RU" sz="2800" i="1">
                <a:latin typeface="Arial" pitchFamily="34" charset="0"/>
              </a:rPr>
              <a:t> = </a:t>
            </a:r>
            <a:r>
              <a:rPr lang="en-US" altLang="ru-RU" sz="2800" i="1">
                <a:latin typeface="Arial" pitchFamily="34" charset="0"/>
              </a:rPr>
              <a:t>L</a:t>
            </a:r>
            <a:r>
              <a:rPr lang="ru-RU" altLang="ru-RU" sz="2800" i="1">
                <a:latin typeface="Arial" pitchFamily="34" charset="0"/>
              </a:rPr>
              <a:t> </a:t>
            </a:r>
            <a:r>
              <a:rPr lang="en-US" altLang="ru-RU" sz="2800" i="1" baseline="-25000">
                <a:latin typeface="Arial" pitchFamily="34" charset="0"/>
              </a:rPr>
              <a:t>s</a:t>
            </a:r>
            <a:r>
              <a:rPr lang="ru-RU" altLang="ru-RU" sz="2800" baseline="-25000">
                <a:latin typeface="Arial" pitchFamily="34" charset="0"/>
              </a:rPr>
              <a:t>1</a:t>
            </a:r>
            <a:r>
              <a:rPr lang="ru-RU" altLang="ru-RU" sz="2800">
                <a:latin typeface="Arial" pitchFamily="34" charset="0"/>
              </a:rPr>
              <a:t> + </a:t>
            </a:r>
            <a:r>
              <a:rPr lang="en-US" altLang="ru-RU" sz="2800" i="1">
                <a:latin typeface="Arial" pitchFamily="34" charset="0"/>
              </a:rPr>
              <a:t>m</a:t>
            </a:r>
            <a:r>
              <a:rPr lang="en-US" altLang="ru-RU" sz="2800">
                <a:latin typeface="Arial" pitchFamily="34" charset="0"/>
                <a:sym typeface="Symbol" pitchFamily="18" charset="2"/>
              </a:rPr>
              <a:t></a:t>
            </a:r>
            <a:r>
              <a:rPr lang="ru-RU" altLang="ru-RU" sz="2800" baseline="-25000">
                <a:latin typeface="Arial" pitchFamily="34" charset="0"/>
              </a:rPr>
              <a:t>1</a:t>
            </a:r>
            <a:r>
              <a:rPr lang="en-US" altLang="ru-RU" sz="2800" i="1">
                <a:latin typeface="Arial" pitchFamily="34" charset="0"/>
              </a:rPr>
              <a:t>R</a:t>
            </a:r>
            <a:r>
              <a:rPr lang="ru-RU" altLang="ru-RU" sz="2800" baseline="-25000">
                <a:latin typeface="Arial" pitchFamily="34" charset="0"/>
              </a:rPr>
              <a:t>1</a:t>
            </a:r>
            <a:r>
              <a:rPr lang="ru-RU" altLang="ru-RU" sz="2800" baseline="30000">
                <a:latin typeface="Arial" pitchFamily="34" charset="0"/>
              </a:rPr>
              <a:t>2</a:t>
            </a:r>
            <a:r>
              <a:rPr lang="ru-RU" altLang="ru-RU" sz="2800">
                <a:latin typeface="Arial" pitchFamily="34" charset="0"/>
              </a:rPr>
              <a:t>,</a:t>
            </a:r>
          </a:p>
          <a:p>
            <a:r>
              <a:rPr lang="ru-RU" altLang="ru-RU" sz="2800">
                <a:latin typeface="Arial" pitchFamily="34" charset="0"/>
              </a:rPr>
              <a:t>здесь </a:t>
            </a:r>
            <a:r>
              <a:rPr lang="en-US" altLang="ru-RU" sz="2800" i="1">
                <a:latin typeface="Arial" pitchFamily="34" charset="0"/>
              </a:rPr>
              <a:t>L</a:t>
            </a:r>
            <a:r>
              <a:rPr lang="ru-RU" altLang="ru-RU" sz="2800" i="1">
                <a:latin typeface="Arial" pitchFamily="34" charset="0"/>
              </a:rPr>
              <a:t> </a:t>
            </a:r>
            <a:r>
              <a:rPr lang="en-US" altLang="ru-RU" sz="2800" i="1" baseline="-25000">
                <a:latin typeface="Arial" pitchFamily="34" charset="0"/>
              </a:rPr>
              <a:t>s</a:t>
            </a:r>
            <a:r>
              <a:rPr lang="ru-RU" altLang="ru-RU" sz="2800" baseline="-25000">
                <a:latin typeface="Arial" pitchFamily="34" charset="0"/>
              </a:rPr>
              <a:t>1</a:t>
            </a:r>
            <a:r>
              <a:rPr lang="ru-RU" altLang="ru-RU" sz="2800">
                <a:latin typeface="Arial" pitchFamily="34" charset="0"/>
              </a:rPr>
              <a:t> – начальный момент импульса студента.</a:t>
            </a:r>
          </a:p>
          <a:p>
            <a:r>
              <a:rPr lang="ru-RU" altLang="ru-RU" sz="2800">
                <a:latin typeface="Arial" pitchFamily="34" charset="0"/>
              </a:rPr>
              <a:t>Поскольку по условию </a:t>
            </a:r>
            <a:r>
              <a:rPr lang="en-US" altLang="ru-RU" sz="2800" i="1">
                <a:latin typeface="Arial" pitchFamily="34" charset="0"/>
              </a:rPr>
              <a:t>L</a:t>
            </a:r>
            <a:r>
              <a:rPr lang="ru-RU" altLang="ru-RU" sz="2800" i="1">
                <a:latin typeface="Arial" pitchFamily="34" charset="0"/>
              </a:rPr>
              <a:t> </a:t>
            </a:r>
            <a:r>
              <a:rPr lang="en-US" altLang="ru-RU" sz="2800" i="1" baseline="-25000">
                <a:latin typeface="Arial" pitchFamily="34" charset="0"/>
              </a:rPr>
              <a:t>s</a:t>
            </a:r>
            <a:r>
              <a:rPr lang="ru-RU" altLang="ru-RU" sz="2800" baseline="-25000">
                <a:latin typeface="Arial" pitchFamily="34" charset="0"/>
              </a:rPr>
              <a:t>1</a:t>
            </a:r>
            <a:r>
              <a:rPr lang="ru-RU" altLang="ru-RU" sz="2800">
                <a:latin typeface="Arial" pitchFamily="34" charset="0"/>
              </a:rPr>
              <a:t> = </a:t>
            </a:r>
            <a:r>
              <a:rPr lang="en-US" altLang="ru-RU" sz="2800" i="1">
                <a:latin typeface="Arial" pitchFamily="34" charset="0"/>
              </a:rPr>
              <a:t>L</a:t>
            </a:r>
            <a:r>
              <a:rPr lang="ru-RU" altLang="ru-RU" sz="2800" i="1">
                <a:latin typeface="Arial" pitchFamily="34" charset="0"/>
              </a:rPr>
              <a:t> </a:t>
            </a:r>
            <a:r>
              <a:rPr lang="en-US" altLang="ru-RU" sz="2800" i="1" baseline="-25000">
                <a:latin typeface="Arial" pitchFamily="34" charset="0"/>
              </a:rPr>
              <a:t>d</a:t>
            </a:r>
            <a:r>
              <a:rPr lang="ru-RU" altLang="ru-RU" sz="2800" baseline="-25000">
                <a:latin typeface="Arial" pitchFamily="34" charset="0"/>
              </a:rPr>
              <a:t>1</a:t>
            </a:r>
            <a:r>
              <a:rPr lang="ru-RU" altLang="ru-RU" sz="2800">
                <a:latin typeface="Arial" pitchFamily="34" charset="0"/>
              </a:rPr>
              <a:t>, имеем</a:t>
            </a:r>
          </a:p>
          <a:p>
            <a:pPr algn="ctr"/>
            <a:r>
              <a:rPr lang="ru-RU" altLang="ru-RU" sz="2800">
                <a:latin typeface="Arial" pitchFamily="34" charset="0"/>
              </a:rPr>
              <a:t> </a:t>
            </a:r>
            <a:r>
              <a:rPr lang="en-US" altLang="ru-RU" sz="2800" i="1">
                <a:latin typeface="Arial" pitchFamily="34" charset="0"/>
              </a:rPr>
              <a:t>L</a:t>
            </a:r>
            <a:r>
              <a:rPr lang="ru-RU" altLang="ru-RU" sz="2800" i="1">
                <a:latin typeface="Arial" pitchFamily="34" charset="0"/>
              </a:rPr>
              <a:t> </a:t>
            </a:r>
            <a:r>
              <a:rPr lang="en-US" altLang="ru-RU" sz="2800" i="1" baseline="-25000">
                <a:latin typeface="Arial" pitchFamily="34" charset="0"/>
              </a:rPr>
              <a:t>s</a:t>
            </a:r>
            <a:r>
              <a:rPr lang="ru-RU" altLang="ru-RU" sz="2800" baseline="-25000">
                <a:latin typeface="Arial" pitchFamily="34" charset="0"/>
              </a:rPr>
              <a:t>1</a:t>
            </a:r>
            <a:r>
              <a:rPr lang="ru-RU" altLang="ru-RU" sz="2800">
                <a:latin typeface="Arial" pitchFamily="34" charset="0"/>
              </a:rPr>
              <a:t> = </a:t>
            </a:r>
            <a:r>
              <a:rPr lang="en-US" altLang="ru-RU" sz="2800" i="1">
                <a:latin typeface="Arial" pitchFamily="34" charset="0"/>
              </a:rPr>
              <a:t>m</a:t>
            </a:r>
            <a:r>
              <a:rPr lang="en-US" altLang="ru-RU" sz="2800">
                <a:latin typeface="Arial" pitchFamily="34" charset="0"/>
                <a:sym typeface="Symbol" pitchFamily="18" charset="2"/>
              </a:rPr>
              <a:t></a:t>
            </a:r>
            <a:r>
              <a:rPr lang="ru-RU" altLang="ru-RU" sz="2800" baseline="-25000">
                <a:latin typeface="Arial" pitchFamily="34" charset="0"/>
              </a:rPr>
              <a:t>1</a:t>
            </a:r>
            <a:r>
              <a:rPr lang="en-US" altLang="ru-RU" sz="2800" i="1">
                <a:latin typeface="Arial" pitchFamily="34" charset="0"/>
              </a:rPr>
              <a:t>R</a:t>
            </a:r>
            <a:r>
              <a:rPr lang="ru-RU" altLang="ru-RU" sz="2800" baseline="-25000">
                <a:latin typeface="Arial" pitchFamily="34" charset="0"/>
              </a:rPr>
              <a:t>1</a:t>
            </a:r>
            <a:r>
              <a:rPr lang="ru-RU" altLang="ru-RU" sz="2800" baseline="30000">
                <a:latin typeface="Arial" pitchFamily="34" charset="0"/>
              </a:rPr>
              <a:t>2</a:t>
            </a:r>
            <a:r>
              <a:rPr lang="ru-RU" altLang="ru-RU" sz="2800">
                <a:latin typeface="Arial" pitchFamily="34" charset="0"/>
              </a:rPr>
              <a:t>. </a:t>
            </a:r>
          </a:p>
          <a:p>
            <a:r>
              <a:rPr lang="ru-RU" altLang="ru-RU" sz="2800">
                <a:latin typeface="Arial" pitchFamily="34" charset="0"/>
              </a:rPr>
              <a:t>Запишем момент импульса системы, когда гантели находятся на расстоянии </a:t>
            </a:r>
            <a:r>
              <a:rPr lang="ru-RU" altLang="ru-RU" sz="2800" i="1">
                <a:latin typeface="Arial" pitchFamily="34" charset="0"/>
              </a:rPr>
              <a:t>R</a:t>
            </a:r>
            <a:r>
              <a:rPr lang="ru-RU" altLang="ru-RU" sz="2800" baseline="-25000">
                <a:latin typeface="Arial" pitchFamily="34" charset="0"/>
              </a:rPr>
              <a:t>2</a:t>
            </a:r>
            <a:r>
              <a:rPr lang="ru-RU" altLang="ru-RU" sz="2800">
                <a:latin typeface="Arial" pitchFamily="34" charset="0"/>
              </a:rPr>
              <a:t>:</a:t>
            </a:r>
            <a:endParaRPr lang="en-US" altLang="ru-RU" sz="2800" i="1">
              <a:latin typeface="Arial" pitchFamily="34" charset="0"/>
            </a:endParaRPr>
          </a:p>
          <a:p>
            <a:pPr algn="ctr"/>
            <a:r>
              <a:rPr lang="en-US" altLang="ru-RU" sz="2800" i="1">
                <a:latin typeface="Arial" pitchFamily="34" charset="0"/>
              </a:rPr>
              <a:t>L</a:t>
            </a:r>
            <a:r>
              <a:rPr lang="ru-RU" altLang="ru-RU" sz="2800" baseline="-25000">
                <a:latin typeface="Arial" pitchFamily="34" charset="0"/>
              </a:rPr>
              <a:t>2</a:t>
            </a:r>
            <a:r>
              <a:rPr lang="ru-RU" altLang="ru-RU" sz="2800" i="1">
                <a:latin typeface="Arial" pitchFamily="34" charset="0"/>
              </a:rPr>
              <a:t> = </a:t>
            </a:r>
            <a:r>
              <a:rPr lang="en-US" altLang="ru-RU" sz="2800" i="1">
                <a:latin typeface="Arial" pitchFamily="34" charset="0"/>
              </a:rPr>
              <a:t>L</a:t>
            </a:r>
            <a:r>
              <a:rPr lang="ru-RU" altLang="ru-RU" sz="2800" i="1">
                <a:latin typeface="Arial" pitchFamily="34" charset="0"/>
              </a:rPr>
              <a:t> </a:t>
            </a:r>
            <a:r>
              <a:rPr lang="en-US" altLang="ru-RU" sz="2800" i="1" baseline="-25000">
                <a:latin typeface="Arial" pitchFamily="34" charset="0"/>
              </a:rPr>
              <a:t>s</a:t>
            </a:r>
            <a:r>
              <a:rPr lang="ru-RU" altLang="ru-RU" sz="2800" baseline="-25000">
                <a:latin typeface="Arial" pitchFamily="34" charset="0"/>
              </a:rPr>
              <a:t>2</a:t>
            </a:r>
            <a:r>
              <a:rPr lang="ru-RU" altLang="ru-RU" sz="2800">
                <a:latin typeface="Arial" pitchFamily="34" charset="0"/>
              </a:rPr>
              <a:t> + </a:t>
            </a:r>
            <a:r>
              <a:rPr lang="en-US" altLang="ru-RU" sz="2800" i="1">
                <a:latin typeface="Arial" pitchFamily="34" charset="0"/>
              </a:rPr>
              <a:t>m</a:t>
            </a:r>
            <a:r>
              <a:rPr lang="en-US" altLang="ru-RU" sz="2800">
                <a:latin typeface="Arial" pitchFamily="34" charset="0"/>
                <a:sym typeface="Symbol" pitchFamily="18" charset="2"/>
              </a:rPr>
              <a:t></a:t>
            </a:r>
            <a:r>
              <a:rPr lang="ru-RU" altLang="ru-RU" sz="2800" baseline="-25000">
                <a:latin typeface="Arial" pitchFamily="34" charset="0"/>
              </a:rPr>
              <a:t>2</a:t>
            </a:r>
            <a:r>
              <a:rPr lang="en-US" altLang="ru-RU" sz="2800" i="1">
                <a:latin typeface="Arial" pitchFamily="34" charset="0"/>
              </a:rPr>
              <a:t>R</a:t>
            </a:r>
            <a:r>
              <a:rPr lang="ru-RU" altLang="ru-RU" sz="2800" baseline="-25000">
                <a:latin typeface="Arial" pitchFamily="34" charset="0"/>
              </a:rPr>
              <a:t>2</a:t>
            </a:r>
            <a:r>
              <a:rPr lang="ru-RU" altLang="ru-RU" sz="2800" baseline="30000">
                <a:latin typeface="Arial" pitchFamily="34" charset="0"/>
              </a:rPr>
              <a:t>2</a:t>
            </a:r>
            <a:r>
              <a:rPr lang="ru-RU" altLang="ru-RU" sz="2800">
                <a:latin typeface="Arial" pitchFamily="34" charset="0"/>
              </a:rPr>
              <a:t>.</a:t>
            </a:r>
          </a:p>
          <a:p>
            <a:r>
              <a:rPr lang="ru-RU" altLang="ru-RU" sz="2800">
                <a:latin typeface="Arial" pitchFamily="34" charset="0"/>
              </a:rPr>
              <a:t>Применяя закон сохранения импульса системы, имеем</a:t>
            </a:r>
            <a:endParaRPr lang="ru-RU" altLang="ru-RU" sz="2800" i="1">
              <a:latin typeface="Arial" pitchFamily="34" charset="0"/>
            </a:endParaRPr>
          </a:p>
          <a:p>
            <a:pPr algn="ctr"/>
            <a:r>
              <a:rPr lang="ru-RU" altLang="ru-RU" sz="2800" i="1">
                <a:latin typeface="Arial" pitchFamily="34" charset="0"/>
              </a:rPr>
              <a:t> </a:t>
            </a:r>
            <a:r>
              <a:rPr lang="en-US" altLang="ru-RU" sz="2800" i="1">
                <a:latin typeface="Arial" pitchFamily="34" charset="0"/>
              </a:rPr>
              <a:t>L</a:t>
            </a:r>
            <a:r>
              <a:rPr lang="ru-RU" altLang="ru-RU" sz="2800" i="1">
                <a:latin typeface="Arial" pitchFamily="34" charset="0"/>
              </a:rPr>
              <a:t> </a:t>
            </a:r>
            <a:r>
              <a:rPr lang="en-US" altLang="ru-RU" sz="2800" i="1" baseline="-25000">
                <a:latin typeface="Arial" pitchFamily="34" charset="0"/>
              </a:rPr>
              <a:t>s</a:t>
            </a:r>
            <a:r>
              <a:rPr lang="ru-RU" altLang="ru-RU" sz="2800" baseline="-25000">
                <a:latin typeface="Arial" pitchFamily="34" charset="0"/>
              </a:rPr>
              <a:t>2</a:t>
            </a:r>
            <a:r>
              <a:rPr lang="ru-RU" altLang="ru-RU" sz="2800">
                <a:latin typeface="Arial" pitchFamily="34" charset="0"/>
              </a:rPr>
              <a:t> + </a:t>
            </a:r>
            <a:r>
              <a:rPr lang="en-US" altLang="ru-RU" sz="2800" i="1">
                <a:latin typeface="Arial" pitchFamily="34" charset="0"/>
              </a:rPr>
              <a:t>m</a:t>
            </a:r>
            <a:r>
              <a:rPr lang="en-US" altLang="ru-RU" sz="2800">
                <a:latin typeface="Arial" pitchFamily="34" charset="0"/>
                <a:sym typeface="Symbol" pitchFamily="18" charset="2"/>
              </a:rPr>
              <a:t></a:t>
            </a:r>
            <a:r>
              <a:rPr lang="ru-RU" altLang="ru-RU" sz="2800" baseline="-25000">
                <a:latin typeface="Arial" pitchFamily="34" charset="0"/>
              </a:rPr>
              <a:t>2</a:t>
            </a:r>
            <a:r>
              <a:rPr lang="en-US" altLang="ru-RU" sz="2800" i="1">
                <a:latin typeface="Arial" pitchFamily="34" charset="0"/>
              </a:rPr>
              <a:t>R</a:t>
            </a:r>
            <a:r>
              <a:rPr lang="ru-RU" altLang="ru-RU" sz="2800" baseline="-25000">
                <a:latin typeface="Arial" pitchFamily="34" charset="0"/>
              </a:rPr>
              <a:t>2</a:t>
            </a:r>
            <a:r>
              <a:rPr lang="ru-RU" altLang="ru-RU" sz="2800" baseline="30000">
                <a:latin typeface="Arial" pitchFamily="34" charset="0"/>
              </a:rPr>
              <a:t>2</a:t>
            </a:r>
            <a:r>
              <a:rPr lang="ru-RU" altLang="ru-RU" sz="2800">
                <a:latin typeface="Arial" pitchFamily="34" charset="0"/>
              </a:rPr>
              <a:t> = </a:t>
            </a:r>
            <a:r>
              <a:rPr lang="en-US" altLang="ru-RU" sz="2800" i="1">
                <a:latin typeface="Arial" pitchFamily="34" charset="0"/>
              </a:rPr>
              <a:t>L</a:t>
            </a:r>
            <a:r>
              <a:rPr lang="ru-RU" altLang="ru-RU" sz="2800" i="1">
                <a:latin typeface="Arial" pitchFamily="34" charset="0"/>
              </a:rPr>
              <a:t> </a:t>
            </a:r>
            <a:r>
              <a:rPr lang="en-US" altLang="ru-RU" sz="2800" i="1" baseline="-25000">
                <a:latin typeface="Arial" pitchFamily="34" charset="0"/>
              </a:rPr>
              <a:t>s</a:t>
            </a:r>
            <a:r>
              <a:rPr lang="ru-RU" altLang="ru-RU" sz="2800" baseline="-25000">
                <a:latin typeface="Arial" pitchFamily="34" charset="0"/>
              </a:rPr>
              <a:t>1</a:t>
            </a:r>
            <a:r>
              <a:rPr lang="ru-RU" altLang="ru-RU" sz="2800">
                <a:latin typeface="Arial" pitchFamily="34" charset="0"/>
              </a:rPr>
              <a:t> + </a:t>
            </a:r>
            <a:r>
              <a:rPr lang="en-US" altLang="ru-RU" sz="2800" i="1">
                <a:latin typeface="Arial" pitchFamily="34" charset="0"/>
              </a:rPr>
              <a:t>m</a:t>
            </a:r>
            <a:r>
              <a:rPr lang="en-US" altLang="ru-RU" sz="2800">
                <a:latin typeface="Arial" pitchFamily="34" charset="0"/>
                <a:sym typeface="Symbol" pitchFamily="18" charset="2"/>
              </a:rPr>
              <a:t></a:t>
            </a:r>
            <a:r>
              <a:rPr lang="ru-RU" altLang="ru-RU" sz="2800" baseline="-25000">
                <a:latin typeface="Arial" pitchFamily="34" charset="0"/>
              </a:rPr>
              <a:t>1</a:t>
            </a:r>
            <a:r>
              <a:rPr lang="en-US" altLang="ru-RU" sz="2800" i="1">
                <a:latin typeface="Arial" pitchFamily="34" charset="0"/>
              </a:rPr>
              <a:t>R</a:t>
            </a:r>
            <a:r>
              <a:rPr lang="ru-RU" altLang="ru-RU" sz="2800" baseline="-25000">
                <a:latin typeface="Arial" pitchFamily="34" charset="0"/>
              </a:rPr>
              <a:t>1</a:t>
            </a:r>
            <a:r>
              <a:rPr lang="ru-RU" altLang="ru-RU" sz="2800" baseline="30000">
                <a:latin typeface="Arial" pitchFamily="34" charset="0"/>
              </a:rPr>
              <a:t>2</a:t>
            </a:r>
            <a:r>
              <a:rPr lang="ru-RU" altLang="ru-RU" sz="2800">
                <a:latin typeface="Arial" pitchFamily="34" charset="0"/>
              </a:rPr>
              <a:t>.</a:t>
            </a:r>
          </a:p>
        </p:txBody>
      </p:sp>
    </p:spTree>
    <p:extLst>
      <p:ext uri="{BB962C8B-B14F-4D97-AF65-F5344CB8AC3E}">
        <p14:creationId xmlns:p14="http://schemas.microsoft.com/office/powerpoint/2010/main" val="117430055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574675" y="188913"/>
            <a:ext cx="8569325" cy="631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sz="2800">
                <a:latin typeface="Arial" pitchFamily="34" charset="0"/>
              </a:rPr>
              <a:t>Момент импульса студента пропорционален скорости его вращения, поэтому</a:t>
            </a:r>
          </a:p>
          <a:p>
            <a:endParaRPr lang="en-US" altLang="ru-RU" sz="2800" i="1">
              <a:latin typeface="Arial" pitchFamily="34" charset="0"/>
            </a:endParaRPr>
          </a:p>
          <a:p>
            <a:r>
              <a:rPr lang="ru-RU" altLang="ru-RU" sz="2800" i="1">
                <a:latin typeface="Arial" pitchFamily="34" charset="0"/>
              </a:rPr>
              <a:t>                        </a:t>
            </a:r>
            <a:r>
              <a:rPr lang="en-US" altLang="ru-RU" sz="3200" i="1">
                <a:latin typeface="Arial" pitchFamily="34" charset="0"/>
              </a:rPr>
              <a:t>L</a:t>
            </a:r>
            <a:r>
              <a:rPr lang="ru-RU" altLang="ru-RU" sz="3200" i="1">
                <a:latin typeface="Arial" pitchFamily="34" charset="0"/>
              </a:rPr>
              <a:t> </a:t>
            </a:r>
            <a:r>
              <a:rPr lang="en-US" altLang="ru-RU" sz="3200" i="1" baseline="-25000">
                <a:latin typeface="Arial" pitchFamily="34" charset="0"/>
              </a:rPr>
              <a:t>s</a:t>
            </a:r>
            <a:r>
              <a:rPr lang="ru-RU" altLang="ru-RU" sz="3200" baseline="-25000">
                <a:latin typeface="Arial" pitchFamily="34" charset="0"/>
              </a:rPr>
              <a:t>2</a:t>
            </a:r>
            <a:r>
              <a:rPr lang="ru-RU" altLang="ru-RU" sz="2800">
                <a:latin typeface="Arial" pitchFamily="34" charset="0"/>
              </a:rPr>
              <a:t> =               .</a:t>
            </a:r>
          </a:p>
          <a:p>
            <a:endParaRPr lang="ru-RU" altLang="ru-RU" sz="2800">
              <a:latin typeface="Arial" pitchFamily="34" charset="0"/>
            </a:endParaRPr>
          </a:p>
          <a:p>
            <a:r>
              <a:rPr lang="ru-RU" altLang="ru-RU" sz="2800">
                <a:latin typeface="Arial" pitchFamily="34" charset="0"/>
              </a:rPr>
              <a:t>Подставляя этот результат в предшествующее равенство, получаем</a:t>
            </a:r>
          </a:p>
          <a:p>
            <a:endParaRPr lang="en-US" altLang="ru-RU" sz="2800">
              <a:latin typeface="Arial" pitchFamily="34" charset="0"/>
            </a:endParaRPr>
          </a:p>
          <a:p>
            <a:r>
              <a:rPr lang="en-US" altLang="ru-RU" sz="2800">
                <a:latin typeface="Arial" pitchFamily="34" charset="0"/>
              </a:rPr>
              <a:t> </a:t>
            </a:r>
            <a:r>
              <a:rPr lang="ru-RU" altLang="ru-RU" sz="2800">
                <a:latin typeface="Arial" pitchFamily="34" charset="0"/>
              </a:rPr>
              <a:t>                               </a:t>
            </a:r>
            <a:r>
              <a:rPr lang="ru-RU" altLang="ru-RU" sz="3200">
                <a:latin typeface="Arial" pitchFamily="34" charset="0"/>
              </a:rPr>
              <a:t>+ </a:t>
            </a:r>
            <a:r>
              <a:rPr lang="en-US" altLang="ru-RU" sz="3200" i="1">
                <a:latin typeface="Arial" pitchFamily="34" charset="0"/>
              </a:rPr>
              <a:t>m</a:t>
            </a:r>
            <a:r>
              <a:rPr lang="en-US" altLang="ru-RU" sz="3200">
                <a:latin typeface="Arial" pitchFamily="34" charset="0"/>
                <a:sym typeface="Symbol" pitchFamily="18" charset="2"/>
              </a:rPr>
              <a:t></a:t>
            </a:r>
            <a:r>
              <a:rPr lang="ru-RU" altLang="ru-RU" sz="3200" baseline="-25000">
                <a:latin typeface="Arial" pitchFamily="34" charset="0"/>
              </a:rPr>
              <a:t>2</a:t>
            </a:r>
            <a:r>
              <a:rPr lang="en-US" altLang="ru-RU" sz="3200" i="1">
                <a:latin typeface="Arial" pitchFamily="34" charset="0"/>
              </a:rPr>
              <a:t>R</a:t>
            </a:r>
            <a:r>
              <a:rPr lang="ru-RU" altLang="ru-RU" sz="3200" baseline="-25000">
                <a:latin typeface="Arial" pitchFamily="34" charset="0"/>
              </a:rPr>
              <a:t>2</a:t>
            </a:r>
            <a:r>
              <a:rPr lang="ru-RU" altLang="ru-RU" sz="3200" baseline="30000">
                <a:latin typeface="Arial" pitchFamily="34" charset="0"/>
              </a:rPr>
              <a:t>2</a:t>
            </a:r>
            <a:r>
              <a:rPr lang="ru-RU" altLang="ru-RU" sz="3200">
                <a:latin typeface="Arial" pitchFamily="34" charset="0"/>
              </a:rPr>
              <a:t> = </a:t>
            </a:r>
            <a:r>
              <a:rPr lang="en-US" altLang="ru-RU" sz="3200" i="1">
                <a:latin typeface="Arial" pitchFamily="34" charset="0"/>
              </a:rPr>
              <a:t>L</a:t>
            </a:r>
            <a:r>
              <a:rPr lang="ru-RU" altLang="ru-RU" sz="3200" i="1">
                <a:latin typeface="Arial" pitchFamily="34" charset="0"/>
              </a:rPr>
              <a:t> </a:t>
            </a:r>
            <a:r>
              <a:rPr lang="en-US" altLang="ru-RU" sz="3200" i="1" baseline="-25000">
                <a:latin typeface="Arial" pitchFamily="34" charset="0"/>
              </a:rPr>
              <a:t>s</a:t>
            </a:r>
            <a:r>
              <a:rPr lang="ru-RU" altLang="ru-RU" sz="3200" baseline="-25000">
                <a:latin typeface="Arial" pitchFamily="34" charset="0"/>
              </a:rPr>
              <a:t>1</a:t>
            </a:r>
            <a:r>
              <a:rPr lang="ru-RU" altLang="ru-RU" sz="3200">
                <a:latin typeface="Arial" pitchFamily="34" charset="0"/>
              </a:rPr>
              <a:t> + </a:t>
            </a:r>
            <a:r>
              <a:rPr lang="en-US" altLang="ru-RU" sz="3200" i="1">
                <a:latin typeface="Arial" pitchFamily="34" charset="0"/>
              </a:rPr>
              <a:t>m</a:t>
            </a:r>
            <a:r>
              <a:rPr lang="en-US" altLang="ru-RU" sz="3200">
                <a:latin typeface="Arial" pitchFamily="34" charset="0"/>
                <a:sym typeface="Symbol" pitchFamily="18" charset="2"/>
              </a:rPr>
              <a:t></a:t>
            </a:r>
            <a:r>
              <a:rPr lang="ru-RU" altLang="ru-RU" sz="3200" baseline="-25000">
                <a:latin typeface="Arial" pitchFamily="34" charset="0"/>
              </a:rPr>
              <a:t>1</a:t>
            </a:r>
            <a:r>
              <a:rPr lang="en-US" altLang="ru-RU" sz="3200" i="1">
                <a:latin typeface="Arial" pitchFamily="34" charset="0"/>
              </a:rPr>
              <a:t>R</a:t>
            </a:r>
            <a:r>
              <a:rPr lang="ru-RU" altLang="ru-RU" sz="3200" baseline="-25000">
                <a:latin typeface="Arial" pitchFamily="34" charset="0"/>
              </a:rPr>
              <a:t>1</a:t>
            </a:r>
            <a:r>
              <a:rPr lang="ru-RU" altLang="ru-RU" sz="3200" baseline="30000">
                <a:latin typeface="Arial" pitchFamily="34" charset="0"/>
              </a:rPr>
              <a:t>2</a:t>
            </a:r>
            <a:r>
              <a:rPr lang="ru-RU" altLang="ru-RU" sz="3200">
                <a:latin typeface="Arial" pitchFamily="34" charset="0"/>
              </a:rPr>
              <a:t>.</a:t>
            </a:r>
          </a:p>
          <a:p>
            <a:endParaRPr lang="ru-RU" altLang="ru-RU" sz="3200">
              <a:latin typeface="Arial" pitchFamily="34" charset="0"/>
            </a:endParaRPr>
          </a:p>
          <a:p>
            <a:r>
              <a:rPr lang="ru-RU" altLang="ru-RU" sz="2800">
                <a:latin typeface="Arial" pitchFamily="34" charset="0"/>
              </a:rPr>
              <a:t>Подставим теперь сюда выражение</a:t>
            </a:r>
          </a:p>
          <a:p>
            <a:endParaRPr lang="ru-RU" altLang="ru-RU" sz="2800">
              <a:latin typeface="Arial" pitchFamily="34" charset="0"/>
            </a:endParaRPr>
          </a:p>
          <a:p>
            <a:r>
              <a:rPr lang="ru-RU" altLang="ru-RU" sz="2800" i="1">
                <a:latin typeface="Arial" pitchFamily="34" charset="0"/>
              </a:rPr>
              <a:t>                              </a:t>
            </a:r>
            <a:r>
              <a:rPr lang="en-US" altLang="ru-RU" sz="3200" i="1">
                <a:latin typeface="Arial" pitchFamily="34" charset="0"/>
              </a:rPr>
              <a:t>L</a:t>
            </a:r>
            <a:r>
              <a:rPr lang="ru-RU" altLang="ru-RU" sz="3200" i="1">
                <a:latin typeface="Arial" pitchFamily="34" charset="0"/>
              </a:rPr>
              <a:t> </a:t>
            </a:r>
            <a:r>
              <a:rPr lang="en-US" altLang="ru-RU" sz="3200" i="1" baseline="-25000">
                <a:latin typeface="Arial" pitchFamily="34" charset="0"/>
              </a:rPr>
              <a:t>s</a:t>
            </a:r>
            <a:r>
              <a:rPr lang="ru-RU" altLang="ru-RU" sz="3200" baseline="-25000">
                <a:latin typeface="Arial" pitchFamily="34" charset="0"/>
              </a:rPr>
              <a:t>1</a:t>
            </a:r>
            <a:r>
              <a:rPr lang="ru-RU" altLang="ru-RU" sz="3200">
                <a:latin typeface="Arial" pitchFamily="34" charset="0"/>
              </a:rPr>
              <a:t> = </a:t>
            </a:r>
            <a:r>
              <a:rPr lang="en-US" altLang="ru-RU" sz="3200" i="1">
                <a:latin typeface="Arial" pitchFamily="34" charset="0"/>
              </a:rPr>
              <a:t>m</a:t>
            </a:r>
            <a:r>
              <a:rPr lang="en-US" altLang="ru-RU" sz="3200">
                <a:latin typeface="Arial" pitchFamily="34" charset="0"/>
                <a:sym typeface="Symbol" pitchFamily="18" charset="2"/>
              </a:rPr>
              <a:t></a:t>
            </a:r>
            <a:r>
              <a:rPr lang="ru-RU" altLang="ru-RU" sz="3200" baseline="-25000">
                <a:latin typeface="Arial" pitchFamily="34" charset="0"/>
              </a:rPr>
              <a:t>1</a:t>
            </a:r>
            <a:r>
              <a:rPr lang="en-US" altLang="ru-RU" sz="3200" i="1">
                <a:latin typeface="Arial" pitchFamily="34" charset="0"/>
              </a:rPr>
              <a:t>R</a:t>
            </a:r>
            <a:r>
              <a:rPr lang="ru-RU" altLang="ru-RU" sz="3200" baseline="-25000">
                <a:latin typeface="Arial" pitchFamily="34" charset="0"/>
              </a:rPr>
              <a:t>1</a:t>
            </a:r>
            <a:r>
              <a:rPr lang="ru-RU" altLang="ru-RU" sz="3200" baseline="30000">
                <a:latin typeface="Arial" pitchFamily="34" charset="0"/>
              </a:rPr>
              <a:t>2</a:t>
            </a:r>
            <a:r>
              <a:rPr lang="ru-RU" altLang="ru-RU" sz="3200">
                <a:latin typeface="Arial" pitchFamily="34" charset="0"/>
              </a:rPr>
              <a:t>.</a:t>
            </a:r>
            <a:r>
              <a:rPr lang="ru-RU" altLang="ru-RU" sz="2800">
                <a:latin typeface="Arial" pitchFamily="34" charset="0"/>
              </a:rPr>
              <a:t> </a:t>
            </a:r>
          </a:p>
          <a:p>
            <a:r>
              <a:rPr lang="ru-RU" altLang="ru-RU" sz="2800">
                <a:latin typeface="Arial" pitchFamily="34" charset="0"/>
              </a:rPr>
              <a:t>В результате находим</a:t>
            </a:r>
          </a:p>
        </p:txBody>
      </p:sp>
      <p:sp>
        <p:nvSpPr>
          <p:cNvPr id="62467"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62468" name="Object 4"/>
          <p:cNvGraphicFramePr>
            <a:graphicFrameLocks noChangeAspect="1"/>
          </p:cNvGraphicFramePr>
          <p:nvPr/>
        </p:nvGraphicFramePr>
        <p:xfrm>
          <a:off x="4140200" y="1125538"/>
          <a:ext cx="1584325" cy="1514475"/>
        </p:xfrm>
        <a:graphic>
          <a:graphicData uri="http://schemas.openxmlformats.org/presentationml/2006/ole">
            <mc:AlternateContent xmlns:mc="http://schemas.openxmlformats.org/markup-compatibility/2006">
              <mc:Choice xmlns:v="urn:schemas-microsoft-com:vml" Requires="v">
                <p:oleObj spid="_x0000_s12290" name="Формула" r:id="rId3" imgW="431613" imgH="406224" progId="Equation.3">
                  <p:embed/>
                </p:oleObj>
              </mc:Choice>
              <mc:Fallback>
                <p:oleObj name="Формула" r:id="rId3" imgW="431613" imgH="406224"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0200" y="1125538"/>
                        <a:ext cx="1584325" cy="151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469" name="Rectangle 5"/>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62470" name="Object 6"/>
          <p:cNvGraphicFramePr>
            <a:graphicFrameLocks noChangeAspect="1"/>
          </p:cNvGraphicFramePr>
          <p:nvPr/>
        </p:nvGraphicFramePr>
        <p:xfrm>
          <a:off x="2195513" y="3284538"/>
          <a:ext cx="1439862" cy="1376362"/>
        </p:xfrm>
        <a:graphic>
          <a:graphicData uri="http://schemas.openxmlformats.org/presentationml/2006/ole">
            <mc:AlternateContent xmlns:mc="http://schemas.openxmlformats.org/markup-compatibility/2006">
              <mc:Choice xmlns:v="urn:schemas-microsoft-com:vml" Requires="v">
                <p:oleObj spid="_x0000_s12291" name="Формула" r:id="rId5" imgW="431613" imgH="406224" progId="Equation.3">
                  <p:embed/>
                </p:oleObj>
              </mc:Choice>
              <mc:Fallback>
                <p:oleObj name="Формула" r:id="rId5" imgW="431613" imgH="406224"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3284538"/>
                        <a:ext cx="1439862" cy="1376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05993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395288" y="908050"/>
            <a:ext cx="8532812" cy="484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ltLang="ko-KR" sz="2800">
              <a:latin typeface="Arial" pitchFamily="34" charset="0"/>
            </a:endParaRPr>
          </a:p>
          <a:p>
            <a:r>
              <a:rPr lang="ru-RU" altLang="ko-KR" sz="1800">
                <a:latin typeface="Arial" pitchFamily="34" charset="0"/>
                <a:sym typeface="Symbol" pitchFamily="18" charset="2"/>
              </a:rPr>
              <a:t>             </a:t>
            </a:r>
            <a:r>
              <a:rPr lang="en-US" altLang="ko-KR" sz="3200">
                <a:latin typeface="Arial" pitchFamily="34" charset="0"/>
                <a:ea typeface="굴림" pitchFamily="34" charset="-127"/>
                <a:sym typeface="Symbol" pitchFamily="18" charset="2"/>
              </a:rPr>
              <a:t></a:t>
            </a:r>
            <a:r>
              <a:rPr lang="ru-RU" altLang="ko-KR" sz="3200" baseline="-25000">
                <a:latin typeface="Arial" pitchFamily="34" charset="0"/>
              </a:rPr>
              <a:t>2</a:t>
            </a:r>
            <a:r>
              <a:rPr lang="ru-RU" altLang="ko-KR" sz="2800">
                <a:latin typeface="Arial" pitchFamily="34" charset="0"/>
              </a:rPr>
              <a:t> =</a:t>
            </a:r>
          </a:p>
          <a:p>
            <a:endParaRPr lang="ru-RU" altLang="ko-KR" sz="2800">
              <a:latin typeface="Arial" pitchFamily="34" charset="0"/>
            </a:endParaRPr>
          </a:p>
          <a:p>
            <a:endParaRPr lang="ru-RU" altLang="ko-KR" sz="2800">
              <a:latin typeface="Arial" pitchFamily="34" charset="0"/>
            </a:endParaRPr>
          </a:p>
          <a:p>
            <a:endParaRPr lang="ru-RU" altLang="ko-KR" sz="2800">
              <a:latin typeface="Arial" pitchFamily="34" charset="0"/>
            </a:endParaRPr>
          </a:p>
          <a:p>
            <a:endParaRPr lang="ru-RU" altLang="ko-KR" sz="2800">
              <a:latin typeface="Arial" pitchFamily="34" charset="0"/>
            </a:endParaRPr>
          </a:p>
          <a:p>
            <a:pPr algn="just"/>
            <a:r>
              <a:rPr lang="ru-RU" altLang="ru-RU" sz="2800">
                <a:solidFill>
                  <a:srgbClr val="FF0000"/>
                </a:solidFill>
                <a:latin typeface="Arial" pitchFamily="34" charset="0"/>
              </a:rPr>
              <a:t>Мы видим, что угловая скорость вращения почти удваивается.</a:t>
            </a:r>
          </a:p>
          <a:p>
            <a:pPr algn="just"/>
            <a:r>
              <a:rPr lang="ru-RU" altLang="ru-RU" sz="2800">
                <a:solidFill>
                  <a:srgbClr val="FF0000"/>
                </a:solidFill>
                <a:latin typeface="Arial" pitchFamily="34" charset="0"/>
              </a:rPr>
              <a:t>Аналогичный принцип работает, когда вращающийся на коньках фигурист прижимает к себе руки и «группируется».</a:t>
            </a:r>
          </a:p>
        </p:txBody>
      </p:sp>
      <p:sp>
        <p:nvSpPr>
          <p:cNvPr id="63491"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63492" name="Object 4"/>
          <p:cNvGraphicFramePr>
            <a:graphicFrameLocks noChangeAspect="1"/>
          </p:cNvGraphicFramePr>
          <p:nvPr/>
        </p:nvGraphicFramePr>
        <p:xfrm>
          <a:off x="2411413" y="836613"/>
          <a:ext cx="2663825" cy="1490662"/>
        </p:xfrm>
        <a:graphic>
          <a:graphicData uri="http://schemas.openxmlformats.org/presentationml/2006/ole">
            <mc:AlternateContent xmlns:mc="http://schemas.openxmlformats.org/markup-compatibility/2006">
              <mc:Choice xmlns:v="urn:schemas-microsoft-com:vml" Requires="v">
                <p:oleObj spid="_x0000_s13314" name="Формула" r:id="rId3" imgW="799753" imgH="444307" progId="Equation.3">
                  <p:embed/>
                </p:oleObj>
              </mc:Choice>
              <mc:Fallback>
                <p:oleObj name="Формула" r:id="rId3" imgW="799753" imgH="44430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836613"/>
                        <a:ext cx="2663825" cy="1490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493"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63494" name="Object 6"/>
          <p:cNvGraphicFramePr>
            <a:graphicFrameLocks noChangeAspect="1"/>
          </p:cNvGraphicFramePr>
          <p:nvPr/>
        </p:nvGraphicFramePr>
        <p:xfrm>
          <a:off x="1187450" y="2349500"/>
          <a:ext cx="6697663" cy="1255713"/>
        </p:xfrm>
        <a:graphic>
          <a:graphicData uri="http://schemas.openxmlformats.org/presentationml/2006/ole">
            <mc:AlternateContent xmlns:mc="http://schemas.openxmlformats.org/markup-compatibility/2006">
              <mc:Choice xmlns:v="urn:schemas-microsoft-com:vml" Requires="v">
                <p:oleObj spid="_x0000_s13315" name="Формула" r:id="rId5" imgW="2286000" imgH="431800" progId="Equation.3">
                  <p:embed/>
                </p:oleObj>
              </mc:Choice>
              <mc:Fallback>
                <p:oleObj name="Формула" r:id="rId5" imgW="2286000" imgH="431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2349500"/>
                        <a:ext cx="6697663" cy="1255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9095886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179388" y="0"/>
            <a:ext cx="8713787" cy="576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ru-RU" altLang="ru-RU" sz="2800" b="1" i="1">
                <a:latin typeface="Arial" pitchFamily="34" charset="0"/>
              </a:rPr>
              <a:t>6.5. Вращение твердого тела вокруг неподвижной оси.   Момент инерции</a:t>
            </a:r>
          </a:p>
          <a:p>
            <a:pPr algn="just"/>
            <a:r>
              <a:rPr lang="ru-RU" altLang="ru-RU" sz="2800">
                <a:latin typeface="Arial" pitchFamily="34" charset="0"/>
              </a:rPr>
              <a:t>Пусть частицы образуют твердое тело, способное вращаться вокруг некоторой оси. Любая часть этого тела расположена неизменным образом относительно других его частей. </a:t>
            </a:r>
            <a:r>
              <a:rPr lang="ru-RU" altLang="ru-RU" sz="2800">
                <a:solidFill>
                  <a:srgbClr val="FF0000"/>
                </a:solidFill>
                <a:latin typeface="Arial" pitchFamily="34" charset="0"/>
              </a:rPr>
              <a:t>Найдем полный момент импульса относительно неподвижной оси. Пусть масса </a:t>
            </a:r>
            <a:r>
              <a:rPr lang="ru-RU" altLang="ru-RU" sz="2800" i="1">
                <a:solidFill>
                  <a:srgbClr val="FF0000"/>
                </a:solidFill>
                <a:latin typeface="Arial" pitchFamily="34" charset="0"/>
              </a:rPr>
              <a:t>k</a:t>
            </a:r>
            <a:r>
              <a:rPr lang="ru-RU" altLang="ru-RU" sz="2800">
                <a:solidFill>
                  <a:srgbClr val="FF0000"/>
                </a:solidFill>
                <a:latin typeface="Arial" pitchFamily="34" charset="0"/>
              </a:rPr>
              <a:t>-й частицы равна </a:t>
            </a:r>
            <a:r>
              <a:rPr lang="ru-RU" altLang="ru-RU" sz="2800" i="1">
                <a:solidFill>
                  <a:srgbClr val="FF0000"/>
                </a:solidFill>
                <a:latin typeface="Arial" pitchFamily="34" charset="0"/>
              </a:rPr>
              <a:t>m</a:t>
            </a:r>
            <a:r>
              <a:rPr lang="ru-RU" altLang="ru-RU" sz="2800" i="1" baseline="-25000">
                <a:solidFill>
                  <a:srgbClr val="FF0000"/>
                </a:solidFill>
                <a:latin typeface="Arial" pitchFamily="34" charset="0"/>
              </a:rPr>
              <a:t>k</a:t>
            </a:r>
            <a:r>
              <a:rPr lang="ru-RU" altLang="ru-RU" sz="2800">
                <a:solidFill>
                  <a:srgbClr val="FF0000"/>
                </a:solidFill>
                <a:latin typeface="Arial" pitchFamily="34" charset="0"/>
              </a:rPr>
              <a:t>, и она расположена на расстоянии </a:t>
            </a:r>
            <a:r>
              <a:rPr lang="ru-RU" altLang="ru-RU" sz="2800" i="1">
                <a:solidFill>
                  <a:srgbClr val="FF0000"/>
                </a:solidFill>
                <a:latin typeface="Arial" pitchFamily="34" charset="0"/>
              </a:rPr>
              <a:t>r</a:t>
            </a:r>
            <a:r>
              <a:rPr lang="ru-RU" altLang="ru-RU" sz="2800" i="1" baseline="-25000">
                <a:solidFill>
                  <a:srgbClr val="FF0000"/>
                </a:solidFill>
                <a:latin typeface="Arial" pitchFamily="34" charset="0"/>
              </a:rPr>
              <a:t>k</a:t>
            </a:r>
            <a:r>
              <a:rPr lang="ru-RU" altLang="ru-RU" sz="2800">
                <a:solidFill>
                  <a:srgbClr val="FF0000"/>
                </a:solidFill>
                <a:latin typeface="Arial" pitchFamily="34" charset="0"/>
              </a:rPr>
              <a:t> от оси</a:t>
            </a:r>
            <a:r>
              <a:rPr lang="ru-RU" altLang="ru-RU" sz="2800">
                <a:latin typeface="Arial" pitchFamily="34" charset="0"/>
              </a:rPr>
              <a:t>.</a:t>
            </a:r>
          </a:p>
          <a:p>
            <a:r>
              <a:rPr lang="ru-RU" altLang="ru-RU">
                <a:latin typeface="Arial" pitchFamily="34" charset="0"/>
              </a:rPr>
              <a:t>Рис.  Вращающийся</a:t>
            </a:r>
          </a:p>
          <a:p>
            <a:r>
              <a:rPr lang="ru-RU" altLang="ru-RU">
                <a:latin typeface="Arial" pitchFamily="34" charset="0"/>
              </a:rPr>
              <a:t> диск(показан элемент </a:t>
            </a:r>
          </a:p>
          <a:p>
            <a:r>
              <a:rPr lang="ru-RU" altLang="ru-RU">
                <a:latin typeface="Arial" pitchFamily="34" charset="0"/>
              </a:rPr>
              <a:t>массы </a:t>
            </a:r>
            <a:r>
              <a:rPr lang="ru-RU" altLang="ru-RU">
                <a:latin typeface="Arial" pitchFamily="34" charset="0"/>
                <a:sym typeface="Symbol" pitchFamily="18" charset="2"/>
              </a:rPr>
              <a:t></a:t>
            </a:r>
            <a:r>
              <a:rPr lang="en-US" altLang="ru-RU" i="1">
                <a:latin typeface="Arial" pitchFamily="34" charset="0"/>
              </a:rPr>
              <a:t>m</a:t>
            </a:r>
            <a:r>
              <a:rPr lang="en-US" altLang="ru-RU" i="1" baseline="-25000">
                <a:latin typeface="Arial" pitchFamily="34" charset="0"/>
              </a:rPr>
              <a:t>k</a:t>
            </a:r>
            <a:r>
              <a:rPr lang="ru-RU" altLang="ru-RU">
                <a:latin typeface="Arial" pitchFamily="34" charset="0"/>
              </a:rPr>
              <a:t>), </a:t>
            </a:r>
          </a:p>
          <a:p>
            <a:r>
              <a:rPr lang="ru-RU" altLang="ru-RU">
                <a:latin typeface="Arial" pitchFamily="34" charset="0"/>
              </a:rPr>
              <a:t>удаленный на расстояние</a:t>
            </a:r>
          </a:p>
          <a:p>
            <a:r>
              <a:rPr lang="ru-RU" altLang="ru-RU" i="1">
                <a:latin typeface="Arial" pitchFamily="34" charset="0"/>
              </a:rPr>
              <a:t> </a:t>
            </a:r>
            <a:r>
              <a:rPr lang="en-US" altLang="ru-RU" i="1">
                <a:latin typeface="Arial" pitchFamily="34" charset="0"/>
              </a:rPr>
              <a:t>r</a:t>
            </a:r>
            <a:r>
              <a:rPr lang="en-US" altLang="ru-RU" i="1" baseline="-25000">
                <a:latin typeface="Arial" pitchFamily="34" charset="0"/>
              </a:rPr>
              <a:t>k</a:t>
            </a:r>
            <a:r>
              <a:rPr lang="ru-RU" altLang="ru-RU">
                <a:latin typeface="Arial" pitchFamily="34" charset="0"/>
              </a:rPr>
              <a:t>  от оси вращения</a:t>
            </a:r>
          </a:p>
        </p:txBody>
      </p:sp>
      <p:pic>
        <p:nvPicPr>
          <p:cNvPr id="66563" name="Picture 3" descr="6_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4048125"/>
            <a:ext cx="4860925"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63688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0" y="0"/>
            <a:ext cx="9144000" cy="716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sz="2800">
                <a:solidFill>
                  <a:srgbClr val="FF0000"/>
                </a:solidFill>
                <a:latin typeface="Arial" pitchFamily="34" charset="0"/>
              </a:rPr>
              <a:t>Момент импульса </a:t>
            </a:r>
            <a:r>
              <a:rPr lang="ru-RU" altLang="ru-RU" sz="2800" i="1">
                <a:solidFill>
                  <a:srgbClr val="FF0000"/>
                </a:solidFill>
                <a:latin typeface="Arial" pitchFamily="34" charset="0"/>
              </a:rPr>
              <a:t>k</a:t>
            </a:r>
            <a:r>
              <a:rPr lang="ru-RU" altLang="ru-RU" sz="2800">
                <a:solidFill>
                  <a:srgbClr val="FF0000"/>
                </a:solidFill>
                <a:latin typeface="Arial" pitchFamily="34" charset="0"/>
              </a:rPr>
              <a:t>-й частицы равен</a:t>
            </a:r>
            <a:endParaRPr lang="ru-RU" altLang="ru-RU" sz="2800" i="1">
              <a:solidFill>
                <a:srgbClr val="FF0000"/>
              </a:solidFill>
              <a:latin typeface="Arial" pitchFamily="34" charset="0"/>
            </a:endParaRPr>
          </a:p>
          <a:p>
            <a:pPr algn="ctr"/>
            <a:r>
              <a:rPr lang="ru-RU" altLang="ru-RU" sz="2800" i="1">
                <a:solidFill>
                  <a:srgbClr val="FF0000"/>
                </a:solidFill>
                <a:latin typeface="Arial" pitchFamily="34" charset="0"/>
              </a:rPr>
              <a:t>L</a:t>
            </a:r>
            <a:r>
              <a:rPr lang="ru-RU" altLang="ru-RU" sz="2800" i="1" baseline="-25000">
                <a:solidFill>
                  <a:srgbClr val="FF0000"/>
                </a:solidFill>
                <a:latin typeface="Arial" pitchFamily="34" charset="0"/>
              </a:rPr>
              <a:t>k</a:t>
            </a:r>
            <a:r>
              <a:rPr lang="ru-RU" altLang="ru-RU" sz="2800">
                <a:solidFill>
                  <a:srgbClr val="FF0000"/>
                </a:solidFill>
                <a:latin typeface="Arial" pitchFamily="34" charset="0"/>
              </a:rPr>
              <a:t> = </a:t>
            </a:r>
            <a:r>
              <a:rPr lang="ru-RU" altLang="ru-RU" sz="2800" i="1">
                <a:solidFill>
                  <a:srgbClr val="FF0000"/>
                </a:solidFill>
                <a:latin typeface="Arial" pitchFamily="34" charset="0"/>
              </a:rPr>
              <a:t>m</a:t>
            </a:r>
            <a:r>
              <a:rPr lang="ru-RU" altLang="ru-RU" sz="2800" i="1" baseline="-25000">
                <a:solidFill>
                  <a:srgbClr val="FF0000"/>
                </a:solidFill>
                <a:latin typeface="Arial" pitchFamily="34" charset="0"/>
              </a:rPr>
              <a:t>k</a:t>
            </a:r>
            <a:r>
              <a:rPr lang="en-US" altLang="ru-RU" sz="2800" i="1">
                <a:solidFill>
                  <a:srgbClr val="FF0000"/>
                </a:solidFill>
                <a:latin typeface="Arial" pitchFamily="34" charset="0"/>
              </a:rPr>
              <a:t>v</a:t>
            </a:r>
            <a:r>
              <a:rPr lang="ru-RU" altLang="ru-RU" sz="2800" i="1" baseline="-25000">
                <a:solidFill>
                  <a:srgbClr val="FF0000"/>
                </a:solidFill>
                <a:latin typeface="Arial" pitchFamily="34" charset="0"/>
              </a:rPr>
              <a:t>k</a:t>
            </a:r>
            <a:r>
              <a:rPr lang="ru-RU" altLang="ru-RU" sz="2800" i="1">
                <a:solidFill>
                  <a:srgbClr val="FF0000"/>
                </a:solidFill>
                <a:latin typeface="Arial" pitchFamily="34" charset="0"/>
              </a:rPr>
              <a:t>r</a:t>
            </a:r>
            <a:r>
              <a:rPr lang="ru-RU" altLang="ru-RU" sz="2800" i="1" baseline="-25000">
                <a:solidFill>
                  <a:srgbClr val="FF0000"/>
                </a:solidFill>
                <a:latin typeface="Arial" pitchFamily="34" charset="0"/>
              </a:rPr>
              <a:t>k</a:t>
            </a:r>
            <a:r>
              <a:rPr lang="ru-RU" altLang="ru-RU" sz="2800">
                <a:solidFill>
                  <a:srgbClr val="FF0000"/>
                </a:solidFill>
                <a:latin typeface="Arial" pitchFamily="34" charset="0"/>
              </a:rPr>
              <a:t>.</a:t>
            </a:r>
          </a:p>
          <a:p>
            <a:r>
              <a:rPr lang="ru-RU" altLang="ru-RU" sz="2800">
                <a:latin typeface="Arial" pitchFamily="34" charset="0"/>
              </a:rPr>
              <a:t>Угловая скорость вращения тела </a:t>
            </a:r>
            <a:r>
              <a:rPr lang="ru-RU" altLang="ru-RU" sz="3200">
                <a:latin typeface="Arial" pitchFamily="34" charset="0"/>
                <a:sym typeface="Symbol" pitchFamily="18" charset="2"/>
              </a:rPr>
              <a:t></a:t>
            </a:r>
            <a:r>
              <a:rPr lang="ru-RU" altLang="ru-RU" sz="2800">
                <a:latin typeface="Arial" pitchFamily="34" charset="0"/>
              </a:rPr>
              <a:t> связана с линейной скоростью точки соотношением</a:t>
            </a:r>
            <a:r>
              <a:rPr lang="ru-RU" altLang="ru-RU" sz="2800" i="1">
                <a:latin typeface="Arial" pitchFamily="34" charset="0"/>
              </a:rPr>
              <a:t>  </a:t>
            </a:r>
            <a:r>
              <a:rPr lang="en-US" altLang="ru-RU" sz="3200" i="1">
                <a:latin typeface="Arial" pitchFamily="34" charset="0"/>
              </a:rPr>
              <a:t>v</a:t>
            </a:r>
            <a:r>
              <a:rPr lang="ru-RU" altLang="ru-RU" sz="3200" i="1" baseline="-25000">
                <a:latin typeface="Arial" pitchFamily="34" charset="0"/>
              </a:rPr>
              <a:t>k</a:t>
            </a:r>
            <a:r>
              <a:rPr lang="ru-RU" altLang="ru-RU" sz="3200">
                <a:latin typeface="Arial" pitchFamily="34" charset="0"/>
              </a:rPr>
              <a:t> =</a:t>
            </a:r>
            <a:r>
              <a:rPr lang="ru-RU" altLang="ru-RU" sz="3200" i="1">
                <a:latin typeface="Arial" pitchFamily="34" charset="0"/>
              </a:rPr>
              <a:t> </a:t>
            </a:r>
            <a:r>
              <a:rPr lang="ru-RU" altLang="ru-RU" sz="3200">
                <a:latin typeface="Arial" pitchFamily="34" charset="0"/>
                <a:sym typeface="Symbol" pitchFamily="18" charset="2"/>
              </a:rPr>
              <a:t></a:t>
            </a:r>
            <a:r>
              <a:rPr lang="ru-RU" altLang="ru-RU" sz="3200" i="1">
                <a:latin typeface="Arial" pitchFamily="34" charset="0"/>
              </a:rPr>
              <a:t>r</a:t>
            </a:r>
            <a:r>
              <a:rPr lang="ru-RU" altLang="ru-RU" sz="3200" i="1" baseline="-25000">
                <a:latin typeface="Arial" pitchFamily="34" charset="0"/>
              </a:rPr>
              <a:t>k</a:t>
            </a:r>
            <a:r>
              <a:rPr lang="ru-RU" altLang="ru-RU" sz="2800">
                <a:latin typeface="Arial" pitchFamily="34" charset="0"/>
              </a:rPr>
              <a:t>,</a:t>
            </a:r>
          </a:p>
          <a:p>
            <a:r>
              <a:rPr lang="ru-RU" altLang="ru-RU" sz="2800">
                <a:latin typeface="Arial" pitchFamily="34" charset="0"/>
              </a:rPr>
              <a:t>и, следовательно, </a:t>
            </a:r>
            <a:endParaRPr lang="ru-RU" altLang="ru-RU" sz="2800" i="1">
              <a:latin typeface="Arial" pitchFamily="34" charset="0"/>
            </a:endParaRPr>
          </a:p>
          <a:p>
            <a:pPr algn="ctr"/>
            <a:r>
              <a:rPr lang="ru-RU" altLang="ru-RU" sz="3200" i="1">
                <a:latin typeface="Arial" pitchFamily="34" charset="0"/>
              </a:rPr>
              <a:t>L</a:t>
            </a:r>
            <a:r>
              <a:rPr lang="ru-RU" altLang="ru-RU" sz="3200" i="1" baseline="-25000">
                <a:latin typeface="Arial" pitchFamily="34" charset="0"/>
              </a:rPr>
              <a:t>k</a:t>
            </a:r>
            <a:r>
              <a:rPr lang="ru-RU" altLang="ru-RU" sz="3200">
                <a:latin typeface="Arial" pitchFamily="34" charset="0"/>
              </a:rPr>
              <a:t> = </a:t>
            </a:r>
            <a:r>
              <a:rPr lang="ru-RU" altLang="ru-RU" sz="3200" i="1">
                <a:latin typeface="Arial" pitchFamily="34" charset="0"/>
              </a:rPr>
              <a:t>m</a:t>
            </a:r>
            <a:r>
              <a:rPr lang="ru-RU" altLang="ru-RU" sz="3200" i="1" baseline="-25000">
                <a:latin typeface="Arial" pitchFamily="34" charset="0"/>
              </a:rPr>
              <a:t>k</a:t>
            </a:r>
            <a:r>
              <a:rPr lang="en-US" altLang="ru-RU" sz="3200" i="1">
                <a:latin typeface="Arial" pitchFamily="34" charset="0"/>
              </a:rPr>
              <a:t>v</a:t>
            </a:r>
            <a:r>
              <a:rPr lang="ru-RU" altLang="ru-RU" sz="3200" i="1" baseline="-25000">
                <a:latin typeface="Arial" pitchFamily="34" charset="0"/>
              </a:rPr>
              <a:t>k</a:t>
            </a:r>
            <a:r>
              <a:rPr lang="ru-RU" altLang="ru-RU" sz="3200" i="1">
                <a:latin typeface="Arial" pitchFamily="34" charset="0"/>
              </a:rPr>
              <a:t>r</a:t>
            </a:r>
            <a:r>
              <a:rPr lang="ru-RU" altLang="ru-RU" sz="3200" i="1" baseline="-25000">
                <a:latin typeface="Arial" pitchFamily="34" charset="0"/>
              </a:rPr>
              <a:t>k</a:t>
            </a:r>
            <a:r>
              <a:rPr lang="ru-RU" altLang="ru-RU" sz="3200">
                <a:latin typeface="Arial" pitchFamily="34" charset="0"/>
              </a:rPr>
              <a:t> = </a:t>
            </a:r>
            <a:r>
              <a:rPr lang="ru-RU" altLang="ru-RU" sz="3200" i="1">
                <a:latin typeface="Arial" pitchFamily="34" charset="0"/>
              </a:rPr>
              <a:t>L</a:t>
            </a:r>
            <a:r>
              <a:rPr lang="ru-RU" altLang="ru-RU" sz="3200" i="1" baseline="-25000">
                <a:latin typeface="Arial" pitchFamily="34" charset="0"/>
              </a:rPr>
              <a:t>k</a:t>
            </a:r>
            <a:r>
              <a:rPr lang="ru-RU" altLang="ru-RU" sz="3200">
                <a:latin typeface="Arial" pitchFamily="34" charset="0"/>
              </a:rPr>
              <a:t> = </a:t>
            </a:r>
            <a:r>
              <a:rPr lang="ru-RU" altLang="ru-RU" sz="3200" i="1">
                <a:latin typeface="Arial" pitchFamily="34" charset="0"/>
              </a:rPr>
              <a:t>m</a:t>
            </a:r>
            <a:r>
              <a:rPr lang="ru-RU" altLang="ru-RU" sz="3200" i="1" baseline="-25000">
                <a:latin typeface="Arial" pitchFamily="34" charset="0"/>
              </a:rPr>
              <a:t>k</a:t>
            </a:r>
            <a:r>
              <a:rPr lang="ru-RU" altLang="ru-RU" sz="3200" i="1">
                <a:latin typeface="Arial" pitchFamily="34" charset="0"/>
              </a:rPr>
              <a:t>r</a:t>
            </a:r>
            <a:r>
              <a:rPr lang="ru-RU" altLang="ru-RU" sz="3200" i="1" baseline="-25000">
                <a:latin typeface="Arial" pitchFamily="34" charset="0"/>
              </a:rPr>
              <a:t>k</a:t>
            </a:r>
            <a:r>
              <a:rPr lang="ru-RU" altLang="ru-RU" sz="3200" baseline="30000">
                <a:latin typeface="Arial" pitchFamily="34" charset="0"/>
              </a:rPr>
              <a:t>2</a:t>
            </a:r>
            <a:r>
              <a:rPr lang="ru-RU" altLang="ru-RU" sz="3200">
                <a:latin typeface="Arial" pitchFamily="34" charset="0"/>
                <a:sym typeface="Symbol" pitchFamily="18" charset="2"/>
              </a:rPr>
              <a:t></a:t>
            </a:r>
            <a:r>
              <a:rPr lang="ru-RU" altLang="ru-RU" sz="2800" i="1">
                <a:latin typeface="Arial" pitchFamily="34" charset="0"/>
              </a:rPr>
              <a:t>.</a:t>
            </a:r>
            <a:endParaRPr lang="ru-RU" altLang="ru-RU" sz="2800">
              <a:latin typeface="Arial" pitchFamily="34" charset="0"/>
            </a:endParaRPr>
          </a:p>
          <a:p>
            <a:r>
              <a:rPr lang="ru-RU" altLang="ru-RU" sz="2800">
                <a:latin typeface="Arial" pitchFamily="34" charset="0"/>
              </a:rPr>
              <a:t>Полный момент количества движения тела равен сумме моментов количества движения всех частиц, образующих тело:</a:t>
            </a:r>
          </a:p>
          <a:p>
            <a:endParaRPr lang="ru-RU" altLang="ru-RU" sz="2800">
              <a:latin typeface="Arial" pitchFamily="34" charset="0"/>
            </a:endParaRPr>
          </a:p>
          <a:p>
            <a:r>
              <a:rPr lang="ru-RU" altLang="ru-RU" sz="2800">
                <a:solidFill>
                  <a:srgbClr val="FF0000"/>
                </a:solidFill>
                <a:latin typeface="Arial" pitchFamily="34" charset="0"/>
              </a:rPr>
              <a:t>Вынося одинаковую для всех частиц системы угловую скорость за знак суммы и вводя </a:t>
            </a:r>
          </a:p>
          <a:p>
            <a:endParaRPr lang="ru-RU" altLang="ru-RU" sz="2800">
              <a:solidFill>
                <a:srgbClr val="FF0000"/>
              </a:solidFill>
              <a:latin typeface="Arial" pitchFamily="34" charset="0"/>
            </a:endParaRPr>
          </a:p>
          <a:p>
            <a:r>
              <a:rPr lang="ru-RU" altLang="ru-RU" sz="2800">
                <a:solidFill>
                  <a:srgbClr val="FF0000"/>
                </a:solidFill>
                <a:latin typeface="Arial" pitchFamily="34" charset="0"/>
              </a:rPr>
              <a:t>обозначение                            , получаем     </a:t>
            </a:r>
            <a:r>
              <a:rPr lang="ru-RU" altLang="ru-RU" sz="3200" i="1">
                <a:solidFill>
                  <a:srgbClr val="FF0000"/>
                </a:solidFill>
                <a:latin typeface="Arial" pitchFamily="34" charset="0"/>
              </a:rPr>
              <a:t>L = I</a:t>
            </a:r>
            <a:r>
              <a:rPr lang="ru-RU" altLang="ru-RU" sz="3200" b="1">
                <a:solidFill>
                  <a:srgbClr val="FF0000"/>
                </a:solidFill>
                <a:latin typeface="Arial" pitchFamily="34" charset="0"/>
                <a:sym typeface="Symbol" pitchFamily="18" charset="2"/>
              </a:rPr>
              <a:t></a:t>
            </a:r>
            <a:r>
              <a:rPr lang="ru-RU" altLang="ru-RU" sz="3200">
                <a:solidFill>
                  <a:srgbClr val="FF0000"/>
                </a:solidFill>
                <a:latin typeface="Arial" pitchFamily="34" charset="0"/>
              </a:rPr>
              <a:t>.</a:t>
            </a:r>
          </a:p>
          <a:p>
            <a:r>
              <a:rPr lang="ru-RU" altLang="ru-RU" sz="2800">
                <a:solidFill>
                  <a:srgbClr val="FF0000"/>
                </a:solidFill>
                <a:latin typeface="Arial" pitchFamily="34" charset="0"/>
              </a:rPr>
              <a:t>         </a:t>
            </a:r>
          </a:p>
          <a:p>
            <a:pPr algn="ctr"/>
            <a:r>
              <a:rPr lang="ru-RU" altLang="ru-RU" sz="2800">
                <a:latin typeface="Arial" pitchFamily="34" charset="0"/>
              </a:rPr>
              <a:t> </a:t>
            </a:r>
          </a:p>
        </p:txBody>
      </p:sp>
      <p:sp>
        <p:nvSpPr>
          <p:cNvPr id="67587" name="Rectangle 3"/>
          <p:cNvSpPr>
            <a:spLocks noChangeArrowheads="1"/>
          </p:cNvSpPr>
          <p:nvPr/>
        </p:nvSpPr>
        <p:spPr bwMode="auto">
          <a:xfrm>
            <a:off x="0" y="3238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67588" name="Object 4"/>
          <p:cNvGraphicFramePr>
            <a:graphicFrameLocks noChangeAspect="1"/>
          </p:cNvGraphicFramePr>
          <p:nvPr/>
        </p:nvGraphicFramePr>
        <p:xfrm>
          <a:off x="3348038" y="3429000"/>
          <a:ext cx="4103687" cy="1254125"/>
        </p:xfrm>
        <a:graphic>
          <a:graphicData uri="http://schemas.openxmlformats.org/presentationml/2006/ole">
            <mc:AlternateContent xmlns:mc="http://schemas.openxmlformats.org/markup-compatibility/2006">
              <mc:Choice xmlns:v="urn:schemas-microsoft-com:vml" Requires="v">
                <p:oleObj spid="_x0000_s14338" name="Формула" r:id="rId3" imgW="1244600" imgH="381000" progId="Equation.3">
                  <p:embed/>
                </p:oleObj>
              </mc:Choice>
              <mc:Fallback>
                <p:oleObj name="Формула" r:id="rId3" imgW="12446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3429000"/>
                        <a:ext cx="4103687" cy="1254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589"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67590" name="Object 6"/>
          <p:cNvGraphicFramePr>
            <a:graphicFrameLocks noChangeAspect="1"/>
          </p:cNvGraphicFramePr>
          <p:nvPr/>
        </p:nvGraphicFramePr>
        <p:xfrm>
          <a:off x="2411413" y="5373688"/>
          <a:ext cx="2447925" cy="1308100"/>
        </p:xfrm>
        <a:graphic>
          <a:graphicData uri="http://schemas.openxmlformats.org/presentationml/2006/ole">
            <mc:AlternateContent xmlns:mc="http://schemas.openxmlformats.org/markup-compatibility/2006">
              <mc:Choice xmlns:v="urn:schemas-microsoft-com:vml" Requires="v">
                <p:oleObj spid="_x0000_s14339" name="Формула" r:id="rId5" imgW="710891" imgH="380835" progId="Equation.3">
                  <p:embed/>
                </p:oleObj>
              </mc:Choice>
              <mc:Fallback>
                <p:oleObj name="Формула" r:id="rId5" imgW="710891" imgH="380835"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1413" y="5373688"/>
                        <a:ext cx="2447925" cy="1308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4486635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179388" y="260350"/>
            <a:ext cx="8785225" cy="594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3200">
                <a:latin typeface="Arial" pitchFamily="34" charset="0"/>
              </a:rPr>
              <a:t>Это выражение похоже на формулу для импульса </a:t>
            </a:r>
            <a:r>
              <a:rPr lang="ru-RU" altLang="ru-RU" sz="3200" i="1">
                <a:latin typeface="Arial" pitchFamily="34" charset="0"/>
              </a:rPr>
              <a:t>р= m</a:t>
            </a:r>
            <a:r>
              <a:rPr lang="en-US" altLang="ru-RU" sz="3200" i="1">
                <a:latin typeface="Arial" pitchFamily="34" charset="0"/>
              </a:rPr>
              <a:t>v</a:t>
            </a:r>
            <a:r>
              <a:rPr lang="ru-RU" altLang="ru-RU" sz="3200">
                <a:latin typeface="Arial" pitchFamily="34" charset="0"/>
              </a:rPr>
              <a:t> в динамике поступательного движения. Скорость заменяется на угловую скорость, а масса на некую </a:t>
            </a:r>
            <a:r>
              <a:rPr lang="ru-RU" altLang="ru-RU" sz="3200">
                <a:solidFill>
                  <a:srgbClr val="FF0000"/>
                </a:solidFill>
                <a:latin typeface="Arial" pitchFamily="34" charset="0"/>
              </a:rPr>
              <a:t>величину </a:t>
            </a:r>
            <a:r>
              <a:rPr lang="ru-RU" altLang="ru-RU" sz="3200" i="1">
                <a:solidFill>
                  <a:srgbClr val="FF0000"/>
                </a:solidFill>
                <a:latin typeface="Arial" pitchFamily="34" charset="0"/>
              </a:rPr>
              <a:t>I</a:t>
            </a:r>
            <a:r>
              <a:rPr lang="ru-RU" altLang="ru-RU" sz="3200">
                <a:solidFill>
                  <a:srgbClr val="FF0000"/>
                </a:solidFill>
                <a:latin typeface="Arial" pitchFamily="34" charset="0"/>
              </a:rPr>
              <a:t>, называемую моментом инерции. Момент инерции играет роль массы при вращении и служит мерой инерции во вращательном движении. Величина </a:t>
            </a:r>
            <a:r>
              <a:rPr lang="ru-RU" altLang="ru-RU" sz="3200" i="1">
                <a:solidFill>
                  <a:srgbClr val="FF0000"/>
                </a:solidFill>
                <a:latin typeface="Arial" pitchFamily="34" charset="0"/>
              </a:rPr>
              <a:t>I</a:t>
            </a:r>
            <a:r>
              <a:rPr lang="ru-RU" altLang="ru-RU" sz="3200">
                <a:solidFill>
                  <a:srgbClr val="FF0000"/>
                </a:solidFill>
                <a:latin typeface="Arial" pitchFamily="34" charset="0"/>
              </a:rPr>
              <a:t> зависит не только от массы тела, но и от того, как масса распределена относительно оси вращения</a:t>
            </a:r>
            <a:r>
              <a:rPr lang="ru-RU" altLang="ru-RU" sz="3200">
                <a:latin typeface="Arial" pitchFamily="34" charset="0"/>
              </a:rPr>
              <a:t>. </a:t>
            </a:r>
            <a:r>
              <a:rPr lang="ru-RU" altLang="ru-RU" sz="3200">
                <a:solidFill>
                  <a:srgbClr val="FF0000"/>
                </a:solidFill>
                <a:latin typeface="Arial" pitchFamily="34" charset="0"/>
              </a:rPr>
              <a:t>Тело обладает моментом инерции независимо от того, вращается оно или нет</a:t>
            </a:r>
            <a:r>
              <a:rPr lang="ru-RU" altLang="ru-RU" sz="2800">
                <a:solidFill>
                  <a:srgbClr val="FF0000"/>
                </a:solidFill>
                <a:latin typeface="Arial" pitchFamily="34" charset="0"/>
              </a:rPr>
              <a:t>.</a:t>
            </a:r>
          </a:p>
        </p:txBody>
      </p:sp>
    </p:spTree>
    <p:extLst>
      <p:ext uri="{BB962C8B-B14F-4D97-AF65-F5344CB8AC3E}">
        <p14:creationId xmlns:p14="http://schemas.microsoft.com/office/powerpoint/2010/main" val="179189787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323850" y="260350"/>
            <a:ext cx="8640763" cy="642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ko-KR" sz="3200">
                <a:solidFill>
                  <a:srgbClr val="FF0000"/>
                </a:solidFill>
                <a:latin typeface="Arial" pitchFamily="34" charset="0"/>
              </a:rPr>
              <a:t>Между массой и моментом инерции имеется существенная разница – масса тела обычно не изменяется, тогда как момент инерции можно изменить перемещением масс относительно оси вращения.</a:t>
            </a:r>
            <a:r>
              <a:rPr lang="ru-RU" altLang="ko-KR" sz="3200">
                <a:latin typeface="Arial" pitchFamily="34" charset="0"/>
              </a:rPr>
              <a:t> Пусть мы находимся на подставке, способной вращаться вокруг неподвижной оси (скамья Жуковского), и вращаемся с разведенными руками. Можно уменьшить начальный момент инерции тела </a:t>
            </a:r>
            <a:r>
              <a:rPr lang="ru-RU" altLang="ko-KR" sz="3200" i="1">
                <a:latin typeface="Arial" pitchFamily="34" charset="0"/>
              </a:rPr>
              <a:t>I</a:t>
            </a:r>
            <a:r>
              <a:rPr lang="ru-RU" altLang="ko-KR" sz="3200" baseline="-25000">
                <a:latin typeface="Arial" pitchFamily="34" charset="0"/>
              </a:rPr>
              <a:t>1</a:t>
            </a:r>
            <a:r>
              <a:rPr lang="ru-RU" altLang="ko-KR" sz="3200">
                <a:latin typeface="Arial" pitchFamily="34" charset="0"/>
              </a:rPr>
              <a:t>, опустив руки. При этом масса всей системы не изменится, но момент инерции уменьшится до </a:t>
            </a:r>
            <a:r>
              <a:rPr lang="ru-RU" altLang="ko-KR" sz="3200" i="1">
                <a:latin typeface="Arial" pitchFamily="34" charset="0"/>
              </a:rPr>
              <a:t>I</a:t>
            </a:r>
            <a:r>
              <a:rPr lang="ru-RU" altLang="ko-KR" sz="3200" baseline="-25000">
                <a:latin typeface="Arial" pitchFamily="34" charset="0"/>
              </a:rPr>
              <a:t>2</a:t>
            </a:r>
            <a:r>
              <a:rPr lang="ru-RU" altLang="ko-KR" sz="3200">
                <a:latin typeface="Arial" pitchFamily="34" charset="0"/>
              </a:rPr>
              <a:t>. </a:t>
            </a:r>
            <a:endParaRPr lang="ru-RU" altLang="ru-RU" sz="3200">
              <a:latin typeface="Arial" pitchFamily="34" charset="0"/>
            </a:endParaRPr>
          </a:p>
        </p:txBody>
      </p:sp>
    </p:spTree>
    <p:extLst>
      <p:ext uri="{BB962C8B-B14F-4D97-AF65-F5344CB8AC3E}">
        <p14:creationId xmlns:p14="http://schemas.microsoft.com/office/powerpoint/2010/main" val="194298411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468313" y="188913"/>
            <a:ext cx="8135937" cy="619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Если момент внешних сил равен нулю, то в силу закона сохранения момента импульса имеем:</a:t>
            </a:r>
            <a:endParaRPr lang="en-US" altLang="ru-RU" sz="2800" i="1">
              <a:latin typeface="Arial" pitchFamily="34" charset="0"/>
            </a:endParaRPr>
          </a:p>
          <a:p>
            <a:pPr algn="ctr"/>
            <a:r>
              <a:rPr lang="en-US" altLang="ru-RU" sz="3200" i="1">
                <a:latin typeface="Arial" pitchFamily="34" charset="0"/>
              </a:rPr>
              <a:t>I</a:t>
            </a:r>
            <a:r>
              <a:rPr lang="ru-RU" altLang="ru-RU" sz="3200" baseline="-25000">
                <a:latin typeface="Arial" pitchFamily="34" charset="0"/>
              </a:rPr>
              <a:t>1</a:t>
            </a:r>
            <a:r>
              <a:rPr lang="en-US" altLang="ru-RU" sz="3200">
                <a:latin typeface="Arial" pitchFamily="34" charset="0"/>
                <a:sym typeface="Symbol" pitchFamily="18" charset="2"/>
              </a:rPr>
              <a:t></a:t>
            </a:r>
            <a:r>
              <a:rPr lang="ru-RU" altLang="ru-RU" sz="3200" baseline="-25000">
                <a:latin typeface="Arial" pitchFamily="34" charset="0"/>
              </a:rPr>
              <a:t>1</a:t>
            </a:r>
            <a:r>
              <a:rPr lang="ru-RU" altLang="ru-RU" sz="3200">
                <a:latin typeface="Arial" pitchFamily="34" charset="0"/>
              </a:rPr>
              <a:t> = </a:t>
            </a:r>
            <a:r>
              <a:rPr lang="en-US" altLang="ru-RU" sz="3200" i="1">
                <a:latin typeface="Arial" pitchFamily="34" charset="0"/>
              </a:rPr>
              <a:t>I</a:t>
            </a:r>
            <a:r>
              <a:rPr lang="ru-RU" altLang="ru-RU" sz="3200" baseline="-25000">
                <a:latin typeface="Arial" pitchFamily="34" charset="0"/>
              </a:rPr>
              <a:t>2</a:t>
            </a:r>
            <a:r>
              <a:rPr lang="en-US" altLang="ru-RU" sz="3200">
                <a:latin typeface="Arial" pitchFamily="34" charset="0"/>
                <a:sym typeface="Symbol" pitchFamily="18" charset="2"/>
              </a:rPr>
              <a:t></a:t>
            </a:r>
            <a:r>
              <a:rPr lang="ru-RU" altLang="ru-RU" sz="3200" baseline="-25000">
                <a:latin typeface="Arial" pitchFamily="34" charset="0"/>
              </a:rPr>
              <a:t>2</a:t>
            </a:r>
            <a:r>
              <a:rPr lang="ru-RU" altLang="ru-RU" sz="3200">
                <a:latin typeface="Arial" pitchFamily="34" charset="0"/>
              </a:rPr>
              <a:t> = </a:t>
            </a:r>
            <a:r>
              <a:rPr lang="en-US" altLang="ru-RU" sz="3200" i="1">
                <a:latin typeface="Arial" pitchFamily="34" charset="0"/>
              </a:rPr>
              <a:t>L</a:t>
            </a:r>
            <a:r>
              <a:rPr lang="ru-RU" altLang="ru-RU" sz="3200" i="1">
                <a:latin typeface="Arial" pitchFamily="34" charset="0"/>
              </a:rPr>
              <a:t> = </a:t>
            </a:r>
            <a:r>
              <a:rPr lang="en-US" altLang="ru-RU" sz="3200">
                <a:latin typeface="Arial" pitchFamily="34" charset="0"/>
              </a:rPr>
              <a:t>const</a:t>
            </a:r>
            <a:r>
              <a:rPr lang="ru-RU" altLang="ru-RU" sz="3200">
                <a:latin typeface="Arial" pitchFamily="34" charset="0"/>
              </a:rPr>
              <a:t>,</a:t>
            </a:r>
          </a:p>
          <a:p>
            <a:pPr algn="just"/>
            <a:r>
              <a:rPr lang="ru-RU" altLang="ru-RU" sz="2800">
                <a:latin typeface="Arial" pitchFamily="34" charset="0"/>
              </a:rPr>
              <a:t>откуда следует, что угловая скорость вращения увеличится</a:t>
            </a:r>
            <a:endParaRPr lang="en-US" altLang="ru-RU" sz="2800">
              <a:latin typeface="Arial" pitchFamily="34" charset="0"/>
              <a:sym typeface="Symbol" pitchFamily="18" charset="2"/>
            </a:endParaRPr>
          </a:p>
          <a:p>
            <a:pPr algn="ctr"/>
            <a:r>
              <a:rPr lang="ru-RU" altLang="ru-RU" sz="3200">
                <a:latin typeface="Arial" pitchFamily="34" charset="0"/>
                <a:sym typeface="Symbol" pitchFamily="18" charset="2"/>
              </a:rPr>
              <a:t>       </a:t>
            </a:r>
            <a:r>
              <a:rPr lang="en-US" altLang="ru-RU" sz="3200">
                <a:latin typeface="Arial" pitchFamily="34" charset="0"/>
                <a:sym typeface="Symbol" pitchFamily="18" charset="2"/>
              </a:rPr>
              <a:t></a:t>
            </a:r>
            <a:r>
              <a:rPr lang="ru-RU" altLang="ru-RU" sz="3200" baseline="-25000">
                <a:latin typeface="Arial" pitchFamily="34" charset="0"/>
              </a:rPr>
              <a:t>2</a:t>
            </a:r>
            <a:r>
              <a:rPr lang="ru-RU" altLang="ru-RU" sz="3200" i="1">
                <a:latin typeface="Arial" pitchFamily="34" charset="0"/>
              </a:rPr>
              <a:t> = </a:t>
            </a:r>
            <a:r>
              <a:rPr lang="en-US" altLang="ru-RU" sz="3200">
                <a:latin typeface="Arial" pitchFamily="34" charset="0"/>
                <a:sym typeface="Symbol" pitchFamily="18" charset="2"/>
              </a:rPr>
              <a:t></a:t>
            </a:r>
            <a:r>
              <a:rPr lang="ru-RU" altLang="ru-RU" sz="3200" baseline="-25000">
                <a:latin typeface="Arial" pitchFamily="34" charset="0"/>
              </a:rPr>
              <a:t>1</a:t>
            </a:r>
            <a:r>
              <a:rPr lang="ru-RU" altLang="ru-RU" sz="3200">
                <a:latin typeface="Arial" pitchFamily="34" charset="0"/>
              </a:rPr>
              <a:t>     &gt; </a:t>
            </a:r>
            <a:r>
              <a:rPr lang="en-US" altLang="ru-RU" sz="3200">
                <a:latin typeface="Arial" pitchFamily="34" charset="0"/>
                <a:sym typeface="Symbol" pitchFamily="18" charset="2"/>
              </a:rPr>
              <a:t></a:t>
            </a:r>
            <a:r>
              <a:rPr lang="ru-RU" altLang="ru-RU" sz="3200" baseline="-25000">
                <a:latin typeface="Arial" pitchFamily="34" charset="0"/>
              </a:rPr>
              <a:t>1</a:t>
            </a:r>
            <a:r>
              <a:rPr lang="ru-RU" altLang="ru-RU" sz="3200">
                <a:latin typeface="Arial" pitchFamily="34" charset="0"/>
              </a:rPr>
              <a:t>.</a:t>
            </a:r>
          </a:p>
          <a:p>
            <a:pPr algn="just"/>
            <a:r>
              <a:rPr lang="ru-RU" altLang="ru-RU" sz="2800">
                <a:latin typeface="Arial" pitchFamily="34" charset="0"/>
              </a:rPr>
              <a:t>Как уже отмечалось, этим, например, пользуются фигуристы для увеличения скорости своего вращения. Уравнение, описывающее вращение тела вокруг неподвижной оси, принимает вид </a:t>
            </a:r>
          </a:p>
          <a:p>
            <a:pPr algn="just"/>
            <a:endParaRPr lang="en-US" altLang="ru-RU" sz="2800" i="1">
              <a:latin typeface="Arial" pitchFamily="34" charset="0"/>
            </a:endParaRPr>
          </a:p>
          <a:p>
            <a:pPr algn="just"/>
            <a:r>
              <a:rPr lang="ru-RU" altLang="ru-RU" sz="2800">
                <a:latin typeface="Arial" pitchFamily="34" charset="0"/>
              </a:rPr>
              <a:t>                               М</a:t>
            </a:r>
          </a:p>
        </p:txBody>
      </p:sp>
      <p:sp>
        <p:nvSpPr>
          <p:cNvPr id="70659"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0660" name="Object 4"/>
          <p:cNvGraphicFramePr>
            <a:graphicFrameLocks noChangeAspect="1"/>
          </p:cNvGraphicFramePr>
          <p:nvPr/>
        </p:nvGraphicFramePr>
        <p:xfrm>
          <a:off x="4859338" y="2636838"/>
          <a:ext cx="517525" cy="1058862"/>
        </p:xfrm>
        <a:graphic>
          <a:graphicData uri="http://schemas.openxmlformats.org/presentationml/2006/ole">
            <mc:AlternateContent xmlns:mc="http://schemas.openxmlformats.org/markup-compatibility/2006">
              <mc:Choice xmlns:v="urn:schemas-microsoft-com:vml" Requires="v">
                <p:oleObj spid="_x0000_s15362" name="Формула" r:id="rId3" imgW="203024" imgH="406048" progId="Equation.3">
                  <p:embed/>
                </p:oleObj>
              </mc:Choice>
              <mc:Fallback>
                <p:oleObj name="Формула" r:id="rId3" imgW="203024" imgH="406048"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2636838"/>
                        <a:ext cx="517525" cy="1058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61"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0662" name="Object 6"/>
          <p:cNvGraphicFramePr>
            <a:graphicFrameLocks noChangeAspect="1"/>
          </p:cNvGraphicFramePr>
          <p:nvPr/>
        </p:nvGraphicFramePr>
        <p:xfrm>
          <a:off x="4067175" y="5734050"/>
          <a:ext cx="1800225" cy="835025"/>
        </p:xfrm>
        <a:graphic>
          <a:graphicData uri="http://schemas.openxmlformats.org/presentationml/2006/ole">
            <mc:AlternateContent xmlns:mc="http://schemas.openxmlformats.org/markup-compatibility/2006">
              <mc:Choice xmlns:v="urn:schemas-microsoft-com:vml" Requires="v">
                <p:oleObj spid="_x0000_s15363" name="Формула" r:id="rId5" imgW="800100" imgH="368300" progId="Equation.3">
                  <p:embed/>
                </p:oleObj>
              </mc:Choice>
              <mc:Fallback>
                <p:oleObj name="Формула" r:id="rId5" imgW="800100" imgH="368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175" y="5734050"/>
                        <a:ext cx="1800225" cy="835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373321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179388" y="188913"/>
            <a:ext cx="8713787" cy="613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    Если момент инерции тела остается неизменным, то </a:t>
            </a:r>
            <a:r>
              <a:rPr lang="ru-RU" altLang="ru-RU" sz="2800">
                <a:solidFill>
                  <a:srgbClr val="FF0000"/>
                </a:solidFill>
                <a:latin typeface="Arial" pitchFamily="34" charset="0"/>
              </a:rPr>
              <a:t>основное уравнение динамики вращательного движения переходит в следующее:</a:t>
            </a:r>
          </a:p>
          <a:p>
            <a:pPr algn="just"/>
            <a:endParaRPr lang="en-US" altLang="ru-RU" sz="2800" i="1">
              <a:solidFill>
                <a:srgbClr val="FF0000"/>
              </a:solidFill>
              <a:latin typeface="Arial" pitchFamily="34" charset="0"/>
            </a:endParaRPr>
          </a:p>
          <a:p>
            <a:pPr algn="just"/>
            <a:r>
              <a:rPr lang="ru-RU" altLang="ru-RU" sz="2800" i="1">
                <a:solidFill>
                  <a:srgbClr val="FF0000"/>
                </a:solidFill>
                <a:latin typeface="Arial" pitchFamily="34" charset="0"/>
              </a:rPr>
              <a:t>                           </a:t>
            </a:r>
            <a:r>
              <a:rPr lang="en-US" altLang="ru-RU" sz="3200" i="1">
                <a:solidFill>
                  <a:srgbClr val="FF0000"/>
                </a:solidFill>
                <a:latin typeface="Arial" pitchFamily="34" charset="0"/>
              </a:rPr>
              <a:t>M</a:t>
            </a:r>
            <a:r>
              <a:rPr lang="ru-RU" altLang="ru-RU" sz="3200" i="1">
                <a:solidFill>
                  <a:srgbClr val="FF0000"/>
                </a:solidFill>
                <a:latin typeface="Arial" pitchFamily="34" charset="0"/>
              </a:rPr>
              <a:t> = </a:t>
            </a:r>
            <a:r>
              <a:rPr lang="en-US" altLang="ru-RU" sz="3200" i="1">
                <a:solidFill>
                  <a:srgbClr val="FF0000"/>
                </a:solidFill>
                <a:latin typeface="Arial" pitchFamily="34" charset="0"/>
              </a:rPr>
              <a:t>I</a:t>
            </a:r>
            <a:r>
              <a:rPr lang="en-US" altLang="ru-RU" sz="3200">
                <a:solidFill>
                  <a:srgbClr val="FF0000"/>
                </a:solidFill>
                <a:latin typeface="Arial" pitchFamily="34" charset="0"/>
                <a:sym typeface="Symbol" pitchFamily="18" charset="2"/>
              </a:rPr>
              <a:t></a:t>
            </a:r>
            <a:r>
              <a:rPr lang="ru-RU" altLang="ru-RU" sz="3200">
                <a:solidFill>
                  <a:srgbClr val="FF0000"/>
                </a:solidFill>
                <a:latin typeface="Arial" pitchFamily="34" charset="0"/>
              </a:rPr>
              <a:t>, </a:t>
            </a:r>
            <a:r>
              <a:rPr lang="en-US" altLang="ru-RU" sz="3200">
                <a:solidFill>
                  <a:srgbClr val="FF0000"/>
                </a:solidFill>
                <a:latin typeface="Arial" pitchFamily="34" charset="0"/>
                <a:sym typeface="Symbol" pitchFamily="18" charset="2"/>
              </a:rPr>
              <a:t></a:t>
            </a:r>
            <a:r>
              <a:rPr lang="ru-RU" altLang="ru-RU" sz="2800">
                <a:solidFill>
                  <a:srgbClr val="FF0000"/>
                </a:solidFill>
                <a:latin typeface="Arial" pitchFamily="34" charset="0"/>
              </a:rPr>
              <a:t> =          ,</a:t>
            </a:r>
          </a:p>
          <a:p>
            <a:pPr algn="just"/>
            <a:endParaRPr lang="ru-RU" altLang="ru-RU" sz="2800">
              <a:solidFill>
                <a:srgbClr val="FF0000"/>
              </a:solidFill>
              <a:latin typeface="Arial" pitchFamily="34" charset="0"/>
            </a:endParaRPr>
          </a:p>
          <a:p>
            <a:pPr algn="just"/>
            <a:r>
              <a:rPr lang="ru-RU" altLang="ru-RU" sz="2800">
                <a:solidFill>
                  <a:srgbClr val="FF0000"/>
                </a:solidFill>
                <a:latin typeface="Arial" pitchFamily="34" charset="0"/>
              </a:rPr>
              <a:t>что напоминает по форме второй закон Ньютона</a:t>
            </a:r>
            <a:r>
              <a:rPr lang="ru-RU" altLang="ru-RU" sz="2800">
                <a:latin typeface="Arial" pitchFamily="34" charset="0"/>
              </a:rPr>
              <a:t>, где роль силы играет момент силы, линейное ускорение заменено на угловое, а мерой инертности тела служит момент инерции. Физический же смысл этого уравнения и входящих в него величин принципиально отличен от второго закона Ньютона, хотя оно и есть прямое его следствие.</a:t>
            </a:r>
          </a:p>
        </p:txBody>
      </p:sp>
      <p:sp>
        <p:nvSpPr>
          <p:cNvPr id="71683"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1684" name="Object 4"/>
          <p:cNvGraphicFramePr>
            <a:graphicFrameLocks noChangeAspect="1"/>
          </p:cNvGraphicFramePr>
          <p:nvPr/>
        </p:nvGraphicFramePr>
        <p:xfrm>
          <a:off x="4716463" y="1557338"/>
          <a:ext cx="874712" cy="1319212"/>
        </p:xfrm>
        <a:graphic>
          <a:graphicData uri="http://schemas.openxmlformats.org/presentationml/2006/ole">
            <mc:AlternateContent xmlns:mc="http://schemas.openxmlformats.org/markup-compatibility/2006">
              <mc:Choice xmlns:v="urn:schemas-microsoft-com:vml" Requires="v">
                <p:oleObj spid="_x0000_s16386" name="Формула" r:id="rId3" imgW="266400" imgH="393480" progId="Equation.3">
                  <p:embed/>
                </p:oleObj>
              </mc:Choice>
              <mc:Fallback>
                <p:oleObj name="Формула" r:id="rId3" imgW="266400" imgH="3934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1557338"/>
                        <a:ext cx="874712" cy="1319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3565507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179388" y="260350"/>
            <a:ext cx="8964612" cy="607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ru-RU" altLang="ru-RU" sz="2800" b="1" i="1">
                <a:latin typeface="Arial" pitchFamily="34" charset="0"/>
              </a:rPr>
              <a:t>6.8. Расчет моментов инерции</a:t>
            </a:r>
          </a:p>
          <a:p>
            <a:pPr algn="ctr"/>
            <a:endParaRPr lang="ru-RU" altLang="ru-RU" sz="2800" b="1" i="1">
              <a:latin typeface="Arial" pitchFamily="34" charset="0"/>
            </a:endParaRPr>
          </a:p>
          <a:p>
            <a:pPr algn="just"/>
            <a:r>
              <a:rPr lang="ru-RU" altLang="ru-RU" sz="2800">
                <a:latin typeface="Arial" pitchFamily="34" charset="0"/>
              </a:rPr>
              <a:t>Момент инерции тела относительно оси можно рассчитать или измерить. По определению имеем:</a:t>
            </a:r>
          </a:p>
          <a:p>
            <a:pPr algn="just"/>
            <a:endParaRPr lang="ru-RU" altLang="ru-RU" sz="2800">
              <a:latin typeface="Arial" pitchFamily="34" charset="0"/>
            </a:endParaRPr>
          </a:p>
          <a:p>
            <a:pPr algn="just"/>
            <a:endParaRPr lang="ru-RU" altLang="ru-RU" sz="2800">
              <a:latin typeface="Arial" pitchFamily="34" charset="0"/>
            </a:endParaRPr>
          </a:p>
          <a:p>
            <a:pPr algn="just"/>
            <a:endParaRPr lang="ru-RU" altLang="ru-RU" sz="2800">
              <a:latin typeface="Arial" pitchFamily="34" charset="0"/>
            </a:endParaRPr>
          </a:p>
          <a:p>
            <a:pPr algn="just"/>
            <a:r>
              <a:rPr lang="ru-RU" altLang="ru-RU" sz="2800">
                <a:solidFill>
                  <a:srgbClr val="FF0000"/>
                </a:solidFill>
                <a:latin typeface="Arial" pitchFamily="34" charset="0"/>
              </a:rPr>
              <a:t>Если вещество распределено в теле непрерывно, то, разбив тело на бесконечно малые элементы </a:t>
            </a:r>
            <a:r>
              <a:rPr lang="ru-RU" altLang="ru-RU" sz="2800" i="1">
                <a:solidFill>
                  <a:srgbClr val="FF0000"/>
                </a:solidFill>
                <a:latin typeface="Arial" pitchFamily="34" charset="0"/>
              </a:rPr>
              <a:t>dm</a:t>
            </a:r>
            <a:r>
              <a:rPr lang="ru-RU" altLang="ru-RU" sz="2800" baseline="-25000">
                <a:solidFill>
                  <a:srgbClr val="FF0000"/>
                </a:solidFill>
                <a:latin typeface="Arial" pitchFamily="34" charset="0"/>
              </a:rPr>
              <a:t>i</a:t>
            </a:r>
            <a:r>
              <a:rPr lang="ru-RU" altLang="ru-RU" sz="2800">
                <a:solidFill>
                  <a:srgbClr val="FF0000"/>
                </a:solidFill>
                <a:latin typeface="Arial" pitchFamily="34" charset="0"/>
              </a:rPr>
              <a:t>(</a:t>
            </a:r>
            <a:r>
              <a:rPr lang="ru-RU" altLang="ru-RU" sz="2800" i="1">
                <a:solidFill>
                  <a:srgbClr val="FF0000"/>
                </a:solidFill>
                <a:latin typeface="Arial" pitchFamily="34" charset="0"/>
              </a:rPr>
              <a:t>r</a:t>
            </a:r>
            <a:r>
              <a:rPr lang="ru-RU" altLang="ru-RU" sz="2800">
                <a:solidFill>
                  <a:srgbClr val="FF0000"/>
                </a:solidFill>
                <a:latin typeface="Arial" pitchFamily="34" charset="0"/>
              </a:rPr>
              <a:t>), получим</a:t>
            </a:r>
          </a:p>
          <a:p>
            <a:pPr algn="just"/>
            <a:endParaRPr lang="ru-RU" altLang="ru-RU" sz="2800">
              <a:solidFill>
                <a:srgbClr val="FF0000"/>
              </a:solidFill>
              <a:latin typeface="Arial" pitchFamily="34" charset="0"/>
            </a:endParaRPr>
          </a:p>
          <a:p>
            <a:pPr algn="just"/>
            <a:endParaRPr lang="ru-RU" altLang="ru-RU" sz="2800">
              <a:solidFill>
                <a:srgbClr val="FF0000"/>
              </a:solidFill>
              <a:latin typeface="Arial" pitchFamily="34" charset="0"/>
            </a:endParaRPr>
          </a:p>
          <a:p>
            <a:pPr algn="just"/>
            <a:r>
              <a:rPr lang="ru-RU" altLang="ru-RU" sz="2800">
                <a:latin typeface="Arial" pitchFamily="34" charset="0"/>
              </a:rPr>
              <a:t>Интегрирование выполняется по всему объему, занимаемому телом</a:t>
            </a:r>
            <a:r>
              <a:rPr lang="ru-RU" altLang="ru-RU" sz="1800">
                <a:latin typeface="Arial" pitchFamily="34" charset="0"/>
              </a:rPr>
              <a:t>. </a:t>
            </a:r>
          </a:p>
        </p:txBody>
      </p:sp>
      <p:sp>
        <p:nvSpPr>
          <p:cNvPr id="72707"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2708" name="Object 4"/>
          <p:cNvGraphicFramePr>
            <a:graphicFrameLocks noChangeAspect="1"/>
          </p:cNvGraphicFramePr>
          <p:nvPr/>
        </p:nvGraphicFramePr>
        <p:xfrm>
          <a:off x="3563938" y="1989138"/>
          <a:ext cx="2376487" cy="1249362"/>
        </p:xfrm>
        <a:graphic>
          <a:graphicData uri="http://schemas.openxmlformats.org/presentationml/2006/ole">
            <mc:AlternateContent xmlns:mc="http://schemas.openxmlformats.org/markup-compatibility/2006">
              <mc:Choice xmlns:v="urn:schemas-microsoft-com:vml" Requires="v">
                <p:oleObj spid="_x0000_s17410" name="Формула" r:id="rId3" imgW="723586" imgH="380835" progId="Equation.3">
                  <p:embed/>
                </p:oleObj>
              </mc:Choice>
              <mc:Fallback>
                <p:oleObj name="Формула" r:id="rId3" imgW="723586" imgH="38083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938" y="1989138"/>
                        <a:ext cx="2376487" cy="1249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709"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2710" name="Object 6"/>
          <p:cNvGraphicFramePr>
            <a:graphicFrameLocks noChangeAspect="1"/>
          </p:cNvGraphicFramePr>
          <p:nvPr/>
        </p:nvGraphicFramePr>
        <p:xfrm>
          <a:off x="3708400" y="4221163"/>
          <a:ext cx="3168650" cy="1331912"/>
        </p:xfrm>
        <a:graphic>
          <a:graphicData uri="http://schemas.openxmlformats.org/presentationml/2006/ole">
            <mc:AlternateContent xmlns:mc="http://schemas.openxmlformats.org/markup-compatibility/2006">
              <mc:Choice xmlns:v="urn:schemas-microsoft-com:vml" Requires="v">
                <p:oleObj spid="_x0000_s17411" name="Формула" r:id="rId5" imgW="837836" imgH="355446" progId="Equation.3">
                  <p:embed/>
                </p:oleObj>
              </mc:Choice>
              <mc:Fallback>
                <p:oleObj name="Формула" r:id="rId5" imgW="837836" imgH="355446"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4221163"/>
                        <a:ext cx="3168650" cy="1331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69949094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179388" y="260350"/>
            <a:ext cx="8785225" cy="646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Пусть произвольные оси вращения тела проходят через точки </a:t>
            </a:r>
            <a:r>
              <a:rPr lang="ru-RU" altLang="ru-RU" sz="2800" i="1">
                <a:latin typeface="Arial" pitchFamily="34" charset="0"/>
              </a:rPr>
              <a:t>О</a:t>
            </a:r>
            <a:r>
              <a:rPr lang="ru-RU" altLang="ru-RU" sz="2800">
                <a:latin typeface="Arial" pitchFamily="34" charset="0"/>
              </a:rPr>
              <a:t> и </a:t>
            </a:r>
            <a:r>
              <a:rPr lang="ru-RU" altLang="ru-RU" sz="2800" i="1">
                <a:latin typeface="Arial" pitchFamily="34" charset="0"/>
              </a:rPr>
              <a:t>А</a:t>
            </a:r>
            <a:r>
              <a:rPr lang="ru-RU" altLang="ru-RU" sz="2800">
                <a:latin typeface="Arial" pitchFamily="34" charset="0"/>
              </a:rPr>
              <a:t>, перпендикулярно плоскости вращения (рис. 6.17).</a:t>
            </a:r>
          </a:p>
          <a:p>
            <a:r>
              <a:rPr lang="ru-RU" altLang="ru-RU" sz="2800">
                <a:latin typeface="Arial" pitchFamily="34" charset="0"/>
              </a:rPr>
              <a:t> Моменты инерции относительно </a:t>
            </a:r>
          </a:p>
          <a:p>
            <a:r>
              <a:rPr lang="ru-RU" altLang="ru-RU" sz="2800">
                <a:latin typeface="Arial" pitchFamily="34" charset="0"/>
              </a:rPr>
              <a:t>осей </a:t>
            </a:r>
            <a:r>
              <a:rPr lang="ru-RU" altLang="ru-RU" sz="2800" i="1">
                <a:latin typeface="Arial" pitchFamily="34" charset="0"/>
              </a:rPr>
              <a:t>О</a:t>
            </a:r>
            <a:r>
              <a:rPr lang="ru-RU" altLang="ru-RU" sz="2800">
                <a:latin typeface="Arial" pitchFamily="34" charset="0"/>
              </a:rPr>
              <a:t> и </a:t>
            </a:r>
            <a:r>
              <a:rPr lang="ru-RU" altLang="ru-RU" sz="2800" i="1">
                <a:latin typeface="Arial" pitchFamily="34" charset="0"/>
              </a:rPr>
              <a:t>А</a:t>
            </a:r>
            <a:r>
              <a:rPr lang="ru-RU" altLang="ru-RU" sz="2800">
                <a:latin typeface="Arial" pitchFamily="34" charset="0"/>
              </a:rPr>
              <a:t> равны:</a:t>
            </a:r>
          </a:p>
          <a:p>
            <a:endParaRPr lang="ru-RU" altLang="ru-RU" sz="2800">
              <a:latin typeface="Arial" pitchFamily="34" charset="0"/>
            </a:endParaRPr>
          </a:p>
          <a:p>
            <a:endParaRPr lang="ru-RU" altLang="ru-RU" sz="1800">
              <a:latin typeface="Arial" pitchFamily="34" charset="0"/>
            </a:endParaRPr>
          </a:p>
          <a:p>
            <a:r>
              <a:rPr lang="ru-RU" altLang="ru-RU" sz="1800">
                <a:latin typeface="Arial" pitchFamily="34" charset="0"/>
              </a:rPr>
              <a:t>.</a:t>
            </a:r>
            <a:r>
              <a:rPr lang="ru-RU" altLang="ru-RU" sz="2800">
                <a:latin typeface="Arial" pitchFamily="34" charset="0"/>
              </a:rPr>
              <a:t>Поскольку </a:t>
            </a:r>
            <a:r>
              <a:rPr lang="en-US" altLang="ru-RU" sz="2800" b="1">
                <a:latin typeface="Arial" pitchFamily="34" charset="0"/>
              </a:rPr>
              <a:t>r</a:t>
            </a:r>
            <a:r>
              <a:rPr lang="en-US" altLang="ru-RU" sz="2800">
                <a:latin typeface="Arial" pitchFamily="34" charset="0"/>
                <a:sym typeface="Symbol" pitchFamily="18" charset="2"/>
              </a:rPr>
              <a:t></a:t>
            </a:r>
            <a:r>
              <a:rPr lang="ru-RU" altLang="ru-RU" sz="2800" b="1">
                <a:latin typeface="Arial" pitchFamily="34" charset="0"/>
              </a:rPr>
              <a:t> + </a:t>
            </a:r>
            <a:r>
              <a:rPr lang="en-US" altLang="ru-RU" sz="2800" b="1">
                <a:latin typeface="Arial" pitchFamily="34" charset="0"/>
              </a:rPr>
              <a:t>a</a:t>
            </a:r>
            <a:r>
              <a:rPr lang="ru-RU" altLang="ru-RU" sz="2800" b="1">
                <a:latin typeface="Arial" pitchFamily="34" charset="0"/>
              </a:rPr>
              <a:t> = </a:t>
            </a:r>
            <a:r>
              <a:rPr lang="en-US" altLang="ru-RU" sz="2800" b="1">
                <a:latin typeface="Arial" pitchFamily="34" charset="0"/>
              </a:rPr>
              <a:t>r</a:t>
            </a:r>
            <a:r>
              <a:rPr lang="ru-RU" altLang="ru-RU" sz="2800">
                <a:latin typeface="Arial" pitchFamily="34" charset="0"/>
              </a:rPr>
              <a:t>, то имеем: </a:t>
            </a:r>
          </a:p>
          <a:p>
            <a:r>
              <a:rPr lang="ru-RU" altLang="ru-RU" sz="2800">
                <a:latin typeface="Arial" pitchFamily="34" charset="0"/>
              </a:rPr>
              <a:t>(</a:t>
            </a:r>
            <a:r>
              <a:rPr lang="en-US" altLang="ru-RU" sz="2800" i="1">
                <a:latin typeface="Arial" pitchFamily="34" charset="0"/>
              </a:rPr>
              <a:t>r</a:t>
            </a:r>
            <a:r>
              <a:rPr lang="ru-RU" altLang="ru-RU" sz="2800">
                <a:latin typeface="Arial" pitchFamily="34" charset="0"/>
              </a:rPr>
              <a:t>’)</a:t>
            </a:r>
            <a:r>
              <a:rPr lang="ru-RU" altLang="ru-RU" sz="2800" baseline="30000">
                <a:latin typeface="Arial" pitchFamily="34" charset="0"/>
              </a:rPr>
              <a:t>2</a:t>
            </a:r>
            <a:r>
              <a:rPr lang="ru-RU" altLang="ru-RU" sz="2800">
                <a:latin typeface="Arial" pitchFamily="34" charset="0"/>
              </a:rPr>
              <a:t> = </a:t>
            </a:r>
            <a:r>
              <a:rPr lang="en-US" altLang="ru-RU" sz="2800" i="1">
                <a:latin typeface="Arial" pitchFamily="34" charset="0"/>
              </a:rPr>
              <a:t>r</a:t>
            </a:r>
            <a:r>
              <a:rPr lang="ru-RU" altLang="ru-RU" sz="2800" baseline="30000">
                <a:latin typeface="Arial" pitchFamily="34" charset="0"/>
              </a:rPr>
              <a:t>2 </a:t>
            </a:r>
            <a:r>
              <a:rPr lang="ru-RU" altLang="ru-RU" sz="2800">
                <a:latin typeface="Arial" pitchFamily="34" charset="0"/>
              </a:rPr>
              <a:t>+ </a:t>
            </a:r>
            <a:r>
              <a:rPr lang="en-US" altLang="ru-RU" sz="2800" i="1">
                <a:latin typeface="Arial" pitchFamily="34" charset="0"/>
              </a:rPr>
              <a:t>a</a:t>
            </a:r>
            <a:r>
              <a:rPr lang="ru-RU" altLang="ru-RU" sz="2800" baseline="30000">
                <a:latin typeface="Arial" pitchFamily="34" charset="0"/>
              </a:rPr>
              <a:t>2</a:t>
            </a:r>
            <a:r>
              <a:rPr lang="ru-RU" altLang="ru-RU" sz="2800">
                <a:latin typeface="Arial" pitchFamily="34" charset="0"/>
              </a:rPr>
              <a:t> – 2(</a:t>
            </a:r>
            <a:r>
              <a:rPr lang="en-US" altLang="ru-RU" sz="2800" b="1">
                <a:latin typeface="Arial" pitchFamily="34" charset="0"/>
              </a:rPr>
              <a:t>r</a:t>
            </a:r>
            <a:r>
              <a:rPr lang="ru-RU" altLang="ru-RU" sz="2800" b="1">
                <a:latin typeface="Arial" pitchFamily="34" charset="0"/>
              </a:rPr>
              <a:t>,</a:t>
            </a:r>
            <a:r>
              <a:rPr lang="en-US" altLang="ru-RU" sz="2800" b="1">
                <a:latin typeface="Arial" pitchFamily="34" charset="0"/>
              </a:rPr>
              <a:t>a</a:t>
            </a:r>
            <a:r>
              <a:rPr lang="ru-RU" altLang="ru-RU" sz="2800">
                <a:latin typeface="Arial" pitchFamily="34" charset="0"/>
              </a:rPr>
              <a:t>), </a:t>
            </a:r>
          </a:p>
          <a:p>
            <a:endParaRPr lang="ru-RU" altLang="ru-RU" sz="2800">
              <a:latin typeface="Arial" pitchFamily="34" charset="0"/>
            </a:endParaRPr>
          </a:p>
          <a:p>
            <a:endParaRPr lang="ru-RU" altLang="ru-RU" sz="1800">
              <a:latin typeface="Arial" pitchFamily="34" charset="0"/>
            </a:endParaRPr>
          </a:p>
          <a:p>
            <a:endParaRPr lang="ru-RU" altLang="ru-RU" sz="1800">
              <a:latin typeface="Arial" pitchFamily="34" charset="0"/>
            </a:endParaRPr>
          </a:p>
          <a:p>
            <a:r>
              <a:rPr lang="ru-RU" altLang="ru-RU" sz="2800">
                <a:latin typeface="Arial" pitchFamily="34" charset="0"/>
              </a:rPr>
              <a:t>= </a:t>
            </a:r>
            <a:r>
              <a:rPr lang="en-US" altLang="ru-RU" sz="2800" i="1">
                <a:latin typeface="Arial" pitchFamily="34" charset="0"/>
              </a:rPr>
              <a:t>I</a:t>
            </a:r>
            <a:r>
              <a:rPr lang="ru-RU" altLang="ru-RU" sz="2800" baseline="-25000">
                <a:latin typeface="Arial" pitchFamily="34" charset="0"/>
              </a:rPr>
              <a:t>0</a:t>
            </a:r>
            <a:r>
              <a:rPr lang="ru-RU" altLang="ru-RU" sz="2800">
                <a:latin typeface="Arial" pitchFamily="34" charset="0"/>
              </a:rPr>
              <a:t> + </a:t>
            </a:r>
            <a:r>
              <a:rPr lang="en-US" altLang="ru-RU" sz="2800" i="1">
                <a:latin typeface="Arial" pitchFamily="34" charset="0"/>
              </a:rPr>
              <a:t>a</a:t>
            </a:r>
            <a:r>
              <a:rPr lang="ru-RU" altLang="ru-RU" sz="2800" baseline="30000">
                <a:latin typeface="Arial" pitchFamily="34" charset="0"/>
              </a:rPr>
              <a:t>2</a:t>
            </a:r>
            <a:r>
              <a:rPr lang="en-US" altLang="ru-RU" sz="2800" i="1">
                <a:latin typeface="Arial" pitchFamily="34" charset="0"/>
              </a:rPr>
              <a:t>M</a:t>
            </a:r>
            <a:r>
              <a:rPr lang="ru-RU" altLang="ru-RU" sz="2800">
                <a:latin typeface="Arial" pitchFamily="34" charset="0"/>
              </a:rPr>
              <a:t> – 2(</a:t>
            </a:r>
            <a:r>
              <a:rPr lang="en-US" altLang="ru-RU" sz="2800" b="1">
                <a:latin typeface="Arial" pitchFamily="34" charset="0"/>
              </a:rPr>
              <a:t>a</a:t>
            </a:r>
            <a:r>
              <a:rPr lang="ru-RU" altLang="ru-RU" sz="2800" b="1">
                <a:latin typeface="Arial" pitchFamily="34" charset="0"/>
              </a:rPr>
              <a:t>,</a:t>
            </a:r>
            <a:r>
              <a:rPr lang="en-US" altLang="ru-RU" sz="2800" i="1">
                <a:latin typeface="Arial" pitchFamily="34" charset="0"/>
              </a:rPr>
              <a:t>M</a:t>
            </a:r>
            <a:r>
              <a:rPr lang="en-US" altLang="ru-RU" sz="2800" b="1">
                <a:latin typeface="Arial" pitchFamily="34" charset="0"/>
              </a:rPr>
              <a:t>R</a:t>
            </a:r>
            <a:r>
              <a:rPr lang="ru-RU" altLang="ru-RU" sz="2800" i="1" baseline="-25000">
                <a:latin typeface="Arial" pitchFamily="34" charset="0"/>
              </a:rPr>
              <a:t>С</a:t>
            </a:r>
            <a:r>
              <a:rPr lang="ru-RU" altLang="ru-RU" sz="2800">
                <a:latin typeface="Arial" pitchFamily="34" charset="0"/>
              </a:rPr>
              <a:t>).</a:t>
            </a:r>
            <a:r>
              <a:rPr lang="ru-RU" altLang="ru-RU" sz="1800">
                <a:latin typeface="Arial" pitchFamily="34" charset="0"/>
              </a:rPr>
              <a:t> </a:t>
            </a:r>
          </a:p>
          <a:p>
            <a:r>
              <a:rPr lang="ru-RU" altLang="ru-RU" sz="2800">
                <a:latin typeface="Arial" pitchFamily="34" charset="0"/>
              </a:rPr>
              <a:t>Здесь                              </a:t>
            </a:r>
            <a:r>
              <a:rPr lang="ru-RU" altLang="ru-RU" sz="2800">
                <a:latin typeface="Arial" pitchFamily="34" charset="0"/>
                <a:sym typeface="Symbol" pitchFamily="18" charset="2"/>
              </a:rPr>
              <a:t></a:t>
            </a:r>
            <a:r>
              <a:rPr lang="ru-RU" altLang="ru-RU" sz="2800">
                <a:latin typeface="Arial" pitchFamily="34" charset="0"/>
              </a:rPr>
              <a:t> радиус-вектор центра </a:t>
            </a:r>
          </a:p>
          <a:p>
            <a:endParaRPr lang="ru-RU" altLang="ru-RU" sz="2800">
              <a:latin typeface="Arial" pitchFamily="34" charset="0"/>
            </a:endParaRPr>
          </a:p>
          <a:p>
            <a:r>
              <a:rPr lang="ru-RU" altLang="ru-RU" sz="2800">
                <a:latin typeface="Arial" pitchFamily="34" charset="0"/>
              </a:rPr>
              <a:t>масс тела относительно оси </a:t>
            </a:r>
            <a:r>
              <a:rPr lang="ru-RU" altLang="ru-RU" sz="2800" i="1">
                <a:latin typeface="Arial" pitchFamily="34" charset="0"/>
              </a:rPr>
              <a:t>О</a:t>
            </a:r>
            <a:r>
              <a:rPr lang="ru-RU" altLang="ru-RU" sz="2800">
                <a:latin typeface="Arial" pitchFamily="34" charset="0"/>
              </a:rPr>
              <a:t>.</a:t>
            </a:r>
            <a:r>
              <a:rPr lang="ru-RU" altLang="ru-RU" sz="1800">
                <a:latin typeface="Arial" pitchFamily="34" charset="0"/>
              </a:rPr>
              <a:t> </a:t>
            </a:r>
          </a:p>
        </p:txBody>
      </p:sp>
      <p:pic>
        <p:nvPicPr>
          <p:cNvPr id="73731" name="Picture 3" descr="6_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2060575"/>
            <a:ext cx="3457575"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3733" name="Object 5"/>
          <p:cNvGraphicFramePr>
            <a:graphicFrameLocks noChangeAspect="1"/>
          </p:cNvGraphicFramePr>
          <p:nvPr/>
        </p:nvGraphicFramePr>
        <p:xfrm>
          <a:off x="468313" y="2420938"/>
          <a:ext cx="4751387" cy="769937"/>
        </p:xfrm>
        <a:graphic>
          <a:graphicData uri="http://schemas.openxmlformats.org/presentationml/2006/ole">
            <mc:AlternateContent xmlns:mc="http://schemas.openxmlformats.org/markup-compatibility/2006">
              <mc:Choice xmlns:v="urn:schemas-microsoft-com:vml" Requires="v">
                <p:oleObj spid="_x0000_s18434" name="Формула" r:id="rId4" imgW="1701800" imgH="279400" progId="Equation.3">
                  <p:embed/>
                </p:oleObj>
              </mc:Choice>
              <mc:Fallback>
                <p:oleObj name="Формула" r:id="rId4" imgW="1701800" imgH="2794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2420938"/>
                        <a:ext cx="4751387" cy="769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3734"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3735" name="Object 7"/>
          <p:cNvGraphicFramePr>
            <a:graphicFrameLocks noChangeAspect="1"/>
          </p:cNvGraphicFramePr>
          <p:nvPr/>
        </p:nvGraphicFramePr>
        <p:xfrm>
          <a:off x="250825" y="4221163"/>
          <a:ext cx="5832475" cy="809625"/>
        </p:xfrm>
        <a:graphic>
          <a:graphicData uri="http://schemas.openxmlformats.org/presentationml/2006/ole">
            <mc:AlternateContent xmlns:mc="http://schemas.openxmlformats.org/markup-compatibility/2006">
              <mc:Choice xmlns:v="urn:schemas-microsoft-com:vml" Requires="v">
                <p:oleObj spid="_x0000_s18435" name="Формула" r:id="rId6" imgW="2120900" imgH="292100" progId="Equation.3">
                  <p:embed/>
                </p:oleObj>
              </mc:Choice>
              <mc:Fallback>
                <p:oleObj name="Формула" r:id="rId6" imgW="2120900" imgH="2921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25" y="4221163"/>
                        <a:ext cx="5832475"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3736"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3737" name="Object 9"/>
          <p:cNvGraphicFramePr>
            <a:graphicFrameLocks noChangeAspect="1"/>
          </p:cNvGraphicFramePr>
          <p:nvPr/>
        </p:nvGraphicFramePr>
        <p:xfrm>
          <a:off x="1331913" y="5373688"/>
          <a:ext cx="2808287" cy="755650"/>
        </p:xfrm>
        <a:graphic>
          <a:graphicData uri="http://schemas.openxmlformats.org/presentationml/2006/ole">
            <mc:AlternateContent xmlns:mc="http://schemas.openxmlformats.org/markup-compatibility/2006">
              <mc:Choice xmlns:v="urn:schemas-microsoft-com:vml" Requires="v">
                <p:oleObj spid="_x0000_s18436" name="Формула" r:id="rId8" imgW="990170" imgH="266584" progId="Equation.3">
                  <p:embed/>
                </p:oleObj>
              </mc:Choice>
              <mc:Fallback>
                <p:oleObj name="Формула" r:id="rId8" imgW="990170" imgH="266584"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1913" y="5373688"/>
                        <a:ext cx="2808287" cy="75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207189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0" y="0"/>
            <a:ext cx="9144000" cy="692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Если ось </a:t>
            </a:r>
            <a:r>
              <a:rPr lang="en-US" altLang="ru-RU" sz="2800" i="1">
                <a:latin typeface="Arial" pitchFamily="34" charset="0"/>
              </a:rPr>
              <a:t>O</a:t>
            </a:r>
            <a:r>
              <a:rPr lang="ru-RU" altLang="ru-RU" sz="2800">
                <a:latin typeface="Arial" pitchFamily="34" charset="0"/>
              </a:rPr>
              <a:t> проходит через центр масс тела, то</a:t>
            </a:r>
            <a:r>
              <a:rPr lang="en-US" altLang="ru-RU" sz="2800">
                <a:latin typeface="Arial" pitchFamily="34" charset="0"/>
              </a:rPr>
              <a:t> </a:t>
            </a:r>
            <a:r>
              <a:rPr lang="ru-RU" altLang="ru-RU" sz="2800" i="1">
                <a:latin typeface="Arial" pitchFamily="34" charset="0"/>
              </a:rPr>
              <a:t>R</a:t>
            </a:r>
            <a:r>
              <a:rPr lang="ru-RU" altLang="ru-RU" sz="2800" i="1" baseline="-25000">
                <a:latin typeface="Arial" pitchFamily="34" charset="0"/>
              </a:rPr>
              <a:t>C</a:t>
            </a:r>
            <a:r>
              <a:rPr lang="ru-RU" altLang="ru-RU" sz="2800">
                <a:latin typeface="Arial" pitchFamily="34" charset="0"/>
              </a:rPr>
              <a:t> = 0 и полученное соотношение упрощается:</a:t>
            </a:r>
            <a:endParaRPr lang="en-US" altLang="ru-RU" sz="2800" i="1">
              <a:latin typeface="Arial" pitchFamily="34" charset="0"/>
            </a:endParaRPr>
          </a:p>
          <a:p>
            <a:pPr algn="ctr"/>
            <a:r>
              <a:rPr lang="en-US" altLang="ru-RU" sz="2800" i="1">
                <a:solidFill>
                  <a:srgbClr val="FF0000"/>
                </a:solidFill>
                <a:latin typeface="Arial" pitchFamily="34" charset="0"/>
              </a:rPr>
              <a:t>I</a:t>
            </a:r>
            <a:r>
              <a:rPr lang="en-US" altLang="ru-RU" sz="2800" i="1" baseline="-25000">
                <a:solidFill>
                  <a:srgbClr val="FF0000"/>
                </a:solidFill>
                <a:latin typeface="Arial" pitchFamily="34" charset="0"/>
              </a:rPr>
              <a:t>A</a:t>
            </a:r>
            <a:r>
              <a:rPr lang="ru-RU" altLang="ru-RU" sz="2800">
                <a:solidFill>
                  <a:srgbClr val="FF0000"/>
                </a:solidFill>
                <a:latin typeface="Arial" pitchFamily="34" charset="0"/>
              </a:rPr>
              <a:t> = </a:t>
            </a:r>
            <a:r>
              <a:rPr lang="en-US" altLang="ru-RU" sz="2800" i="1">
                <a:solidFill>
                  <a:srgbClr val="FF0000"/>
                </a:solidFill>
                <a:latin typeface="Arial" pitchFamily="34" charset="0"/>
              </a:rPr>
              <a:t>I</a:t>
            </a:r>
            <a:r>
              <a:rPr lang="en-US" altLang="ru-RU" sz="2800" i="1" baseline="-25000">
                <a:solidFill>
                  <a:srgbClr val="FF0000"/>
                </a:solidFill>
                <a:latin typeface="Arial" pitchFamily="34" charset="0"/>
              </a:rPr>
              <a:t>C</a:t>
            </a:r>
            <a:r>
              <a:rPr lang="ru-RU" altLang="ru-RU" sz="2800" baseline="-25000">
                <a:solidFill>
                  <a:srgbClr val="FF0000"/>
                </a:solidFill>
                <a:latin typeface="Arial" pitchFamily="34" charset="0"/>
              </a:rPr>
              <a:t> </a:t>
            </a:r>
            <a:r>
              <a:rPr lang="ru-RU" altLang="ru-RU" sz="2800">
                <a:solidFill>
                  <a:srgbClr val="FF0000"/>
                </a:solidFill>
                <a:latin typeface="Arial" pitchFamily="34" charset="0"/>
              </a:rPr>
              <a:t>+</a:t>
            </a:r>
            <a:r>
              <a:rPr lang="ru-RU" altLang="ru-RU" sz="2800" i="1">
                <a:solidFill>
                  <a:srgbClr val="FF0000"/>
                </a:solidFill>
                <a:latin typeface="Arial" pitchFamily="34" charset="0"/>
              </a:rPr>
              <a:t> </a:t>
            </a:r>
            <a:r>
              <a:rPr lang="en-US" altLang="ru-RU" sz="2800" i="1">
                <a:solidFill>
                  <a:srgbClr val="FF0000"/>
                </a:solidFill>
                <a:latin typeface="Arial" pitchFamily="34" charset="0"/>
              </a:rPr>
              <a:t>a</a:t>
            </a:r>
            <a:r>
              <a:rPr lang="ru-RU" altLang="ru-RU" sz="2800" baseline="30000">
                <a:solidFill>
                  <a:srgbClr val="FF0000"/>
                </a:solidFill>
                <a:latin typeface="Arial" pitchFamily="34" charset="0"/>
              </a:rPr>
              <a:t>2</a:t>
            </a:r>
            <a:r>
              <a:rPr lang="en-US" altLang="ru-RU" sz="2800" i="1">
                <a:solidFill>
                  <a:srgbClr val="FF0000"/>
                </a:solidFill>
                <a:latin typeface="Arial" pitchFamily="34" charset="0"/>
              </a:rPr>
              <a:t>M</a:t>
            </a:r>
            <a:r>
              <a:rPr lang="ru-RU" altLang="ru-RU" sz="2800">
                <a:solidFill>
                  <a:srgbClr val="FF0000"/>
                </a:solidFill>
                <a:latin typeface="Arial" pitchFamily="34" charset="0"/>
              </a:rPr>
              <a:t> </a:t>
            </a:r>
            <a:endParaRPr lang="ru-RU" altLang="ko-KR" sz="2800">
              <a:solidFill>
                <a:srgbClr val="FF0000"/>
              </a:solidFill>
              <a:latin typeface="Arial" pitchFamily="34" charset="0"/>
            </a:endParaRPr>
          </a:p>
          <a:p>
            <a:pPr algn="just"/>
            <a:r>
              <a:rPr lang="ru-RU" altLang="ko-KR" sz="2800">
                <a:latin typeface="Arial" pitchFamily="34" charset="0"/>
              </a:rPr>
              <a:t>– </a:t>
            </a:r>
            <a:r>
              <a:rPr lang="ru-RU" altLang="ko-KR" sz="2800">
                <a:solidFill>
                  <a:srgbClr val="FF0000"/>
                </a:solidFill>
                <a:latin typeface="Arial" pitchFamily="34" charset="0"/>
              </a:rPr>
              <a:t>момент инерции тела относительно произвольной оси </a:t>
            </a:r>
            <a:r>
              <a:rPr lang="ru-RU" altLang="ko-KR" sz="2800" i="1">
                <a:solidFill>
                  <a:srgbClr val="FF0000"/>
                </a:solidFill>
                <a:latin typeface="Arial" pitchFamily="34" charset="0"/>
              </a:rPr>
              <a:t>А</a:t>
            </a:r>
            <a:r>
              <a:rPr lang="ru-RU" altLang="ko-KR" sz="2800">
                <a:solidFill>
                  <a:srgbClr val="FF0000"/>
                </a:solidFill>
                <a:latin typeface="Arial" pitchFamily="34" charset="0"/>
              </a:rPr>
              <a:t> равен моменту инерции его относительно оси </a:t>
            </a:r>
            <a:r>
              <a:rPr lang="ru-RU" altLang="ko-KR" sz="2800" i="1">
                <a:solidFill>
                  <a:srgbClr val="FF0000"/>
                </a:solidFill>
                <a:latin typeface="Arial" pitchFamily="34" charset="0"/>
              </a:rPr>
              <a:t>C</a:t>
            </a:r>
            <a:r>
              <a:rPr lang="ru-RU" altLang="ko-KR" sz="2800">
                <a:solidFill>
                  <a:srgbClr val="FF0000"/>
                </a:solidFill>
                <a:latin typeface="Arial" pitchFamily="34" charset="0"/>
              </a:rPr>
              <a:t>, проходящей через центр масс, плюс произведение </a:t>
            </a:r>
            <a:r>
              <a:rPr lang="ru-RU" altLang="ko-KR" sz="2800" i="1">
                <a:solidFill>
                  <a:srgbClr val="FF0000"/>
                </a:solidFill>
                <a:latin typeface="Arial" pitchFamily="34" charset="0"/>
              </a:rPr>
              <a:t>Ma</a:t>
            </a:r>
            <a:r>
              <a:rPr lang="ru-RU" altLang="ko-KR" sz="2800" baseline="30000">
                <a:solidFill>
                  <a:srgbClr val="FF0000"/>
                </a:solidFill>
                <a:latin typeface="Arial" pitchFamily="34" charset="0"/>
              </a:rPr>
              <a:t>2</a:t>
            </a:r>
            <a:r>
              <a:rPr lang="ru-RU" altLang="ko-KR" sz="2800">
                <a:solidFill>
                  <a:srgbClr val="FF0000"/>
                </a:solidFill>
                <a:latin typeface="Arial" pitchFamily="34" charset="0"/>
              </a:rPr>
              <a:t>, где </a:t>
            </a:r>
            <a:r>
              <a:rPr lang="ru-RU" altLang="ko-KR" sz="2800" i="1">
                <a:solidFill>
                  <a:srgbClr val="FF0000"/>
                </a:solidFill>
                <a:latin typeface="Arial" pitchFamily="34" charset="0"/>
              </a:rPr>
              <a:t>M</a:t>
            </a:r>
            <a:r>
              <a:rPr lang="ru-RU" altLang="ko-KR" sz="2800">
                <a:solidFill>
                  <a:srgbClr val="FF0000"/>
                </a:solidFill>
                <a:latin typeface="Arial" pitchFamily="34" charset="0"/>
              </a:rPr>
              <a:t> – масса тела, </a:t>
            </a:r>
            <a:r>
              <a:rPr lang="ru-RU" altLang="ko-KR" sz="2800" i="1">
                <a:solidFill>
                  <a:srgbClr val="FF0000"/>
                </a:solidFill>
                <a:latin typeface="Arial" pitchFamily="34" charset="0"/>
              </a:rPr>
              <a:t>a</a:t>
            </a:r>
            <a:r>
              <a:rPr lang="ru-RU" altLang="ko-KR" sz="2800">
                <a:solidFill>
                  <a:srgbClr val="FF0000"/>
                </a:solidFill>
                <a:latin typeface="Arial" pitchFamily="34" charset="0"/>
              </a:rPr>
              <a:t> – расстояние между данными параллельными осями</a:t>
            </a:r>
            <a:r>
              <a:rPr lang="ru-RU" altLang="ko-KR" sz="2800">
                <a:latin typeface="Arial" pitchFamily="34" charset="0"/>
              </a:rPr>
              <a:t>. То есть момент стержня относительно оси (</a:t>
            </a:r>
            <a:r>
              <a:rPr lang="ru-RU" altLang="ko-KR" sz="2800" i="1">
                <a:latin typeface="Arial" pitchFamily="34" charset="0"/>
              </a:rPr>
              <a:t>АА</a:t>
            </a:r>
            <a:r>
              <a:rPr lang="ru-RU" altLang="ko-KR" sz="2800">
                <a:latin typeface="Arial" pitchFamily="34" charset="0"/>
              </a:rPr>
              <a:t>) равен моменту инерции стержня относительно оси (</a:t>
            </a:r>
            <a:r>
              <a:rPr lang="ru-RU" altLang="ko-KR" sz="2800" i="1">
                <a:latin typeface="Arial" pitchFamily="34" charset="0"/>
              </a:rPr>
              <a:t>ОО</a:t>
            </a:r>
            <a:r>
              <a:rPr lang="ru-RU" altLang="ko-KR" sz="2800">
                <a:latin typeface="Arial" pitchFamily="34" charset="0"/>
              </a:rPr>
              <a:t>), проходящей через центр масс, плюс произведение массы стержня на квадрат расстояния между осями. Это утверждение называется </a:t>
            </a:r>
            <a:r>
              <a:rPr lang="ru-RU" altLang="ko-KR" sz="2800" i="1">
                <a:solidFill>
                  <a:srgbClr val="FF0000"/>
                </a:solidFill>
                <a:latin typeface="Arial" pitchFamily="34" charset="0"/>
              </a:rPr>
              <a:t>теоремой о параллельном переносе оси</a:t>
            </a:r>
            <a:r>
              <a:rPr lang="ru-RU" altLang="ko-KR" sz="2800">
                <a:solidFill>
                  <a:srgbClr val="FF0000"/>
                </a:solidFill>
                <a:latin typeface="Arial" pitchFamily="34" charset="0"/>
              </a:rPr>
              <a:t> или теоремой Штейнера</a:t>
            </a:r>
            <a:r>
              <a:rPr lang="ru-RU" altLang="ko-KR" sz="2800">
                <a:latin typeface="Arial" pitchFamily="34" charset="0"/>
              </a:rPr>
              <a:t> (Якоб Штейнер, швейцарский геометр, 1796 </a:t>
            </a:r>
            <a:r>
              <a:rPr lang="ru-RU" altLang="ko-KR" sz="2800">
                <a:latin typeface="Arial" pitchFamily="34" charset="0"/>
                <a:sym typeface="Symbol" pitchFamily="18" charset="2"/>
              </a:rPr>
              <a:t></a:t>
            </a:r>
            <a:r>
              <a:rPr lang="ru-RU" altLang="ko-KR" sz="2800">
                <a:latin typeface="Arial" pitchFamily="34" charset="0"/>
              </a:rPr>
              <a:t> 1863).</a:t>
            </a:r>
            <a:r>
              <a:rPr lang="ru-RU" altLang="ko-KR" sz="1800">
                <a:latin typeface="Arial" pitchFamily="34" charset="0"/>
              </a:rPr>
              <a:t> </a:t>
            </a:r>
            <a:endParaRPr lang="ru-RU" altLang="ru-RU" sz="1800">
              <a:latin typeface="Arial" pitchFamily="34" charset="0"/>
            </a:endParaRPr>
          </a:p>
        </p:txBody>
      </p:sp>
    </p:spTree>
    <p:extLst>
      <p:ext uri="{BB962C8B-B14F-4D97-AF65-F5344CB8AC3E}">
        <p14:creationId xmlns:p14="http://schemas.microsoft.com/office/powerpoint/2010/main" val="35334319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0" y="0"/>
            <a:ext cx="9144000" cy="97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76176" anchor="ctr">
            <a:spAutoFit/>
          </a:bodyPr>
          <a:lstStyle/>
          <a:p>
            <a:r>
              <a:rPr lang="ru-RU" altLang="ru-RU" sz="2800" b="1">
                <a:cs typeface="Times New Roman" pitchFamily="18" charset="0"/>
              </a:rPr>
              <a:t>Моменты инерции некоторых распространенных тел     </a:t>
            </a:r>
          </a:p>
          <a:p>
            <a:pPr eaLnBrk="0" hangingPunct="0"/>
            <a:r>
              <a:rPr lang="ru-RU" altLang="ru-RU" sz="2800" b="1">
                <a:cs typeface="Times New Roman" pitchFamily="18" charset="0"/>
              </a:rPr>
              <a:t>(относительно указанных на рисунках осей)</a:t>
            </a:r>
            <a:endParaRPr lang="ru-RU" altLang="ru-RU" sz="2800">
              <a:latin typeface="Arial" pitchFamily="34" charset="0"/>
            </a:endParaRPr>
          </a:p>
        </p:txBody>
      </p:sp>
      <p:sp>
        <p:nvSpPr>
          <p:cNvPr id="75779" name="Rectangle 3"/>
          <p:cNvSpPr>
            <a:spLocks noChangeArrowheads="1"/>
          </p:cNvSpPr>
          <p:nvPr/>
        </p:nvSpPr>
        <p:spPr bwMode="auto">
          <a:xfrm>
            <a:off x="0" y="973138"/>
            <a:ext cx="9112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pic>
        <p:nvPicPr>
          <p:cNvPr id="75780" name="Picture 4" descr="Tab_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0" y="1052513"/>
            <a:ext cx="1311275" cy="1470025"/>
          </a:xfrm>
          <a:prstGeom prst="rect">
            <a:avLst/>
          </a:prstGeom>
          <a:noFill/>
          <a:extLst>
            <a:ext uri="{909E8E84-426E-40DD-AFC4-6F175D3DCCD1}">
              <a14:hiddenFill xmlns:a14="http://schemas.microsoft.com/office/drawing/2010/main">
                <a:solidFill>
                  <a:srgbClr val="FFFFFF"/>
                </a:solidFill>
              </a14:hiddenFill>
            </a:ext>
          </a:extLst>
        </p:spPr>
      </p:pic>
      <p:sp>
        <p:nvSpPr>
          <p:cNvPr id="75781" name="Rectangle 5"/>
          <p:cNvSpPr>
            <a:spLocks noChangeArrowheads="1"/>
          </p:cNvSpPr>
          <p:nvPr/>
        </p:nvSpPr>
        <p:spPr bwMode="auto">
          <a:xfrm>
            <a:off x="0" y="973138"/>
            <a:ext cx="11842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graphicFrame>
        <p:nvGraphicFramePr>
          <p:cNvPr id="75782" name="Object 6"/>
          <p:cNvGraphicFramePr>
            <a:graphicFrameLocks noChangeAspect="1"/>
          </p:cNvGraphicFramePr>
          <p:nvPr/>
        </p:nvGraphicFramePr>
        <p:xfrm>
          <a:off x="539750" y="3216275"/>
          <a:ext cx="1871663" cy="885825"/>
        </p:xfrm>
        <a:graphic>
          <a:graphicData uri="http://schemas.openxmlformats.org/presentationml/2006/ole">
            <mc:AlternateContent xmlns:mc="http://schemas.openxmlformats.org/markup-compatibility/2006">
              <mc:Choice xmlns:v="urn:schemas-microsoft-com:vml" Requires="v">
                <p:oleObj spid="_x0000_s19458" name="Формула" r:id="rId4" imgW="723586" imgH="342751" progId="Equation.3">
                  <p:embed/>
                </p:oleObj>
              </mc:Choice>
              <mc:Fallback>
                <p:oleObj name="Формула" r:id="rId4" imgW="723586" imgH="342751"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3216275"/>
                        <a:ext cx="1871663" cy="885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783" name="Rectangle 7"/>
          <p:cNvSpPr>
            <a:spLocks noChangeArrowheads="1"/>
          </p:cNvSpPr>
          <p:nvPr/>
        </p:nvSpPr>
        <p:spPr bwMode="auto">
          <a:xfrm>
            <a:off x="0" y="973138"/>
            <a:ext cx="9112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ru-RU" sz="1000">
                <a:cs typeface="Times New Roman" pitchFamily="18" charset="0"/>
              </a:rPr>
              <a:t>   </a:t>
            </a:r>
            <a:endParaRPr lang="en-US" altLang="ru-RU" sz="1800">
              <a:latin typeface="Arial" pitchFamily="34" charset="0"/>
            </a:endParaRPr>
          </a:p>
        </p:txBody>
      </p:sp>
      <p:pic>
        <p:nvPicPr>
          <p:cNvPr id="75784" name="Picture 8" descr="Tab_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6238" y="2924175"/>
            <a:ext cx="1098550" cy="1223963"/>
          </a:xfrm>
          <a:prstGeom prst="rect">
            <a:avLst/>
          </a:prstGeom>
          <a:noFill/>
          <a:extLst>
            <a:ext uri="{909E8E84-426E-40DD-AFC4-6F175D3DCCD1}">
              <a14:hiddenFill xmlns:a14="http://schemas.microsoft.com/office/drawing/2010/main">
                <a:solidFill>
                  <a:srgbClr val="FFFFFF"/>
                </a:solidFill>
              </a14:hiddenFill>
            </a:ext>
          </a:extLst>
        </p:spPr>
      </p:pic>
      <p:sp>
        <p:nvSpPr>
          <p:cNvPr id="75785" name="Rectangle 9"/>
          <p:cNvSpPr>
            <a:spLocks noChangeArrowheads="1"/>
          </p:cNvSpPr>
          <p:nvPr/>
        </p:nvSpPr>
        <p:spPr bwMode="auto">
          <a:xfrm>
            <a:off x="0" y="973138"/>
            <a:ext cx="11842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graphicFrame>
        <p:nvGraphicFramePr>
          <p:cNvPr id="75786" name="Object 10"/>
          <p:cNvGraphicFramePr>
            <a:graphicFrameLocks noChangeAspect="1"/>
          </p:cNvGraphicFramePr>
          <p:nvPr/>
        </p:nvGraphicFramePr>
        <p:xfrm>
          <a:off x="5076825" y="1125538"/>
          <a:ext cx="915988" cy="1150937"/>
        </p:xfrm>
        <a:graphic>
          <a:graphicData uri="http://schemas.openxmlformats.org/presentationml/2006/ole">
            <mc:AlternateContent xmlns:mc="http://schemas.openxmlformats.org/markup-compatibility/2006">
              <mc:Choice xmlns:v="urn:schemas-microsoft-com:vml" Requires="v">
                <p:oleObj spid="_x0000_s19459" name="Формула" r:id="rId7" imgW="291973" imgH="368140" progId="Equation.3">
                  <p:embed/>
                </p:oleObj>
              </mc:Choice>
              <mc:Fallback>
                <p:oleObj name="Формула" r:id="rId7" imgW="291973" imgH="3681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6825" y="1125538"/>
                        <a:ext cx="915988" cy="1150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787" name="Rectangle 11"/>
          <p:cNvSpPr>
            <a:spLocks noChangeArrowheads="1"/>
          </p:cNvSpPr>
          <p:nvPr/>
        </p:nvSpPr>
        <p:spPr bwMode="auto">
          <a:xfrm>
            <a:off x="0" y="973138"/>
            <a:ext cx="9112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pic>
        <p:nvPicPr>
          <p:cNvPr id="75788" name="Picture 12" descr="Tab_6c"/>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59563" y="1112838"/>
            <a:ext cx="1584325" cy="1100137"/>
          </a:xfrm>
          <a:prstGeom prst="rect">
            <a:avLst/>
          </a:prstGeom>
          <a:noFill/>
          <a:extLst>
            <a:ext uri="{909E8E84-426E-40DD-AFC4-6F175D3DCCD1}">
              <a14:hiddenFill xmlns:a14="http://schemas.microsoft.com/office/drawing/2010/main">
                <a:solidFill>
                  <a:srgbClr val="FFFFFF"/>
                </a:solidFill>
              </a14:hiddenFill>
            </a:ext>
          </a:extLst>
        </p:spPr>
      </p:pic>
      <p:sp>
        <p:nvSpPr>
          <p:cNvPr id="75789" name="Rectangle 13"/>
          <p:cNvSpPr>
            <a:spLocks noChangeArrowheads="1"/>
          </p:cNvSpPr>
          <p:nvPr/>
        </p:nvSpPr>
        <p:spPr bwMode="auto">
          <a:xfrm>
            <a:off x="0" y="973138"/>
            <a:ext cx="11842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graphicFrame>
        <p:nvGraphicFramePr>
          <p:cNvPr id="75790" name="Object 14"/>
          <p:cNvGraphicFramePr>
            <a:graphicFrameLocks noChangeAspect="1"/>
          </p:cNvGraphicFramePr>
          <p:nvPr/>
        </p:nvGraphicFramePr>
        <p:xfrm>
          <a:off x="5076825" y="2636838"/>
          <a:ext cx="947738" cy="1223962"/>
        </p:xfrm>
        <a:graphic>
          <a:graphicData uri="http://schemas.openxmlformats.org/presentationml/2006/ole">
            <mc:AlternateContent xmlns:mc="http://schemas.openxmlformats.org/markup-compatibility/2006">
              <mc:Choice xmlns:v="urn:schemas-microsoft-com:vml" Requires="v">
                <p:oleObj spid="_x0000_s19460" name="Формула" r:id="rId10" imgW="291973" imgH="380835" progId="Equation.3">
                  <p:embed/>
                </p:oleObj>
              </mc:Choice>
              <mc:Fallback>
                <p:oleObj name="Формула" r:id="rId10" imgW="291973" imgH="380835"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76825" y="2636838"/>
                        <a:ext cx="947738" cy="1223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791" name="Rectangle 15"/>
          <p:cNvSpPr>
            <a:spLocks noChangeArrowheads="1"/>
          </p:cNvSpPr>
          <p:nvPr/>
        </p:nvSpPr>
        <p:spPr bwMode="auto">
          <a:xfrm>
            <a:off x="0" y="973138"/>
            <a:ext cx="9112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pic>
        <p:nvPicPr>
          <p:cNvPr id="75792" name="Picture 16" descr="Tab_6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77050" y="2579688"/>
            <a:ext cx="1439863" cy="1006475"/>
          </a:xfrm>
          <a:prstGeom prst="rect">
            <a:avLst/>
          </a:prstGeom>
          <a:noFill/>
          <a:extLst>
            <a:ext uri="{909E8E84-426E-40DD-AFC4-6F175D3DCCD1}">
              <a14:hiddenFill xmlns:a14="http://schemas.microsoft.com/office/drawing/2010/main">
                <a:solidFill>
                  <a:srgbClr val="FFFFFF"/>
                </a:solidFill>
              </a14:hiddenFill>
            </a:ext>
          </a:extLst>
        </p:spPr>
      </p:pic>
      <p:sp>
        <p:nvSpPr>
          <p:cNvPr id="75793" name="Rectangle 17"/>
          <p:cNvSpPr>
            <a:spLocks noChangeArrowheads="1"/>
          </p:cNvSpPr>
          <p:nvPr/>
        </p:nvSpPr>
        <p:spPr bwMode="auto">
          <a:xfrm>
            <a:off x="0" y="973138"/>
            <a:ext cx="11842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graphicFrame>
        <p:nvGraphicFramePr>
          <p:cNvPr id="75794" name="Object 18"/>
          <p:cNvGraphicFramePr>
            <a:graphicFrameLocks noChangeAspect="1"/>
          </p:cNvGraphicFramePr>
          <p:nvPr/>
        </p:nvGraphicFramePr>
        <p:xfrm>
          <a:off x="4643438" y="4005263"/>
          <a:ext cx="1223962" cy="1104900"/>
        </p:xfrm>
        <a:graphic>
          <a:graphicData uri="http://schemas.openxmlformats.org/presentationml/2006/ole">
            <mc:AlternateContent xmlns:mc="http://schemas.openxmlformats.org/markup-compatibility/2006">
              <mc:Choice xmlns:v="urn:schemas-microsoft-com:vml" Requires="v">
                <p:oleObj spid="_x0000_s19461" name="Формула" r:id="rId13" imgW="393359" imgH="355292" progId="Equation.3">
                  <p:embed/>
                </p:oleObj>
              </mc:Choice>
              <mc:Fallback>
                <p:oleObj name="Формула" r:id="rId13" imgW="393359" imgH="355292"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43438" y="4005263"/>
                        <a:ext cx="1223962" cy="1104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795" name="Rectangle 19"/>
          <p:cNvSpPr>
            <a:spLocks noChangeArrowheads="1"/>
          </p:cNvSpPr>
          <p:nvPr/>
        </p:nvSpPr>
        <p:spPr bwMode="auto">
          <a:xfrm>
            <a:off x="0" y="973138"/>
            <a:ext cx="11842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indent="222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fontAlgn="base">
              <a:spcBef>
                <a:spcPct val="0"/>
              </a:spcBef>
              <a:spcAft>
                <a:spcPct val="0"/>
              </a:spcAft>
              <a:defRPr sz="2400">
                <a:solidFill>
                  <a:schemeClr val="tx1"/>
                </a:solidFill>
                <a:latin typeface="Times New Roman" pitchFamily="18" charset="0"/>
              </a:defRPr>
            </a:lvl6pPr>
            <a:lvl7pPr fontAlgn="base">
              <a:spcBef>
                <a:spcPct val="0"/>
              </a:spcBef>
              <a:spcAft>
                <a:spcPct val="0"/>
              </a:spcAft>
              <a:defRPr sz="2400">
                <a:solidFill>
                  <a:schemeClr val="tx1"/>
                </a:solidFill>
                <a:latin typeface="Times New Roman" pitchFamily="18" charset="0"/>
              </a:defRPr>
            </a:lvl7pPr>
            <a:lvl8pPr fontAlgn="base">
              <a:spcBef>
                <a:spcPct val="0"/>
              </a:spcBef>
              <a:spcAft>
                <a:spcPct val="0"/>
              </a:spcAft>
              <a:defRPr sz="2400">
                <a:solidFill>
                  <a:schemeClr val="tx1"/>
                </a:solidFill>
                <a:latin typeface="Times New Roman" pitchFamily="18" charset="0"/>
              </a:defRPr>
            </a:lvl8pPr>
            <a:lvl9pPr fontAlgn="base">
              <a:spcBef>
                <a:spcPct val="0"/>
              </a:spcBef>
              <a:spcAft>
                <a:spcPct val="0"/>
              </a:spcAft>
              <a:defRPr sz="2400">
                <a:solidFill>
                  <a:schemeClr val="tx1"/>
                </a:solidFill>
                <a:latin typeface="Times New Roman" pitchFamily="18" charset="0"/>
              </a:defRPr>
            </a:lvl9pPr>
          </a:lstStyle>
          <a:p>
            <a:endParaRPr lang="ru-RU" altLang="ru-RU" sz="1800">
              <a:latin typeface="Arial" pitchFamily="34" charset="0"/>
            </a:endParaRPr>
          </a:p>
        </p:txBody>
      </p:sp>
      <p:graphicFrame>
        <p:nvGraphicFramePr>
          <p:cNvPr id="75796" name="Object 20"/>
          <p:cNvGraphicFramePr>
            <a:graphicFrameLocks noChangeAspect="1"/>
          </p:cNvGraphicFramePr>
          <p:nvPr/>
        </p:nvGraphicFramePr>
        <p:xfrm>
          <a:off x="4716463" y="5084763"/>
          <a:ext cx="1296987" cy="1169987"/>
        </p:xfrm>
        <a:graphic>
          <a:graphicData uri="http://schemas.openxmlformats.org/presentationml/2006/ole">
            <mc:AlternateContent xmlns:mc="http://schemas.openxmlformats.org/markup-compatibility/2006">
              <mc:Choice xmlns:v="urn:schemas-microsoft-com:vml" Requires="v">
                <p:oleObj spid="_x0000_s19462" name="Формула" r:id="rId15" imgW="393359" imgH="355292" progId="Equation.3">
                  <p:embed/>
                </p:oleObj>
              </mc:Choice>
              <mc:Fallback>
                <p:oleObj name="Формула" r:id="rId15" imgW="393359" imgH="355292"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16463" y="5084763"/>
                        <a:ext cx="1296987" cy="1169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797" name="Rectangle 21"/>
          <p:cNvSpPr>
            <a:spLocks noChangeArrowheads="1"/>
          </p:cNvSpPr>
          <p:nvPr/>
        </p:nvSpPr>
        <p:spPr bwMode="auto">
          <a:xfrm>
            <a:off x="0" y="973138"/>
            <a:ext cx="9112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pic>
        <p:nvPicPr>
          <p:cNvPr id="75798" name="Picture 22" descr="Tab_6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19925" y="3860800"/>
            <a:ext cx="1147763" cy="1800225"/>
          </a:xfrm>
          <a:prstGeom prst="rect">
            <a:avLst/>
          </a:prstGeom>
          <a:noFill/>
          <a:extLst>
            <a:ext uri="{909E8E84-426E-40DD-AFC4-6F175D3DCCD1}">
              <a14:hiddenFill xmlns:a14="http://schemas.microsoft.com/office/drawing/2010/main">
                <a:solidFill>
                  <a:srgbClr val="FFFFFF"/>
                </a:solidFill>
              </a14:hiddenFill>
            </a:ext>
          </a:extLst>
        </p:spPr>
      </p:pic>
      <p:sp>
        <p:nvSpPr>
          <p:cNvPr id="75799" name="Rectangle 23"/>
          <p:cNvSpPr>
            <a:spLocks noChangeArrowheads="1"/>
          </p:cNvSpPr>
          <p:nvPr/>
        </p:nvSpPr>
        <p:spPr bwMode="auto">
          <a:xfrm>
            <a:off x="0" y="973138"/>
            <a:ext cx="11842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indent="222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fontAlgn="base">
              <a:spcBef>
                <a:spcPct val="0"/>
              </a:spcBef>
              <a:spcAft>
                <a:spcPct val="0"/>
              </a:spcAft>
              <a:defRPr sz="2400">
                <a:solidFill>
                  <a:schemeClr val="tx1"/>
                </a:solidFill>
                <a:latin typeface="Times New Roman" pitchFamily="18" charset="0"/>
              </a:defRPr>
            </a:lvl6pPr>
            <a:lvl7pPr fontAlgn="base">
              <a:spcBef>
                <a:spcPct val="0"/>
              </a:spcBef>
              <a:spcAft>
                <a:spcPct val="0"/>
              </a:spcAft>
              <a:defRPr sz="2400">
                <a:solidFill>
                  <a:schemeClr val="tx1"/>
                </a:solidFill>
                <a:latin typeface="Times New Roman" pitchFamily="18" charset="0"/>
              </a:defRPr>
            </a:lvl7pPr>
            <a:lvl8pPr fontAlgn="base">
              <a:spcBef>
                <a:spcPct val="0"/>
              </a:spcBef>
              <a:spcAft>
                <a:spcPct val="0"/>
              </a:spcAft>
              <a:defRPr sz="2400">
                <a:solidFill>
                  <a:schemeClr val="tx1"/>
                </a:solidFill>
                <a:latin typeface="Times New Roman" pitchFamily="18" charset="0"/>
              </a:defRPr>
            </a:lvl8pPr>
            <a:lvl9pPr fontAlgn="base">
              <a:spcBef>
                <a:spcPct val="0"/>
              </a:spcBef>
              <a:spcAft>
                <a:spcPct val="0"/>
              </a:spcAft>
              <a:defRPr sz="2400">
                <a:solidFill>
                  <a:schemeClr val="tx1"/>
                </a:solidFill>
                <a:latin typeface="Times New Roman" pitchFamily="18" charset="0"/>
              </a:defRPr>
            </a:lvl9pPr>
          </a:lstStyle>
          <a:p>
            <a:endParaRPr lang="ru-RU" altLang="ru-RU" sz="1800">
              <a:latin typeface="Arial" pitchFamily="34" charset="0"/>
            </a:endParaRPr>
          </a:p>
        </p:txBody>
      </p:sp>
      <p:graphicFrame>
        <p:nvGraphicFramePr>
          <p:cNvPr id="75800" name="Object 24"/>
          <p:cNvGraphicFramePr>
            <a:graphicFrameLocks noChangeAspect="1"/>
          </p:cNvGraphicFramePr>
          <p:nvPr/>
        </p:nvGraphicFramePr>
        <p:xfrm>
          <a:off x="755650" y="4724400"/>
          <a:ext cx="1295400" cy="1136650"/>
        </p:xfrm>
        <a:graphic>
          <a:graphicData uri="http://schemas.openxmlformats.org/presentationml/2006/ole">
            <mc:AlternateContent xmlns:mc="http://schemas.openxmlformats.org/markup-compatibility/2006">
              <mc:Choice xmlns:v="urn:schemas-microsoft-com:vml" Requires="v">
                <p:oleObj spid="_x0000_s19463" name="Формула" r:id="rId18" imgW="393529" imgH="342751" progId="Equation.3">
                  <p:embed/>
                </p:oleObj>
              </mc:Choice>
              <mc:Fallback>
                <p:oleObj name="Формула" r:id="rId18" imgW="393529" imgH="342751"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55650" y="4724400"/>
                        <a:ext cx="1295400" cy="1136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801" name="Rectangle 25"/>
          <p:cNvSpPr>
            <a:spLocks noChangeArrowheads="1"/>
          </p:cNvSpPr>
          <p:nvPr/>
        </p:nvSpPr>
        <p:spPr bwMode="auto">
          <a:xfrm>
            <a:off x="0" y="973138"/>
            <a:ext cx="9112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pic>
        <p:nvPicPr>
          <p:cNvPr id="75802" name="Picture 26" descr="Tab_6f"/>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55913" y="4581525"/>
            <a:ext cx="1217612" cy="1295400"/>
          </a:xfrm>
          <a:prstGeom prst="rect">
            <a:avLst/>
          </a:prstGeom>
          <a:noFill/>
          <a:extLst>
            <a:ext uri="{909E8E84-426E-40DD-AFC4-6F175D3DCCD1}">
              <a14:hiddenFill xmlns:a14="http://schemas.microsoft.com/office/drawing/2010/main">
                <a:solidFill>
                  <a:srgbClr val="FFFFFF"/>
                </a:solidFill>
              </a14:hiddenFill>
            </a:ext>
          </a:extLst>
        </p:spPr>
      </p:pic>
      <p:sp>
        <p:nvSpPr>
          <p:cNvPr id="75803" name="Rectangle 27"/>
          <p:cNvSpPr>
            <a:spLocks noChangeArrowheads="1"/>
          </p:cNvSpPr>
          <p:nvPr/>
        </p:nvSpPr>
        <p:spPr bwMode="auto">
          <a:xfrm>
            <a:off x="-2341563" y="51911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ltLang="ru-RU" sz="1800">
              <a:latin typeface="Arial" pitchFamily="34" charset="0"/>
            </a:endParaRPr>
          </a:p>
        </p:txBody>
      </p:sp>
      <p:sp>
        <p:nvSpPr>
          <p:cNvPr id="75804" name="Text Box 28"/>
          <p:cNvSpPr txBox="1">
            <a:spLocks noChangeArrowheads="1"/>
          </p:cNvSpPr>
          <p:nvPr/>
        </p:nvSpPr>
        <p:spPr bwMode="auto">
          <a:xfrm>
            <a:off x="730250" y="1719263"/>
            <a:ext cx="771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ru-RU" altLang="ru-RU">
                <a:latin typeface="Arial" pitchFamily="34" charset="0"/>
              </a:rPr>
              <a:t>М</a:t>
            </a:r>
            <a:r>
              <a:rPr lang="en-US" altLang="ru-RU">
                <a:latin typeface="Arial" pitchFamily="34" charset="0"/>
              </a:rPr>
              <a:t>R</a:t>
            </a:r>
            <a:r>
              <a:rPr lang="en-US" altLang="ru-RU" baseline="30000">
                <a:latin typeface="Arial" pitchFamily="34" charset="0"/>
              </a:rPr>
              <a:t>2</a:t>
            </a:r>
            <a:endParaRPr lang="ru-RU" altLang="ru-RU" baseline="30000">
              <a:latin typeface="Arial" pitchFamily="34" charset="0"/>
            </a:endParaRPr>
          </a:p>
        </p:txBody>
      </p:sp>
      <p:sp>
        <p:nvSpPr>
          <p:cNvPr id="75805" name="Text Box 29"/>
          <p:cNvSpPr txBox="1">
            <a:spLocks noChangeArrowheads="1"/>
          </p:cNvSpPr>
          <p:nvPr/>
        </p:nvSpPr>
        <p:spPr bwMode="auto">
          <a:xfrm>
            <a:off x="461963" y="2008188"/>
            <a:ext cx="116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ru-RU" altLang="ru-RU">
                <a:latin typeface="Arial" pitchFamily="34" charset="0"/>
              </a:rPr>
              <a:t>кольцо</a:t>
            </a:r>
          </a:p>
        </p:txBody>
      </p:sp>
      <p:sp>
        <p:nvSpPr>
          <p:cNvPr id="75806" name="Text Box 30"/>
          <p:cNvSpPr txBox="1">
            <a:spLocks noChangeArrowheads="1"/>
          </p:cNvSpPr>
          <p:nvPr/>
        </p:nvSpPr>
        <p:spPr bwMode="auto">
          <a:xfrm>
            <a:off x="-46038" y="4076700"/>
            <a:ext cx="333375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ru-RU" altLang="ru-RU">
                <a:latin typeface="Arial" pitchFamily="34" charset="0"/>
              </a:rPr>
              <a:t>Кольцо толщиной </a:t>
            </a:r>
            <a:r>
              <a:rPr lang="en-US" altLang="ru-RU">
                <a:latin typeface="Arial" pitchFamily="34" charset="0"/>
              </a:rPr>
              <a:t>R-r</a:t>
            </a:r>
            <a:r>
              <a:rPr lang="en-US" altLang="ru-RU" baseline="-25000">
                <a:latin typeface="Arial" pitchFamily="34" charset="0"/>
              </a:rPr>
              <a:t>1</a:t>
            </a:r>
            <a:endParaRPr lang="ru-RU" altLang="ru-RU" baseline="-25000">
              <a:latin typeface="Arial" pitchFamily="34" charset="0"/>
            </a:endParaRPr>
          </a:p>
        </p:txBody>
      </p:sp>
      <p:sp>
        <p:nvSpPr>
          <p:cNvPr id="75807" name="Text Box 31"/>
          <p:cNvSpPr txBox="1">
            <a:spLocks noChangeArrowheads="1"/>
          </p:cNvSpPr>
          <p:nvPr/>
        </p:nvSpPr>
        <p:spPr bwMode="auto">
          <a:xfrm>
            <a:off x="539750" y="5949950"/>
            <a:ext cx="1692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ru-RU" altLang="ru-RU">
                <a:latin typeface="Arial" pitchFamily="34" charset="0"/>
              </a:rPr>
              <a:t>Диск(край)</a:t>
            </a:r>
          </a:p>
        </p:txBody>
      </p:sp>
      <p:sp>
        <p:nvSpPr>
          <p:cNvPr id="75808" name="Text Box 32"/>
          <p:cNvSpPr txBox="1">
            <a:spLocks noChangeArrowheads="1"/>
          </p:cNvSpPr>
          <p:nvPr/>
        </p:nvSpPr>
        <p:spPr bwMode="auto">
          <a:xfrm>
            <a:off x="3898900" y="2224088"/>
            <a:ext cx="2508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ru-RU" altLang="ru-RU">
                <a:latin typeface="Arial" pitchFamily="34" charset="0"/>
              </a:rPr>
              <a:t>Стержень-центр</a:t>
            </a:r>
          </a:p>
        </p:txBody>
      </p:sp>
      <p:sp>
        <p:nvSpPr>
          <p:cNvPr id="75809" name="Text Box 33"/>
          <p:cNvSpPr txBox="1">
            <a:spLocks noChangeArrowheads="1"/>
          </p:cNvSpPr>
          <p:nvPr/>
        </p:nvSpPr>
        <p:spPr bwMode="auto">
          <a:xfrm>
            <a:off x="4140200" y="3644900"/>
            <a:ext cx="2328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ru-RU" altLang="ru-RU">
                <a:latin typeface="Arial" pitchFamily="34" charset="0"/>
              </a:rPr>
              <a:t>Стержень-край</a:t>
            </a:r>
          </a:p>
        </p:txBody>
      </p:sp>
      <p:sp>
        <p:nvSpPr>
          <p:cNvPr id="75810" name="Text Box 34"/>
          <p:cNvSpPr txBox="1">
            <a:spLocks noChangeArrowheads="1"/>
          </p:cNvSpPr>
          <p:nvPr/>
        </p:nvSpPr>
        <p:spPr bwMode="auto">
          <a:xfrm>
            <a:off x="5148263" y="494188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endParaRPr lang="ru-RU" altLang="ru-RU" sz="1800">
              <a:latin typeface="Arial" pitchFamily="34" charset="0"/>
            </a:endParaRPr>
          </a:p>
        </p:txBody>
      </p:sp>
      <p:sp>
        <p:nvSpPr>
          <p:cNvPr id="75811" name="Text Box 35"/>
          <p:cNvSpPr txBox="1">
            <a:spLocks noChangeArrowheads="1"/>
          </p:cNvSpPr>
          <p:nvPr/>
        </p:nvSpPr>
        <p:spPr bwMode="auto">
          <a:xfrm>
            <a:off x="4664075" y="4868863"/>
            <a:ext cx="768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ru-RU" altLang="ru-RU">
                <a:latin typeface="Arial" pitchFamily="34" charset="0"/>
              </a:rPr>
              <a:t>шар</a:t>
            </a:r>
          </a:p>
        </p:txBody>
      </p:sp>
      <p:sp>
        <p:nvSpPr>
          <p:cNvPr id="75812" name="Text Box 36"/>
          <p:cNvSpPr txBox="1">
            <a:spLocks noChangeArrowheads="1"/>
          </p:cNvSpPr>
          <p:nvPr/>
        </p:nvSpPr>
        <p:spPr bwMode="auto">
          <a:xfrm>
            <a:off x="3246438" y="6040438"/>
            <a:ext cx="3522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ru-RU" altLang="ru-RU">
                <a:latin typeface="Arial" pitchFamily="34" charset="0"/>
              </a:rPr>
              <a:t>Сферическая оболочка</a:t>
            </a:r>
          </a:p>
        </p:txBody>
      </p:sp>
    </p:spTree>
    <p:extLst>
      <p:ext uri="{BB962C8B-B14F-4D97-AF65-F5344CB8AC3E}">
        <p14:creationId xmlns:p14="http://schemas.microsoft.com/office/powerpoint/2010/main" val="272887882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323850" y="188913"/>
            <a:ext cx="8640763" cy="649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ru-RU" altLang="ru-RU" sz="2800" b="1" i="1">
                <a:latin typeface="Arial" pitchFamily="34" charset="0"/>
              </a:rPr>
              <a:t>6.6. Кинетическая энергия вращения</a:t>
            </a:r>
          </a:p>
          <a:p>
            <a:pPr algn="just"/>
            <a:r>
              <a:rPr lang="ru-RU" altLang="ru-RU" sz="2800">
                <a:latin typeface="Arial" pitchFamily="34" charset="0"/>
              </a:rPr>
              <a:t>Пусть тело вращается вокруг некоторой оси, так что каждая его точка движется со скоростью </a:t>
            </a:r>
            <a:r>
              <a:rPr lang="ru-RU" altLang="ru-RU" sz="2800">
                <a:latin typeface="Arial" pitchFamily="34" charset="0"/>
                <a:sym typeface="Symbol" pitchFamily="18" charset="2"/>
              </a:rPr>
              <a:t></a:t>
            </a:r>
            <a:r>
              <a:rPr lang="ru-RU" altLang="ru-RU" sz="2800" i="1">
                <a:latin typeface="Arial" pitchFamily="34" charset="0"/>
              </a:rPr>
              <a:t>r</a:t>
            </a:r>
            <a:r>
              <a:rPr lang="ru-RU" altLang="ru-RU" sz="2800" i="1" baseline="-25000">
                <a:latin typeface="Arial" pitchFamily="34" charset="0"/>
              </a:rPr>
              <a:t>k</a:t>
            </a:r>
            <a:r>
              <a:rPr lang="ru-RU" altLang="ru-RU" sz="2800">
                <a:latin typeface="Arial" pitchFamily="34" charset="0"/>
              </a:rPr>
              <a:t>, где </a:t>
            </a:r>
            <a:r>
              <a:rPr lang="ru-RU" altLang="ru-RU" sz="2800" i="1">
                <a:latin typeface="Arial" pitchFamily="34" charset="0"/>
              </a:rPr>
              <a:t>r</a:t>
            </a:r>
            <a:r>
              <a:rPr lang="ru-RU" altLang="ru-RU" sz="2800" i="1" baseline="-25000">
                <a:latin typeface="Arial" pitchFamily="34" charset="0"/>
              </a:rPr>
              <a:t>k</a:t>
            </a:r>
            <a:r>
              <a:rPr lang="ru-RU" altLang="ru-RU" sz="2800">
                <a:latin typeface="Arial" pitchFamily="34" charset="0"/>
              </a:rPr>
              <a:t> – расстояние от данной точки до оси. Если масса точки равна </a:t>
            </a:r>
            <a:r>
              <a:rPr lang="ru-RU" altLang="ru-RU" sz="2800" i="1">
                <a:latin typeface="Arial" pitchFamily="34" charset="0"/>
              </a:rPr>
              <a:t>m</a:t>
            </a:r>
            <a:r>
              <a:rPr lang="ru-RU" altLang="ru-RU" sz="2800" i="1" baseline="-25000">
                <a:latin typeface="Arial" pitchFamily="34" charset="0"/>
              </a:rPr>
              <a:t>k</a:t>
            </a:r>
            <a:r>
              <a:rPr lang="ru-RU" altLang="ru-RU" sz="2800">
                <a:latin typeface="Arial" pitchFamily="34" charset="0"/>
              </a:rPr>
              <a:t>, то полная кинетическая энергия тела равна сумме кинетической энергии его частиц:</a:t>
            </a:r>
          </a:p>
          <a:p>
            <a:pPr algn="just"/>
            <a:endParaRPr lang="ru-RU" altLang="ru-RU" sz="2800">
              <a:latin typeface="Arial" pitchFamily="34" charset="0"/>
            </a:endParaRPr>
          </a:p>
          <a:p>
            <a:pPr algn="just"/>
            <a:r>
              <a:rPr lang="ru-RU" altLang="ru-RU" sz="2800">
                <a:solidFill>
                  <a:srgbClr val="FF0000"/>
                </a:solidFill>
                <a:latin typeface="Arial" pitchFamily="34" charset="0"/>
              </a:rPr>
              <a:t>Поскольку угловая скорость постоянна для всех точек, то имеем</a:t>
            </a:r>
          </a:p>
          <a:p>
            <a:pPr algn="ctr"/>
            <a:endParaRPr lang="ru-RU" altLang="ru-RU" sz="2800">
              <a:solidFill>
                <a:srgbClr val="FF0000"/>
              </a:solidFill>
              <a:latin typeface="Arial" pitchFamily="34" charset="0"/>
            </a:endParaRPr>
          </a:p>
          <a:p>
            <a:pPr algn="just"/>
            <a:r>
              <a:rPr lang="ru-RU" altLang="ru-RU" sz="2800">
                <a:solidFill>
                  <a:srgbClr val="FF0000"/>
                </a:solidFill>
                <a:latin typeface="Arial" pitchFamily="34" charset="0"/>
              </a:rPr>
              <a:t>Можно записать выражение для кинетической энергии и в другом виде. Поскольку </a:t>
            </a:r>
            <a:r>
              <a:rPr lang="ru-RU" altLang="ru-RU" sz="2800" i="1">
                <a:solidFill>
                  <a:srgbClr val="FF0000"/>
                </a:solidFill>
                <a:latin typeface="Arial" pitchFamily="34" charset="0"/>
              </a:rPr>
              <a:t>L = I </a:t>
            </a:r>
            <a:r>
              <a:rPr lang="ru-RU" altLang="ru-RU" sz="2800">
                <a:solidFill>
                  <a:srgbClr val="FF0000"/>
                </a:solidFill>
                <a:latin typeface="Arial" pitchFamily="34" charset="0"/>
                <a:sym typeface="Symbol" pitchFamily="18" charset="2"/>
              </a:rPr>
              <a:t></a:t>
            </a:r>
            <a:r>
              <a:rPr lang="ru-RU" altLang="ru-RU" sz="2800">
                <a:solidFill>
                  <a:srgbClr val="FF0000"/>
                </a:solidFill>
                <a:latin typeface="Arial" pitchFamily="34" charset="0"/>
              </a:rPr>
              <a:t>, то имеем</a:t>
            </a:r>
            <a:endParaRPr lang="en-US" altLang="ru-RU" sz="2800" i="1">
              <a:solidFill>
                <a:srgbClr val="FF0000"/>
              </a:solidFill>
              <a:latin typeface="Arial" pitchFamily="34" charset="0"/>
            </a:endParaRPr>
          </a:p>
          <a:p>
            <a:pPr algn="ctr"/>
            <a:r>
              <a:rPr lang="en-US" altLang="ru-RU" sz="2800" i="1">
                <a:latin typeface="Arial" pitchFamily="34" charset="0"/>
              </a:rPr>
              <a:t>K</a:t>
            </a:r>
            <a:r>
              <a:rPr lang="ru-RU" altLang="ru-RU" sz="2800" i="1">
                <a:latin typeface="Arial" pitchFamily="34" charset="0"/>
              </a:rPr>
              <a:t> = </a:t>
            </a:r>
            <a:endParaRPr lang="ru-RU" altLang="ru-RU" sz="2800">
              <a:latin typeface="Arial" pitchFamily="34" charset="0"/>
            </a:endParaRPr>
          </a:p>
        </p:txBody>
      </p:sp>
      <p:sp>
        <p:nvSpPr>
          <p:cNvPr id="76803"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6804" name="Object 4"/>
          <p:cNvGraphicFramePr>
            <a:graphicFrameLocks noChangeAspect="1"/>
          </p:cNvGraphicFramePr>
          <p:nvPr/>
        </p:nvGraphicFramePr>
        <p:xfrm>
          <a:off x="3059113" y="2708275"/>
          <a:ext cx="5040312" cy="1033463"/>
        </p:xfrm>
        <a:graphic>
          <a:graphicData uri="http://schemas.openxmlformats.org/presentationml/2006/ole">
            <mc:AlternateContent xmlns:mc="http://schemas.openxmlformats.org/markup-compatibility/2006">
              <mc:Choice xmlns:v="urn:schemas-microsoft-com:vml" Requires="v">
                <p:oleObj spid="_x0000_s20482" name="Формула" r:id="rId3" imgW="1854200" imgH="381000" progId="Equation.3">
                  <p:embed/>
                </p:oleObj>
              </mc:Choice>
              <mc:Fallback>
                <p:oleObj name="Формула" r:id="rId3" imgW="18542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2708275"/>
                        <a:ext cx="5040312" cy="1033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6805"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6806" name="Object 6"/>
          <p:cNvGraphicFramePr>
            <a:graphicFrameLocks noChangeAspect="1"/>
          </p:cNvGraphicFramePr>
          <p:nvPr/>
        </p:nvGraphicFramePr>
        <p:xfrm>
          <a:off x="3419475" y="4005263"/>
          <a:ext cx="4679950" cy="1060450"/>
        </p:xfrm>
        <a:graphic>
          <a:graphicData uri="http://schemas.openxmlformats.org/presentationml/2006/ole">
            <mc:AlternateContent xmlns:mc="http://schemas.openxmlformats.org/markup-compatibility/2006">
              <mc:Choice xmlns:v="urn:schemas-microsoft-com:vml" Requires="v">
                <p:oleObj spid="_x0000_s20483" name="Формула" r:id="rId5" imgW="1548728" imgH="380835" progId="Equation.3">
                  <p:embed/>
                </p:oleObj>
              </mc:Choice>
              <mc:Fallback>
                <p:oleObj name="Формула" r:id="rId5" imgW="1548728" imgH="380835"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9475" y="4005263"/>
                        <a:ext cx="467995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6807" name="Rectangle 7"/>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6808" name="Object 8"/>
          <p:cNvGraphicFramePr>
            <a:graphicFrameLocks noChangeAspect="1"/>
          </p:cNvGraphicFramePr>
          <p:nvPr/>
        </p:nvGraphicFramePr>
        <p:xfrm>
          <a:off x="5076825" y="5776913"/>
          <a:ext cx="606425" cy="1081087"/>
        </p:xfrm>
        <a:graphic>
          <a:graphicData uri="http://schemas.openxmlformats.org/presentationml/2006/ole">
            <mc:AlternateContent xmlns:mc="http://schemas.openxmlformats.org/markup-compatibility/2006">
              <mc:Choice xmlns:v="urn:schemas-microsoft-com:vml" Requires="v">
                <p:oleObj spid="_x0000_s20484" name="Формула" r:id="rId7" imgW="215713" imgH="393359" progId="Equation.3">
                  <p:embed/>
                </p:oleObj>
              </mc:Choice>
              <mc:Fallback>
                <p:oleObj name="Формула" r:id="rId7" imgW="215713" imgH="393359"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6825" y="5776913"/>
                        <a:ext cx="606425" cy="1081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0264916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250825" y="333375"/>
            <a:ext cx="8893175" cy="607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    Эти выражения подобны соответствующим выражениям для кинетической энергии поступательного движения точки при формальной замене: </a:t>
            </a:r>
            <a:r>
              <a:rPr lang="ru-RU" altLang="ru-RU" sz="2800" i="1">
                <a:latin typeface="Arial" pitchFamily="34" charset="0"/>
              </a:rPr>
              <a:t>m </a:t>
            </a:r>
            <a:r>
              <a:rPr lang="ru-RU" altLang="ru-RU" sz="2800">
                <a:latin typeface="Arial" pitchFamily="34" charset="0"/>
                <a:cs typeface="Arial" pitchFamily="34" charset="0"/>
                <a:sym typeface="SymbolProp BT" charset="2"/>
              </a:rPr>
              <a:t>→</a:t>
            </a:r>
            <a:r>
              <a:rPr lang="ru-RU" altLang="ru-RU" sz="2800">
                <a:latin typeface="Arial" pitchFamily="34" charset="0"/>
              </a:rPr>
              <a:t> </a:t>
            </a:r>
            <a:r>
              <a:rPr lang="ru-RU" altLang="ru-RU" sz="2800" i="1">
                <a:latin typeface="Arial" pitchFamily="34" charset="0"/>
              </a:rPr>
              <a:t>I</a:t>
            </a:r>
            <a:r>
              <a:rPr lang="ru-RU" altLang="ru-RU" sz="2800">
                <a:latin typeface="Arial" pitchFamily="34" charset="0"/>
              </a:rPr>
              <a:t>, </a:t>
            </a:r>
            <a:r>
              <a:rPr lang="en-US" altLang="ru-RU" sz="2800" i="1">
                <a:latin typeface="Arial" pitchFamily="34" charset="0"/>
              </a:rPr>
              <a:t>v </a:t>
            </a:r>
            <a:r>
              <a:rPr lang="ru-RU" altLang="ru-RU" sz="2800">
                <a:latin typeface="Arial" pitchFamily="34" charset="0"/>
                <a:sym typeface="SymbolProp BT" charset="2"/>
              </a:rPr>
              <a:t>→</a:t>
            </a:r>
            <a:r>
              <a:rPr lang="ru-RU" altLang="ru-RU" sz="2800">
                <a:latin typeface="Arial" pitchFamily="34" charset="0"/>
              </a:rPr>
              <a:t> </a:t>
            </a:r>
            <a:r>
              <a:rPr lang="ru-RU" altLang="ru-RU" sz="2800">
                <a:latin typeface="Arial" pitchFamily="34" charset="0"/>
                <a:sym typeface="Symbol" pitchFamily="18" charset="2"/>
              </a:rPr>
              <a:t></a:t>
            </a:r>
            <a:r>
              <a:rPr lang="ru-RU" altLang="ru-RU" sz="2800">
                <a:latin typeface="Arial" pitchFamily="34" charset="0"/>
              </a:rPr>
              <a:t>, </a:t>
            </a:r>
            <a:r>
              <a:rPr lang="ru-RU" altLang="ru-RU" sz="2800" i="1">
                <a:latin typeface="Arial" pitchFamily="34" charset="0"/>
              </a:rPr>
              <a:t>P </a:t>
            </a:r>
            <a:r>
              <a:rPr lang="ru-RU" altLang="ru-RU" sz="2800">
                <a:latin typeface="Arial" pitchFamily="34" charset="0"/>
                <a:sym typeface="SymbolProp BT" charset="2"/>
              </a:rPr>
              <a:t>→</a:t>
            </a:r>
            <a:r>
              <a:rPr lang="ru-RU" altLang="ru-RU" sz="2800">
                <a:latin typeface="Arial" pitchFamily="34" charset="0"/>
              </a:rPr>
              <a:t> </a:t>
            </a:r>
            <a:r>
              <a:rPr lang="ru-RU" altLang="ru-RU" sz="2800" i="1">
                <a:latin typeface="Arial" pitchFamily="34" charset="0"/>
              </a:rPr>
              <a:t>L</a:t>
            </a:r>
            <a:r>
              <a:rPr lang="ru-RU" altLang="ru-RU" sz="2800">
                <a:latin typeface="Arial" pitchFamily="34" charset="0"/>
              </a:rPr>
              <a:t>. Воспользовавшись теоремой Штейнера, можно переписать выражение для кинетической энергии в виде</a:t>
            </a:r>
          </a:p>
          <a:p>
            <a:pPr algn="just"/>
            <a:endParaRPr lang="en-US" altLang="ru-RU" sz="2800" i="1">
              <a:latin typeface="Arial" pitchFamily="34" charset="0"/>
            </a:endParaRPr>
          </a:p>
          <a:p>
            <a:pPr algn="just"/>
            <a:r>
              <a:rPr lang="en-US" altLang="ru-RU" sz="2800" i="1">
                <a:latin typeface="Arial" pitchFamily="34" charset="0"/>
              </a:rPr>
              <a:t>K</a:t>
            </a:r>
            <a:r>
              <a:rPr lang="ru-RU" altLang="ru-RU" sz="2800">
                <a:latin typeface="Arial" pitchFamily="34" charset="0"/>
              </a:rPr>
              <a:t> =                        =              +</a:t>
            </a:r>
          </a:p>
          <a:p>
            <a:pPr algn="just"/>
            <a:endParaRPr lang="ru-RU" altLang="ru-RU" sz="2800">
              <a:latin typeface="Arial" pitchFamily="34" charset="0"/>
            </a:endParaRPr>
          </a:p>
          <a:p>
            <a:pPr algn="just"/>
            <a:r>
              <a:rPr lang="ru-RU" altLang="ru-RU" sz="2800">
                <a:solidFill>
                  <a:srgbClr val="FF0000"/>
                </a:solidFill>
                <a:latin typeface="Arial" pitchFamily="34" charset="0"/>
              </a:rPr>
              <a:t>Кинетическая энергия представляет собой сумму кинетических энергий вращения тела относительно оси, проходящей через центр масс, плюс кинетическая энергия поступательного движения центра масс.</a:t>
            </a:r>
          </a:p>
        </p:txBody>
      </p:sp>
      <p:sp>
        <p:nvSpPr>
          <p:cNvPr id="77827"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7828" name="Object 4"/>
          <p:cNvGraphicFramePr>
            <a:graphicFrameLocks noChangeAspect="1"/>
          </p:cNvGraphicFramePr>
          <p:nvPr/>
        </p:nvGraphicFramePr>
        <p:xfrm>
          <a:off x="827088" y="3170238"/>
          <a:ext cx="2376487" cy="936625"/>
        </p:xfrm>
        <a:graphic>
          <a:graphicData uri="http://schemas.openxmlformats.org/presentationml/2006/ole">
            <mc:AlternateContent xmlns:mc="http://schemas.openxmlformats.org/markup-compatibility/2006">
              <mc:Choice xmlns:v="urn:schemas-microsoft-com:vml" Requires="v">
                <p:oleObj spid="_x0000_s21506" name="Формула" r:id="rId3" imgW="939800" imgH="368300" progId="Equation.3">
                  <p:embed/>
                </p:oleObj>
              </mc:Choice>
              <mc:Fallback>
                <p:oleObj name="Формула" r:id="rId3" imgW="939800" imgH="368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3170238"/>
                        <a:ext cx="2376487"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829"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7830" name="Object 6"/>
          <p:cNvGraphicFramePr>
            <a:graphicFrameLocks noChangeAspect="1"/>
          </p:cNvGraphicFramePr>
          <p:nvPr/>
        </p:nvGraphicFramePr>
        <p:xfrm>
          <a:off x="3492500" y="3068638"/>
          <a:ext cx="1223963" cy="995362"/>
        </p:xfrm>
        <a:graphic>
          <a:graphicData uri="http://schemas.openxmlformats.org/presentationml/2006/ole">
            <mc:AlternateContent xmlns:mc="http://schemas.openxmlformats.org/markup-compatibility/2006">
              <mc:Choice xmlns:v="urn:schemas-microsoft-com:vml" Requires="v">
                <p:oleObj spid="_x0000_s21507" name="Формула" r:id="rId5" imgW="457200" imgH="368300" progId="Equation.3">
                  <p:embed/>
                </p:oleObj>
              </mc:Choice>
              <mc:Fallback>
                <p:oleObj name="Формула" r:id="rId5" imgW="457200" imgH="368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00" y="3068638"/>
                        <a:ext cx="1223963" cy="995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831" name="Rectangle 7"/>
          <p:cNvSpPr>
            <a:spLocks noChangeArrowheads="1"/>
          </p:cNvSpPr>
          <p:nvPr/>
        </p:nvSpPr>
        <p:spPr bwMode="auto">
          <a:xfrm>
            <a:off x="0" y="3243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7832" name="Object 8"/>
          <p:cNvGraphicFramePr>
            <a:graphicFrameLocks noChangeAspect="1"/>
          </p:cNvGraphicFramePr>
          <p:nvPr/>
        </p:nvGraphicFramePr>
        <p:xfrm>
          <a:off x="5292725" y="3068638"/>
          <a:ext cx="1008063" cy="960437"/>
        </p:xfrm>
        <a:graphic>
          <a:graphicData uri="http://schemas.openxmlformats.org/presentationml/2006/ole">
            <mc:AlternateContent xmlns:mc="http://schemas.openxmlformats.org/markup-compatibility/2006">
              <mc:Choice xmlns:v="urn:schemas-microsoft-com:vml" Requires="v">
                <p:oleObj spid="_x0000_s21508" name="Формула" r:id="rId7" imgW="393529" imgH="368140" progId="Equation.3">
                  <p:embed/>
                </p:oleObj>
              </mc:Choice>
              <mc:Fallback>
                <p:oleObj name="Формула" r:id="rId7" imgW="393529" imgH="3681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2725" y="3068638"/>
                        <a:ext cx="1008063" cy="960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2944155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0" y="26035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Скорость центра масс обруча равна </a:t>
            </a:r>
            <a:r>
              <a:rPr lang="en-US" altLang="ru-RU" sz="2800" i="1">
                <a:latin typeface="Arial" pitchFamily="34" charset="0"/>
              </a:rPr>
              <a:t>v</a:t>
            </a:r>
            <a:r>
              <a:rPr lang="ru-RU" altLang="ru-RU" sz="2800">
                <a:latin typeface="Arial" pitchFamily="34" charset="0"/>
              </a:rPr>
              <a:t>, масса обруча </a:t>
            </a:r>
            <a:r>
              <a:rPr lang="ru-RU" altLang="ru-RU" sz="2800" i="1">
                <a:latin typeface="Arial" pitchFamily="34" charset="0"/>
              </a:rPr>
              <a:t>m</a:t>
            </a:r>
            <a:r>
              <a:rPr lang="ru-RU" altLang="ru-RU" sz="2800">
                <a:latin typeface="Arial" pitchFamily="34" charset="0"/>
              </a:rPr>
              <a:t>. Определим его кинетическую энергию при движении по горизонтальной поверхности.</a:t>
            </a:r>
          </a:p>
          <a:p>
            <a:pPr algn="just"/>
            <a:r>
              <a:rPr lang="ru-RU" altLang="ru-RU" sz="2800">
                <a:latin typeface="Arial" pitchFamily="34" charset="0"/>
              </a:rPr>
              <a:t>Имеем</a:t>
            </a:r>
            <a:endParaRPr lang="en-US" altLang="ru-RU" sz="2800" i="1">
              <a:latin typeface="Arial" pitchFamily="34" charset="0"/>
            </a:endParaRPr>
          </a:p>
          <a:p>
            <a:pPr algn="ctr"/>
            <a:r>
              <a:rPr lang="en-US" altLang="ru-RU" sz="2800" i="1">
                <a:latin typeface="Arial" pitchFamily="34" charset="0"/>
              </a:rPr>
              <a:t>K</a:t>
            </a:r>
            <a:r>
              <a:rPr lang="ru-RU" altLang="ru-RU" sz="2800" baseline="-25000">
                <a:latin typeface="Arial" pitchFamily="34" charset="0"/>
              </a:rPr>
              <a:t>полн</a:t>
            </a:r>
            <a:r>
              <a:rPr lang="ru-RU" altLang="ru-RU" sz="2800">
                <a:latin typeface="Arial" pitchFamily="34" charset="0"/>
              </a:rPr>
              <a:t> =        </a:t>
            </a:r>
            <a:r>
              <a:rPr lang="en-US" altLang="ru-RU" sz="2800">
                <a:latin typeface="Arial" pitchFamily="34" charset="0"/>
              </a:rPr>
              <a:t> </a:t>
            </a:r>
            <a:r>
              <a:rPr lang="ru-RU" altLang="ru-RU" sz="2800">
                <a:latin typeface="Arial" pitchFamily="34" charset="0"/>
              </a:rPr>
              <a:t>    +               ,</a:t>
            </a:r>
          </a:p>
          <a:p>
            <a:pPr algn="ctr"/>
            <a:endParaRPr lang="ru-RU" altLang="ru-RU" sz="2800">
              <a:latin typeface="Arial" pitchFamily="34" charset="0"/>
            </a:endParaRPr>
          </a:p>
          <a:p>
            <a:pPr algn="just"/>
            <a:r>
              <a:rPr lang="ru-RU" altLang="ru-RU" sz="2800">
                <a:latin typeface="Arial" pitchFamily="34" charset="0"/>
              </a:rPr>
              <a:t>        – линейная скорость обода</a:t>
            </a:r>
          </a:p>
          <a:p>
            <a:pPr algn="just"/>
            <a:r>
              <a:rPr lang="ru-RU" altLang="ru-RU" sz="2800">
                <a:latin typeface="Arial" pitchFamily="34" charset="0"/>
              </a:rPr>
              <a:t> в системе ц.м. Для наблюдателя, </a:t>
            </a:r>
          </a:p>
          <a:p>
            <a:pPr algn="just"/>
            <a:r>
              <a:rPr lang="ru-RU" altLang="ru-RU" sz="2800">
                <a:latin typeface="Arial" pitchFamily="34" charset="0"/>
              </a:rPr>
              <a:t>движущегося вместе с центром </a:t>
            </a:r>
          </a:p>
          <a:p>
            <a:pPr algn="just"/>
            <a:r>
              <a:rPr lang="ru-RU" altLang="ru-RU" sz="2800">
                <a:latin typeface="Arial" pitchFamily="34" charset="0"/>
              </a:rPr>
              <a:t>обруча, скорость точки </a:t>
            </a:r>
          </a:p>
          <a:p>
            <a:pPr algn="just"/>
            <a:r>
              <a:rPr lang="ru-RU" altLang="ru-RU" sz="2800">
                <a:latin typeface="Arial" pitchFamily="34" charset="0"/>
              </a:rPr>
              <a:t>соприкосновения обруча с плоскостью</a:t>
            </a:r>
          </a:p>
          <a:p>
            <a:pPr algn="just"/>
            <a:r>
              <a:rPr lang="ru-RU" altLang="ru-RU" sz="2800">
                <a:latin typeface="Arial" pitchFamily="34" charset="0"/>
              </a:rPr>
              <a:t> равна </a:t>
            </a:r>
            <a:r>
              <a:rPr lang="en-US" altLang="ru-RU" sz="2800" i="1">
                <a:latin typeface="Arial" pitchFamily="34" charset="0"/>
              </a:rPr>
              <a:t>v</a:t>
            </a:r>
            <a:r>
              <a:rPr lang="ru-RU" altLang="ru-RU" sz="2800">
                <a:latin typeface="Arial" pitchFamily="34" charset="0"/>
              </a:rPr>
              <a:t>.  Поэтому          = </a:t>
            </a:r>
            <a:r>
              <a:rPr lang="en-US" altLang="ru-RU" sz="2800" i="1">
                <a:latin typeface="Arial" pitchFamily="34" charset="0"/>
              </a:rPr>
              <a:t>v</a:t>
            </a:r>
            <a:r>
              <a:rPr lang="ru-RU" altLang="ru-RU" sz="2800">
                <a:latin typeface="Arial" pitchFamily="34" charset="0"/>
              </a:rPr>
              <a:t>. </a:t>
            </a:r>
          </a:p>
          <a:p>
            <a:pPr algn="just"/>
            <a:endParaRPr lang="ru-RU" altLang="ru-RU" sz="2800">
              <a:latin typeface="Arial" pitchFamily="34" charset="0"/>
            </a:endParaRPr>
          </a:p>
          <a:p>
            <a:pPr algn="just"/>
            <a:r>
              <a:rPr lang="ru-RU" altLang="ru-RU" sz="2800">
                <a:latin typeface="Arial" pitchFamily="34" charset="0"/>
              </a:rPr>
              <a:t>Таким образом,</a:t>
            </a:r>
            <a:r>
              <a:rPr lang="ru-RU" altLang="ru-RU" sz="2800" i="1">
                <a:latin typeface="Arial" pitchFamily="34" charset="0"/>
              </a:rPr>
              <a:t>   </a:t>
            </a:r>
            <a:r>
              <a:rPr lang="en-US" altLang="ru-RU" sz="2800" i="1">
                <a:latin typeface="Arial" pitchFamily="34" charset="0"/>
              </a:rPr>
              <a:t>K</a:t>
            </a:r>
            <a:r>
              <a:rPr lang="ru-RU" altLang="ru-RU" sz="2800" baseline="-25000">
                <a:latin typeface="Arial" pitchFamily="34" charset="0"/>
              </a:rPr>
              <a:t>полн</a:t>
            </a:r>
            <a:r>
              <a:rPr lang="ru-RU" altLang="ru-RU" sz="2800">
                <a:latin typeface="Arial" pitchFamily="34" charset="0"/>
              </a:rPr>
              <a:t> =          +       </a:t>
            </a:r>
            <a:r>
              <a:rPr lang="en-US" altLang="ru-RU" sz="2800">
                <a:latin typeface="Arial" pitchFamily="34" charset="0"/>
              </a:rPr>
              <a:t> </a:t>
            </a:r>
            <a:r>
              <a:rPr lang="ru-RU" altLang="ru-RU" sz="2800">
                <a:latin typeface="Arial" pitchFamily="34" charset="0"/>
              </a:rPr>
              <a:t>= </a:t>
            </a:r>
            <a:r>
              <a:rPr lang="en-US" altLang="ru-RU" sz="2800" i="1">
                <a:latin typeface="Arial" pitchFamily="34" charset="0"/>
              </a:rPr>
              <a:t>mv</a:t>
            </a:r>
            <a:r>
              <a:rPr lang="ru-RU" altLang="ru-RU" sz="2800" baseline="30000">
                <a:latin typeface="Arial" pitchFamily="34" charset="0"/>
              </a:rPr>
              <a:t>2</a:t>
            </a:r>
            <a:r>
              <a:rPr lang="ru-RU" altLang="ru-RU" sz="2800">
                <a:latin typeface="Arial" pitchFamily="34" charset="0"/>
              </a:rPr>
              <a:t>.</a:t>
            </a:r>
          </a:p>
          <a:p>
            <a:pPr algn="just"/>
            <a:endParaRPr lang="ru-RU" altLang="ru-RU" sz="2800">
              <a:latin typeface="Arial" pitchFamily="34" charset="0"/>
            </a:endParaRPr>
          </a:p>
          <a:p>
            <a:pPr algn="just"/>
            <a:r>
              <a:rPr lang="ru-RU" altLang="ru-RU">
                <a:latin typeface="Arial" pitchFamily="34" charset="0"/>
              </a:rPr>
              <a:t> </a:t>
            </a:r>
          </a:p>
        </p:txBody>
      </p:sp>
      <p:sp>
        <p:nvSpPr>
          <p:cNvPr id="78851"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8852" name="Object 4"/>
          <p:cNvGraphicFramePr>
            <a:graphicFrameLocks noChangeAspect="1"/>
          </p:cNvGraphicFramePr>
          <p:nvPr/>
        </p:nvGraphicFramePr>
        <p:xfrm>
          <a:off x="3851275" y="1844675"/>
          <a:ext cx="863600" cy="822325"/>
        </p:xfrm>
        <a:graphic>
          <a:graphicData uri="http://schemas.openxmlformats.org/presentationml/2006/ole">
            <mc:AlternateContent xmlns:mc="http://schemas.openxmlformats.org/markup-compatibility/2006">
              <mc:Choice xmlns:v="urn:schemas-microsoft-com:vml" Requires="v">
                <p:oleObj spid="_x0000_s22530" name="Формула" r:id="rId3" imgW="393529" imgH="368140" progId="Equation.3">
                  <p:embed/>
                </p:oleObj>
              </mc:Choice>
              <mc:Fallback>
                <p:oleObj name="Формула" r:id="rId3" imgW="393529" imgH="3681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1844675"/>
                        <a:ext cx="863600" cy="822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8853"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8854" name="Object 6"/>
          <p:cNvGraphicFramePr>
            <a:graphicFrameLocks noChangeAspect="1"/>
          </p:cNvGraphicFramePr>
          <p:nvPr/>
        </p:nvGraphicFramePr>
        <p:xfrm>
          <a:off x="5219700" y="1844675"/>
          <a:ext cx="1150938" cy="817563"/>
        </p:xfrm>
        <a:graphic>
          <a:graphicData uri="http://schemas.openxmlformats.org/presentationml/2006/ole">
            <mc:AlternateContent xmlns:mc="http://schemas.openxmlformats.org/markup-compatibility/2006">
              <mc:Choice xmlns:v="urn:schemas-microsoft-com:vml" Requires="v">
                <p:oleObj spid="_x0000_s22531" name="Формула" r:id="rId5" imgW="520700" imgH="368300" progId="Equation.3">
                  <p:embed/>
                </p:oleObj>
              </mc:Choice>
              <mc:Fallback>
                <p:oleObj name="Формула" r:id="rId5" imgW="520700" imgH="368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9700" y="1844675"/>
                        <a:ext cx="1150938" cy="817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8855"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8856" name="Object 8"/>
          <p:cNvGraphicFramePr>
            <a:graphicFrameLocks noChangeAspect="1"/>
          </p:cNvGraphicFramePr>
          <p:nvPr/>
        </p:nvGraphicFramePr>
        <p:xfrm>
          <a:off x="0" y="2708275"/>
          <a:ext cx="792163" cy="619125"/>
        </p:xfrm>
        <a:graphic>
          <a:graphicData uri="http://schemas.openxmlformats.org/presentationml/2006/ole">
            <mc:AlternateContent xmlns:mc="http://schemas.openxmlformats.org/markup-compatibility/2006">
              <mc:Choice xmlns:v="urn:schemas-microsoft-com:vml" Requires="v">
                <p:oleObj spid="_x0000_s22532" name="Формула" r:id="rId7" imgW="304668" imgH="241195" progId="Equation.3">
                  <p:embed/>
                </p:oleObj>
              </mc:Choice>
              <mc:Fallback>
                <p:oleObj name="Формула" r:id="rId7" imgW="304668" imgH="241195"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2708275"/>
                        <a:ext cx="792163" cy="619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8857" name="Picture 9" descr="6_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5963" y="2492375"/>
            <a:ext cx="3348037"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8858" name="Object 10"/>
          <p:cNvGraphicFramePr>
            <a:graphicFrameLocks noChangeAspect="1"/>
          </p:cNvGraphicFramePr>
          <p:nvPr/>
        </p:nvGraphicFramePr>
        <p:xfrm>
          <a:off x="3203575" y="4868863"/>
          <a:ext cx="792163" cy="619125"/>
        </p:xfrm>
        <a:graphic>
          <a:graphicData uri="http://schemas.openxmlformats.org/presentationml/2006/ole">
            <mc:AlternateContent xmlns:mc="http://schemas.openxmlformats.org/markup-compatibility/2006">
              <mc:Choice xmlns:v="urn:schemas-microsoft-com:vml" Requires="v">
                <p:oleObj spid="_x0000_s22533" name="Формула" r:id="rId10" imgW="304668" imgH="241195" progId="Equation.3">
                  <p:embed/>
                </p:oleObj>
              </mc:Choice>
              <mc:Fallback>
                <p:oleObj name="Формула" r:id="rId10" imgW="304668" imgH="241195"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3575" y="4868863"/>
                        <a:ext cx="792163" cy="619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8859"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78860" name="Object 12"/>
          <p:cNvGraphicFramePr>
            <a:graphicFrameLocks noChangeAspect="1"/>
          </p:cNvGraphicFramePr>
          <p:nvPr/>
        </p:nvGraphicFramePr>
        <p:xfrm>
          <a:off x="4067175" y="5589588"/>
          <a:ext cx="938213" cy="893762"/>
        </p:xfrm>
        <a:graphic>
          <a:graphicData uri="http://schemas.openxmlformats.org/presentationml/2006/ole">
            <mc:AlternateContent xmlns:mc="http://schemas.openxmlformats.org/markup-compatibility/2006">
              <mc:Choice xmlns:v="urn:schemas-microsoft-com:vml" Requires="v">
                <p:oleObj spid="_x0000_s22534" name="Формула" r:id="rId11" imgW="393529" imgH="368140" progId="Equation.3">
                  <p:embed/>
                </p:oleObj>
              </mc:Choice>
              <mc:Fallback>
                <p:oleObj name="Формула" r:id="rId11" imgW="393529" imgH="3681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5589588"/>
                        <a:ext cx="938213" cy="893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8861" name="Object 13"/>
          <p:cNvGraphicFramePr>
            <a:graphicFrameLocks noChangeAspect="1"/>
          </p:cNvGraphicFramePr>
          <p:nvPr/>
        </p:nvGraphicFramePr>
        <p:xfrm>
          <a:off x="5292725" y="5592763"/>
          <a:ext cx="935038" cy="890587"/>
        </p:xfrm>
        <a:graphic>
          <a:graphicData uri="http://schemas.openxmlformats.org/presentationml/2006/ole">
            <mc:AlternateContent xmlns:mc="http://schemas.openxmlformats.org/markup-compatibility/2006">
              <mc:Choice xmlns:v="urn:schemas-microsoft-com:vml" Requires="v">
                <p:oleObj spid="_x0000_s22535" name="Формула" r:id="rId12" imgW="393529" imgH="368140" progId="Equation.3">
                  <p:embed/>
                </p:oleObj>
              </mc:Choice>
              <mc:Fallback>
                <p:oleObj name="Формула" r:id="rId12" imgW="393529" imgH="3681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5592763"/>
                        <a:ext cx="935038" cy="890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9644583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684213" y="476250"/>
            <a:ext cx="8137525" cy="564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Следует заметить, что энергия катящегося обруча вдвое превышает энергию тела с той же массой </a:t>
            </a:r>
            <a:r>
              <a:rPr lang="ru-RU" altLang="ru-RU" sz="2800" i="1">
                <a:latin typeface="Arial" pitchFamily="34" charset="0"/>
              </a:rPr>
              <a:t>m</a:t>
            </a:r>
            <a:r>
              <a:rPr lang="ru-RU" altLang="ru-RU" sz="2800">
                <a:latin typeface="Arial" pitchFamily="34" charset="0"/>
              </a:rPr>
              <a:t>, движущегося с той же скоростью, но без вращения, т.е. только поступательно</a:t>
            </a:r>
            <a:r>
              <a:rPr lang="ru-RU" altLang="ru-RU" sz="1800">
                <a:latin typeface="Arial" pitchFamily="34" charset="0"/>
              </a:rPr>
              <a:t>.</a:t>
            </a:r>
          </a:p>
          <a:p>
            <a:pPr algn="just"/>
            <a:r>
              <a:rPr lang="ru-RU" altLang="ru-RU" sz="1800">
                <a:latin typeface="Arial" pitchFamily="34" charset="0"/>
              </a:rPr>
              <a:t>  </a:t>
            </a:r>
            <a:r>
              <a:rPr lang="ru-RU" altLang="ru-RU" sz="2800">
                <a:latin typeface="Arial" pitchFamily="34" charset="0"/>
              </a:rPr>
              <a:t>Рассмотрим автомобиль с маховиком вместо двигателя. Во время стоянки автомобиля маховик мог бы накапливать энергию с помощью небольшого высокоэффективного электромотора. Автомобиль, использующий энергию маховика, мог бы пробежать примерно 1/3 расстояния, которое пробегает обычный автомобиль с  запасом   бензина  </a:t>
            </a:r>
          </a:p>
          <a:p>
            <a:pPr algn="just"/>
            <a:r>
              <a:rPr lang="ru-RU" altLang="ru-RU" sz="2800">
                <a:latin typeface="Arial" pitchFamily="34" charset="0"/>
              </a:rPr>
              <a:t>40 л (около 100 км).</a:t>
            </a:r>
          </a:p>
        </p:txBody>
      </p:sp>
    </p:spTree>
    <p:extLst>
      <p:ext uri="{BB962C8B-B14F-4D97-AF65-F5344CB8AC3E}">
        <p14:creationId xmlns:p14="http://schemas.microsoft.com/office/powerpoint/2010/main" val="139266462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323850" y="620713"/>
            <a:ext cx="8640763" cy="564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ru-RU" altLang="ru-RU" sz="2800" b="1" i="1">
                <a:latin typeface="Arial" pitchFamily="34" charset="0"/>
              </a:rPr>
              <a:t>6.7. Гироскоп</a:t>
            </a:r>
          </a:p>
          <a:p>
            <a:pPr algn="ctr"/>
            <a:endParaRPr lang="ru-RU" altLang="ru-RU" sz="2800" b="1" i="1">
              <a:latin typeface="Arial" pitchFamily="34" charset="0"/>
            </a:endParaRPr>
          </a:p>
          <a:p>
            <a:pPr algn="just"/>
            <a:r>
              <a:rPr lang="ru-RU" altLang="ru-RU" sz="2800">
                <a:solidFill>
                  <a:srgbClr val="FF0000"/>
                </a:solidFill>
                <a:latin typeface="Arial" pitchFamily="34" charset="0"/>
              </a:rPr>
              <a:t>Гироскоп – быстро вращающееся симметричное твердое тело, ось вращения которого может изменять свое направление в пространстве.</a:t>
            </a:r>
            <a:r>
              <a:rPr lang="ru-RU" altLang="ru-RU" sz="2800">
                <a:latin typeface="Arial" pitchFamily="34" charset="0"/>
              </a:rPr>
              <a:t> Название «гироскоп» происходит от греческого </a:t>
            </a:r>
            <a:r>
              <a:rPr lang="ru-RU" altLang="ru-RU" sz="2800" i="1">
                <a:latin typeface="Arial" pitchFamily="34" charset="0"/>
              </a:rPr>
              <a:t>gyréuō</a:t>
            </a:r>
            <a:r>
              <a:rPr lang="ru-RU" altLang="ru-RU" sz="2800">
                <a:latin typeface="Arial" pitchFamily="34" charset="0"/>
              </a:rPr>
              <a:t> – кружусь, вращаюсь, и </a:t>
            </a:r>
            <a:r>
              <a:rPr lang="ru-RU" altLang="ru-RU" sz="2800" i="1">
                <a:latin typeface="Arial" pitchFamily="34" charset="0"/>
              </a:rPr>
              <a:t>skopéō</a:t>
            </a:r>
            <a:r>
              <a:rPr lang="ru-RU" altLang="ru-RU" sz="2800">
                <a:latin typeface="Arial" pitchFamily="34" charset="0"/>
              </a:rPr>
              <a:t> – смотрю, наблюдаю.  Гироскоп обладает интересными свойствами, проявляющимися у вращающихся небесных тел, артиллерийских снарядов, роторов турбин, установленных на судах. На свойствах гироскопов основаны различные приборы и устройства, применяемые в современной технике.</a:t>
            </a:r>
          </a:p>
        </p:txBody>
      </p:sp>
    </p:spTree>
    <p:extLst>
      <p:ext uri="{BB962C8B-B14F-4D97-AF65-F5344CB8AC3E}">
        <p14:creationId xmlns:p14="http://schemas.microsoft.com/office/powerpoint/2010/main" val="234227409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539750" y="692150"/>
            <a:ext cx="8064500" cy="521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pitchFamily="18" charset="0"/>
              </a:defRPr>
            </a:lvl1pPr>
            <a:lvl2pPr marL="800100" indent="-342900">
              <a:defRPr sz="2400">
                <a:solidFill>
                  <a:schemeClr val="tx1"/>
                </a:solidFill>
                <a:latin typeface="Times New Roman" pitchFamily="18" charset="0"/>
              </a:defRPr>
            </a:lvl2pPr>
            <a:lvl3pPr marL="1257300" indent="-342900">
              <a:defRPr sz="2400">
                <a:solidFill>
                  <a:schemeClr val="tx1"/>
                </a:solidFill>
                <a:latin typeface="Times New Roman" pitchFamily="18" charset="0"/>
              </a:defRPr>
            </a:lvl3pPr>
            <a:lvl4pPr marL="1714500" indent="-342900">
              <a:defRPr sz="2400">
                <a:solidFill>
                  <a:schemeClr val="tx1"/>
                </a:solidFill>
                <a:latin typeface="Times New Roman" pitchFamily="18" charset="0"/>
              </a:defRPr>
            </a:lvl4pPr>
            <a:lvl5pPr marL="2171700" indent="-342900">
              <a:defRPr sz="2400">
                <a:solidFill>
                  <a:schemeClr val="tx1"/>
                </a:solidFill>
                <a:latin typeface="Times New Roman" pitchFamily="18" charset="0"/>
              </a:defRPr>
            </a:lvl5pPr>
            <a:lvl6pPr marL="2628900" indent="-342900" fontAlgn="base">
              <a:spcBef>
                <a:spcPct val="0"/>
              </a:spcBef>
              <a:spcAft>
                <a:spcPct val="0"/>
              </a:spcAft>
              <a:defRPr sz="2400">
                <a:solidFill>
                  <a:schemeClr val="tx1"/>
                </a:solidFill>
                <a:latin typeface="Times New Roman" pitchFamily="18" charset="0"/>
              </a:defRPr>
            </a:lvl6pPr>
            <a:lvl7pPr marL="3086100" indent="-342900" fontAlgn="base">
              <a:spcBef>
                <a:spcPct val="0"/>
              </a:spcBef>
              <a:spcAft>
                <a:spcPct val="0"/>
              </a:spcAft>
              <a:defRPr sz="2400">
                <a:solidFill>
                  <a:schemeClr val="tx1"/>
                </a:solidFill>
                <a:latin typeface="Times New Roman" pitchFamily="18" charset="0"/>
              </a:defRPr>
            </a:lvl7pPr>
            <a:lvl8pPr marL="3543300" indent="-342900" fontAlgn="base">
              <a:spcBef>
                <a:spcPct val="0"/>
              </a:spcBef>
              <a:spcAft>
                <a:spcPct val="0"/>
              </a:spcAft>
              <a:defRPr sz="2400">
                <a:solidFill>
                  <a:schemeClr val="tx1"/>
                </a:solidFill>
                <a:latin typeface="Times New Roman" pitchFamily="18" charset="0"/>
              </a:defRPr>
            </a:lvl8pPr>
            <a:lvl9pPr marL="4000500" indent="-342900" fontAlgn="base">
              <a:spcBef>
                <a:spcPct val="0"/>
              </a:spcBef>
              <a:spcAft>
                <a:spcPct val="0"/>
              </a:spcAft>
              <a:defRPr sz="2400">
                <a:solidFill>
                  <a:schemeClr val="tx1"/>
                </a:solidFill>
                <a:latin typeface="Times New Roman" pitchFamily="18" charset="0"/>
              </a:defRPr>
            </a:lvl9pPr>
          </a:lstStyle>
          <a:p>
            <a:pPr algn="just"/>
            <a:r>
              <a:rPr lang="ru-RU" altLang="ru-RU" sz="2800">
                <a:latin typeface="Arial" pitchFamily="34" charset="0"/>
              </a:rPr>
              <a:t>Свойства гироскопов реализуются при выполнении двух условий:</a:t>
            </a:r>
          </a:p>
          <a:p>
            <a:pPr algn="just"/>
            <a:r>
              <a:rPr lang="ru-RU" altLang="ru-RU" sz="2800">
                <a:latin typeface="Arial" pitchFamily="34" charset="0"/>
              </a:rPr>
              <a:t>    </a:t>
            </a:r>
            <a:r>
              <a:rPr lang="ru-RU" altLang="ru-RU" sz="2800">
                <a:solidFill>
                  <a:srgbClr val="FF0000"/>
                </a:solidFill>
                <a:latin typeface="Arial" pitchFamily="34" charset="0"/>
              </a:rPr>
              <a:t>1.Ось вращения гироскопа должна иметь возможность изменять свое положение в пространстве;</a:t>
            </a:r>
          </a:p>
          <a:p>
            <a:pPr algn="just"/>
            <a:r>
              <a:rPr lang="ru-RU" altLang="ru-RU" sz="2800">
                <a:solidFill>
                  <a:srgbClr val="FF0000"/>
                </a:solidFill>
                <a:latin typeface="Arial" pitchFamily="34" charset="0"/>
              </a:rPr>
              <a:t>    2.Угловая скорость вращения гироскопа вокруг своей оси должна быть очень велика по сравнению со скоростью изменения направления оси в пространстве.</a:t>
            </a:r>
          </a:p>
          <a:p>
            <a:pPr algn="just"/>
            <a:r>
              <a:rPr lang="ru-RU" altLang="ko-KR" sz="2800">
                <a:latin typeface="Arial" pitchFamily="34" charset="0"/>
              </a:rPr>
              <a:t>    Чтобы ось гироскопа могла свободно поворачиваться в пространстве, его обычно закрепляют на кольцах т.н. карданова подвеса</a:t>
            </a:r>
            <a:r>
              <a:rPr lang="ru-RU" altLang="ko-KR" sz="1800">
                <a:latin typeface="Arial" pitchFamily="34" charset="0"/>
              </a:rPr>
              <a:t> </a:t>
            </a:r>
            <a:endParaRPr lang="ru-RU" altLang="ru-RU" sz="1800">
              <a:latin typeface="Arial" pitchFamily="34" charset="0"/>
            </a:endParaRPr>
          </a:p>
        </p:txBody>
      </p:sp>
    </p:spTree>
    <p:extLst>
      <p:ext uri="{BB962C8B-B14F-4D97-AF65-F5344CB8AC3E}">
        <p14:creationId xmlns:p14="http://schemas.microsoft.com/office/powerpoint/2010/main" val="98387497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6_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765175"/>
            <a:ext cx="3514725"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3" descr="6_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620713"/>
            <a:ext cx="455295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81694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250825" y="0"/>
            <a:ext cx="8893175" cy="649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altLang="ko-KR" sz="2800">
                <a:solidFill>
                  <a:srgbClr val="FF0000"/>
                </a:solidFill>
                <a:latin typeface="Arial" pitchFamily="34" charset="0"/>
                <a:ea typeface="굴림" pitchFamily="34" charset="-127"/>
              </a:rPr>
              <a:t>                              </a:t>
            </a:r>
            <a:r>
              <a:rPr lang="ru-RU" altLang="ko-KR" sz="2800">
                <a:solidFill>
                  <a:srgbClr val="FF0000"/>
                </a:solidFill>
                <a:latin typeface="Arial" pitchFamily="34" charset="0"/>
              </a:rPr>
              <a:t>Пусть симметричное тело </a:t>
            </a:r>
            <a:r>
              <a:rPr lang="en-US" altLang="ko-KR" sz="2800">
                <a:solidFill>
                  <a:srgbClr val="FF0000"/>
                </a:solidFill>
                <a:latin typeface="Arial" pitchFamily="34" charset="0"/>
                <a:ea typeface="굴림" pitchFamily="34" charset="-127"/>
              </a:rPr>
              <a:t> </a:t>
            </a:r>
            <a:br>
              <a:rPr lang="en-US" altLang="ko-KR" sz="2800">
                <a:solidFill>
                  <a:srgbClr val="FF0000"/>
                </a:solidFill>
                <a:latin typeface="Arial" pitchFamily="34" charset="0"/>
                <a:ea typeface="굴림" pitchFamily="34" charset="-127"/>
              </a:rPr>
            </a:br>
            <a:r>
              <a:rPr lang="en-US" altLang="ko-KR" sz="2800">
                <a:solidFill>
                  <a:srgbClr val="FF0000"/>
                </a:solidFill>
                <a:latin typeface="Arial" pitchFamily="34" charset="0"/>
                <a:ea typeface="굴림" pitchFamily="34" charset="-127"/>
              </a:rPr>
              <a:t>                              </a:t>
            </a:r>
            <a:r>
              <a:rPr lang="ru-RU" altLang="ko-KR" sz="2800">
                <a:solidFill>
                  <a:srgbClr val="FF0000"/>
                </a:solidFill>
                <a:latin typeface="Arial" pitchFamily="34" charset="0"/>
              </a:rPr>
              <a:t>вращается с большой угловой </a:t>
            </a:r>
            <a:endParaRPr lang="en-US" altLang="ko-KR" sz="2800">
              <a:solidFill>
                <a:srgbClr val="FF0000"/>
              </a:solidFill>
              <a:latin typeface="Arial" pitchFamily="34" charset="0"/>
              <a:ea typeface="굴림" pitchFamily="34" charset="-127"/>
            </a:endParaRPr>
          </a:p>
          <a:p>
            <a:pPr algn="just"/>
            <a:r>
              <a:rPr lang="en-US" altLang="ko-KR" sz="2800">
                <a:solidFill>
                  <a:srgbClr val="FF0000"/>
                </a:solidFill>
                <a:latin typeface="Arial" pitchFamily="34" charset="0"/>
                <a:ea typeface="굴림" pitchFamily="34" charset="-127"/>
              </a:rPr>
              <a:t>                              </a:t>
            </a:r>
            <a:r>
              <a:rPr lang="ru-RU" altLang="ko-KR" sz="2800">
                <a:solidFill>
                  <a:srgbClr val="FF0000"/>
                </a:solidFill>
                <a:latin typeface="Arial" pitchFamily="34" charset="0"/>
              </a:rPr>
              <a:t>скоростью </a:t>
            </a:r>
            <a:r>
              <a:rPr lang="ru-RU" altLang="ko-KR" sz="2800" b="1">
                <a:solidFill>
                  <a:srgbClr val="FF0000"/>
                </a:solidFill>
                <a:latin typeface="Arial" pitchFamily="34" charset="0"/>
                <a:sym typeface="Symbol" pitchFamily="18" charset="2"/>
              </a:rPr>
              <a:t></a:t>
            </a:r>
            <a:r>
              <a:rPr lang="ru-RU" altLang="ko-KR" sz="2800">
                <a:solidFill>
                  <a:srgbClr val="FF0000"/>
                </a:solidFill>
                <a:latin typeface="Arial" pitchFamily="34" charset="0"/>
              </a:rPr>
              <a:t> вокруг оси </a:t>
            </a:r>
            <a:r>
              <a:rPr lang="ru-RU" altLang="ko-KR" sz="2800" i="1">
                <a:solidFill>
                  <a:srgbClr val="FF0000"/>
                </a:solidFill>
                <a:latin typeface="Arial" pitchFamily="34" charset="0"/>
              </a:rPr>
              <a:t>y</a:t>
            </a:r>
            <a:r>
              <a:rPr lang="ru-RU" altLang="ko-KR" sz="2800">
                <a:solidFill>
                  <a:srgbClr val="FF0000"/>
                </a:solidFill>
                <a:latin typeface="Arial" pitchFamily="34" charset="0"/>
              </a:rPr>
              <a:t>, и к оси </a:t>
            </a:r>
            <a:r>
              <a:rPr lang="en-US" altLang="ko-KR" sz="2800">
                <a:solidFill>
                  <a:srgbClr val="FF0000"/>
                </a:solidFill>
                <a:latin typeface="Arial" pitchFamily="34" charset="0"/>
                <a:ea typeface="굴림" pitchFamily="34" charset="-127"/>
              </a:rPr>
              <a:t/>
            </a:r>
            <a:br>
              <a:rPr lang="en-US" altLang="ko-KR" sz="2800">
                <a:solidFill>
                  <a:srgbClr val="FF0000"/>
                </a:solidFill>
                <a:latin typeface="Arial" pitchFamily="34" charset="0"/>
                <a:ea typeface="굴림" pitchFamily="34" charset="-127"/>
              </a:rPr>
            </a:br>
            <a:r>
              <a:rPr lang="en-US" altLang="ko-KR" sz="2800">
                <a:solidFill>
                  <a:srgbClr val="FF0000"/>
                </a:solidFill>
                <a:latin typeface="Arial" pitchFamily="34" charset="0"/>
                <a:ea typeface="굴림" pitchFamily="34" charset="-127"/>
              </a:rPr>
              <a:t>                              </a:t>
            </a:r>
            <a:r>
              <a:rPr lang="ru-RU" altLang="ko-KR" sz="2800">
                <a:solidFill>
                  <a:srgbClr val="FF0000"/>
                </a:solidFill>
                <a:latin typeface="Arial" pitchFamily="34" charset="0"/>
              </a:rPr>
              <a:t>гироскопа приложена пара сил </a:t>
            </a:r>
            <a:r>
              <a:rPr lang="ru-RU" altLang="ko-KR" sz="2800" b="1">
                <a:solidFill>
                  <a:srgbClr val="FF0000"/>
                </a:solidFill>
                <a:latin typeface="Arial" pitchFamily="34" charset="0"/>
              </a:rPr>
              <a:t>F</a:t>
            </a:r>
            <a:r>
              <a:rPr lang="ru-RU" altLang="ko-KR" sz="2800">
                <a:solidFill>
                  <a:srgbClr val="FF0000"/>
                </a:solidFill>
                <a:latin typeface="Arial" pitchFamily="34" charset="0"/>
              </a:rPr>
              <a:t>, </a:t>
            </a:r>
            <a:r>
              <a:rPr lang="en-US" altLang="ko-KR" sz="2800">
                <a:solidFill>
                  <a:srgbClr val="FF0000"/>
                </a:solidFill>
                <a:latin typeface="Arial" pitchFamily="34" charset="0"/>
                <a:ea typeface="굴림" pitchFamily="34" charset="-127"/>
              </a:rPr>
              <a:t> </a:t>
            </a:r>
            <a:br>
              <a:rPr lang="en-US" altLang="ko-KR" sz="2800">
                <a:solidFill>
                  <a:srgbClr val="FF0000"/>
                </a:solidFill>
                <a:latin typeface="Arial" pitchFamily="34" charset="0"/>
                <a:ea typeface="굴림" pitchFamily="34" charset="-127"/>
              </a:rPr>
            </a:br>
            <a:r>
              <a:rPr lang="en-US" altLang="ko-KR" sz="2800">
                <a:solidFill>
                  <a:srgbClr val="FF0000"/>
                </a:solidFill>
                <a:latin typeface="Arial" pitchFamily="34" charset="0"/>
                <a:ea typeface="굴림" pitchFamily="34" charset="-127"/>
              </a:rPr>
              <a:t>                              </a:t>
            </a:r>
            <a:r>
              <a:rPr lang="ru-RU" altLang="ko-KR" sz="2800">
                <a:solidFill>
                  <a:srgbClr val="FF0000"/>
                </a:solidFill>
                <a:latin typeface="Arial" pitchFamily="34" charset="0"/>
              </a:rPr>
              <a:t>перпендикулярная оси </a:t>
            </a:r>
            <a:r>
              <a:rPr lang="ru-RU" altLang="ko-KR" sz="2800" i="1">
                <a:solidFill>
                  <a:srgbClr val="FF0000"/>
                </a:solidFill>
                <a:latin typeface="Arial" pitchFamily="34" charset="0"/>
              </a:rPr>
              <a:t>y</a:t>
            </a:r>
            <a:r>
              <a:rPr lang="ru-RU" altLang="ko-KR" sz="2800">
                <a:solidFill>
                  <a:srgbClr val="FF0000"/>
                </a:solidFill>
                <a:latin typeface="Arial" pitchFamily="34" charset="0"/>
              </a:rPr>
              <a:t> и </a:t>
            </a:r>
            <a:r>
              <a:rPr lang="en-US" altLang="ko-KR" sz="2800">
                <a:solidFill>
                  <a:srgbClr val="FF0000"/>
                </a:solidFill>
                <a:latin typeface="Arial" pitchFamily="34" charset="0"/>
                <a:ea typeface="굴림" pitchFamily="34" charset="-127"/>
              </a:rPr>
              <a:t/>
            </a:r>
            <a:br>
              <a:rPr lang="en-US" altLang="ko-KR" sz="2800">
                <a:solidFill>
                  <a:srgbClr val="FF0000"/>
                </a:solidFill>
                <a:latin typeface="Arial" pitchFamily="34" charset="0"/>
                <a:ea typeface="굴림" pitchFamily="34" charset="-127"/>
              </a:rPr>
            </a:br>
            <a:r>
              <a:rPr lang="en-US" altLang="ko-KR" sz="2800">
                <a:solidFill>
                  <a:srgbClr val="FF0000"/>
                </a:solidFill>
                <a:latin typeface="Arial" pitchFamily="34" charset="0"/>
                <a:ea typeface="굴림" pitchFamily="34" charset="-127"/>
              </a:rPr>
              <a:t>                              </a:t>
            </a:r>
            <a:r>
              <a:rPr lang="ru-RU" altLang="ko-KR" sz="2800">
                <a:solidFill>
                  <a:srgbClr val="FF0000"/>
                </a:solidFill>
                <a:latin typeface="Arial" pitchFamily="34" charset="0"/>
              </a:rPr>
              <a:t>лежащая</a:t>
            </a:r>
            <a:r>
              <a:rPr lang="ru-RU" altLang="ko-KR" sz="2800">
                <a:latin typeface="Arial" pitchFamily="34" charset="0"/>
              </a:rPr>
              <a:t> </a:t>
            </a:r>
            <a:r>
              <a:rPr lang="ru-RU" altLang="ko-KR" sz="2800">
                <a:solidFill>
                  <a:srgbClr val="FF0000"/>
                </a:solidFill>
                <a:latin typeface="Arial" pitchFamily="34" charset="0"/>
              </a:rPr>
              <a:t>в плоскости </a:t>
            </a:r>
            <a:r>
              <a:rPr lang="ru-RU" altLang="ko-KR" sz="2800" i="1">
                <a:solidFill>
                  <a:srgbClr val="FF0000"/>
                </a:solidFill>
                <a:latin typeface="Arial" pitchFamily="34" charset="0"/>
              </a:rPr>
              <a:t>xy</a:t>
            </a:r>
            <a:r>
              <a:rPr lang="ru-RU" altLang="ko-KR" sz="2800">
                <a:solidFill>
                  <a:srgbClr val="FF0000"/>
                </a:solidFill>
                <a:latin typeface="Arial" pitchFamily="34" charset="0"/>
              </a:rPr>
              <a:t> (рис. </a:t>
            </a:r>
            <a:r>
              <a:rPr lang="en-US" altLang="ko-KR" sz="2800">
                <a:solidFill>
                  <a:srgbClr val="FF0000"/>
                </a:solidFill>
                <a:latin typeface="Arial" pitchFamily="34" charset="0"/>
                <a:ea typeface="굴림" pitchFamily="34" charset="-127"/>
              </a:rPr>
              <a:t/>
            </a:r>
            <a:br>
              <a:rPr lang="en-US" altLang="ko-KR" sz="2800">
                <a:solidFill>
                  <a:srgbClr val="FF0000"/>
                </a:solidFill>
                <a:latin typeface="Arial" pitchFamily="34" charset="0"/>
                <a:ea typeface="굴림" pitchFamily="34" charset="-127"/>
              </a:rPr>
            </a:br>
            <a:r>
              <a:rPr lang="en-US" altLang="ko-KR" sz="2800">
                <a:solidFill>
                  <a:srgbClr val="FF0000"/>
                </a:solidFill>
                <a:latin typeface="Arial" pitchFamily="34" charset="0"/>
                <a:ea typeface="굴림" pitchFamily="34" charset="-127"/>
              </a:rPr>
              <a:t>                              </a:t>
            </a:r>
            <a:r>
              <a:rPr lang="ru-RU" altLang="ko-KR" sz="2800">
                <a:solidFill>
                  <a:srgbClr val="FF0000"/>
                </a:solidFill>
                <a:latin typeface="Arial" pitchFamily="34" charset="0"/>
              </a:rPr>
              <a:t>6.24). При этом возникает вращательный момент </a:t>
            </a:r>
            <a:r>
              <a:rPr lang="ru-RU" altLang="ko-KR" sz="2800" b="1">
                <a:solidFill>
                  <a:srgbClr val="FF0000"/>
                </a:solidFill>
                <a:latin typeface="Arial" pitchFamily="34" charset="0"/>
              </a:rPr>
              <a:t>M</a:t>
            </a:r>
            <a:r>
              <a:rPr lang="ru-RU" altLang="ko-KR" sz="2800">
                <a:solidFill>
                  <a:srgbClr val="FF0000"/>
                </a:solidFill>
                <a:latin typeface="Arial" pitchFamily="34" charset="0"/>
              </a:rPr>
              <a:t>, перпендикулярный плоскости </a:t>
            </a:r>
            <a:r>
              <a:rPr lang="ru-RU" altLang="ko-KR" sz="2800" i="1">
                <a:solidFill>
                  <a:srgbClr val="FF0000"/>
                </a:solidFill>
                <a:latin typeface="Arial" pitchFamily="34" charset="0"/>
              </a:rPr>
              <a:t>xy</a:t>
            </a:r>
            <a:r>
              <a:rPr lang="ru-RU" altLang="ko-KR" sz="2800">
                <a:latin typeface="Arial" pitchFamily="34" charset="0"/>
              </a:rPr>
              <a:t>. </a:t>
            </a:r>
          </a:p>
          <a:p>
            <a:pPr algn="just"/>
            <a:r>
              <a:rPr lang="ru-RU" altLang="ru-RU" sz="2800">
                <a:latin typeface="Arial" pitchFamily="34" charset="0"/>
              </a:rPr>
              <a:t>Поскольку </a:t>
            </a:r>
            <a:r>
              <a:rPr lang="ru-RU" altLang="ru-RU" sz="2800" i="1">
                <a:latin typeface="Arial" pitchFamily="34" charset="0"/>
              </a:rPr>
              <a:t>d</a:t>
            </a:r>
            <a:r>
              <a:rPr lang="ru-RU" altLang="ru-RU" sz="2800" b="1">
                <a:latin typeface="Arial" pitchFamily="34" charset="0"/>
              </a:rPr>
              <a:t>L</a:t>
            </a:r>
            <a:r>
              <a:rPr lang="ru-RU" altLang="ru-RU" sz="2800">
                <a:latin typeface="Arial" pitchFamily="34" charset="0"/>
              </a:rPr>
              <a:t> = </a:t>
            </a:r>
            <a:r>
              <a:rPr lang="ru-RU" altLang="ru-RU" sz="2800" b="1">
                <a:latin typeface="Arial" pitchFamily="34" charset="0"/>
              </a:rPr>
              <a:t>M</a:t>
            </a:r>
            <a:r>
              <a:rPr lang="ru-RU" altLang="ru-RU" sz="2800" i="1">
                <a:latin typeface="Arial" pitchFamily="34" charset="0"/>
              </a:rPr>
              <a:t>dt</a:t>
            </a:r>
            <a:r>
              <a:rPr lang="ru-RU" altLang="ru-RU" sz="2800">
                <a:latin typeface="Arial" pitchFamily="34" charset="0"/>
              </a:rPr>
              <a:t> </a:t>
            </a:r>
            <a:r>
              <a:rPr lang="ru-RU" altLang="ru-RU" sz="2800">
                <a:latin typeface="Arial" pitchFamily="34" charset="0"/>
                <a:sym typeface="Symbol" pitchFamily="18" charset="2"/>
              </a:rPr>
              <a:t></a:t>
            </a:r>
            <a:r>
              <a:rPr lang="ru-RU" altLang="ru-RU" sz="2800">
                <a:latin typeface="Arial" pitchFamily="34" charset="0"/>
              </a:rPr>
              <a:t> изменение момента количества движения направлено параллельно вектору </a:t>
            </a:r>
            <a:r>
              <a:rPr lang="ru-RU" altLang="ru-RU" sz="2800" b="1">
                <a:latin typeface="Arial" pitchFamily="34" charset="0"/>
              </a:rPr>
              <a:t>M</a:t>
            </a:r>
            <a:r>
              <a:rPr lang="ru-RU" altLang="ru-RU" sz="2800">
                <a:latin typeface="Arial" pitchFamily="34" charset="0"/>
              </a:rPr>
              <a:t>, то ось гироскопа повернется вокруг оси </a:t>
            </a:r>
            <a:r>
              <a:rPr lang="ru-RU" altLang="ru-RU" sz="2800" i="1">
                <a:latin typeface="Arial" pitchFamily="34" charset="0"/>
              </a:rPr>
              <a:t>х</a:t>
            </a:r>
            <a:r>
              <a:rPr lang="ru-RU" altLang="ru-RU" sz="2800">
                <a:latin typeface="Arial" pitchFamily="34" charset="0"/>
              </a:rPr>
              <a:t> в направлении, перпендикулярном действию силы. Используя равенства </a:t>
            </a:r>
            <a:r>
              <a:rPr lang="ru-RU" altLang="ru-RU" sz="2800" i="1">
                <a:latin typeface="Arial" pitchFamily="34" charset="0"/>
              </a:rPr>
              <a:t>dL = L</a:t>
            </a:r>
            <a:r>
              <a:rPr lang="ru-RU" altLang="ru-RU" sz="2800" baseline="-25000">
                <a:latin typeface="Arial" pitchFamily="34" charset="0"/>
                <a:sym typeface="Symbol" pitchFamily="18" charset="2"/>
              </a:rPr>
              <a:t></a:t>
            </a:r>
            <a:r>
              <a:rPr lang="ru-RU" altLang="ru-RU" sz="2800" i="1">
                <a:latin typeface="Arial" pitchFamily="34" charset="0"/>
              </a:rPr>
              <a:t>d</a:t>
            </a:r>
            <a:r>
              <a:rPr lang="ru-RU" altLang="ru-RU" sz="2800">
                <a:latin typeface="Arial" pitchFamily="34" charset="0"/>
                <a:sym typeface="Symbol" pitchFamily="18" charset="2"/>
              </a:rPr>
              <a:t></a:t>
            </a:r>
            <a:r>
              <a:rPr lang="ru-RU" altLang="ru-RU" sz="2800">
                <a:latin typeface="Arial" pitchFamily="34" charset="0"/>
              </a:rPr>
              <a:t> и </a:t>
            </a:r>
            <a:r>
              <a:rPr lang="ru-RU" altLang="ru-RU" sz="2800" i="1">
                <a:latin typeface="Arial" pitchFamily="34" charset="0"/>
              </a:rPr>
              <a:t>d</a:t>
            </a:r>
            <a:r>
              <a:rPr lang="ru-RU" altLang="ru-RU" sz="2800" b="1">
                <a:latin typeface="Arial" pitchFamily="34" charset="0"/>
              </a:rPr>
              <a:t>L</a:t>
            </a:r>
            <a:r>
              <a:rPr lang="ru-RU" altLang="ru-RU" sz="2800">
                <a:latin typeface="Arial" pitchFamily="34" charset="0"/>
              </a:rPr>
              <a:t> = </a:t>
            </a:r>
            <a:r>
              <a:rPr lang="ru-RU" altLang="ru-RU" sz="2800" b="1">
                <a:latin typeface="Arial" pitchFamily="34" charset="0"/>
              </a:rPr>
              <a:t>M</a:t>
            </a:r>
            <a:r>
              <a:rPr lang="ru-RU" altLang="ru-RU" sz="2800" i="1">
                <a:latin typeface="Arial" pitchFamily="34" charset="0"/>
              </a:rPr>
              <a:t>dt</a:t>
            </a:r>
            <a:r>
              <a:rPr lang="ru-RU" altLang="ru-RU" sz="2800">
                <a:latin typeface="Arial" pitchFamily="34" charset="0"/>
              </a:rPr>
              <a:t>, получаем</a:t>
            </a:r>
            <a:r>
              <a:rPr lang="en-US" altLang="ru-RU" sz="2800">
                <a:latin typeface="Arial" pitchFamily="34" charset="0"/>
              </a:rPr>
              <a:t>     </a:t>
            </a:r>
            <a:r>
              <a:rPr lang="en-US" altLang="ru-RU" sz="2800" i="1">
                <a:latin typeface="Arial" pitchFamily="34" charset="0"/>
              </a:rPr>
              <a:t>M</a:t>
            </a:r>
            <a:r>
              <a:rPr lang="ru-RU" altLang="ru-RU" sz="2800" i="1">
                <a:latin typeface="Arial" pitchFamily="34" charset="0"/>
              </a:rPr>
              <a:t> = </a:t>
            </a:r>
            <a:r>
              <a:rPr lang="en-US" altLang="ru-RU" sz="2800" i="1">
                <a:latin typeface="Arial" pitchFamily="34" charset="0"/>
              </a:rPr>
              <a:t>L</a:t>
            </a:r>
            <a:r>
              <a:rPr lang="ru-RU" altLang="ru-RU" sz="2800" baseline="-25000">
                <a:latin typeface="Arial" pitchFamily="34" charset="0"/>
              </a:rPr>
              <a:t>0</a:t>
            </a:r>
            <a:r>
              <a:rPr lang="ru-RU" altLang="ru-RU" sz="2800" i="1">
                <a:latin typeface="Arial" pitchFamily="34" charset="0"/>
              </a:rPr>
              <a:t> = </a:t>
            </a:r>
            <a:r>
              <a:rPr lang="en-US" altLang="ru-RU" sz="2800" i="1">
                <a:latin typeface="Arial" pitchFamily="34" charset="0"/>
              </a:rPr>
              <a:t>L</a:t>
            </a:r>
            <a:r>
              <a:rPr lang="ru-RU" altLang="ru-RU" sz="2800" baseline="-25000">
                <a:latin typeface="Arial" pitchFamily="34" charset="0"/>
              </a:rPr>
              <a:t>0</a:t>
            </a:r>
            <a:r>
              <a:rPr lang="en-US" altLang="ru-RU" sz="2800">
                <a:latin typeface="Arial" pitchFamily="34" charset="0"/>
                <a:sym typeface="Symbol" pitchFamily="18" charset="2"/>
              </a:rPr>
              <a:t></a:t>
            </a:r>
            <a:r>
              <a:rPr lang="ru-RU" altLang="ru-RU" sz="1800">
                <a:latin typeface="Arial" pitchFamily="34" charset="0"/>
              </a:rPr>
              <a:t>.</a:t>
            </a:r>
          </a:p>
        </p:txBody>
      </p:sp>
      <p:pic>
        <p:nvPicPr>
          <p:cNvPr id="83971" name="Picture 3" descr="6_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27051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19905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827088" y="549275"/>
            <a:ext cx="7848600" cy="521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    Учитывая направления векторов, имеем</a:t>
            </a:r>
            <a:endParaRPr lang="ru-RU" altLang="ru-RU" sz="2800" b="1">
              <a:latin typeface="Arial" pitchFamily="34" charset="0"/>
            </a:endParaRPr>
          </a:p>
          <a:p>
            <a:pPr algn="ctr"/>
            <a:r>
              <a:rPr lang="ru-RU" altLang="ru-RU" sz="2800" b="1">
                <a:latin typeface="Arial" pitchFamily="34" charset="0"/>
              </a:rPr>
              <a:t>M</a:t>
            </a:r>
            <a:r>
              <a:rPr lang="ru-RU" altLang="ru-RU" sz="2800">
                <a:latin typeface="Arial" pitchFamily="34" charset="0"/>
              </a:rPr>
              <a:t> = [</a:t>
            </a:r>
            <a:r>
              <a:rPr lang="ru-RU" altLang="ru-RU" sz="2800" b="1">
                <a:latin typeface="Arial" pitchFamily="34" charset="0"/>
                <a:sym typeface="Symbol" pitchFamily="18" charset="2"/>
              </a:rPr>
              <a:t></a:t>
            </a:r>
            <a:r>
              <a:rPr lang="ru-RU" altLang="ru-RU" sz="2800">
                <a:latin typeface="Arial" pitchFamily="34" charset="0"/>
              </a:rPr>
              <a:t>,</a:t>
            </a:r>
            <a:r>
              <a:rPr lang="ru-RU" altLang="ru-RU" sz="2800" b="1">
                <a:latin typeface="Arial" pitchFamily="34" charset="0"/>
              </a:rPr>
              <a:t>L</a:t>
            </a:r>
            <a:r>
              <a:rPr lang="ru-RU" altLang="ru-RU" sz="2800" baseline="-25000">
                <a:latin typeface="Arial" pitchFamily="34" charset="0"/>
              </a:rPr>
              <a:t>0</a:t>
            </a:r>
            <a:r>
              <a:rPr lang="ru-RU" altLang="ru-RU" sz="2800">
                <a:latin typeface="Arial" pitchFamily="34" charset="0"/>
              </a:rPr>
              <a:t>].</a:t>
            </a:r>
          </a:p>
          <a:p>
            <a:pPr algn="just"/>
            <a:r>
              <a:rPr lang="ru-RU" altLang="ru-RU" sz="2800">
                <a:latin typeface="Arial" pitchFamily="34" charset="0"/>
              </a:rPr>
              <a:t>Это уравнение позволяет определить момент силы, который необходимо приложить, чтобы заставить гироскоп вращаться с угловой скоростью </a:t>
            </a:r>
            <a:r>
              <a:rPr lang="ru-RU" altLang="ru-RU" sz="2800" b="1">
                <a:latin typeface="Arial" pitchFamily="34" charset="0"/>
                <a:sym typeface="Symbol" pitchFamily="18" charset="2"/>
              </a:rPr>
              <a:t></a:t>
            </a:r>
            <a:r>
              <a:rPr lang="ru-RU" altLang="ru-RU" sz="2800">
                <a:latin typeface="Arial" pitchFamily="34" charset="0"/>
              </a:rPr>
              <a:t> . </a:t>
            </a:r>
            <a:r>
              <a:rPr lang="ru-RU" altLang="ru-RU" sz="2800">
                <a:solidFill>
                  <a:srgbClr val="FF0000"/>
                </a:solidFill>
                <a:latin typeface="Arial" pitchFamily="34" charset="0"/>
              </a:rPr>
              <a:t>Величина </a:t>
            </a:r>
            <a:r>
              <a:rPr lang="ru-RU" altLang="ru-RU" sz="2800" b="1">
                <a:solidFill>
                  <a:srgbClr val="FF0000"/>
                </a:solidFill>
                <a:latin typeface="Arial" pitchFamily="34" charset="0"/>
                <a:sym typeface="Symbol" pitchFamily="18" charset="2"/>
              </a:rPr>
              <a:t></a:t>
            </a:r>
            <a:r>
              <a:rPr lang="ru-RU" altLang="ru-RU" sz="1800">
                <a:solidFill>
                  <a:srgbClr val="FF0000"/>
                </a:solidFill>
                <a:latin typeface="Arial" pitchFamily="34" charset="0"/>
              </a:rPr>
              <a:t> </a:t>
            </a:r>
            <a:r>
              <a:rPr lang="ru-RU" altLang="ru-RU" sz="2800">
                <a:solidFill>
                  <a:srgbClr val="FF0000"/>
                </a:solidFill>
                <a:latin typeface="Arial" pitchFamily="34" charset="0"/>
              </a:rPr>
              <a:t> носит название </a:t>
            </a:r>
            <a:r>
              <a:rPr lang="ru-RU" altLang="ru-RU" sz="2800" i="1">
                <a:solidFill>
                  <a:srgbClr val="FF0000"/>
                </a:solidFill>
                <a:latin typeface="Arial" pitchFamily="34" charset="0"/>
              </a:rPr>
              <a:t>угловой скорости прецессии</a:t>
            </a:r>
            <a:r>
              <a:rPr lang="ru-RU" altLang="ru-RU" sz="2800">
                <a:solidFill>
                  <a:srgbClr val="FF0000"/>
                </a:solidFill>
                <a:latin typeface="Arial" pitchFamily="34" charset="0"/>
              </a:rPr>
              <a:t>, т.е. скорости вращения гироскопа относительно оси </a:t>
            </a:r>
            <a:r>
              <a:rPr lang="ru-RU" altLang="ru-RU" sz="2800" i="1">
                <a:solidFill>
                  <a:srgbClr val="FF0000"/>
                </a:solidFill>
                <a:latin typeface="Arial" pitchFamily="34" charset="0"/>
              </a:rPr>
              <a:t>x. </a:t>
            </a:r>
            <a:endParaRPr lang="ru-RU" altLang="ru-RU" sz="2800">
              <a:solidFill>
                <a:srgbClr val="FF0000"/>
              </a:solidFill>
              <a:latin typeface="Arial" pitchFamily="34" charset="0"/>
            </a:endParaRPr>
          </a:p>
          <a:p>
            <a:pPr algn="just"/>
            <a:r>
              <a:rPr lang="ru-RU" altLang="ru-RU" sz="2800">
                <a:solidFill>
                  <a:srgbClr val="FF0000"/>
                </a:solidFill>
                <a:latin typeface="Arial" pitchFamily="34" charset="0"/>
              </a:rPr>
              <a:t>Если к оси гироскопа приложена сила с моментом </a:t>
            </a:r>
            <a:r>
              <a:rPr lang="ru-RU" altLang="ru-RU" sz="2800" i="1">
                <a:solidFill>
                  <a:srgbClr val="FF0000"/>
                </a:solidFill>
                <a:latin typeface="Arial" pitchFamily="34" charset="0"/>
              </a:rPr>
              <a:t>М</a:t>
            </a:r>
            <a:r>
              <a:rPr lang="ru-RU" altLang="ru-RU" sz="2800">
                <a:solidFill>
                  <a:srgbClr val="FF0000"/>
                </a:solidFill>
                <a:latin typeface="Arial" pitchFamily="34" charset="0"/>
              </a:rPr>
              <a:t>, то угловая скорость прецессии равна</a:t>
            </a:r>
            <a:endParaRPr lang="ru-RU" altLang="ru-RU" sz="2800">
              <a:solidFill>
                <a:srgbClr val="FF0000"/>
              </a:solidFill>
              <a:latin typeface="Arial" pitchFamily="34" charset="0"/>
              <a:sym typeface="Symbol" pitchFamily="18" charset="2"/>
            </a:endParaRPr>
          </a:p>
          <a:p>
            <a:pPr algn="ctr"/>
            <a:r>
              <a:rPr lang="ru-RU" altLang="ru-RU" sz="2800">
                <a:solidFill>
                  <a:srgbClr val="FF0000"/>
                </a:solidFill>
                <a:latin typeface="Arial" pitchFamily="34" charset="0"/>
                <a:sym typeface="Symbol" pitchFamily="18" charset="2"/>
              </a:rPr>
              <a:t></a:t>
            </a:r>
            <a:r>
              <a:rPr lang="ru-RU" altLang="ru-RU" sz="2800">
                <a:solidFill>
                  <a:srgbClr val="FF0000"/>
                </a:solidFill>
                <a:latin typeface="Arial" pitchFamily="34" charset="0"/>
              </a:rPr>
              <a:t> =</a:t>
            </a:r>
            <a:r>
              <a:rPr lang="ru-RU" altLang="ru-RU" sz="2800">
                <a:latin typeface="Arial" pitchFamily="34" charset="0"/>
              </a:rPr>
              <a:t>                            ,</a:t>
            </a:r>
          </a:p>
        </p:txBody>
      </p:sp>
      <p:sp>
        <p:nvSpPr>
          <p:cNvPr id="84995"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84996" name="Object 4"/>
          <p:cNvGraphicFramePr>
            <a:graphicFrameLocks noChangeAspect="1"/>
          </p:cNvGraphicFramePr>
          <p:nvPr/>
        </p:nvGraphicFramePr>
        <p:xfrm>
          <a:off x="3733800" y="5029200"/>
          <a:ext cx="2520950" cy="955675"/>
        </p:xfrm>
        <a:graphic>
          <a:graphicData uri="http://schemas.openxmlformats.org/presentationml/2006/ole">
            <mc:AlternateContent xmlns:mc="http://schemas.openxmlformats.org/markup-compatibility/2006">
              <mc:Choice xmlns:v="urn:schemas-microsoft-com:vml" Requires="v">
                <p:oleObj spid="_x0000_s23554" name="Формула" r:id="rId3" imgW="977900" imgH="368300" progId="Equation.3">
                  <p:embed/>
                </p:oleObj>
              </mc:Choice>
              <mc:Fallback>
                <p:oleObj name="Формула" r:id="rId3" imgW="977900" imgH="368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5029200"/>
                        <a:ext cx="2520950" cy="955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5251563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539750" y="549275"/>
            <a:ext cx="8243888" cy="564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где </a:t>
            </a:r>
            <a:r>
              <a:rPr lang="el-GR" altLang="ru-RU" sz="2800">
                <a:latin typeface="Arial" pitchFamily="34" charset="0"/>
                <a:cs typeface="Arial" pitchFamily="34" charset="0"/>
                <a:sym typeface="SymbolProp BT" charset="2"/>
              </a:rPr>
              <a:t>α</a:t>
            </a:r>
            <a:r>
              <a:rPr lang="ru-RU" altLang="ru-RU" sz="2800">
                <a:latin typeface="Arial" pitchFamily="34" charset="0"/>
              </a:rPr>
              <a:t> </a:t>
            </a:r>
            <a:r>
              <a:rPr lang="ru-RU" altLang="ru-RU" sz="2800">
                <a:latin typeface="Arial" pitchFamily="34" charset="0"/>
                <a:sym typeface="Symbol" pitchFamily="18" charset="2"/>
              </a:rPr>
              <a:t></a:t>
            </a:r>
            <a:r>
              <a:rPr lang="ru-RU" altLang="ru-RU" sz="2800">
                <a:latin typeface="Arial" pitchFamily="34" charset="0"/>
              </a:rPr>
              <a:t> угол между направлениями вектора силы </a:t>
            </a:r>
            <a:r>
              <a:rPr lang="ru-RU" altLang="ru-RU" sz="2800" b="1">
                <a:latin typeface="Arial" pitchFamily="34" charset="0"/>
              </a:rPr>
              <a:t>F</a:t>
            </a:r>
            <a:r>
              <a:rPr lang="ru-RU" altLang="ru-RU" sz="2800">
                <a:latin typeface="Arial" pitchFamily="34" charset="0"/>
              </a:rPr>
              <a:t> и вектором </a:t>
            </a:r>
            <a:r>
              <a:rPr lang="ru-RU" altLang="ru-RU" sz="2800" b="1">
                <a:latin typeface="Arial" pitchFamily="34" charset="0"/>
              </a:rPr>
              <a:t>L</a:t>
            </a:r>
            <a:r>
              <a:rPr lang="ru-RU" altLang="ru-RU" sz="2800" baseline="-25000">
                <a:latin typeface="Arial" pitchFamily="34" charset="0"/>
              </a:rPr>
              <a:t>0</a:t>
            </a:r>
            <a:r>
              <a:rPr lang="ru-RU" altLang="ru-RU" sz="2800">
                <a:latin typeface="Arial" pitchFamily="34" charset="0"/>
              </a:rPr>
              <a:t>, </a:t>
            </a:r>
            <a:r>
              <a:rPr lang="ru-RU" altLang="ru-RU" sz="2800" b="1" i="1">
                <a:latin typeface="Arial" pitchFamily="34" charset="0"/>
              </a:rPr>
              <a:t>I</a:t>
            </a:r>
            <a:r>
              <a:rPr lang="ru-RU" altLang="ru-RU" sz="2800">
                <a:latin typeface="Arial" pitchFamily="34" charset="0"/>
              </a:rPr>
              <a:t> – момент инерции гироскопа относительно оси </a:t>
            </a:r>
            <a:r>
              <a:rPr lang="ru-RU" altLang="ru-RU" sz="2800" i="1">
                <a:latin typeface="Arial" pitchFamily="34" charset="0"/>
              </a:rPr>
              <a:t>y</a:t>
            </a:r>
            <a:r>
              <a:rPr lang="ru-RU" altLang="ru-RU" sz="2800">
                <a:latin typeface="Arial" pitchFamily="34" charset="0"/>
              </a:rPr>
              <a:t>, </a:t>
            </a:r>
            <a:r>
              <a:rPr lang="ru-RU" altLang="ru-RU" sz="2800">
                <a:latin typeface="Arial" pitchFamily="34" charset="0"/>
                <a:sym typeface="Symbol" pitchFamily="18" charset="2"/>
              </a:rPr>
              <a:t></a:t>
            </a:r>
            <a:r>
              <a:rPr lang="ru-RU" altLang="ru-RU" sz="2800">
                <a:latin typeface="Arial" pitchFamily="34" charset="0"/>
              </a:rPr>
              <a:t> </a:t>
            </a:r>
            <a:r>
              <a:rPr lang="ru-RU" altLang="ru-RU" sz="2800">
                <a:latin typeface="Arial" pitchFamily="34" charset="0"/>
                <a:sym typeface="Symbol" pitchFamily="18" charset="2"/>
              </a:rPr>
              <a:t></a:t>
            </a:r>
            <a:r>
              <a:rPr lang="ru-RU" altLang="ru-RU" sz="2800">
                <a:latin typeface="Arial" pitchFamily="34" charset="0"/>
              </a:rPr>
              <a:t> угловая скорость собственного вращения гироскопа вокруг оси </a:t>
            </a:r>
            <a:r>
              <a:rPr lang="ru-RU" altLang="ru-RU" sz="2800" i="1">
                <a:latin typeface="Arial" pitchFamily="34" charset="0"/>
              </a:rPr>
              <a:t>y</a:t>
            </a:r>
            <a:r>
              <a:rPr lang="ru-RU" altLang="ru-RU" sz="2800">
                <a:latin typeface="Arial" pitchFamily="34" charset="0"/>
              </a:rPr>
              <a:t>, </a:t>
            </a:r>
            <a:r>
              <a:rPr lang="ru-RU" altLang="ru-RU" sz="2800" b="1">
                <a:latin typeface="Arial" pitchFamily="34" charset="0"/>
              </a:rPr>
              <a:t>M</a:t>
            </a:r>
            <a:r>
              <a:rPr lang="ru-RU" altLang="ru-RU" sz="2800">
                <a:latin typeface="Arial" pitchFamily="34" charset="0"/>
              </a:rPr>
              <a:t> – момент силы </a:t>
            </a:r>
            <a:r>
              <a:rPr lang="ru-RU" altLang="ru-RU" sz="2800" b="1">
                <a:latin typeface="Arial" pitchFamily="34" charset="0"/>
              </a:rPr>
              <a:t>F</a:t>
            </a:r>
            <a:r>
              <a:rPr lang="ru-RU" altLang="ru-RU" sz="2800">
                <a:latin typeface="Arial" pitchFamily="34" charset="0"/>
              </a:rPr>
              <a:t> относительно центра О.</a:t>
            </a:r>
          </a:p>
          <a:p>
            <a:pPr algn="just"/>
            <a:r>
              <a:rPr lang="ru-RU" altLang="ru-RU" sz="2800">
                <a:latin typeface="Arial" pitchFamily="34" charset="0"/>
              </a:rPr>
              <a:t>Из формулы следует, что </a:t>
            </a:r>
            <a:r>
              <a:rPr lang="ru-RU" altLang="ru-RU" sz="2800">
                <a:solidFill>
                  <a:srgbClr val="FF0000"/>
                </a:solidFill>
                <a:latin typeface="Arial" pitchFamily="34" charset="0"/>
              </a:rPr>
              <a:t>скорость прецессии</a:t>
            </a:r>
            <a:r>
              <a:rPr lang="ru-RU" altLang="ru-RU" sz="2800">
                <a:solidFill>
                  <a:srgbClr val="FF0000"/>
                </a:solidFill>
                <a:latin typeface="Arial" pitchFamily="34" charset="0"/>
                <a:sym typeface="SymbolProp BT" charset="2"/>
              </a:rPr>
              <a:t> </a:t>
            </a:r>
            <a:r>
              <a:rPr lang="ru-RU" altLang="ru-RU" sz="2800">
                <a:solidFill>
                  <a:srgbClr val="FF0000"/>
                </a:solidFill>
                <a:latin typeface="Arial" pitchFamily="34" charset="0"/>
                <a:sym typeface="Symbol" pitchFamily="18" charset="2"/>
              </a:rPr>
              <a:t></a:t>
            </a:r>
            <a:r>
              <a:rPr lang="ru-RU" altLang="ru-RU" sz="2800">
                <a:solidFill>
                  <a:srgbClr val="FF0000"/>
                </a:solidFill>
                <a:latin typeface="Arial" pitchFamily="34" charset="0"/>
              </a:rPr>
              <a:t> тем медленнее, чем больше величина </a:t>
            </a:r>
            <a:r>
              <a:rPr lang="ru-RU" altLang="ru-RU" sz="2800" i="1">
                <a:solidFill>
                  <a:srgbClr val="FF0000"/>
                </a:solidFill>
                <a:latin typeface="Arial" pitchFamily="34" charset="0"/>
              </a:rPr>
              <a:t>I</a:t>
            </a:r>
            <a:r>
              <a:rPr lang="ru-RU" altLang="ru-RU" sz="2800">
                <a:solidFill>
                  <a:srgbClr val="FF0000"/>
                </a:solidFill>
                <a:latin typeface="Arial" pitchFamily="34" charset="0"/>
                <a:sym typeface="Symbol" pitchFamily="18" charset="2"/>
              </a:rPr>
              <a:t></a:t>
            </a:r>
            <a:r>
              <a:rPr lang="ru-RU" altLang="ru-RU" sz="2800">
                <a:solidFill>
                  <a:srgbClr val="FF0000"/>
                </a:solidFill>
                <a:latin typeface="Arial" pitchFamily="34" charset="0"/>
              </a:rPr>
              <a:t>, называемая собственным кинетическим моментом гироскопа или моментом количества движения.</a:t>
            </a:r>
            <a:endParaRPr lang="ru-RU" altLang="ko-KR" sz="2800">
              <a:solidFill>
                <a:srgbClr val="FF0000"/>
              </a:solidFill>
              <a:latin typeface="Arial" pitchFamily="34" charset="0"/>
            </a:endParaRPr>
          </a:p>
          <a:p>
            <a:pPr algn="just"/>
            <a:r>
              <a:rPr lang="ru-RU" altLang="ko-KR" sz="2800">
                <a:solidFill>
                  <a:srgbClr val="FF0000"/>
                </a:solidFill>
                <a:latin typeface="Arial" pitchFamily="34" charset="0"/>
              </a:rPr>
              <a:t>Прецессия гироскопа возможна лишь при действии момента сил на ось гироскопа (</a:t>
            </a:r>
            <a:r>
              <a:rPr lang="ru-RU" altLang="ko-KR" sz="2800" i="1">
                <a:solidFill>
                  <a:srgbClr val="FF0000"/>
                </a:solidFill>
                <a:latin typeface="Arial" pitchFamily="34" charset="0"/>
              </a:rPr>
              <a:t>M </a:t>
            </a:r>
            <a:r>
              <a:rPr lang="ru-RU" altLang="ko-KR" sz="2800">
                <a:solidFill>
                  <a:srgbClr val="FF0000"/>
                </a:solidFill>
                <a:latin typeface="Arial" pitchFamily="34" charset="0"/>
                <a:cs typeface="Arial" pitchFamily="34" charset="0"/>
                <a:sym typeface="SymbolProp BT" charset="2"/>
              </a:rPr>
              <a:t>≠</a:t>
            </a:r>
            <a:r>
              <a:rPr lang="ru-RU" altLang="ko-KR" sz="2800">
                <a:solidFill>
                  <a:srgbClr val="FF0000"/>
                </a:solidFill>
                <a:latin typeface="Arial" pitchFamily="34" charset="0"/>
              </a:rPr>
              <a:t> 0) </a:t>
            </a:r>
            <a:endParaRPr lang="ru-RU" altLang="ru-RU" sz="2800">
              <a:solidFill>
                <a:srgbClr val="FF0000"/>
              </a:solidFill>
              <a:latin typeface="Arial" pitchFamily="34" charset="0"/>
            </a:endParaRPr>
          </a:p>
        </p:txBody>
      </p:sp>
    </p:spTree>
    <p:extLst>
      <p:ext uri="{BB962C8B-B14F-4D97-AF65-F5344CB8AC3E}">
        <p14:creationId xmlns:p14="http://schemas.microsoft.com/office/powerpoint/2010/main" val="147030401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684213" y="333375"/>
            <a:ext cx="8199437" cy="607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solidFill>
                  <a:srgbClr val="FF0000"/>
                </a:solidFill>
                <a:latin typeface="Arial" pitchFamily="34" charset="0"/>
              </a:rPr>
              <a:t>Вращение прекратится, как только исчезнет силовое воздействие на ось гироскопа </a:t>
            </a:r>
            <a:r>
              <a:rPr lang="ru-RU" altLang="ru-RU" sz="2800" i="1">
                <a:solidFill>
                  <a:srgbClr val="FF0000"/>
                </a:solidFill>
                <a:latin typeface="Arial" pitchFamily="34" charset="0"/>
              </a:rPr>
              <a:t>М</a:t>
            </a:r>
            <a:r>
              <a:rPr lang="ru-RU" altLang="ru-RU" sz="2800">
                <a:solidFill>
                  <a:srgbClr val="FF0000"/>
                </a:solidFill>
                <a:latin typeface="Arial" pitchFamily="34" charset="0"/>
              </a:rPr>
              <a:t> = 0. Этим гироскоп принципиально отличается от невращающегося тела.</a:t>
            </a:r>
            <a:r>
              <a:rPr lang="ru-RU" altLang="ru-RU" sz="2800">
                <a:latin typeface="Arial" pitchFamily="34" charset="0"/>
              </a:rPr>
              <a:t> Невращающееся тело под влиянием приложенного момента начинает ускоренно вращаться, и это вращение будет происходить с достигнутой скоростью бесконечно долго и после прекращения действия момента – закон сохранения момента импульса. </a:t>
            </a:r>
            <a:r>
              <a:rPr lang="ru-RU" altLang="ru-RU" sz="2800">
                <a:solidFill>
                  <a:srgbClr val="FF0000"/>
                </a:solidFill>
                <a:latin typeface="Arial" pitchFamily="34" charset="0"/>
              </a:rPr>
              <a:t>Гироскоп начинает вращаться с постоянной угловой скоростью </a:t>
            </a:r>
            <a:r>
              <a:rPr lang="el-GR" altLang="ru-RU" sz="2800">
                <a:solidFill>
                  <a:srgbClr val="FF0000"/>
                </a:solidFill>
                <a:latin typeface="Arial" pitchFamily="34" charset="0"/>
                <a:cs typeface="Arial" pitchFamily="34" charset="0"/>
                <a:sym typeface="SymbolProp BT" charset="2"/>
              </a:rPr>
              <a:t>Ω</a:t>
            </a:r>
            <a:r>
              <a:rPr lang="ru-RU" altLang="ru-RU" sz="2800">
                <a:solidFill>
                  <a:srgbClr val="FF0000"/>
                </a:solidFill>
                <a:latin typeface="Arial" pitchFamily="34" charset="0"/>
              </a:rPr>
              <a:t> сразу после приложения момента силы </a:t>
            </a:r>
            <a:r>
              <a:rPr lang="ru-RU" altLang="ru-RU" sz="2800" i="1">
                <a:solidFill>
                  <a:srgbClr val="FF0000"/>
                </a:solidFill>
                <a:latin typeface="Arial" pitchFamily="34" charset="0"/>
              </a:rPr>
              <a:t>M</a:t>
            </a:r>
            <a:r>
              <a:rPr lang="ru-RU" altLang="ru-RU" sz="2800">
                <a:solidFill>
                  <a:srgbClr val="FF0000"/>
                </a:solidFill>
                <a:latin typeface="Arial" pitchFamily="34" charset="0"/>
              </a:rPr>
              <a:t> и останавливается немедленно после прекращения действия момента силы.</a:t>
            </a:r>
          </a:p>
        </p:txBody>
      </p:sp>
    </p:spTree>
    <p:extLst>
      <p:ext uri="{BB962C8B-B14F-4D97-AF65-F5344CB8AC3E}">
        <p14:creationId xmlns:p14="http://schemas.microsoft.com/office/powerpoint/2010/main" val="162204092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0" y="0"/>
            <a:ext cx="9144000" cy="692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ko-KR" sz="2800">
                <a:latin typeface="Arial" pitchFamily="34" charset="0"/>
              </a:rPr>
              <a:t>Пример прецессионного вращения дает артиллерийский снаряд. </a:t>
            </a:r>
            <a:r>
              <a:rPr lang="ru-RU" altLang="ko-KR" sz="2800">
                <a:solidFill>
                  <a:srgbClr val="FF0000"/>
                </a:solidFill>
                <a:latin typeface="Arial" pitchFamily="34" charset="0"/>
              </a:rPr>
              <a:t>Если снаряд не вращается вокруг собственной оси, то под действием силы сопротивления воздуха он начинает кувыркаться. Его полет становится беспорядочным, при этом значительно возрастает сопротивление движению и уменьшается дальность полета. Вращающийся вокруг оси снаряд обладает всеми свойствами гироскопа, и сила сопротивления воздуха вызывает его прецессию вокруг прямой, по которой направлена его скорость, т.е. вокруг касательной к траектории движения центра тяжести. Это делает полет правильным и обеспечивает попадание в цель головной частью.</a:t>
            </a:r>
            <a:r>
              <a:rPr lang="ru-RU" altLang="ko-KR" sz="2800">
                <a:latin typeface="Arial" pitchFamily="34" charset="0"/>
              </a:rPr>
              <a:t> Вращение снаряду придают специальные направляющие в стволе орудия </a:t>
            </a:r>
            <a:r>
              <a:rPr lang="ru-RU" altLang="ko-KR" sz="2800">
                <a:latin typeface="Arial" pitchFamily="34" charset="0"/>
                <a:sym typeface="Symbol" pitchFamily="18" charset="2"/>
              </a:rPr>
              <a:t></a:t>
            </a:r>
            <a:r>
              <a:rPr lang="ru-RU" altLang="ko-KR" sz="2800">
                <a:latin typeface="Arial" pitchFamily="34" charset="0"/>
              </a:rPr>
              <a:t> нарезные стволы. </a:t>
            </a:r>
            <a:endParaRPr lang="ru-RU" altLang="ru-RU" sz="2800">
              <a:latin typeface="Arial" pitchFamily="34" charset="0"/>
            </a:endParaRPr>
          </a:p>
        </p:txBody>
      </p:sp>
    </p:spTree>
    <p:extLst>
      <p:ext uri="{BB962C8B-B14F-4D97-AF65-F5344CB8AC3E}">
        <p14:creationId xmlns:p14="http://schemas.microsoft.com/office/powerpoint/2010/main" val="3948541252"/>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900113" y="549275"/>
            <a:ext cx="7920037" cy="564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ru-RU" altLang="ru-RU" sz="2800">
                <a:latin typeface="Arial" pitchFamily="34" charset="0"/>
              </a:rPr>
              <a:t>Если гироскоп находится в кардановом подвесе, то он имеет три степени свободы. Гироскоп на кардановом подвесе не испытывает действия момента в результате вращения Земли или в результате движения самолета, в котором он находится. Поэтому ось вращающегося тела будет сохранять определенное направление в пространстве.</a:t>
            </a:r>
          </a:p>
          <a:p>
            <a:pPr algn="just"/>
            <a:r>
              <a:rPr lang="ru-RU" altLang="ko-KR" sz="2800">
                <a:solidFill>
                  <a:srgbClr val="FF0000"/>
                </a:solidFill>
                <a:latin typeface="Arial" pitchFamily="34" charset="0"/>
              </a:rPr>
              <a:t>Если эту ось направить на звезду, то при любых перемещениях прибора и толчках она будет продолжать указывать на эту звезду, меняя свою ориентировку относительно осей, связанных с Землей. </a:t>
            </a:r>
            <a:endParaRPr lang="ru-RU" altLang="ru-RU" sz="2800">
              <a:solidFill>
                <a:srgbClr val="FF0000"/>
              </a:solidFill>
              <a:latin typeface="Arial" pitchFamily="34" charset="0"/>
            </a:endParaRPr>
          </a:p>
        </p:txBody>
      </p:sp>
    </p:spTree>
    <p:extLst>
      <p:ext uri="{BB962C8B-B14F-4D97-AF65-F5344CB8AC3E}">
        <p14:creationId xmlns:p14="http://schemas.microsoft.com/office/powerpoint/2010/main" val="356591473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179388" y="188913"/>
            <a:ext cx="8785225" cy="649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ru-RU" altLang="ru-RU" sz="2800">
                <a:latin typeface="Arial" pitchFamily="34" charset="0"/>
              </a:rPr>
              <a:t>Если ось ротора закреплена в основании и это основание неподвижно, то ось гироскопа не может изменять свое направление в пространстве. </a:t>
            </a:r>
            <a:r>
              <a:rPr lang="ru-RU" altLang="ru-RU" sz="2800">
                <a:solidFill>
                  <a:srgbClr val="FF0000"/>
                </a:solidFill>
                <a:latin typeface="Arial" pitchFamily="34" charset="0"/>
              </a:rPr>
              <a:t>Если вращать основание с угловой скоростью </a:t>
            </a:r>
            <a:r>
              <a:rPr lang="el-GR" altLang="ru-RU" sz="2800">
                <a:solidFill>
                  <a:srgbClr val="FF0000"/>
                </a:solidFill>
                <a:latin typeface="Arial" pitchFamily="34" charset="0"/>
                <a:cs typeface="Arial" pitchFamily="34" charset="0"/>
                <a:sym typeface="SymbolProp BT" charset="2"/>
              </a:rPr>
              <a:t>Ω</a:t>
            </a:r>
            <a:r>
              <a:rPr lang="ru-RU" altLang="ru-RU" sz="2800">
                <a:solidFill>
                  <a:srgbClr val="FF0000"/>
                </a:solidFill>
                <a:latin typeface="Arial" pitchFamily="34" charset="0"/>
              </a:rPr>
              <a:t>, то ось ротора будет давить на подшипники с моментом силы</a:t>
            </a:r>
            <a:endParaRPr lang="en-US" altLang="ru-RU" sz="2800" i="1">
              <a:solidFill>
                <a:srgbClr val="FF0000"/>
              </a:solidFill>
              <a:latin typeface="Arial" pitchFamily="34" charset="0"/>
            </a:endParaRPr>
          </a:p>
          <a:p>
            <a:pPr algn="ctr"/>
            <a:r>
              <a:rPr lang="en-US" altLang="ru-RU" sz="2800" i="1">
                <a:solidFill>
                  <a:srgbClr val="FF0000"/>
                </a:solidFill>
                <a:latin typeface="Arial" pitchFamily="34" charset="0"/>
              </a:rPr>
              <a:t>M</a:t>
            </a:r>
            <a:r>
              <a:rPr lang="ru-RU" altLang="ru-RU" sz="2800" i="1">
                <a:solidFill>
                  <a:srgbClr val="FF0000"/>
                </a:solidFill>
                <a:latin typeface="Arial" pitchFamily="34" charset="0"/>
              </a:rPr>
              <a:t> = </a:t>
            </a:r>
            <a:r>
              <a:rPr lang="en-US" altLang="ru-RU" sz="2800" i="1">
                <a:solidFill>
                  <a:srgbClr val="FF0000"/>
                </a:solidFill>
                <a:latin typeface="Arial" pitchFamily="34" charset="0"/>
              </a:rPr>
              <a:t>I</a:t>
            </a:r>
            <a:r>
              <a:rPr lang="en-US" altLang="ru-RU" sz="2800">
                <a:solidFill>
                  <a:srgbClr val="FF0000"/>
                </a:solidFill>
                <a:latin typeface="Arial" pitchFamily="34" charset="0"/>
                <a:sym typeface="Symbol" pitchFamily="18" charset="2"/>
              </a:rPr>
              <a:t></a:t>
            </a:r>
            <a:r>
              <a:rPr lang="en-US" altLang="ru-RU" sz="2800">
                <a:solidFill>
                  <a:srgbClr val="FF0000"/>
                </a:solidFill>
                <a:latin typeface="Arial" pitchFamily="34" charset="0"/>
              </a:rPr>
              <a:t>sin</a:t>
            </a:r>
            <a:r>
              <a:rPr lang="en-US" altLang="ru-RU" sz="2800">
                <a:solidFill>
                  <a:srgbClr val="FF0000"/>
                </a:solidFill>
                <a:latin typeface="Arial" pitchFamily="34" charset="0"/>
                <a:sym typeface="Symbol" pitchFamily="18" charset="2"/>
              </a:rPr>
              <a:t></a:t>
            </a:r>
            <a:r>
              <a:rPr lang="ru-RU" altLang="ru-RU" sz="2800">
                <a:solidFill>
                  <a:srgbClr val="FF0000"/>
                </a:solidFill>
                <a:latin typeface="Arial" pitchFamily="34" charset="0"/>
              </a:rPr>
              <a:t>.</a:t>
            </a:r>
          </a:p>
          <a:p>
            <a:pPr algn="just"/>
            <a:r>
              <a:rPr lang="ru-RU" altLang="ru-RU" sz="2800">
                <a:latin typeface="Arial" pitchFamily="34" charset="0"/>
              </a:rPr>
              <a:t>На морских судах и самолетах имеется много вращающихся частей: вал двигателя, ротор турбины, гребные и воздушные винты и т.д. При разворотах судна, качке на подшипники, в которых укреплены эти вращающиеся части, действуют указанные гироскопические силы, и их необходимо учитывать при соответствующих инженерных расчетах, чтобы избежать катастрофы</a:t>
            </a:r>
            <a:r>
              <a:rPr lang="ru-RU" altLang="ru-RU" sz="1800">
                <a:latin typeface="Arial" pitchFamily="34" charset="0"/>
              </a:rPr>
              <a:t>.</a:t>
            </a:r>
          </a:p>
        </p:txBody>
      </p:sp>
    </p:spTree>
    <p:extLst>
      <p:ext uri="{BB962C8B-B14F-4D97-AF65-F5344CB8AC3E}">
        <p14:creationId xmlns:p14="http://schemas.microsoft.com/office/powerpoint/2010/main" val="1779680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52" name="Group 12"/>
          <p:cNvGraphicFramePr>
            <a:graphicFrameLocks noGrp="1"/>
          </p:cNvGraphicFramePr>
          <p:nvPr/>
        </p:nvGraphicFramePr>
        <p:xfrm>
          <a:off x="0" y="0"/>
          <a:ext cx="9144000" cy="1920240"/>
        </p:xfrm>
        <a:graphic>
          <a:graphicData uri="http://schemas.openxmlformats.org/drawingml/2006/table">
            <a:tbl>
              <a:tblPr/>
              <a:tblGrid>
                <a:gridCol w="9144000"/>
              </a:tblGrid>
              <a:tr h="17526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3600" b="0" i="0" u="none" strike="noStrike" cap="none" normalizeH="0" baseline="0" smtClean="0">
                          <a:ln>
                            <a:noFill/>
                          </a:ln>
                          <a:solidFill>
                            <a:schemeClr val="tx1"/>
                          </a:solidFill>
                          <a:effectLst/>
                          <a:latin typeface="Times New Roman" pitchFamily="18" charset="0"/>
                          <a:cs typeface="Times New Roman" pitchFamily="18" charset="0"/>
                        </a:rPr>
                        <a:t>4.</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a:t>
                      </a:r>
                      <a:r>
                        <a:rPr kumimoji="0" lang="ru-RU" altLang="ru-RU" sz="4000" b="0" i="0" u="none" strike="noStrike" cap="none" normalizeH="0" baseline="0" smtClean="0">
                          <a:ln>
                            <a:noFill/>
                          </a:ln>
                          <a:solidFill>
                            <a:srgbClr val="FF3399"/>
                          </a:solidFill>
                          <a:effectLst/>
                          <a:latin typeface="Times New Roman" pitchFamily="18" charset="0"/>
                          <a:cs typeface="Times New Roman" pitchFamily="18" charset="0"/>
                        </a:rPr>
                        <a:t>ЗАКОНЫ СОХРАНЕНИЯ И ИХ СВЯЗЬ С СИММЕТРИЕЙ ПРОСТРАНСТВА-ВРЕМЕНИ</a:t>
                      </a:r>
                      <a:endParaRPr kumimoji="0" lang="ru-RU" altLang="ru-RU" sz="2800" b="0" i="0" u="none" strike="noStrike" cap="none" normalizeH="0" baseline="0" smtClean="0">
                        <a:ln>
                          <a:noFill/>
                        </a:ln>
                        <a:solidFill>
                          <a:schemeClr val="tx1"/>
                        </a:solidFill>
                        <a:effectLst/>
                        <a:latin typeface="Times New Roman" pitchFamily="18"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10264" name="Group 24"/>
          <p:cNvGraphicFramePr>
            <a:graphicFrameLocks noGrp="1"/>
          </p:cNvGraphicFramePr>
          <p:nvPr/>
        </p:nvGraphicFramePr>
        <p:xfrm>
          <a:off x="0" y="1981200"/>
          <a:ext cx="9144000" cy="4980432"/>
        </p:xfrm>
        <a:graphic>
          <a:graphicData uri="http://schemas.openxmlformats.org/drawingml/2006/table">
            <a:tbl>
              <a:tblPr/>
              <a:tblGrid>
                <a:gridCol w="9144000"/>
              </a:tblGrid>
              <a:tr h="40640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a:t>
                      </a:r>
                      <a:r>
                        <a:rPr kumimoji="0" lang="ru-RU" altLang="ru-RU" sz="2400" b="0" i="0" u="none" strike="noStrike" cap="none" normalizeH="0" baseline="0" smtClean="0">
                          <a:ln>
                            <a:noFill/>
                          </a:ln>
                          <a:solidFill>
                            <a:schemeClr val="tx1"/>
                          </a:solidFill>
                          <a:effectLst/>
                          <a:latin typeface="Times New Roman" pitchFamily="18" charset="0"/>
                          <a:cs typeface="Times New Roman" pitchFamily="18" charset="0"/>
                        </a:rPr>
                        <a:t>В предыдущих лекциях нами были рассмотрены три основных закона природы: законы сохранения импульса, момента импульса и энергии. Следует понимать, что эти законы выполняются только в инерциальных системах отсчета. В самом деле, при выводе этих законов мы пользовались вторым и третьем законами Ньютона, а последние применимы только в инерциальных системах.</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400" b="0" i="0" u="none" strike="noStrike" cap="none" normalizeH="0" baseline="0" smtClean="0">
                          <a:ln>
                            <a:noFill/>
                          </a:ln>
                          <a:solidFill>
                            <a:schemeClr val="tx1"/>
                          </a:solidFill>
                          <a:effectLst/>
                          <a:latin typeface="Times New Roman" pitchFamily="18" charset="0"/>
                          <a:cs typeface="Times New Roman" pitchFamily="18" charset="0"/>
                        </a:rPr>
                        <a:t>	 Напомним так</a:t>
                      </a:r>
                      <a:r>
                        <a:rPr kumimoji="0" lang="ru-RU" altLang="ru-RU" sz="2400" b="0" i="0" u="none" strike="noStrike" cap="none" normalizeH="0" baseline="0" smtClean="0">
                          <a:ln>
                            <a:noFill/>
                          </a:ln>
                          <a:solidFill>
                            <a:schemeClr val="tx1"/>
                          </a:solidFill>
                          <a:effectLst/>
                          <a:latin typeface="Times New Roman" pitchFamily="18" charset="0"/>
                        </a:rPr>
                        <a:t>ж</a:t>
                      </a:r>
                      <a:r>
                        <a:rPr kumimoji="0" lang="ru-RU" altLang="ru-RU" sz="2400" b="0" i="0" u="none" strike="noStrike" cap="none" normalizeH="0" baseline="0" smtClean="0">
                          <a:ln>
                            <a:noFill/>
                          </a:ln>
                          <a:solidFill>
                            <a:schemeClr val="tx1"/>
                          </a:solidFill>
                          <a:effectLst/>
                          <a:latin typeface="Times New Roman" pitchFamily="18" charset="0"/>
                          <a:cs typeface="Times New Roman" pitchFamily="18" charset="0"/>
                        </a:rPr>
                        <a:t>е, что импульс и момент импульса сохраняются в том случае, если систему можно считать замкнутой (сумма всех внешних сил и собственно всех моментов сил равна нулю). Для сохранения же энергии тела условия замкнутости недостаточно – тело должно быть еще и адиабатически изолированным (т.е. не участвовать в теплообмене).</a:t>
                      </a:r>
                      <a:endParaRPr kumimoji="0" lang="ru-RU" altLang="ru-RU" sz="2400" b="0" i="0" u="none" strike="noStrike" cap="none" normalizeH="0" baseline="0" smtClean="0">
                        <a:ln>
                          <a:noFill/>
                        </a:ln>
                        <a:solidFill>
                          <a:schemeClr val="tx1"/>
                        </a:solidFill>
                        <a:effectLst/>
                        <a:latin typeface="Times New Roman" pitchFamily="18"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34539510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28" name="Group 12"/>
          <p:cNvGraphicFramePr>
            <a:graphicFrameLocks noGrp="1"/>
          </p:cNvGraphicFramePr>
          <p:nvPr/>
        </p:nvGraphicFramePr>
        <p:xfrm>
          <a:off x="0" y="0"/>
          <a:ext cx="9144000" cy="6858000"/>
        </p:xfrm>
        <a:graphic>
          <a:graphicData uri="http://schemas.openxmlformats.org/drawingml/2006/table">
            <a:tbl>
              <a:tblPr/>
              <a:tblGrid>
                <a:gridCol w="9144000"/>
              </a:tblGrid>
              <a:tr h="68580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Во всей истории развития физики, законы сохранения оказались чуть ли не единственными законами, сохранившими свое значение при замене одних теорий другими. Эти законы тесно связаны с основными свойствами пространства и времени.</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1. </a:t>
                      </a:r>
                      <a:r>
                        <a:rPr kumimoji="0" lang="ru-RU" altLang="ru-RU" sz="2800" b="0" i="0" u="none" strike="noStrike" cap="none" normalizeH="0" baseline="0" smtClean="0">
                          <a:ln>
                            <a:noFill/>
                          </a:ln>
                          <a:solidFill>
                            <a:schemeClr val="accent2"/>
                          </a:solidFill>
                          <a:effectLst/>
                          <a:latin typeface="Times New Roman" pitchFamily="18" charset="0"/>
                          <a:cs typeface="Times New Roman" pitchFamily="18" charset="0"/>
                        </a:rPr>
                        <a:t>В основе </a:t>
                      </a:r>
                      <a:r>
                        <a:rPr kumimoji="0" lang="ru-RU" altLang="ru-RU" sz="2800" b="0" i="0" u="none" strike="noStrike" cap="none" normalizeH="0" baseline="0" smtClean="0">
                          <a:ln>
                            <a:noFill/>
                          </a:ln>
                          <a:solidFill>
                            <a:schemeClr val="accent2"/>
                          </a:solidFill>
                          <a:effectLst/>
                          <a:latin typeface="Times New Roman" pitchFamily="18" charset="0"/>
                        </a:rPr>
                        <a:t>закона </a:t>
                      </a:r>
                      <a:r>
                        <a:rPr kumimoji="0" lang="ru-RU" altLang="ru-RU" sz="2800" b="0" i="0" u="none" strike="noStrike" cap="none" normalizeH="0" baseline="0" smtClean="0">
                          <a:ln>
                            <a:noFill/>
                          </a:ln>
                          <a:solidFill>
                            <a:schemeClr val="accent2"/>
                          </a:solidFill>
                          <a:effectLst/>
                          <a:latin typeface="Times New Roman" pitchFamily="18" charset="0"/>
                          <a:cs typeface="Times New Roman" pitchFamily="18" charset="0"/>
                        </a:rPr>
                        <a:t>сохранения энергии лежит</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a:t>
                      </a:r>
                      <a:r>
                        <a:rPr kumimoji="0" lang="ru-RU" altLang="ru-RU" sz="2800" b="0" i="1" u="none" strike="noStrike" cap="none" normalizeH="0" baseline="0" smtClean="0">
                          <a:ln>
                            <a:noFill/>
                          </a:ln>
                          <a:solidFill>
                            <a:srgbClr val="FF3399"/>
                          </a:solidFill>
                          <a:effectLst/>
                          <a:latin typeface="Times New Roman" pitchFamily="18" charset="0"/>
                          <a:cs typeface="Times New Roman" pitchFamily="18" charset="0"/>
                        </a:rPr>
                        <a:t>однородность времени</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т.е. равнозначность всех моментов времени. Равнозначность следует понимать в том смысле, что замена момент</a:t>
                      </a:r>
                      <a:r>
                        <a:rPr kumimoji="0" lang="ru-RU" altLang="ru-RU" sz="2800" b="0" i="0" u="none" strike="noStrike" cap="none" normalizeH="0" baseline="0" smtClean="0">
                          <a:ln>
                            <a:noFill/>
                          </a:ln>
                          <a:solidFill>
                            <a:schemeClr val="tx1"/>
                          </a:solidFill>
                          <a:effectLst/>
                          <a:latin typeface="Times New Roman" pitchFamily="18" charset="0"/>
                        </a:rPr>
                        <a:t>а</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времени </a:t>
                      </a:r>
                      <a:r>
                        <a:rPr kumimoji="0" lang="en-US" altLang="ru-RU" sz="2800" b="0" i="1" u="none" strike="noStrike" cap="none" normalizeH="0" baseline="0" smtClean="0">
                          <a:ln>
                            <a:noFill/>
                          </a:ln>
                          <a:solidFill>
                            <a:schemeClr val="tx1"/>
                          </a:solidFill>
                          <a:effectLst/>
                          <a:latin typeface="Times New Roman" pitchFamily="18" charset="0"/>
                          <a:cs typeface="Times New Roman" pitchFamily="18" charset="0"/>
                        </a:rPr>
                        <a:t>t</a:t>
                      </a:r>
                      <a:r>
                        <a:rPr kumimoji="0" lang="ru-RU" altLang="ru-RU" sz="28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на момент времени </a:t>
                      </a:r>
                      <a:r>
                        <a:rPr kumimoji="0" lang="en-US" altLang="ru-RU" sz="2800" b="0" i="1" u="none" strike="noStrike" cap="none" normalizeH="0" baseline="0" smtClean="0">
                          <a:ln>
                            <a:noFill/>
                          </a:ln>
                          <a:solidFill>
                            <a:schemeClr val="tx1"/>
                          </a:solidFill>
                          <a:effectLst/>
                          <a:latin typeface="Times New Roman" pitchFamily="18" charset="0"/>
                          <a:cs typeface="Times New Roman" pitchFamily="18" charset="0"/>
                        </a:rPr>
                        <a:t>t</a:t>
                      </a:r>
                      <a:r>
                        <a:rPr kumimoji="0" lang="ru-RU" altLang="ru-RU" sz="28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без изменения значений координат и скорости частиц не изменяет механические свойства системы. Это означает то, что после указанной замены координаты и скорости частиц имеют в любой момент времени </a:t>
                      </a:r>
                      <a:r>
                        <a:rPr kumimoji="0" lang="en-US" altLang="ru-RU" sz="2800" b="0" i="1" u="none" strike="noStrike" cap="none" normalizeH="0" baseline="0" smtClean="0">
                          <a:ln>
                            <a:noFill/>
                          </a:ln>
                          <a:solidFill>
                            <a:schemeClr val="tx1"/>
                          </a:solidFill>
                          <a:effectLst/>
                          <a:latin typeface="Times New Roman" pitchFamily="18" charset="0"/>
                          <a:cs typeface="Times New Roman" pitchFamily="18" charset="0"/>
                        </a:rPr>
                        <a:t>t</a:t>
                      </a:r>
                      <a:r>
                        <a:rPr kumimoji="0" lang="ru-RU" altLang="ru-RU" sz="28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altLang="ru-RU" sz="2800" b="0" i="1" u="none" strike="noStrike" cap="none" normalizeH="0" baseline="0" smtClean="0">
                          <a:ln>
                            <a:noFill/>
                          </a:ln>
                          <a:solidFill>
                            <a:schemeClr val="tx1"/>
                          </a:solidFill>
                          <a:effectLst/>
                          <a:latin typeface="Times New Roman" pitchFamily="18" charset="0"/>
                          <a:cs typeface="Times New Roman" pitchFamily="18" charset="0"/>
                        </a:rPr>
                        <a:t>+</a:t>
                      </a:r>
                      <a:r>
                        <a:rPr kumimoji="0" lang="en-US" altLang="ru-RU" sz="2800" b="0" i="1" u="none" strike="noStrike" cap="none" normalizeH="0" baseline="0" smtClean="0">
                          <a:ln>
                            <a:noFill/>
                          </a:ln>
                          <a:solidFill>
                            <a:schemeClr val="tx1"/>
                          </a:solidFill>
                          <a:effectLst/>
                          <a:latin typeface="Times New Roman" pitchFamily="18" charset="0"/>
                          <a:cs typeface="Times New Roman" pitchFamily="18" charset="0"/>
                        </a:rPr>
                        <a:t>t </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такие же значения, какие они имели до замены в момент времени </a:t>
                      </a:r>
                      <a:r>
                        <a:rPr kumimoji="0" lang="en-US" altLang="ru-RU" sz="2800" b="0" i="1" u="none" strike="noStrike" cap="none" normalizeH="0" baseline="0" smtClean="0">
                          <a:ln>
                            <a:noFill/>
                          </a:ln>
                          <a:solidFill>
                            <a:schemeClr val="tx1"/>
                          </a:solidFill>
                          <a:effectLst/>
                          <a:latin typeface="Times New Roman" pitchFamily="18" charset="0"/>
                          <a:cs typeface="Times New Roman" pitchFamily="18" charset="0"/>
                        </a:rPr>
                        <a:t>t</a:t>
                      </a:r>
                      <a:r>
                        <a:rPr kumimoji="0" lang="ru-RU" altLang="ru-RU" sz="28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altLang="ru-RU" sz="2800" b="0" i="1" u="none" strike="noStrike" cap="none" normalizeH="0" baseline="0" smtClean="0">
                          <a:ln>
                            <a:noFill/>
                          </a:ln>
                          <a:solidFill>
                            <a:schemeClr val="tx1"/>
                          </a:solidFill>
                          <a:effectLst/>
                          <a:latin typeface="Times New Roman" pitchFamily="18" charset="0"/>
                          <a:cs typeface="Times New Roman" pitchFamily="18" charset="0"/>
                        </a:rPr>
                        <a:t>+</a:t>
                      </a:r>
                      <a:r>
                        <a:rPr kumimoji="0" lang="en-US" altLang="ru-RU" sz="2800" b="0" i="1" u="none" strike="noStrike" cap="none" normalizeH="0" baseline="0" smtClean="0">
                          <a:ln>
                            <a:noFill/>
                          </a:ln>
                          <a:solidFill>
                            <a:schemeClr val="tx1"/>
                          </a:solidFill>
                          <a:effectLst/>
                          <a:latin typeface="Times New Roman" pitchFamily="18" charset="0"/>
                          <a:cs typeface="Times New Roman" pitchFamily="18" charset="0"/>
                        </a:rPr>
                        <a:t>t</a:t>
                      </a:r>
                      <a:r>
                        <a:rPr kumimoji="0" lang="ru-RU" altLang="ru-RU" sz="2800" b="0" i="1" u="none" strike="noStrike" cap="none" normalizeH="0" baseline="0" smtClean="0">
                          <a:ln>
                            <a:noFill/>
                          </a:ln>
                          <a:solidFill>
                            <a:schemeClr val="tx1"/>
                          </a:solidFill>
                          <a:effectLst/>
                          <a:latin typeface="Times New Roman" pitchFamily="18" charset="0"/>
                          <a:cs typeface="Times New Roman" pitchFamily="18" charset="0"/>
                        </a:rPr>
                        <a:t>.</a:t>
                      </a:r>
                      <a:endParaRPr kumimoji="0" lang="ru-RU" altLang="ru-RU" sz="2800" b="0" i="0" u="none" strike="noStrike" cap="none" normalizeH="0" baseline="0" smtClean="0">
                        <a:ln>
                          <a:noFill/>
                        </a:ln>
                        <a:solidFill>
                          <a:schemeClr val="tx1"/>
                        </a:solidFill>
                        <a:effectLst/>
                        <a:latin typeface="Times New Roman" pitchFamily="18"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2797316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02" name="Group 10"/>
          <p:cNvGraphicFramePr>
            <a:graphicFrameLocks noGrp="1"/>
          </p:cNvGraphicFramePr>
          <p:nvPr/>
        </p:nvGraphicFramePr>
        <p:xfrm>
          <a:off x="0" y="0"/>
          <a:ext cx="9144000" cy="6858000"/>
        </p:xfrm>
        <a:graphic>
          <a:graphicData uri="http://schemas.openxmlformats.org/drawingml/2006/table">
            <a:tbl>
              <a:tblPr/>
              <a:tblGrid>
                <a:gridCol w="9144000"/>
              </a:tblGrid>
              <a:tr h="68580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2. </a:t>
                      </a:r>
                      <a:r>
                        <a:rPr kumimoji="0" lang="ru-RU" altLang="ru-RU" sz="2800" b="0" i="0" u="none" strike="noStrike" cap="none" normalizeH="0" baseline="0" smtClean="0">
                          <a:ln>
                            <a:noFill/>
                          </a:ln>
                          <a:solidFill>
                            <a:schemeClr val="accent2"/>
                          </a:solidFill>
                          <a:effectLst/>
                          <a:latin typeface="Times New Roman" pitchFamily="18" charset="0"/>
                          <a:cs typeface="Times New Roman" pitchFamily="18" charset="0"/>
                        </a:rPr>
                        <a:t>В основе сохранения импульса лежит</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a:t>
                      </a:r>
                      <a:r>
                        <a:rPr kumimoji="0" lang="ru-RU" altLang="ru-RU" sz="2800" b="0" i="1" u="none" strike="noStrike" cap="none" normalizeH="0" baseline="0" smtClean="0">
                          <a:ln>
                            <a:noFill/>
                          </a:ln>
                          <a:solidFill>
                            <a:srgbClr val="FF3399"/>
                          </a:solidFill>
                          <a:effectLst/>
                          <a:latin typeface="Times New Roman" pitchFamily="18" charset="0"/>
                          <a:cs typeface="Times New Roman" pitchFamily="18" charset="0"/>
                        </a:rPr>
                        <a:t>однородность пространства</a:t>
                      </a:r>
                      <a:r>
                        <a:rPr kumimoji="0" lang="ru-RU" altLang="ru-RU" sz="2800" b="0" i="1" u="none" strike="noStrike" cap="none" normalizeH="0" baseline="0" smtClean="0">
                          <a:ln>
                            <a:noFill/>
                          </a:ln>
                          <a:solidFill>
                            <a:schemeClr val="tx1"/>
                          </a:solidFill>
                          <a:effectLst/>
                          <a:latin typeface="Times New Roman" pitchFamily="18" charset="0"/>
                          <a:cs typeface="Times New Roman" pitchFamily="18" charset="0"/>
                        </a:rPr>
                        <a:t>,</a:t>
                      </a:r>
                      <a:r>
                        <a:rPr kumimoji="0" lang="ru-RU" altLang="ru-RU" sz="28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т.е. одинаковость свойств пространства во всех точках. Одинаковость следует понимать в том смысле, что параллельный перенос замкнутой системы из одного места пространства в другое без изменения взаимного расположения и скоростей частиц не изменяет механические свойства системы (предполагается, что на новом месте замкнутость системы не нарушается).</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3. </a:t>
                      </a:r>
                      <a:r>
                        <a:rPr kumimoji="0" lang="ru-RU" altLang="ru-RU" sz="2800" b="0" i="0" u="none" strike="noStrike" cap="none" normalizeH="0" baseline="0" smtClean="0">
                          <a:ln>
                            <a:noFill/>
                          </a:ln>
                          <a:solidFill>
                            <a:schemeClr val="accent2"/>
                          </a:solidFill>
                          <a:effectLst/>
                          <a:latin typeface="Times New Roman" pitchFamily="18" charset="0"/>
                          <a:cs typeface="Times New Roman" pitchFamily="18" charset="0"/>
                        </a:rPr>
                        <a:t>В основе сохранения момента импульса лежит</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a:t>
                      </a:r>
                      <a:r>
                        <a:rPr kumimoji="0" lang="ru-RU" altLang="ru-RU" sz="2800" b="0" i="1" u="none" strike="noStrike" cap="none" normalizeH="0" baseline="0" smtClean="0">
                          <a:ln>
                            <a:noFill/>
                          </a:ln>
                          <a:solidFill>
                            <a:srgbClr val="FF3399"/>
                          </a:solidFill>
                          <a:effectLst/>
                          <a:latin typeface="Times New Roman" pitchFamily="18" charset="0"/>
                          <a:cs typeface="Times New Roman" pitchFamily="18" charset="0"/>
                        </a:rPr>
                        <a:t>изотропия пространства</a:t>
                      </a:r>
                      <a:r>
                        <a:rPr kumimoji="0" lang="ru-RU" altLang="ru-RU" sz="2800" b="0" i="1" u="none" strike="noStrike" cap="none" normalizeH="0" baseline="0" smtClean="0">
                          <a:ln>
                            <a:noFill/>
                          </a:ln>
                          <a:solidFill>
                            <a:schemeClr val="tx1"/>
                          </a:solidFill>
                          <a:effectLst/>
                          <a:latin typeface="Times New Roman" pitchFamily="18" charset="0"/>
                          <a:cs typeface="Times New Roman" pitchFamily="18" charset="0"/>
                        </a:rPr>
                        <a:t>,</a:t>
                      </a:r>
                      <a:r>
                        <a:rPr kumimoji="0" lang="ru-RU" altLang="ru-RU" sz="28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т.е. одинаковость свойств пространства по всем направлениям. Одинаковость следует понимать в том смысле, что поворот замкнутой системы как целого не отражается на ее механических свойствах.</a:t>
                      </a:r>
                      <a:endParaRPr kumimoji="0" lang="ru-RU" altLang="ru-RU" sz="2800" b="0" i="0" u="none" strike="noStrike" cap="none" normalizeH="0" baseline="0" smtClean="0">
                        <a:ln>
                          <a:noFill/>
                        </a:ln>
                        <a:solidFill>
                          <a:schemeClr val="tx1"/>
                        </a:solidFill>
                        <a:effectLst/>
                        <a:latin typeface="Times New Roman" pitchFamily="18"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32941451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80" name="Group 12"/>
          <p:cNvGraphicFramePr>
            <a:graphicFrameLocks noGrp="1"/>
          </p:cNvGraphicFramePr>
          <p:nvPr/>
        </p:nvGraphicFramePr>
        <p:xfrm>
          <a:off x="0" y="0"/>
          <a:ext cx="9144000" cy="7004304"/>
        </p:xfrm>
        <a:graphic>
          <a:graphicData uri="http://schemas.openxmlformats.org/drawingml/2006/table">
            <a:tbl>
              <a:tblPr/>
              <a:tblGrid>
                <a:gridCol w="9144000"/>
              </a:tblGrid>
              <a:tr h="68580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Между законами типа основного уравнения динамики и законами сохранения имеется принципиальная разница. Законы динамики дают нам представление о детальном ходе процесса. Так, если задана сила, действующая на материальную точку, и начальные условия, то можно найти закон движения, траекторию, величину и направление скорости в любой момент времени и т.п. Законы же сохранения не дают нам прямых указаний на то, как должен идти тот или иной процесс. Они говорят лишь о том, какие процессы запрещены и потому в природе не происходят.</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Таким образом, законы сохранения проявляются как </a:t>
                      </a:r>
                      <a:r>
                        <a:rPr kumimoji="0" lang="ru-RU" altLang="ru-RU" sz="2800" b="0" i="1" u="none" strike="noStrike" cap="none" normalizeH="0" baseline="0" smtClean="0">
                          <a:ln>
                            <a:noFill/>
                          </a:ln>
                          <a:solidFill>
                            <a:schemeClr val="tx1"/>
                          </a:solidFill>
                          <a:effectLst/>
                          <a:latin typeface="Times New Roman" pitchFamily="18" charset="0"/>
                          <a:cs typeface="Times New Roman" pitchFamily="18" charset="0"/>
                        </a:rPr>
                        <a:t>принципы запрета:</a:t>
                      </a:r>
                      <a:r>
                        <a:rPr kumimoji="0" lang="ru-RU" altLang="ru-RU" sz="28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любое явление, при котором не выполняется хотя бы один из законов сохранения, запрещено, и в природе такие явления никогда не наблюдаются. </a:t>
                      </a:r>
                    </a:p>
                  </a:txBody>
                  <a:tcPr horzOverflow="overflow">
                    <a:lnL cap="flat">
                      <a:noFill/>
                    </a:lnL>
                    <a:lnR cap="flat">
                      <a:noFill/>
                    </a:lnR>
                    <a:lnT cap="fla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33828585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55" name="Group 11"/>
          <p:cNvGraphicFramePr>
            <a:graphicFrameLocks noGrp="1"/>
          </p:cNvGraphicFramePr>
          <p:nvPr/>
        </p:nvGraphicFramePr>
        <p:xfrm>
          <a:off x="0" y="0"/>
          <a:ext cx="9144000" cy="6858000"/>
        </p:xfrm>
        <a:graphic>
          <a:graphicData uri="http://schemas.openxmlformats.org/drawingml/2006/table">
            <a:tbl>
              <a:tblPr/>
              <a:tblGrid>
                <a:gridCol w="9144000"/>
              </a:tblGrid>
              <a:tr h="68580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Всякое явление, при котором не нарушается ни один из законов сохранения, в принципе может происходить.</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Рассмотрим следующий пример. Может ли покоящееся тело за счет своей внутренней энергии начать двигаться? Этот процесс не противоречит закону сохранения энергии. Нужно лишь, чтобы возникшая кинетическая энергия точно равнялась убыли внутренней энергии.</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На самом деле такой процесс никогда не происходит, ибо он противоречит закону сохранения импульса. Раз тело покоилось, то его импульс был равен нулю. А если оно станет двигаться, то его импульс сам собой увеличится, что невозможно. Поэтому внутренняя энергия тела не может превратиться в кинетическую, если тело не распадется на части.</a:t>
                      </a:r>
                      <a:endParaRPr kumimoji="0" lang="ru-RU" altLang="ru-RU" sz="2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1184192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8" name="Group 8"/>
          <p:cNvGraphicFramePr>
            <a:graphicFrameLocks noGrp="1"/>
          </p:cNvGraphicFramePr>
          <p:nvPr/>
        </p:nvGraphicFramePr>
        <p:xfrm>
          <a:off x="0" y="0"/>
          <a:ext cx="9144000" cy="6858000"/>
        </p:xfrm>
        <a:graphic>
          <a:graphicData uri="http://schemas.openxmlformats.org/drawingml/2006/table">
            <a:tbl>
              <a:tblPr/>
              <a:tblGrid>
                <a:gridCol w="9144000"/>
              </a:tblGrid>
              <a:tr h="68580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Если же допустить возможность распада этого тела на части, то запрет, налагаемый законом сохранения импульса, снимается. При этом возникшие осколки могут двигаться так, чтобы их центр масс оставался в покое, - а только этого и требует закон сохранения импульса.</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	Итак, для того чтобы внутренняя энергия покоящегося тела могла превратится в кинетическую, это тело должно быть способно распадаться на части. Если же есть еще один какой- либо закон, запрещающий распад этого тела на части, то его внутренняя энергия и масса покоя будут постоянными величинами.</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800" b="0" i="0" u="none" strike="noStrike" cap="none" normalizeH="0" baseline="0" smtClean="0">
                          <a:ln>
                            <a:noFill/>
                          </a:ln>
                          <a:solidFill>
                            <a:schemeClr val="tx1"/>
                          </a:solidFill>
                          <a:effectLst/>
                          <a:latin typeface="Times New Roman" pitchFamily="18" charset="0"/>
                          <a:cs typeface="Times New Roman" pitchFamily="18" charset="0"/>
                        </a:rPr>
                        <a:t>Подчеркнем, что законы сохранения энергии, импульса и момента импульса являются точными законами, строго выполняющимися и в релятивистской области.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88865275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3617</Words>
  <Application>Microsoft Office PowerPoint</Application>
  <PresentationFormat>Экран (4:3)</PresentationFormat>
  <Paragraphs>275</Paragraphs>
  <Slides>53</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53</vt:i4>
      </vt:variant>
    </vt:vector>
  </HeadingPairs>
  <TitlesOfParts>
    <vt:vector size="56" baseType="lpstr">
      <vt:lpstr>Тема Office</vt:lpstr>
      <vt:lpstr>Microsoft Equation 3.0</vt:lpstr>
      <vt:lpstr>Рисунок Microsoft Word</vt:lpstr>
      <vt:lpstr>Презентация PowerPoint</vt:lpstr>
      <vt:lpstr>Лекция 9</vt:lpstr>
      <vt:lpstr>9.1. Введение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Yuriy Y. Kryuchkov</dc:creator>
  <cp:lastModifiedBy>Yuriy Y. Kryuchkov</cp:lastModifiedBy>
  <cp:revision>1</cp:revision>
  <dcterms:created xsi:type="dcterms:W3CDTF">2016-01-23T06:19:18Z</dcterms:created>
  <dcterms:modified xsi:type="dcterms:W3CDTF">2016-01-23T06:20:45Z</dcterms:modified>
</cp:coreProperties>
</file>