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2812"/>
    <a:srgbClr val="BF3B1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749862-7606-4BD1-8920-CAE4B36C2653}" type="datetimeFigureOut">
              <a:rPr lang="ru-RU" smtClean="0"/>
              <a:pPr/>
              <a:t>14.06.15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904EA4-B1A5-46DC-8415-2122A317B8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76872"/>
            <a:ext cx="6427545" cy="201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BF3B17"/>
                </a:solidFill>
              </a:rPr>
              <a:t>ROLLING</a:t>
            </a:r>
            <a:endParaRPr lang="ru-RU" dirty="0">
              <a:solidFill>
                <a:srgbClr val="BF3B17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8314184" cy="720080"/>
          </a:xfrm>
        </p:spPr>
        <p:txBody>
          <a:bodyPr>
            <a:normAutofit fontScale="62500" lnSpcReduction="20000"/>
          </a:bodyPr>
          <a:lstStyle/>
          <a:p>
            <a:r>
              <a:rPr lang="en-US" b="1" i="1" dirty="0" smtClean="0">
                <a:solidFill>
                  <a:srgbClr val="AE2812"/>
                </a:solidFill>
              </a:rPr>
              <a:t>Rolling</a:t>
            </a:r>
            <a:r>
              <a:rPr lang="en-US" dirty="0" smtClean="0">
                <a:solidFill>
                  <a:srgbClr val="AE2812"/>
                </a:solidFill>
              </a:rPr>
              <a:t> is a method of metal forming</a:t>
            </a:r>
            <a:r>
              <a:rPr lang="en-US" b="1" dirty="0" smtClean="0">
                <a:solidFill>
                  <a:srgbClr val="AE2812"/>
                </a:solidFill>
              </a:rPr>
              <a:t> </a:t>
            </a:r>
            <a:r>
              <a:rPr lang="en-US" dirty="0" smtClean="0">
                <a:solidFill>
                  <a:srgbClr val="AE2812"/>
                </a:solidFill>
              </a:rPr>
              <a:t>when a metal billet is plastically deformed between the rotating rollers. In this case </a:t>
            </a:r>
            <a:r>
              <a:rPr lang="en-US" i="1" dirty="0" smtClean="0">
                <a:solidFill>
                  <a:srgbClr val="AE2812"/>
                </a:solidFill>
              </a:rPr>
              <a:t>friction forces</a:t>
            </a:r>
            <a:r>
              <a:rPr lang="en-US" dirty="0" smtClean="0">
                <a:solidFill>
                  <a:srgbClr val="AE2812"/>
                </a:solidFill>
              </a:rPr>
              <a:t> between rollers and the billet pull the last into the roll space, and </a:t>
            </a:r>
            <a:r>
              <a:rPr lang="en-US" i="1" dirty="0" smtClean="0">
                <a:solidFill>
                  <a:srgbClr val="AE2812"/>
                </a:solidFill>
              </a:rPr>
              <a:t>normal forces</a:t>
            </a:r>
            <a:r>
              <a:rPr lang="en-US" dirty="0" smtClean="0">
                <a:solidFill>
                  <a:srgbClr val="AE2812"/>
                </a:solidFill>
              </a:rPr>
              <a:t> perpendicular to the roller surface produce deformation of the billet.</a:t>
            </a:r>
            <a:endParaRPr lang="ru-RU" b="1" dirty="0">
              <a:solidFill>
                <a:srgbClr val="AE28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1600" y="2204864"/>
            <a:ext cx="6696744" cy="2160240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835696" y="4437112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AE2812"/>
                </a:solidFill>
              </a:rPr>
              <a:t>    a		   b		            c</a:t>
            </a:r>
          </a:p>
          <a:p>
            <a:pPr algn="ctr"/>
            <a:r>
              <a:rPr lang="en-US" dirty="0" smtClean="0">
                <a:solidFill>
                  <a:srgbClr val="AE2812"/>
                </a:solidFill>
              </a:rPr>
              <a:t>Schemes of rolling:</a:t>
            </a:r>
            <a:endParaRPr lang="ru-RU" dirty="0" smtClean="0">
              <a:solidFill>
                <a:srgbClr val="AE2812"/>
              </a:solidFill>
            </a:endParaRPr>
          </a:p>
          <a:p>
            <a:pPr algn="ctr"/>
            <a:r>
              <a:rPr lang="ru-RU" i="1" dirty="0" smtClean="0">
                <a:solidFill>
                  <a:srgbClr val="AE2812"/>
                </a:solidFill>
              </a:rPr>
              <a:t>а</a:t>
            </a:r>
            <a:r>
              <a:rPr lang="en-US" dirty="0" smtClean="0">
                <a:solidFill>
                  <a:srgbClr val="AE2812"/>
                </a:solidFill>
              </a:rPr>
              <a:t> – longitudinal; </a:t>
            </a:r>
            <a:r>
              <a:rPr lang="en-US" i="1" dirty="0" smtClean="0">
                <a:solidFill>
                  <a:srgbClr val="AE2812"/>
                </a:solidFill>
              </a:rPr>
              <a:t>b</a:t>
            </a:r>
            <a:r>
              <a:rPr lang="en-US" dirty="0" smtClean="0">
                <a:solidFill>
                  <a:srgbClr val="AE2812"/>
                </a:solidFill>
              </a:rPr>
              <a:t> – cross; </a:t>
            </a:r>
            <a:r>
              <a:rPr lang="en-US" i="1" dirty="0" smtClean="0">
                <a:solidFill>
                  <a:srgbClr val="AE2812"/>
                </a:solidFill>
              </a:rPr>
              <a:t>c</a:t>
            </a:r>
            <a:r>
              <a:rPr lang="en-US" dirty="0" smtClean="0">
                <a:solidFill>
                  <a:srgbClr val="AE2812"/>
                </a:solidFill>
              </a:rPr>
              <a:t> – helical</a:t>
            </a:r>
            <a:endParaRPr lang="ru-RU" dirty="0">
              <a:solidFill>
                <a:srgbClr val="AE28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140968"/>
            <a:ext cx="21907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BF3B17"/>
                </a:solidFill>
              </a:rPr>
              <a:t>ROLLING</a:t>
            </a:r>
            <a:endParaRPr lang="ru-RU" dirty="0">
              <a:solidFill>
                <a:srgbClr val="BF3B17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517232"/>
            <a:ext cx="8458200" cy="936104"/>
          </a:xfrm>
        </p:spPr>
        <p:txBody>
          <a:bodyPr>
            <a:normAutofit fontScale="77500" lnSpcReduction="20000"/>
          </a:bodyPr>
          <a:lstStyle/>
          <a:p>
            <a:pPr algn="ctr"/>
            <a:endParaRPr lang="en-GB" sz="1800" b="1" i="1" dirty="0" smtClean="0">
              <a:solidFill>
                <a:srgbClr val="AE2812"/>
              </a:solidFill>
            </a:endParaRPr>
          </a:p>
          <a:p>
            <a:r>
              <a:rPr lang="en-GB" sz="2600" b="1" i="1" dirty="0" smtClean="0">
                <a:solidFill>
                  <a:srgbClr val="AE2812"/>
                </a:solidFill>
              </a:rPr>
              <a:t>Condition of roller bite of metal</a:t>
            </a:r>
            <a:r>
              <a:rPr lang="en-GB" sz="2600" b="1" dirty="0" smtClean="0">
                <a:solidFill>
                  <a:srgbClr val="AE2812"/>
                </a:solidFill>
              </a:rPr>
              <a:t>: the coefficient of friction between the rollers </a:t>
            </a:r>
          </a:p>
          <a:p>
            <a:r>
              <a:rPr lang="en-GB" sz="2600" b="1" dirty="0" smtClean="0">
                <a:solidFill>
                  <a:srgbClr val="AE2812"/>
                </a:solidFill>
              </a:rPr>
              <a:t>and a billet should be higher than tangent of the angle of nip.</a:t>
            </a:r>
          </a:p>
          <a:p>
            <a:pPr algn="ctr"/>
            <a:endParaRPr lang="ru-RU" sz="1800" b="1" dirty="0">
              <a:solidFill>
                <a:srgbClr val="AE28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3068960"/>
            <a:ext cx="2376264" cy="1944216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 descr="Усл_зах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988840"/>
            <a:ext cx="1847602" cy="206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292080" y="4149080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 smtClean="0">
                <a:solidFill>
                  <a:srgbClr val="AE2812"/>
                </a:solidFill>
              </a:rPr>
              <a:t>T</a:t>
            </a:r>
            <a:r>
              <a:rPr lang="en-US" dirty="0" err="1" smtClean="0">
                <a:solidFill>
                  <a:srgbClr val="AE2812"/>
                </a:solidFill>
              </a:rPr>
              <a:t>∙cos</a:t>
            </a:r>
            <a:r>
              <a:rPr lang="el-GR" i="1" dirty="0" smtClean="0">
                <a:solidFill>
                  <a:srgbClr val="AE2812"/>
                </a:solidFill>
              </a:rPr>
              <a:t>α</a:t>
            </a:r>
            <a:r>
              <a:rPr lang="en-US" dirty="0" smtClean="0">
                <a:solidFill>
                  <a:srgbClr val="AE2812"/>
                </a:solidFill>
              </a:rPr>
              <a:t> &gt; </a:t>
            </a:r>
            <a:r>
              <a:rPr lang="en-US" i="1" dirty="0" err="1" smtClean="0">
                <a:solidFill>
                  <a:srgbClr val="AE2812"/>
                </a:solidFill>
              </a:rPr>
              <a:t>N</a:t>
            </a:r>
            <a:r>
              <a:rPr lang="en-US" dirty="0" err="1" smtClean="0">
                <a:solidFill>
                  <a:srgbClr val="AE2812"/>
                </a:solidFill>
              </a:rPr>
              <a:t>∙sin</a:t>
            </a:r>
            <a:r>
              <a:rPr lang="el-GR" i="1" dirty="0" smtClean="0">
                <a:solidFill>
                  <a:srgbClr val="AE2812"/>
                </a:solidFill>
              </a:rPr>
              <a:t>α</a:t>
            </a:r>
            <a:r>
              <a:rPr lang="en-US" dirty="0" smtClean="0">
                <a:solidFill>
                  <a:srgbClr val="AE2812"/>
                </a:solidFill>
              </a:rPr>
              <a:t>;</a:t>
            </a:r>
            <a:endParaRPr lang="ru-RU" dirty="0" smtClean="0">
              <a:solidFill>
                <a:srgbClr val="AE2812"/>
              </a:solidFill>
            </a:endParaRPr>
          </a:p>
          <a:p>
            <a:r>
              <a:rPr lang="en-US" dirty="0" smtClean="0">
                <a:solidFill>
                  <a:srgbClr val="AE2812"/>
                </a:solidFill>
              </a:rPr>
              <a:t>friction force </a:t>
            </a:r>
            <a:r>
              <a:rPr lang="en-US" i="1" dirty="0" smtClean="0">
                <a:solidFill>
                  <a:srgbClr val="AE2812"/>
                </a:solidFill>
              </a:rPr>
              <a:t>T</a:t>
            </a:r>
            <a:r>
              <a:rPr lang="en-US" dirty="0" smtClean="0">
                <a:solidFill>
                  <a:srgbClr val="AE2812"/>
                </a:solidFill>
              </a:rPr>
              <a:t> = </a:t>
            </a:r>
            <a:r>
              <a:rPr lang="en-US" i="1" dirty="0" err="1" smtClean="0">
                <a:solidFill>
                  <a:srgbClr val="AE2812"/>
                </a:solidFill>
              </a:rPr>
              <a:t>N</a:t>
            </a:r>
            <a:r>
              <a:rPr lang="en-US" dirty="0" err="1" smtClean="0">
                <a:solidFill>
                  <a:srgbClr val="AE2812"/>
                </a:solidFill>
              </a:rPr>
              <a:t>∙</a:t>
            </a:r>
            <a:r>
              <a:rPr lang="en-US" i="1" dirty="0" err="1" smtClean="0">
                <a:solidFill>
                  <a:srgbClr val="AE2812"/>
                </a:solidFill>
              </a:rPr>
              <a:t>k</a:t>
            </a:r>
            <a:r>
              <a:rPr lang="en-US" i="1" baseline="-25000" dirty="0" err="1" smtClean="0">
                <a:solidFill>
                  <a:srgbClr val="AE2812"/>
                </a:solidFill>
              </a:rPr>
              <a:t>fr</a:t>
            </a:r>
            <a:r>
              <a:rPr lang="en-US" dirty="0" smtClean="0">
                <a:solidFill>
                  <a:srgbClr val="AE2812"/>
                </a:solidFill>
              </a:rPr>
              <a:t>, therefore</a:t>
            </a:r>
            <a:endParaRPr lang="ru-RU" dirty="0" smtClean="0">
              <a:solidFill>
                <a:srgbClr val="AE2812"/>
              </a:solidFill>
            </a:endParaRPr>
          </a:p>
          <a:p>
            <a:pPr algn="ctr"/>
            <a:r>
              <a:rPr lang="en-US" i="1" dirty="0" err="1" smtClean="0">
                <a:solidFill>
                  <a:srgbClr val="AE2812"/>
                </a:solidFill>
              </a:rPr>
              <a:t>N</a:t>
            </a:r>
            <a:r>
              <a:rPr lang="en-US" dirty="0" err="1" smtClean="0">
                <a:solidFill>
                  <a:srgbClr val="AE2812"/>
                </a:solidFill>
              </a:rPr>
              <a:t>∙</a:t>
            </a:r>
            <a:r>
              <a:rPr lang="en-US" i="1" dirty="0" err="1" smtClean="0">
                <a:solidFill>
                  <a:srgbClr val="AE2812"/>
                </a:solidFill>
              </a:rPr>
              <a:t>k</a:t>
            </a:r>
            <a:r>
              <a:rPr lang="en-US" i="1" baseline="-25000" dirty="0" err="1" smtClean="0">
                <a:solidFill>
                  <a:srgbClr val="AE2812"/>
                </a:solidFill>
              </a:rPr>
              <a:t>fr</a:t>
            </a:r>
            <a:r>
              <a:rPr lang="en-US" dirty="0" err="1" smtClean="0">
                <a:solidFill>
                  <a:srgbClr val="AE2812"/>
                </a:solidFill>
              </a:rPr>
              <a:t>∙cos</a:t>
            </a:r>
            <a:r>
              <a:rPr lang="el-GR" i="1" dirty="0" smtClean="0">
                <a:solidFill>
                  <a:srgbClr val="AE2812"/>
                </a:solidFill>
              </a:rPr>
              <a:t> α</a:t>
            </a:r>
            <a:r>
              <a:rPr lang="en-US" dirty="0" smtClean="0">
                <a:solidFill>
                  <a:srgbClr val="AE2812"/>
                </a:solidFill>
              </a:rPr>
              <a:t> &gt; </a:t>
            </a:r>
            <a:r>
              <a:rPr lang="en-US" i="1" dirty="0" err="1" smtClean="0">
                <a:solidFill>
                  <a:srgbClr val="AE2812"/>
                </a:solidFill>
              </a:rPr>
              <a:t>N</a:t>
            </a:r>
            <a:r>
              <a:rPr lang="en-US" dirty="0" err="1" smtClean="0">
                <a:solidFill>
                  <a:srgbClr val="AE2812"/>
                </a:solidFill>
              </a:rPr>
              <a:t>∙sin</a:t>
            </a:r>
            <a:r>
              <a:rPr lang="el-GR" i="1" dirty="0" smtClean="0">
                <a:solidFill>
                  <a:srgbClr val="AE2812"/>
                </a:solidFill>
              </a:rPr>
              <a:t> α</a:t>
            </a:r>
            <a:r>
              <a:rPr lang="en-US" dirty="0" smtClean="0">
                <a:solidFill>
                  <a:srgbClr val="AE2812"/>
                </a:solidFill>
              </a:rPr>
              <a:t>;</a:t>
            </a:r>
            <a:r>
              <a:rPr lang="ru-RU" dirty="0" smtClean="0">
                <a:solidFill>
                  <a:srgbClr val="AE2812"/>
                </a:solidFill>
              </a:rPr>
              <a:t/>
            </a:r>
            <a:br>
              <a:rPr lang="ru-RU" dirty="0" smtClean="0">
                <a:solidFill>
                  <a:srgbClr val="AE2812"/>
                </a:solidFill>
              </a:rPr>
            </a:br>
            <a:r>
              <a:rPr lang="en-US" i="1" dirty="0" err="1" smtClean="0">
                <a:solidFill>
                  <a:srgbClr val="AE2812"/>
                </a:solidFill>
              </a:rPr>
              <a:t>k</a:t>
            </a:r>
            <a:r>
              <a:rPr lang="en-US" i="1" baseline="-25000" dirty="0" err="1" smtClean="0">
                <a:solidFill>
                  <a:srgbClr val="AE2812"/>
                </a:solidFill>
              </a:rPr>
              <a:t>fr</a:t>
            </a:r>
            <a:r>
              <a:rPr lang="en-US" dirty="0" smtClean="0">
                <a:solidFill>
                  <a:srgbClr val="AE2812"/>
                </a:solidFill>
              </a:rPr>
              <a:t> &gt; </a:t>
            </a:r>
            <a:r>
              <a:rPr lang="en-US" dirty="0" err="1" smtClean="0">
                <a:solidFill>
                  <a:srgbClr val="AE2812"/>
                </a:solidFill>
              </a:rPr>
              <a:t>tg</a:t>
            </a:r>
            <a:r>
              <a:rPr lang="el-GR" i="1" dirty="0" smtClean="0">
                <a:solidFill>
                  <a:srgbClr val="AE2812"/>
                </a:solidFill>
              </a:rPr>
              <a:t> α</a:t>
            </a:r>
            <a:r>
              <a:rPr lang="en-US" dirty="0" smtClean="0">
                <a:solidFill>
                  <a:srgbClr val="AE2812"/>
                </a:solidFill>
              </a:rPr>
              <a:t>.</a:t>
            </a:r>
            <a:endParaRPr lang="ru-RU" dirty="0" smtClean="0">
              <a:solidFill>
                <a:srgbClr val="AE2812"/>
              </a:solidFill>
            </a:endParaRPr>
          </a:p>
          <a:p>
            <a:r>
              <a:rPr lang="en-US" dirty="0" smtClean="0"/>
              <a:t> 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12160" y="1988840"/>
            <a:ext cx="1944216" cy="2088232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5" name="Picture 9" descr="http://cdnimg.rg.ru/i/gallery/e7412409/31fdaab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340768"/>
            <a:ext cx="3604247" cy="2456045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915816" y="386104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AE2812"/>
                </a:solidFill>
              </a:rPr>
              <a:t>Sheet rolling mill</a:t>
            </a:r>
            <a:endParaRPr lang="ru-RU" b="1" dirty="0">
              <a:solidFill>
                <a:srgbClr val="AE281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508518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dirty="0" smtClean="0">
                <a:solidFill>
                  <a:srgbClr val="AE2812"/>
                </a:solidFill>
                <a:latin typeface="Calibri" pitchFamily="34" charset="0"/>
                <a:cs typeface="Arial" pitchFamily="34" charset="0"/>
              </a:rPr>
              <a:t>Rolling deformation zone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1"/>
          <p:cNvPicPr>
            <a:picLocks noChangeAspect="1" noChangeArrowheads="1"/>
          </p:cNvPicPr>
          <p:nvPr/>
        </p:nvPicPr>
        <p:blipFill>
          <a:blip r:embed="rId2" cstate="print"/>
          <a:srcRect t="1112"/>
          <a:stretch>
            <a:fillRect/>
          </a:stretch>
        </p:blipFill>
        <p:spPr bwMode="auto">
          <a:xfrm>
            <a:off x="2627784" y="3717032"/>
            <a:ext cx="4379406" cy="167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BF3B17"/>
                </a:solidFill>
              </a:rPr>
              <a:t>ROLLING</a:t>
            </a:r>
            <a:endParaRPr lang="ru-RU" dirty="0">
              <a:solidFill>
                <a:srgbClr val="BF3B17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445224"/>
            <a:ext cx="8458200" cy="141277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3100" b="1" dirty="0" smtClean="0">
                <a:solidFill>
                  <a:srgbClr val="AE2812"/>
                </a:solidFill>
              </a:rPr>
              <a:t>   </a:t>
            </a:r>
            <a:r>
              <a:rPr lang="en-US" sz="2800" b="1" dirty="0" smtClean="0">
                <a:solidFill>
                  <a:srgbClr val="AE2812"/>
                </a:solidFill>
              </a:rPr>
              <a:t>Single-stand rolling mill:</a:t>
            </a:r>
            <a:endParaRPr lang="ru-RU" sz="2800" b="1" dirty="0" smtClean="0">
              <a:solidFill>
                <a:srgbClr val="AE2812"/>
              </a:solidFill>
            </a:endParaRPr>
          </a:p>
          <a:p>
            <a:pPr algn="ctr"/>
            <a:r>
              <a:rPr lang="en-US" sz="2800" b="1" i="1" dirty="0" smtClean="0">
                <a:solidFill>
                  <a:srgbClr val="AE2812"/>
                </a:solidFill>
              </a:rPr>
              <a:t>1</a:t>
            </a:r>
            <a:r>
              <a:rPr lang="en-US" sz="2800" b="1" dirty="0" smtClean="0">
                <a:solidFill>
                  <a:srgbClr val="AE2812"/>
                </a:solidFill>
              </a:rPr>
              <a:t> – mill housing; </a:t>
            </a:r>
            <a:r>
              <a:rPr lang="en-US" sz="2800" b="1" i="1" dirty="0" smtClean="0">
                <a:solidFill>
                  <a:srgbClr val="AE2812"/>
                </a:solidFill>
              </a:rPr>
              <a:t>2</a:t>
            </a:r>
            <a:r>
              <a:rPr lang="en-US" sz="2800" b="1" dirty="0" smtClean="0">
                <a:solidFill>
                  <a:srgbClr val="AE2812"/>
                </a:solidFill>
              </a:rPr>
              <a:t> – rollers; </a:t>
            </a:r>
            <a:r>
              <a:rPr lang="en-US" sz="2800" b="1" i="1" dirty="0" smtClean="0">
                <a:solidFill>
                  <a:srgbClr val="AE2812"/>
                </a:solidFill>
              </a:rPr>
              <a:t>3</a:t>
            </a:r>
            <a:r>
              <a:rPr lang="en-US" sz="2800" b="1" dirty="0" smtClean="0">
                <a:solidFill>
                  <a:srgbClr val="AE2812"/>
                </a:solidFill>
              </a:rPr>
              <a:t> – screw-down structure; </a:t>
            </a:r>
            <a:r>
              <a:rPr lang="en-US" sz="2800" b="1" i="1" dirty="0" smtClean="0">
                <a:solidFill>
                  <a:srgbClr val="AE2812"/>
                </a:solidFill>
              </a:rPr>
              <a:t>4</a:t>
            </a:r>
            <a:r>
              <a:rPr lang="en-US" sz="2800" b="1" dirty="0" smtClean="0">
                <a:solidFill>
                  <a:srgbClr val="AE2812"/>
                </a:solidFill>
              </a:rPr>
              <a:t> – bearings;</a:t>
            </a:r>
            <a:endParaRPr lang="ru-RU" sz="2800" b="1" dirty="0" smtClean="0">
              <a:solidFill>
                <a:srgbClr val="AE2812"/>
              </a:solidFill>
            </a:endParaRPr>
          </a:p>
          <a:p>
            <a:pPr algn="ctr"/>
            <a:r>
              <a:rPr lang="en-US" sz="2800" b="1" i="1" dirty="0" smtClean="0">
                <a:solidFill>
                  <a:srgbClr val="AE2812"/>
                </a:solidFill>
              </a:rPr>
              <a:t>5</a:t>
            </a:r>
            <a:r>
              <a:rPr lang="en-US" sz="2800" b="1" dirty="0" smtClean="0">
                <a:solidFill>
                  <a:srgbClr val="AE2812"/>
                </a:solidFill>
              </a:rPr>
              <a:t> – spindles; </a:t>
            </a:r>
            <a:r>
              <a:rPr lang="en-US" sz="2800" b="1" i="1" dirty="0" smtClean="0">
                <a:solidFill>
                  <a:srgbClr val="AE2812"/>
                </a:solidFill>
              </a:rPr>
              <a:t>6</a:t>
            </a:r>
            <a:r>
              <a:rPr lang="en-US" sz="2800" b="1" dirty="0" smtClean="0">
                <a:solidFill>
                  <a:srgbClr val="AE2812"/>
                </a:solidFill>
              </a:rPr>
              <a:t> – clutches</a:t>
            </a:r>
          </a:p>
          <a:p>
            <a:endParaRPr lang="ru-RU" sz="2600" b="1" dirty="0">
              <a:solidFill>
                <a:srgbClr val="AE28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3717032"/>
            <a:ext cx="4464496" cy="1656184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 descr="http://www.veleposlanistvorusije.mid.ru/doc/27052013.files/image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340768"/>
            <a:ext cx="3238500" cy="216217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683568" y="1268760"/>
            <a:ext cx="3528392" cy="2304256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283968" y="270892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AE2812"/>
                </a:solidFill>
              </a:rPr>
              <a:t>Slabbing</a:t>
            </a:r>
            <a:r>
              <a:rPr lang="en-US" b="1" i="1" dirty="0" smtClean="0">
                <a:solidFill>
                  <a:srgbClr val="AE2812"/>
                </a:solidFill>
              </a:rPr>
              <a:t> </a:t>
            </a:r>
            <a:r>
              <a:rPr lang="en-US" dirty="0" smtClean="0">
                <a:solidFill>
                  <a:srgbClr val="AE2812"/>
                </a:solidFill>
              </a:rPr>
              <a:t>is a primary rolling mill for making slabs – plates 2000×20 mm</a:t>
            </a:r>
            <a:endParaRPr lang="ru-RU" dirty="0">
              <a:solidFill>
                <a:srgbClr val="AE28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5076056" y="3789040"/>
            <a:ext cx="3048000" cy="2144271"/>
            <a:chOff x="1701" y="1968"/>
            <a:chExt cx="4800" cy="3378"/>
          </a:xfrm>
        </p:grpSpPr>
        <p:pic>
          <p:nvPicPr>
            <p:cNvPr id="2056" name="Picture 8" descr="13Валки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01" y="1968"/>
              <a:ext cx="4800" cy="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2781" y="4914"/>
              <a:ext cx="3240" cy="4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b                                c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052" name="Picture 4" descr="http://i01.i.aliimg.com/photo/v0/552549673/forged_heavy_duty_rolling_mill_roll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17032"/>
            <a:ext cx="3409056" cy="2556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BF3B17"/>
                </a:solidFill>
              </a:rPr>
              <a:t>ROLLING</a:t>
            </a:r>
            <a:endParaRPr lang="ru-RU" dirty="0">
              <a:solidFill>
                <a:srgbClr val="BF3B17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67944" y="566124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2"/>
                </a:solidFill>
              </a:rPr>
              <a:t>b</a:t>
            </a:r>
            <a:endParaRPr lang="ru-RU" i="1" dirty="0">
              <a:solidFill>
                <a:schemeClr val="bg2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3528" y="3645024"/>
            <a:ext cx="3600400" cy="2736304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04048" y="3717032"/>
            <a:ext cx="3168352" cy="2304256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9" name="Picture 1" descr="профил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628800"/>
            <a:ext cx="54864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83568" y="2708920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AE2812"/>
                </a:solidFill>
              </a:rPr>
              <a:t>Sections of rolled metal – simple </a:t>
            </a:r>
            <a:r>
              <a:rPr lang="en-US" b="1" i="1" dirty="0" smtClean="0">
                <a:solidFill>
                  <a:srgbClr val="AE2812"/>
                </a:solidFill>
              </a:rPr>
              <a:t>(</a:t>
            </a:r>
            <a:r>
              <a:rPr lang="ru-RU" b="1" i="1" dirty="0" smtClean="0">
                <a:solidFill>
                  <a:srgbClr val="AE2812"/>
                </a:solidFill>
              </a:rPr>
              <a:t>а</a:t>
            </a:r>
            <a:r>
              <a:rPr lang="en-US" b="1" i="1" dirty="0" smtClean="0">
                <a:solidFill>
                  <a:srgbClr val="AE2812"/>
                </a:solidFill>
              </a:rPr>
              <a:t>–f)</a:t>
            </a:r>
            <a:r>
              <a:rPr lang="en-US" b="1" dirty="0" smtClean="0">
                <a:solidFill>
                  <a:srgbClr val="AE2812"/>
                </a:solidFill>
              </a:rPr>
              <a:t> and shaped </a:t>
            </a:r>
            <a:r>
              <a:rPr lang="en-US" b="1" i="1" dirty="0" smtClean="0">
                <a:solidFill>
                  <a:srgbClr val="AE2812"/>
                </a:solidFill>
              </a:rPr>
              <a:t>(g–k)</a:t>
            </a:r>
            <a:r>
              <a:rPr lang="en-US" b="1" dirty="0" smtClean="0">
                <a:solidFill>
                  <a:srgbClr val="AE2812"/>
                </a:solidFill>
              </a:rPr>
              <a:t>:</a:t>
            </a:r>
            <a:endParaRPr lang="ru-RU" b="1" dirty="0" smtClean="0">
              <a:solidFill>
                <a:srgbClr val="AE2812"/>
              </a:solidFill>
            </a:endParaRPr>
          </a:p>
          <a:p>
            <a:pPr algn="ctr"/>
            <a:r>
              <a:rPr lang="ru-RU" i="1" dirty="0" smtClean="0">
                <a:solidFill>
                  <a:srgbClr val="AE2812"/>
                </a:solidFill>
              </a:rPr>
              <a:t>а</a:t>
            </a:r>
            <a:r>
              <a:rPr lang="en-US" dirty="0" smtClean="0">
                <a:solidFill>
                  <a:srgbClr val="AE2812"/>
                </a:solidFill>
              </a:rPr>
              <a:t> – circle; </a:t>
            </a:r>
            <a:r>
              <a:rPr lang="en-US" i="1" dirty="0" smtClean="0">
                <a:solidFill>
                  <a:srgbClr val="AE2812"/>
                </a:solidFill>
              </a:rPr>
              <a:t>b</a:t>
            </a:r>
            <a:r>
              <a:rPr lang="en-US" dirty="0" smtClean="0">
                <a:solidFill>
                  <a:srgbClr val="AE2812"/>
                </a:solidFill>
              </a:rPr>
              <a:t> – square; </a:t>
            </a:r>
            <a:r>
              <a:rPr lang="en-US" i="1" dirty="0" smtClean="0">
                <a:solidFill>
                  <a:srgbClr val="AE2812"/>
                </a:solidFill>
              </a:rPr>
              <a:t>c</a:t>
            </a:r>
            <a:r>
              <a:rPr lang="en-US" dirty="0" smtClean="0">
                <a:solidFill>
                  <a:srgbClr val="AE2812"/>
                </a:solidFill>
              </a:rPr>
              <a:t> – strip; </a:t>
            </a:r>
            <a:r>
              <a:rPr lang="en-US" i="1" dirty="0" smtClean="0">
                <a:solidFill>
                  <a:srgbClr val="AE2812"/>
                </a:solidFill>
              </a:rPr>
              <a:t>d</a:t>
            </a:r>
            <a:r>
              <a:rPr lang="en-US" dirty="0" smtClean="0">
                <a:solidFill>
                  <a:srgbClr val="AE2812"/>
                </a:solidFill>
              </a:rPr>
              <a:t> – hexagonal steel; </a:t>
            </a:r>
            <a:r>
              <a:rPr lang="en-US" i="1" dirty="0" smtClean="0">
                <a:solidFill>
                  <a:srgbClr val="AE2812"/>
                </a:solidFill>
              </a:rPr>
              <a:t>e</a:t>
            </a:r>
            <a:r>
              <a:rPr lang="en-US" dirty="0" smtClean="0">
                <a:solidFill>
                  <a:srgbClr val="AE2812"/>
                </a:solidFill>
              </a:rPr>
              <a:t> – oval; </a:t>
            </a:r>
            <a:r>
              <a:rPr lang="en-US" i="1" dirty="0" smtClean="0">
                <a:solidFill>
                  <a:srgbClr val="AE2812"/>
                </a:solidFill>
              </a:rPr>
              <a:t>f</a:t>
            </a:r>
            <a:r>
              <a:rPr lang="en-US" dirty="0" smtClean="0">
                <a:solidFill>
                  <a:srgbClr val="AE2812"/>
                </a:solidFill>
              </a:rPr>
              <a:t> – segmental steel; </a:t>
            </a:r>
            <a:r>
              <a:rPr lang="en-US" i="1" dirty="0" smtClean="0">
                <a:solidFill>
                  <a:srgbClr val="AE2812"/>
                </a:solidFill>
              </a:rPr>
              <a:t>g</a:t>
            </a:r>
            <a:r>
              <a:rPr lang="en-US" dirty="0" smtClean="0">
                <a:solidFill>
                  <a:srgbClr val="AE2812"/>
                </a:solidFill>
              </a:rPr>
              <a:t> – angle; </a:t>
            </a:r>
            <a:r>
              <a:rPr lang="en-US" i="1" dirty="0" smtClean="0">
                <a:solidFill>
                  <a:srgbClr val="AE2812"/>
                </a:solidFill>
              </a:rPr>
              <a:t>h</a:t>
            </a:r>
            <a:r>
              <a:rPr lang="en-US" dirty="0" smtClean="0">
                <a:solidFill>
                  <a:srgbClr val="AE2812"/>
                </a:solidFill>
              </a:rPr>
              <a:t> – channel; </a:t>
            </a:r>
            <a:r>
              <a:rPr lang="en-US" i="1" dirty="0" err="1" smtClean="0">
                <a:solidFill>
                  <a:srgbClr val="AE2812"/>
                </a:solidFill>
              </a:rPr>
              <a:t>i</a:t>
            </a:r>
            <a:r>
              <a:rPr lang="en-US" dirty="0" smtClean="0">
                <a:solidFill>
                  <a:srgbClr val="AE2812"/>
                </a:solidFill>
              </a:rPr>
              <a:t> – T-beam; </a:t>
            </a:r>
            <a:r>
              <a:rPr lang="en-US" i="1" dirty="0" smtClean="0">
                <a:solidFill>
                  <a:srgbClr val="AE2812"/>
                </a:solidFill>
              </a:rPr>
              <a:t>j</a:t>
            </a:r>
            <a:r>
              <a:rPr lang="en-US" dirty="0" smtClean="0">
                <a:solidFill>
                  <a:srgbClr val="AE2812"/>
                </a:solidFill>
              </a:rPr>
              <a:t> – I-beam; </a:t>
            </a:r>
            <a:r>
              <a:rPr lang="en-US" i="1" dirty="0" smtClean="0">
                <a:solidFill>
                  <a:srgbClr val="AE2812"/>
                </a:solidFill>
              </a:rPr>
              <a:t>k</a:t>
            </a:r>
            <a:r>
              <a:rPr lang="en-US" dirty="0" smtClean="0">
                <a:solidFill>
                  <a:srgbClr val="AE2812"/>
                </a:solidFill>
              </a:rPr>
              <a:t> – rail</a:t>
            </a:r>
            <a:endParaRPr lang="ru-RU" dirty="0">
              <a:solidFill>
                <a:srgbClr val="AE281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3688" y="2276872"/>
            <a:ext cx="547260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AE2812"/>
                </a:solidFill>
              </a:rPr>
              <a:t>  a     b        c         d        e         f       g      h       </a:t>
            </a:r>
            <a:r>
              <a:rPr lang="en-US" sz="1600" i="1" dirty="0" err="1" smtClean="0">
                <a:solidFill>
                  <a:srgbClr val="AE2812"/>
                </a:solidFill>
              </a:rPr>
              <a:t>i</a:t>
            </a:r>
            <a:r>
              <a:rPr lang="en-US" sz="1600" i="1" dirty="0" smtClean="0">
                <a:solidFill>
                  <a:srgbClr val="AE2812"/>
                </a:solidFill>
              </a:rPr>
              <a:t>          j          k</a:t>
            </a:r>
            <a:endParaRPr lang="ru-RU" sz="1600" dirty="0">
              <a:solidFill>
                <a:srgbClr val="AE28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1680" y="1556792"/>
            <a:ext cx="5616624" cy="1080120"/>
          </a:xfrm>
          <a:prstGeom prst="roundRect">
            <a:avLst/>
          </a:prstGeom>
          <a:noFill/>
          <a:ln>
            <a:solidFill>
              <a:srgbClr val="BF3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716016" y="6093296"/>
            <a:ext cx="3672408" cy="5712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Rollers: flat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(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а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 and grooved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(b)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1 – body; 2 – roll neck; 3 – roll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wobbler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; 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E2812"/>
                </a:solidFill>
                <a:effectLst/>
                <a:latin typeface="Calibri" pitchFamily="34" charset="0"/>
                <a:cs typeface="Arial" pitchFamily="34" charset="0"/>
              </a:rPr>
              <a:t> – pass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AE281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229600" cy="936104"/>
          </a:xfrm>
        </p:spPr>
        <p:txBody>
          <a:bodyPr>
            <a:normAutofit/>
          </a:bodyPr>
          <a:lstStyle/>
          <a:p>
            <a:pPr lvl="0" algn="ctr"/>
            <a:r>
              <a:rPr lang="en-US" b="1" dirty="0" smtClean="0">
                <a:solidFill>
                  <a:srgbClr val="AE281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Methods of metal </a:t>
            </a:r>
            <a:r>
              <a:rPr lang="en-US" b="1" dirty="0" smtClean="0">
                <a:solidFill>
                  <a:srgbClr val="AE281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forming</a:t>
            </a:r>
            <a:endParaRPr lang="ru-RU" dirty="0">
              <a:solidFill>
                <a:srgbClr val="AE2812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7544" y="1556792"/>
          <a:ext cx="8208911" cy="4647287"/>
        </p:xfrm>
        <a:graphic>
          <a:graphicData uri="http://schemas.openxmlformats.org/drawingml/2006/table">
            <a:tbl>
              <a:tblPr/>
              <a:tblGrid>
                <a:gridCol w="1421835"/>
                <a:gridCol w="964039"/>
                <a:gridCol w="964039"/>
                <a:gridCol w="996543"/>
                <a:gridCol w="1074651"/>
                <a:gridCol w="855003"/>
                <a:gridCol w="848189"/>
                <a:gridCol w="1084612"/>
              </a:tblGrid>
              <a:tr h="354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Name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Place of deformation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Tool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Equipment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Billet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Heating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Deformation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value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Products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250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Fabrication of shapes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90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Rolling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Roller opening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Rolls or rollers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Rolling mill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Ingot,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bloom, slab, intermediate product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Hot deformation as a rule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µ ≤ 2</a:t>
                      </a: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Sections, sheets, pipes, special shapes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Drawing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Hole of drawing die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Drawing die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Drawing bench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Bar, pipe, hot-rolled wire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Cold deformation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µ ≤ 1,5</a:t>
                      </a: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Wire, gauged bars and pipes, shaped sections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Pressing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Matrix hole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Matrix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needle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Hydraulic press</a:t>
                      </a:r>
                      <a:endParaRPr lang="ru-RU" sz="10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Ingot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hot-rolled wire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Usually hot deformation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µ = 30÷50</a:t>
                      </a: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Simple and shaped sections, tools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3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AE281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Fabrication of billets and machine parts</a:t>
                      </a:r>
                      <a:endParaRPr lang="ru-RU" sz="1000" dirty="0">
                        <a:solidFill>
                          <a:srgbClr val="AE281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Forging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Between heads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Heads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laid under tools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Hammers and presses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Ingot,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bloom, sections of simple shape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Hot deformation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FR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≤ 20</a:t>
                      </a: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Wide range of forged pieces not over 300 t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Die forging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Die cavity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Die (stamp)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Hammers and presses, crank stamping press, upsetting machine</a:t>
                      </a:r>
                      <a:endParaRPr lang="ru-RU" sz="10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Sections of simple shape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Hot deformation more often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FR</a:t>
                      </a:r>
                      <a:r>
                        <a:rPr lang="ru-RU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≤ 2÷3</a:t>
                      </a: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Stamped pieces of series manufacture not over 3 t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0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Cold sheet-metal stamping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Gap between punch and matrix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Punch and matrix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Crank stamping press, hydraulic press</a:t>
                      </a:r>
                      <a:endParaRPr lang="ru-RU" sz="10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Sheet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strip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tipe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Cold deformation</a:t>
                      </a:r>
                      <a:endParaRPr lang="ru-RU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Flat and volume parts having small mass and high strength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526" marR="44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183</TotalTime>
  <Words>482</Words>
  <Application>Microsoft Office PowerPoint</Application>
  <PresentationFormat>Экран (4:3)</PresentationFormat>
  <Paragraphs>91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ROLLING</vt:lpstr>
      <vt:lpstr>ROLLING</vt:lpstr>
      <vt:lpstr>ROLLING</vt:lpstr>
      <vt:lpstr>ROLLING</vt:lpstr>
      <vt:lpstr>Methods of metal forming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Metallurgy</dc:title>
  <dc:creator>Gaemer_777</dc:creator>
  <cp:lastModifiedBy>Gaemer_777</cp:lastModifiedBy>
  <cp:revision>34</cp:revision>
  <dcterms:created xsi:type="dcterms:W3CDTF">2015-06-12T09:52:26Z</dcterms:created>
  <dcterms:modified xsi:type="dcterms:W3CDTF">2015-06-14T13:12:52Z</dcterms:modified>
</cp:coreProperties>
</file>