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73" r:id="rId3"/>
    <p:sldId id="274" r:id="rId4"/>
    <p:sldId id="275" r:id="rId5"/>
    <p:sldId id="288" r:id="rId6"/>
    <p:sldId id="276" r:id="rId7"/>
    <p:sldId id="277" r:id="rId8"/>
    <p:sldId id="278" r:id="rId9"/>
    <p:sldId id="279" r:id="rId10"/>
    <p:sldId id="280" r:id="rId11"/>
    <p:sldId id="282" r:id="rId12"/>
    <p:sldId id="28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570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66D44CF-15B2-4610-B246-2D56967804C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5BAB5B5-2BEB-47EA-8375-C82C68461C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file:///C:\Users\User\Desktop\Documents\&#1050;&#1072;&#1092;&#1077;&#1076;&#1088;&#1072;%20&#1061;&#1058;&#1058;%20&#1080;%20&#1061;&#1050;\&#1051;&#1077;&#1082;&#1094;&#1080;&#1080;%20&#1053;.&#1042;\&#1055;&#1088;&#1077;&#1079;&#1077;&#1085;&#1090;&#1072;&#1094;&#1080;&#1103;%20&#1050;&#1080;&#1085;&#1077;&#1090;&#1080;&#1082;&#1072;%20&#1084;&#1085;&#1086;&#1075;&#1086;&#1089;&#1090;&#1072;&#1076;\&#1050;&#1086;&#1087;&#1080;&#1103;%20(2)%20%20%20&#1056;&#1080;&#1089;&#1091;&#1085;&#1082;&#1080;%20&#1082;%20&#1083;&#1077;&#1082;&#1094;&#1080;&#1080;%20(&#1059;&#1096;&#1077;&#1074;&#1072;).vsd\&#1044;&#1086;&#1082;&#1091;&#1084;&#1077;&#1085;&#1090;\~&#1057;&#1090;&#1088;&#1072;&#1085;&#1080;&#1094;&#1072;-13\Sheet.37" TargetMode="External"/><Relationship Id="rId4" Type="http://schemas.openxmlformats.org/officeDocument/2006/relationships/oleObject" Target="file:///C:\Users\User\Desktop\Documents\&#1050;&#1072;&#1092;&#1077;&#1076;&#1088;&#1072;%20&#1061;&#1058;&#1058;%20&#1080;%20&#1061;&#1050;\&#1051;&#1077;&#1082;&#1094;&#1080;&#1080;%20&#1053;.&#1042;\&#1055;&#1088;&#1077;&#1079;&#1077;&#1085;&#1090;&#1072;&#1094;&#1080;&#1103;%20&#1050;&#1080;&#1085;&#1077;&#1090;&#1080;&#1082;&#1072;%20&#1084;&#1085;&#1086;&#1075;&#1086;&#1089;&#1090;&#1072;&#1076;\&#1050;&#1086;&#1087;&#1080;&#1103;%20(2)%20%20%20&#1056;&#1080;&#1089;&#1091;&#1085;&#1082;&#1080;%20&#1082;%20&#1083;&#1077;&#1082;&#1094;&#1080;&#1080;%20(&#1059;&#1096;&#1077;&#1074;&#1072;).vsd\&#1044;&#1086;&#1082;&#1091;&#1084;&#1077;&#1085;&#1090;\~&#1057;&#1090;&#1088;&#1072;&#1085;&#1080;&#1094;&#1072;-13\Sheet.36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86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СИМПЛЕКСНЫЙ МЕТОД ПЛАНИРОВАНИЯ И ОПТИМИЗАЦИИ.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836712"/>
            <a:ext cx="7416824" cy="5849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Симплексом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называется правильный многогранник, имеющий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+1 вершину, где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– число факторов, влияющих на процесс.</a:t>
            </a:r>
          </a:p>
          <a:p>
            <a:pPr algn="just">
              <a:lnSpc>
                <a:spcPct val="114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Так, если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=1, то симплексом является отрезок прямой, при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=2 – правильный треугольник, при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=3 – тетраэдр и т.д.</a:t>
            </a:r>
          </a:p>
          <a:p>
            <a:pPr algn="just">
              <a:lnSpc>
                <a:spcPct val="114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Метод последовательного симплекс – планирования состоит в следующем.</a:t>
            </a:r>
          </a:p>
          <a:p>
            <a:pPr algn="just">
              <a:lnSpc>
                <a:spcPct val="114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Начиная восхождения, планируют исходную серию опытов так, чтобы точки, соответствующие условиям проведения этих опытов, образовывали </a:t>
            </a:r>
            <a:r>
              <a:rPr lang="ru-RU" sz="2200" i="1" dirty="0" smtClean="0">
                <a:latin typeface="Arial" pitchFamily="34" charset="0"/>
                <a:cs typeface="Arial" pitchFamily="34" charset="0"/>
              </a:rPr>
              <a:t>правильный симплекс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в многомерном факторном пространстве.</a:t>
            </a:r>
          </a:p>
          <a:p>
            <a:pPr algn="just">
              <a:lnSpc>
                <a:spcPct val="114000"/>
              </a:lnSpc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Начальная серия опытов соответствует вершинам исходного симплекса (точки 1 2 3).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12776"/>
            <a:ext cx="3168352" cy="26642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6" name="Дуга 15"/>
          <p:cNvSpPr/>
          <p:nvPr/>
        </p:nvSpPr>
        <p:spPr>
          <a:xfrm rot="21134285">
            <a:off x="1890140" y="1393872"/>
            <a:ext cx="2987520" cy="1008917"/>
          </a:xfrm>
          <a:prstGeom prst="arc">
            <a:avLst>
              <a:gd name="adj1" fmla="val 14284886"/>
              <a:gd name="adj2" fmla="val 2082132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1835696" y="548680"/>
            <a:ext cx="0" cy="38164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835696" y="4365104"/>
            <a:ext cx="3888432" cy="273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1365250" y="352425"/>
          <a:ext cx="341313" cy="450850"/>
        </p:xfrm>
        <a:graphic>
          <a:graphicData uri="http://schemas.openxmlformats.org/presentationml/2006/ole">
            <p:oleObj spid="_x0000_s50178" name="Visio" r:id="rId4" imgW="342096" imgH="450144" progId="Visio.Drawing.11">
              <p:link updateAutomatic="1"/>
            </p:oleObj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5757863" y="4168775"/>
          <a:ext cx="341312" cy="450850"/>
        </p:xfrm>
        <a:graphic>
          <a:graphicData uri="http://schemas.openxmlformats.org/presentationml/2006/ole">
            <p:oleObj spid="_x0000_s50179" name="Visio" r:id="rId5" imgW="342096" imgH="450144" progId="Visio.Drawing.11">
              <p:link updateAutomatic="1"/>
            </p:oleObj>
          </a:graphicData>
        </a:graphic>
      </p:graphicFrame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755576" y="5054406"/>
            <a:ext cx="60841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Оптимизация по симплексному методу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0728"/>
            <a:ext cx="874846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Условия этих первых опытов выбираются из тех значений факторов, которые соответствуют наиболее благоприятным из известных технологических режимов процесса.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Проводят первую серию опытов (точки 1,2,3), после чего выявляют точку (опыт), которая дала наихудший результат (сравнивая 1,2 и 3 значения  выходного параметра).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На нашем рисунке эта точка 1. Эту «плохую» точку заменяют новой (точка 4), представляющей собой зеркальное отображение относительно противоположной грани симплекса (т.2 – 3). В новой точке (опыт 4) проводят эксперимент. Далее сравнивают между собой результаты опытов в вершинах нового симплекса (2,3,4), отбрасывают самый «неудачный» и переносят эту вершину симплекса (т.3) в т.5. Получают новый симплекс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(2 4 5) и т.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д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Эта процедура повторяется до тех пор, пока, не будет достигнут экстремум (оптимум).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01" name="Object 1"/>
          <p:cNvGraphicFramePr>
            <a:graphicFrameLocks noChangeAspect="1"/>
          </p:cNvGraphicFramePr>
          <p:nvPr/>
        </p:nvGraphicFramePr>
        <p:xfrm>
          <a:off x="1475656" y="2276872"/>
          <a:ext cx="5184576" cy="832098"/>
        </p:xfrm>
        <a:graphic>
          <a:graphicData uri="http://schemas.openxmlformats.org/presentationml/2006/ole">
            <p:oleObj spid="_x0000_s51201" name="Формула" r:id="rId3" imgW="2895480" imgH="406080" progId="Equation.3">
              <p:embed/>
            </p:oleObj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452320" y="206084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212976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  <a:sym typeface="Symbol"/>
              </a:rPr>
              <a:t>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- значение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го фактора в наихудшей точке (опыте) предыдущего симплекса;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aseline="30000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координаты центра противоположной грани, которые находятся: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3851920" y="4725144"/>
          <a:ext cx="2160240" cy="1368152"/>
        </p:xfrm>
        <a:graphic>
          <a:graphicData uri="http://schemas.openxmlformats.org/presentationml/2006/ole">
            <p:oleObj spid="_x0000_s51203" name="Формула" r:id="rId4" imgW="1117440" imgH="761760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948264" y="4725144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692696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Вершины исходного симплекса задаются при помощи специальной таблицы.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Условия каждого нового опыта в отраженной точке рассчитываются по формуле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Построение матрицы исходного симплекса.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indent="53975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(Определение условий в исходном симплексе)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348880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Прежде чем начать движение по поверхности отклика необходимо определить условия опытов в исходном симплексе. Для вычисления этих значений пользуются матрицей опытов исходного симплекса в кодированных переменных.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/>
        </p:nvSpPr>
        <p:spPr>
          <a:xfrm>
            <a:off x="1043608" y="3501008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Приступая к оптимизации необходимо при помощи таблицы рассчитать матрицу исходной серии опытов в натуральных единицах.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2245728" y="4365104"/>
          <a:ext cx="1678199" cy="1289571"/>
        </p:xfrm>
        <a:graphic>
          <a:graphicData uri="http://schemas.openxmlformats.org/presentationml/2006/ole">
            <p:oleObj spid="_x0000_s72706" name="Формула" r:id="rId3" imgW="1384200" imgH="1143000" progId="Equation.3">
              <p:embed/>
            </p:oleObj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1043608" y="5805264"/>
            <a:ext cx="4566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кодированные значения из таблицы;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1547664" y="692696"/>
          <a:ext cx="6264699" cy="2664296"/>
        </p:xfrm>
        <a:graphic>
          <a:graphicData uri="http://schemas.openxmlformats.org/drawingml/2006/table">
            <a:tbl>
              <a:tblPr/>
              <a:tblGrid>
                <a:gridCol w="894957"/>
                <a:gridCol w="894957"/>
                <a:gridCol w="894957"/>
                <a:gridCol w="894957"/>
                <a:gridCol w="894957"/>
                <a:gridCol w="894957"/>
                <a:gridCol w="894957"/>
              </a:tblGrid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000" baseline="-25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-0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0.289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-0.578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-0.612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-0.632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0.129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-0.645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0.109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3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-0.654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>
          <a:xfrm>
            <a:off x="1619672" y="1700808"/>
            <a:ext cx="172819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347864" y="764704"/>
            <a:ext cx="0" cy="9361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547664" y="2060848"/>
            <a:ext cx="273630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4211960" y="692696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547664" y="2348880"/>
            <a:ext cx="3600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5148064" y="692696"/>
            <a:ext cx="0" cy="165618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547664" y="2708920"/>
            <a:ext cx="446449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547664" y="2996952"/>
            <a:ext cx="5400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6012160" y="692696"/>
            <a:ext cx="0" cy="20162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6948264" y="692696"/>
            <a:ext cx="0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547664" y="3356992"/>
            <a:ext cx="626469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7812360" y="692696"/>
            <a:ext cx="0" cy="26642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467544" y="33255"/>
            <a:ext cx="8136904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шаговом восхождении по поверхности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возможны следующие случаи: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AutoNum type="arabicPeriod"/>
              <a:tabLst>
                <a:tab pos="2790825" algn="l"/>
              </a:tabLst>
            </a:pP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результате отражения некоторой наихудшей точки симплекса, в новом симплексе отраженная точка тоже оказалась наихудшей. В этом случае следует вернуться в предыдущий симплекс и двигаться из него, отбросив точку, показавшую второе наихудшее значение </a:t>
            </a:r>
            <a:r>
              <a:rPr lang="en-US" sz="2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sz="2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60000"/>
              <a:tabLst>
                <a:tab pos="2790825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2.Симплекс вращается вокруг некоторой точки, отвечающей наибольшему значению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После проведения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+1 опыта  необходимо прекратить движение и повторить точку (опыт) вокруг которой вращались. Если значение в этой точке подтверждается, то, следовательно, достигнута область оптимума.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использовании симплекс-метода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дублировать опыты не обязательно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т.к. ошибка в отдельном опыте может только несколько замедлить оптимизацию.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1693157" y="260648"/>
            <a:ext cx="5330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Пример разработки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симпекс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- плана.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764704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Исследовали процесс механического обезвоживания торфа, торф предварительно нагревается. Задача, получить торф влажностью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=60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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(т.е. это оптимизация).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Факторами, влияющими на удаление влаги из торфа, являются: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95536" y="2045460"/>
            <a:ext cx="46085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)-удельная нагрузка фильтра торфом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4991100" y="1995488"/>
          <a:ext cx="384175" cy="460375"/>
        </p:xfrm>
        <a:graphic>
          <a:graphicData uri="http://schemas.openxmlformats.org/presentationml/2006/ole">
            <p:oleObj spid="_x0000_s74754" name="Формула" r:id="rId3" imgW="380880" imgH="457200" progId="Equation.3">
              <p:embed/>
            </p:oleObj>
          </a:graphicData>
        </a:graphic>
      </p:graphicFrame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395536" y="2446730"/>
            <a:ext cx="4608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)-продолжительность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отжатия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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p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)-давление прессования, 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)-температура </a:t>
            </a:r>
            <a:r>
              <a:rPr kumimoji="0" lang="ru-RU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42900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Сформируем условия опытов и шаги варьирования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=4).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15616" y="4077072"/>
          <a:ext cx="5310505" cy="1280160"/>
        </p:xfrm>
        <a:graphic>
          <a:graphicData uri="http://schemas.openxmlformats.org/drawingml/2006/table">
            <a:tbl>
              <a:tblPr/>
              <a:tblGrid>
                <a:gridCol w="1061720"/>
                <a:gridCol w="1062355"/>
                <a:gridCol w="1061720"/>
                <a:gridCol w="1062355"/>
                <a:gridCol w="1062355"/>
              </a:tblGrid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Осн.уравн</a:t>
                      </a: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(g)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</a:t>
                      </a: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(p)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(T)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r>
                        <a:rPr lang="en-US" sz="1400" baseline="30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</a:t>
                      </a: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400" baseline="-25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568" y="551723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Количество факторов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=4, следовательно, количество опытов в исходном симплексе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+1=5.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Для расчета условий опытов в исходном симплексе используем формулу кодирования и матрицу исходного симплекса в кодах.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3491880" y="980728"/>
          <a:ext cx="1845245" cy="1339291"/>
        </p:xfrm>
        <a:graphic>
          <a:graphicData uri="http://schemas.openxmlformats.org/presentationml/2006/ole">
            <p:oleObj spid="_x0000_s75777" name="Формула" r:id="rId3" imgW="1574640" imgH="1143000" progId="Equation.3">
              <p:embed/>
            </p:oleObj>
          </a:graphicData>
        </a:graphic>
      </p:graphicFrame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755576" y="2207186"/>
            <a:ext cx="576064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Значение первого фактора в 5 опытах.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=0.3+0.2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0.5=0.4;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(-0.5)=0.2;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(0)=0.3;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0=0.3;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=0.3+0.2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0=0.3;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II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 Значение второго фактора в 5 опытах.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=60+30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0.289=68.7;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=60+30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0.289=68.7;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=60-30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0.578=42.7;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=60+30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0=60;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=60;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268760"/>
            <a:ext cx="62646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III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Значение третьего фактора в 5 опытах.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=1.2+0.8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0.204=1.36;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=1.36;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=1.36;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=1.2-0.8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0.612=0.71;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=1.2;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IV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Значение четвертого фактора в 5 опытах.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=60+30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0.0.158=64.71;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=64.7;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=64.7;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=64.7;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=41.0;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43608" y="980728"/>
          <a:ext cx="6840761" cy="5524662"/>
        </p:xfrm>
        <a:graphic>
          <a:graphicData uri="http://schemas.openxmlformats.org/drawingml/2006/table">
            <a:tbl>
              <a:tblPr/>
              <a:tblGrid>
                <a:gridCol w="661008"/>
                <a:gridCol w="770527"/>
                <a:gridCol w="770527"/>
                <a:gridCol w="885485"/>
                <a:gridCol w="885485"/>
                <a:gridCol w="885485"/>
                <a:gridCol w="1262163"/>
                <a:gridCol w="720081"/>
              </a:tblGrid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</a:t>
                      </a:r>
                      <a:r>
                        <a:rPr lang="en-US" sz="1800" baseline="-25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(W,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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Симплекс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Худшая точка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64.85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1,2,3,4,5</a:t>
                      </a:r>
                    </a:p>
                  </a:txBody>
                  <a:tcPr marL="43543" marR="435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т.3</a:t>
                      </a:r>
                    </a:p>
                  </a:txBody>
                  <a:tcPr marL="43543" marR="435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61.0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42.6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67.15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67.13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66.35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86.2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52,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63.23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1,2,4,5,6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81.8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46.9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1,2,5,6,7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92.7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73.6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61.35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1,2,5,6,8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4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76.3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81.1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64.0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1,2,6,8,9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93.3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0.98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62.5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2,6,8,9,10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0.176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94.1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1.53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50.24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61.9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2,6,8,10,11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Т.6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893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  <a:endParaRPr lang="ru-RU" sz="18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88.2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1.73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77.1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59.7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2,8,10,11,12</a:t>
                      </a: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43608" y="260648"/>
            <a:ext cx="2145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Запишем таблицу.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260648"/>
            <a:ext cx="842493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После расчета условий опытов в исходном симплексе, реализуют 5 опытов (4+1).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Выбираем «наихудшую точку» (т.3). Находим ее зеркальное отображение.  Рассчитываем координаты отображенной точки по формулам (1) и (2).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1556792"/>
            <a:ext cx="5472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Складываем все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="1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кроме  т.3.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7825" name="Object 1"/>
          <p:cNvGraphicFramePr>
            <a:graphicFrameLocks noChangeAspect="1"/>
          </p:cNvGraphicFramePr>
          <p:nvPr/>
        </p:nvGraphicFramePr>
        <p:xfrm>
          <a:off x="4067944" y="1988840"/>
          <a:ext cx="3456384" cy="2046670"/>
        </p:xfrm>
        <a:graphic>
          <a:graphicData uri="http://schemas.openxmlformats.org/presentationml/2006/ole">
            <p:oleObj spid="_x0000_s77825" name="Формула" r:id="rId3" imgW="2768400" imgH="1828800" progId="Equation.3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568" y="4005064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Координаты (условия) 6-ой точки.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429309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0.3-0.3=0.3;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64.39-42.6=86.2;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1.16-1.36=0.96;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=2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58.8-64.75=52.9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5661248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Записываем в таблицу, проводим опыт в т.6. В симплексе 1,2,4,5,6 выбираем наихудшую точку. Это точка 4. Ее также зеркально отображаем, и все повторяем, как выше.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1117</TotalTime>
  <Words>920</Words>
  <Application>Microsoft Office PowerPoint</Application>
  <PresentationFormat>Экран (4:3)</PresentationFormat>
  <Paragraphs>251</Paragraphs>
  <Slides>12</Slides>
  <Notes>0</Notes>
  <HiddenSlides>0</HiddenSlides>
  <MMClips>0</MMClips>
  <ScaleCrop>false</ScaleCrop>
  <HeadingPairs>
    <vt:vector size="8" baseType="variant">
      <vt:variant>
        <vt:lpstr>Тема</vt:lpstr>
      </vt:variant>
      <vt:variant>
        <vt:i4>1</vt:i4>
      </vt:variant>
      <vt:variant>
        <vt:lpstr>Связи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Эркер</vt:lpstr>
      <vt:lpstr>C:\Users\User\Desktop\Documents\Кафедра ХТТ и ХК\Лекции Н.В\Презентация Кинетика многостад\Копия (2)   Рисунки к лекции (Ушева).vsd\Документ\~Страница-13\Sheet.36</vt:lpstr>
      <vt:lpstr>C:\Users\User\Desktop\Documents\Кафедра ХТТ и ХК\Лекции Н.В\Презентация Кинетика многостад\Копия (2)   Рисунки к лекции (Ушева).vsd\Документ\~Страница-13\Sheet.37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moe</cp:lastModifiedBy>
  <cp:revision>139</cp:revision>
  <dcterms:created xsi:type="dcterms:W3CDTF">2013-01-25T07:05:54Z</dcterms:created>
  <dcterms:modified xsi:type="dcterms:W3CDTF">2015-04-08T05:45:44Z</dcterms:modified>
</cp:coreProperties>
</file>