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29"/>
  </p:notesMasterIdLst>
  <p:handoutMasterIdLst>
    <p:handoutMasterId r:id="rId30"/>
  </p:handoutMasterIdLst>
  <p:sldIdLst>
    <p:sldId id="355" r:id="rId2"/>
    <p:sldId id="511" r:id="rId3"/>
    <p:sldId id="513" r:id="rId4"/>
    <p:sldId id="514" r:id="rId5"/>
    <p:sldId id="512" r:id="rId6"/>
    <p:sldId id="519" r:id="rId7"/>
    <p:sldId id="520" r:id="rId8"/>
    <p:sldId id="521" r:id="rId9"/>
    <p:sldId id="515" r:id="rId10"/>
    <p:sldId id="523" r:id="rId11"/>
    <p:sldId id="522" r:id="rId12"/>
    <p:sldId id="524" r:id="rId13"/>
    <p:sldId id="525" r:id="rId14"/>
    <p:sldId id="527" r:id="rId15"/>
    <p:sldId id="528" r:id="rId16"/>
    <p:sldId id="529" r:id="rId17"/>
    <p:sldId id="387" r:id="rId18"/>
    <p:sldId id="530" r:id="rId19"/>
    <p:sldId id="531" r:id="rId20"/>
    <p:sldId id="498" r:id="rId21"/>
    <p:sldId id="532" r:id="rId22"/>
    <p:sldId id="533" r:id="rId23"/>
    <p:sldId id="534" r:id="rId24"/>
    <p:sldId id="535" r:id="rId25"/>
    <p:sldId id="536" r:id="rId26"/>
    <p:sldId id="537" r:id="rId27"/>
    <p:sldId id="325" r:id="rId2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294" autoAdjust="0"/>
    <p:restoredTop sz="94671" autoAdjust="0"/>
  </p:normalViewPr>
  <p:slideViewPr>
    <p:cSldViewPr>
      <p:cViewPr>
        <p:scale>
          <a:sx n="75" d="100"/>
          <a:sy n="75" d="100"/>
        </p:scale>
        <p:origin x="-942" y="-732"/>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0A275CD0-BF64-4EDA-A390-EA27F5FF7906}" type="datetimeFigureOut">
              <a:rPr lang="en-GB" smtClean="0"/>
              <a:pPr/>
              <a:t>08/10/2018</a:t>
            </a:fld>
            <a:endParaRPr lang="en-GB"/>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116C7654-C7C7-4BC9-B3D0-68A06137D36C}" type="slidenum">
              <a:rPr lang="en-GB" smtClean="0"/>
              <a:pPr/>
              <a:t>‹#›</a:t>
            </a:fld>
            <a:endParaRPr lang="en-GB"/>
          </a:p>
        </p:txBody>
      </p:sp>
    </p:spTree>
    <p:extLst>
      <p:ext uri="{BB962C8B-B14F-4D97-AF65-F5344CB8AC3E}">
        <p14:creationId xmlns:p14="http://schemas.microsoft.com/office/powerpoint/2010/main" val="372683000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4C7A1E8-A561-431B-A511-34874C91D5AC}" type="datetimeFigureOut">
              <a:rPr lang="en-GB" smtClean="0"/>
              <a:pPr/>
              <a:t>08/10/2018</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8D768CB-8AA6-4AA6-918C-7F055EB5DC33}" type="slidenum">
              <a:rPr lang="en-GB" smtClean="0"/>
              <a:pPr/>
              <a:t>‹#›</a:t>
            </a:fld>
            <a:endParaRPr lang="en-GB"/>
          </a:p>
        </p:txBody>
      </p:sp>
    </p:spTree>
    <p:extLst>
      <p:ext uri="{BB962C8B-B14F-4D97-AF65-F5344CB8AC3E}">
        <p14:creationId xmlns:p14="http://schemas.microsoft.com/office/powerpoint/2010/main" val="30676939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2E5BD45-B5A0-4654-B232-F8508C108E19}" type="slidenum">
              <a:rPr lang="en-US" smtClean="0"/>
              <a:pPr/>
              <a:t>1</a:t>
            </a:fld>
            <a:endParaRPr lang="en-US" dirty="0"/>
          </a:p>
        </p:txBody>
      </p:sp>
    </p:spTree>
    <p:extLst>
      <p:ext uri="{BB962C8B-B14F-4D97-AF65-F5344CB8AC3E}">
        <p14:creationId xmlns:p14="http://schemas.microsoft.com/office/powerpoint/2010/main" val="301048432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DCA40E21-3BD5-4A8F-9F77-8A6CF8D7ED82}" type="datetime1">
              <a:rPr lang="en-GB" smtClean="0"/>
              <a:pPr/>
              <a:t>08/10/2018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A0D5CAB-8BF0-4EA3-BAE4-9835C852A49B}" type="slidenum">
              <a:rPr lang="en-GB" smtClean="0"/>
              <a:pPr/>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479073EC-CD30-4D1B-8D14-7E1C8A7BEB9C}" type="datetime1">
              <a:rPr lang="en-GB" smtClean="0"/>
              <a:pPr/>
              <a:t>08/10/2018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A0D5CAB-8BF0-4EA3-BAE4-9835C852A49B}" type="slidenum">
              <a:rPr lang="en-GB" smtClean="0"/>
              <a:pPr/>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B7D4604-B4D3-4F17-83FA-9369A98C5E9F}" type="datetime1">
              <a:rPr lang="en-GB" smtClean="0"/>
              <a:pPr/>
              <a:t>08/10/2018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A0D5CAB-8BF0-4EA3-BAE4-9835C852A49B}" type="slidenum">
              <a:rPr lang="en-GB" smtClean="0"/>
              <a:pPr/>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A0119669-49EE-4A65-AB6E-F17A4819F475}" type="datetime1">
              <a:rPr lang="en-GB" smtClean="0"/>
              <a:pPr/>
              <a:t>08/10/2018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A0D5CAB-8BF0-4EA3-BAE4-9835C852A49B}" type="slidenum">
              <a:rPr lang="en-GB" smtClean="0"/>
              <a:pPr/>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F69DFC4A-35D7-4144-A53F-0512CD79BF36}" type="datetime1">
              <a:rPr lang="en-GB" smtClean="0"/>
              <a:pPr/>
              <a:t>08/10/2018</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7A0D5CAB-8BF0-4EA3-BAE4-9835C852A49B}" type="slidenum">
              <a:rPr lang="en-GB" smtClean="0"/>
              <a:pPr/>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A94F65A0-4F43-4A23-AAFE-A7757AB5D146}" type="datetime1">
              <a:rPr lang="en-GB" smtClean="0"/>
              <a:pPr/>
              <a:t>08/10/2018</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7A0D5CAB-8BF0-4EA3-BAE4-9835C852A49B}" type="slidenum">
              <a:rPr lang="en-GB" smtClean="0"/>
              <a:pPr/>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8F45562-BA19-486C-A312-46881171BBE7}" type="datetime1">
              <a:rPr lang="en-GB" smtClean="0"/>
              <a:pPr/>
              <a:t>08/10/2018</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7A0D5CAB-8BF0-4EA3-BAE4-9835C852A49B}" type="slidenum">
              <a:rPr lang="en-GB" smtClean="0"/>
              <a:pPr/>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8B6164E-8DC4-4012-B707-7FC9D5C0132F}" type="datetime1">
              <a:rPr lang="en-GB" smtClean="0"/>
              <a:pPr/>
              <a:t>08/10/2018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A0D5CAB-8BF0-4EA3-BAE4-9835C852A49B}" type="slidenum">
              <a:rPr lang="en-GB" smtClean="0"/>
              <a:pPr/>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13153BD-5537-4033-95D3-E9BB638664EA}" type="datetime1">
              <a:rPr lang="en-GB" smtClean="0"/>
              <a:pPr/>
              <a:t>08/10/2018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A0D5CAB-8BF0-4EA3-BAE4-9835C852A49B}" type="slidenum">
              <a:rPr lang="en-GB" smtClean="0"/>
              <a:pPr/>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B094FD3A-E9A4-45FC-BEED-694CFA1125EA}" type="datetime1">
              <a:rPr lang="en-GB" smtClean="0"/>
              <a:pPr/>
              <a:t>08/10/2018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A0D5CAB-8BF0-4EA3-BAE4-9835C852A49B}" type="slidenum">
              <a:rPr lang="en-GB" smtClean="0"/>
              <a:pPr/>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AAD324C0-5C6C-4897-BB9F-BE0B3A4D5661}" type="datetime1">
              <a:rPr lang="en-GB" smtClean="0"/>
              <a:pPr/>
              <a:t>08/10/2018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A0D5CAB-8BF0-4EA3-BAE4-9835C852A49B}" type="slidenum">
              <a:rPr lang="en-GB" smtClean="0"/>
              <a:pPr/>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64363EC-4C8C-4C13-884A-45C7C468303C}" type="datetime1">
              <a:rPr lang="en-GB" smtClean="0"/>
              <a:pPr/>
              <a:t>08/10/2018</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A0D5CAB-8BF0-4EA3-BAE4-9835C852A49B}" type="slidenum">
              <a:rPr lang="en-GB" smtClean="0"/>
              <a:pPr/>
              <a:t>‹#›</a:t>
            </a:fld>
            <a:endParaRPr lang="en-GB"/>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NikitinDmSr@yandex.ru" TargetMode="External"/><Relationship Id="rId2" Type="http://schemas.openxmlformats.org/officeDocument/2006/relationships/notesSlide" Target="../notesSlides/notesSlide1.xml"/><Relationship Id="rId1" Type="http://schemas.openxmlformats.org/officeDocument/2006/relationships/slideLayout" Target="../slideLayouts/slideLayout6.xml"/><Relationship Id="rId4" Type="http://schemas.openxmlformats.org/officeDocument/2006/relationships/image" Target="../media/image1.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1" y="1295400"/>
            <a:ext cx="9143999" cy="1143000"/>
          </a:xfrm>
        </p:spPr>
        <p:txBody>
          <a:bodyPr>
            <a:normAutofit/>
          </a:bodyPr>
          <a:lstStyle/>
          <a:p>
            <a:r>
              <a:rPr lang="en-US" b="1" dirty="0" smtClean="0"/>
              <a:t>Signal analysis</a:t>
            </a:r>
            <a:endParaRPr lang="en-GB" dirty="0"/>
          </a:p>
        </p:txBody>
      </p:sp>
      <p:sp>
        <p:nvSpPr>
          <p:cNvPr id="2" name="TextBox 1"/>
          <p:cNvSpPr txBox="1"/>
          <p:nvPr/>
        </p:nvSpPr>
        <p:spPr>
          <a:xfrm>
            <a:off x="1691680" y="4153143"/>
            <a:ext cx="5856310" cy="1231106"/>
          </a:xfrm>
          <a:prstGeom prst="rect">
            <a:avLst/>
          </a:prstGeom>
          <a:noFill/>
        </p:spPr>
        <p:txBody>
          <a:bodyPr wrap="square" rtlCol="0">
            <a:spAutoFit/>
          </a:bodyPr>
          <a:lstStyle/>
          <a:p>
            <a:pPr algn="ctr"/>
            <a:r>
              <a:rPr lang="en-US" sz="2400" dirty="0" err="1" smtClean="0"/>
              <a:t>Dmitriy</a:t>
            </a:r>
            <a:r>
              <a:rPr lang="en-US" sz="2400" dirty="0" smtClean="0"/>
              <a:t> </a:t>
            </a:r>
            <a:r>
              <a:rPr lang="en-US" sz="2400" dirty="0" err="1" smtClean="0"/>
              <a:t>Sergeevich</a:t>
            </a:r>
            <a:r>
              <a:rPr lang="en-US" sz="2400" dirty="0" smtClean="0"/>
              <a:t> </a:t>
            </a:r>
            <a:r>
              <a:rPr lang="en-US" sz="2400" dirty="0" err="1" smtClean="0"/>
              <a:t>Nikitin</a:t>
            </a:r>
            <a:endParaRPr lang="en-GB" sz="2400" dirty="0"/>
          </a:p>
          <a:p>
            <a:pPr algn="ctr"/>
            <a:r>
              <a:rPr lang="en-GB" sz="1600" dirty="0" smtClean="0"/>
              <a:t>Assistant</a:t>
            </a:r>
          </a:p>
          <a:p>
            <a:pPr algn="ctr"/>
            <a:r>
              <a:rPr lang="en-GB" sz="1600" dirty="0" smtClean="0"/>
              <a:t>Tomsk Polytechnic  University</a:t>
            </a:r>
          </a:p>
          <a:p>
            <a:pPr algn="ctr"/>
            <a:r>
              <a:rPr lang="en-GB" dirty="0" smtClean="0"/>
              <a:t>email: </a:t>
            </a:r>
            <a:r>
              <a:rPr lang="en-GB" dirty="0" smtClean="0">
                <a:hlinkClick r:id="rId3"/>
              </a:rPr>
              <a:t>NikitinDmSr@yandex.ru</a:t>
            </a:r>
            <a:endParaRPr lang="en-GB" dirty="0" smtClean="0"/>
          </a:p>
        </p:txBody>
      </p:sp>
      <p:sp>
        <p:nvSpPr>
          <p:cNvPr id="6" name="TextBox 5"/>
          <p:cNvSpPr txBox="1"/>
          <p:nvPr/>
        </p:nvSpPr>
        <p:spPr>
          <a:xfrm>
            <a:off x="1" y="2420888"/>
            <a:ext cx="9143999" cy="1200329"/>
          </a:xfrm>
          <a:prstGeom prst="rect">
            <a:avLst/>
          </a:prstGeom>
          <a:noFill/>
        </p:spPr>
        <p:txBody>
          <a:bodyPr wrap="square" rtlCol="0">
            <a:spAutoFit/>
          </a:bodyPr>
          <a:lstStyle/>
          <a:p>
            <a:pPr algn="ctr"/>
            <a:r>
              <a:rPr lang="en-GB" sz="2400" dirty="0" smtClean="0"/>
              <a:t>Lecture-</a:t>
            </a:r>
            <a:r>
              <a:rPr lang="ru-RU" sz="2400" dirty="0" smtClean="0"/>
              <a:t>7</a:t>
            </a:r>
          </a:p>
          <a:p>
            <a:pPr algn="ctr"/>
            <a:endParaRPr lang="ru-RU" sz="2400" dirty="0"/>
          </a:p>
          <a:p>
            <a:pPr algn="ctr"/>
            <a:r>
              <a:rPr lang="en-GB" sz="2400" dirty="0"/>
              <a:t>Additional chapters of mathematics</a:t>
            </a:r>
          </a:p>
        </p:txBody>
      </p:sp>
      <p:sp>
        <p:nvSpPr>
          <p:cNvPr id="4" name="Rectangle 3"/>
          <p:cNvSpPr/>
          <p:nvPr/>
        </p:nvSpPr>
        <p:spPr>
          <a:xfrm>
            <a:off x="1" y="0"/>
            <a:ext cx="9144000" cy="1169036"/>
          </a:xfrm>
          <a:prstGeom prst="rect">
            <a:avLst/>
          </a:prstGeom>
          <a:blipFill>
            <a:blip r:embed="rId4"/>
            <a:tile tx="0" ty="0" sx="100000" sy="100000" flip="none" algn="tl"/>
          </a:blip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Rectangle 7"/>
          <p:cNvSpPr/>
          <p:nvPr/>
        </p:nvSpPr>
        <p:spPr>
          <a:xfrm>
            <a:off x="0" y="5688964"/>
            <a:ext cx="9144000" cy="1169036"/>
          </a:xfrm>
          <a:prstGeom prst="rect">
            <a:avLst/>
          </a:prstGeom>
          <a:blipFill>
            <a:blip r:embed="rId4"/>
            <a:tile tx="0" ty="0" sx="100000" sy="100000" flip="none" algn="tl"/>
          </a:blip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Slide Number Placeholder 4"/>
          <p:cNvSpPr>
            <a:spLocks noGrp="1"/>
          </p:cNvSpPr>
          <p:nvPr>
            <p:ph type="sldNum" sz="quarter" idx="12"/>
          </p:nvPr>
        </p:nvSpPr>
        <p:spPr/>
        <p:txBody>
          <a:bodyPr/>
          <a:lstStyle/>
          <a:p>
            <a:fld id="{7A0D5CAB-8BF0-4EA3-BAE4-9835C852A49B}" type="slidenum">
              <a:rPr lang="en-GB" smtClean="0"/>
              <a:pPr/>
              <a:t>1</a:t>
            </a:fld>
            <a:endParaRPr lang="en-GB" dirty="0"/>
          </a:p>
        </p:txBody>
      </p:sp>
    </p:spTree>
    <p:extLst>
      <p:ext uri="{BB962C8B-B14F-4D97-AF65-F5344CB8AC3E}">
        <p14:creationId xmlns:p14="http://schemas.microsoft.com/office/powerpoint/2010/main" val="224487709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Номер слайда 2"/>
          <p:cNvSpPr>
            <a:spLocks noGrp="1"/>
          </p:cNvSpPr>
          <p:nvPr>
            <p:ph type="sldNum" sz="quarter" idx="12"/>
          </p:nvPr>
        </p:nvSpPr>
        <p:spPr/>
        <p:txBody>
          <a:bodyPr/>
          <a:lstStyle/>
          <a:p>
            <a:fld id="{7A0D5CAB-8BF0-4EA3-BAE4-9835C852A49B}" type="slidenum">
              <a:rPr lang="en-GB" smtClean="0"/>
              <a:pPr/>
              <a:t>2</a:t>
            </a:fld>
            <a:endParaRPr lang="en-GB" dirty="0"/>
          </a:p>
        </p:txBody>
      </p:sp>
      <p:sp>
        <p:nvSpPr>
          <p:cNvPr id="4" name="Прямоугольник 3"/>
          <p:cNvSpPr/>
          <p:nvPr/>
        </p:nvSpPr>
        <p:spPr>
          <a:xfrm>
            <a:off x="0" y="900003"/>
            <a:ext cx="9144000" cy="4832092"/>
          </a:xfrm>
          <a:prstGeom prst="rect">
            <a:avLst/>
          </a:prstGeom>
        </p:spPr>
        <p:txBody>
          <a:bodyPr wrap="square">
            <a:spAutoFit/>
          </a:bodyPr>
          <a:lstStyle/>
          <a:p>
            <a:r>
              <a:rPr lang="en-US" sz="2800" dirty="0" smtClean="0"/>
              <a:t>In communication systems, signal processing, and electrical and information engineering, </a:t>
            </a:r>
            <a:r>
              <a:rPr lang="en-US" sz="2800" u="sng" dirty="0" smtClean="0"/>
              <a:t>a signal is a function that conveys information about the behavior or attributes of some phenomenon</a:t>
            </a:r>
            <a:r>
              <a:rPr lang="ru-RU" sz="2800" dirty="0" smtClean="0"/>
              <a:t>.</a:t>
            </a:r>
            <a:r>
              <a:rPr lang="en-US" sz="2800" dirty="0" smtClean="0"/>
              <a:t> A signal may also be defined as an observable change in a quantifiable entity.</a:t>
            </a:r>
          </a:p>
          <a:p>
            <a:endParaRPr lang="en-US" sz="2800" dirty="0"/>
          </a:p>
          <a:p>
            <a:r>
              <a:rPr lang="en-US" sz="2800" dirty="0" smtClean="0"/>
              <a:t>In </a:t>
            </a:r>
            <a:r>
              <a:rPr lang="en-US" sz="2800" dirty="0"/>
              <a:t>the physical world, any quantity exhibiting variation in time or variation in space (such as an image) is potentially a signal that might provide information on the status of a physical system, or convey a message between observers, among other possibilities</a:t>
            </a:r>
            <a:endParaRPr lang="ru-RU" sz="2800" dirty="0"/>
          </a:p>
        </p:txBody>
      </p:sp>
      <p:sp>
        <p:nvSpPr>
          <p:cNvPr id="5" name="Title 3"/>
          <p:cNvSpPr>
            <a:spLocks noGrp="1"/>
          </p:cNvSpPr>
          <p:nvPr>
            <p:ph type="title"/>
          </p:nvPr>
        </p:nvSpPr>
        <p:spPr>
          <a:xfrm>
            <a:off x="0" y="-99392"/>
            <a:ext cx="9144000" cy="683568"/>
          </a:xfrm>
        </p:spPr>
        <p:txBody>
          <a:bodyPr>
            <a:normAutofit fontScale="90000"/>
          </a:bodyPr>
          <a:lstStyle/>
          <a:p>
            <a:r>
              <a:rPr lang="en-US" b="1" dirty="0"/>
              <a:t>Signal</a:t>
            </a:r>
            <a:endParaRPr lang="en-GB" b="1" dirty="0"/>
          </a:p>
        </p:txBody>
      </p:sp>
    </p:spTree>
    <p:extLst>
      <p:ext uri="{BB962C8B-B14F-4D97-AF65-F5344CB8AC3E}">
        <p14:creationId xmlns:p14="http://schemas.microsoft.com/office/powerpoint/2010/main" val="53397790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Номер слайда 2"/>
          <p:cNvSpPr>
            <a:spLocks noGrp="1"/>
          </p:cNvSpPr>
          <p:nvPr>
            <p:ph type="sldNum" sz="quarter" idx="12"/>
          </p:nvPr>
        </p:nvSpPr>
        <p:spPr/>
        <p:txBody>
          <a:bodyPr/>
          <a:lstStyle/>
          <a:p>
            <a:fld id="{7A0D5CAB-8BF0-4EA3-BAE4-9835C852A49B}" type="slidenum">
              <a:rPr lang="en-GB" smtClean="0"/>
              <a:pPr/>
              <a:t>3</a:t>
            </a:fld>
            <a:endParaRPr lang="en-GB" dirty="0"/>
          </a:p>
        </p:txBody>
      </p:sp>
      <p:sp>
        <p:nvSpPr>
          <p:cNvPr id="4" name="Прямоугольник 3"/>
          <p:cNvSpPr/>
          <p:nvPr/>
        </p:nvSpPr>
        <p:spPr>
          <a:xfrm>
            <a:off x="0" y="900003"/>
            <a:ext cx="9144000" cy="4401205"/>
          </a:xfrm>
          <a:prstGeom prst="rect">
            <a:avLst/>
          </a:prstGeom>
        </p:spPr>
        <p:txBody>
          <a:bodyPr wrap="square">
            <a:spAutoFit/>
          </a:bodyPr>
          <a:lstStyle/>
          <a:p>
            <a:r>
              <a:rPr lang="en-US" sz="2800" dirty="0"/>
              <a:t>In an electrical system, the physical variables of interest might be a voltage, current, amount of charge, etc. In a mechanical system, the variables of interest might be the position, velocity, mass, volume, etc. of various objects. Financial examples might include the price of a stock, commodity, or option, an interest rate, or an exchange </a:t>
            </a:r>
            <a:r>
              <a:rPr lang="en-US" sz="2800" dirty="0" smtClean="0"/>
              <a:t>rate.</a:t>
            </a:r>
          </a:p>
          <a:p>
            <a:r>
              <a:rPr lang="en-US" sz="2800" dirty="0" smtClean="0"/>
              <a:t>In </a:t>
            </a:r>
            <a:r>
              <a:rPr lang="en-US" sz="2800" dirty="0"/>
              <a:t>performing its tasks, the system may need to manipulate or combine various signals, extract information, or otherwise process the signals. These actions are called </a:t>
            </a:r>
            <a:r>
              <a:rPr lang="en-US" sz="2800" b="1" dirty="0"/>
              <a:t>signal processing </a:t>
            </a:r>
            <a:r>
              <a:rPr lang="en-US" sz="2800" dirty="0"/>
              <a:t>or </a:t>
            </a:r>
            <a:r>
              <a:rPr lang="en-US" sz="2800" b="1" dirty="0" smtClean="0"/>
              <a:t>signal analysis</a:t>
            </a:r>
            <a:r>
              <a:rPr lang="ru-RU" sz="2800" dirty="0" smtClean="0"/>
              <a:t>.</a:t>
            </a:r>
            <a:endParaRPr lang="ru-RU" sz="2800" dirty="0"/>
          </a:p>
        </p:txBody>
      </p:sp>
      <p:sp>
        <p:nvSpPr>
          <p:cNvPr id="5" name="Title 3"/>
          <p:cNvSpPr>
            <a:spLocks noGrp="1"/>
          </p:cNvSpPr>
          <p:nvPr>
            <p:ph type="title"/>
          </p:nvPr>
        </p:nvSpPr>
        <p:spPr>
          <a:xfrm>
            <a:off x="0" y="-99392"/>
            <a:ext cx="9144000" cy="683568"/>
          </a:xfrm>
        </p:spPr>
        <p:txBody>
          <a:bodyPr>
            <a:normAutofit fontScale="90000"/>
          </a:bodyPr>
          <a:lstStyle/>
          <a:p>
            <a:r>
              <a:rPr lang="en-US" b="1" dirty="0"/>
              <a:t>Signal</a:t>
            </a:r>
            <a:endParaRPr lang="en-GB" b="1" dirty="0"/>
          </a:p>
        </p:txBody>
      </p:sp>
    </p:spTree>
    <p:extLst>
      <p:ext uri="{BB962C8B-B14F-4D97-AF65-F5344CB8AC3E}">
        <p14:creationId xmlns:p14="http://schemas.microsoft.com/office/powerpoint/2010/main" val="230148974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Номер слайда 2"/>
          <p:cNvSpPr>
            <a:spLocks noGrp="1"/>
          </p:cNvSpPr>
          <p:nvPr>
            <p:ph type="sldNum" sz="quarter" idx="12"/>
          </p:nvPr>
        </p:nvSpPr>
        <p:spPr/>
        <p:txBody>
          <a:bodyPr/>
          <a:lstStyle/>
          <a:p>
            <a:fld id="{7A0D5CAB-8BF0-4EA3-BAE4-9835C852A49B}" type="slidenum">
              <a:rPr lang="en-GB" smtClean="0"/>
              <a:pPr/>
              <a:t>4</a:t>
            </a:fld>
            <a:endParaRPr lang="en-GB" dirty="0"/>
          </a:p>
        </p:txBody>
      </p:sp>
      <p:sp>
        <p:nvSpPr>
          <p:cNvPr id="4" name="Прямоугольник 3"/>
          <p:cNvSpPr/>
          <p:nvPr/>
        </p:nvSpPr>
        <p:spPr>
          <a:xfrm>
            <a:off x="0" y="900003"/>
            <a:ext cx="9144000" cy="5262979"/>
          </a:xfrm>
          <a:prstGeom prst="rect">
            <a:avLst/>
          </a:prstGeom>
        </p:spPr>
        <p:txBody>
          <a:bodyPr wrap="square">
            <a:spAutoFit/>
          </a:bodyPr>
          <a:lstStyle/>
          <a:p>
            <a:r>
              <a:rPr lang="en-US" sz="2800" dirty="0"/>
              <a:t>A convenient abstraction is to model the value of a physical variable of interest by a number. We are usually interested in the physical variable not at just a single time, but rather at a set of times. In this case, the signal is </a:t>
            </a:r>
            <a:r>
              <a:rPr lang="en-US" sz="2800" u="sng" dirty="0"/>
              <a:t>a function of time</a:t>
            </a:r>
            <a:r>
              <a:rPr lang="en-US" sz="2800" dirty="0"/>
              <a:t>, say </a:t>
            </a:r>
            <a:r>
              <a:rPr lang="en-US" sz="2800" b="1" dirty="0">
                <a:solidFill>
                  <a:srgbClr val="FF0000"/>
                </a:solidFill>
              </a:rPr>
              <a:t>f(t)</a:t>
            </a:r>
            <a:r>
              <a:rPr lang="en-US" sz="2800" dirty="0"/>
              <a:t>. For example, </a:t>
            </a:r>
            <a:r>
              <a:rPr lang="en-US" sz="2800" b="1" dirty="0">
                <a:solidFill>
                  <a:srgbClr val="FF0000"/>
                </a:solidFill>
              </a:rPr>
              <a:t>f(t)</a:t>
            </a:r>
            <a:r>
              <a:rPr lang="en-US" sz="2800" dirty="0"/>
              <a:t> might denote a voltage level, or the velocity of an object, or the price of a stock at time </a:t>
            </a:r>
            <a:r>
              <a:rPr lang="en-US" sz="2800" b="1" dirty="0">
                <a:solidFill>
                  <a:srgbClr val="FF0000"/>
                </a:solidFill>
              </a:rPr>
              <a:t>t</a:t>
            </a:r>
            <a:r>
              <a:rPr lang="en-US" sz="2800" dirty="0" smtClean="0"/>
              <a:t>.</a:t>
            </a:r>
            <a:endParaRPr lang="ru-RU" sz="2800" dirty="0" smtClean="0"/>
          </a:p>
          <a:p>
            <a:r>
              <a:rPr lang="en-US" sz="2800" dirty="0"/>
              <a:t>In some cases, we might be interested in measuring the quantity as </a:t>
            </a:r>
            <a:r>
              <a:rPr lang="en-US" sz="2800" u="sng" dirty="0"/>
              <a:t>a function of some variable other than time</a:t>
            </a:r>
            <a:r>
              <a:rPr lang="en-US" sz="2800" dirty="0"/>
              <a:t>. For example, suppose we are interested in measuring the water temperature in the ocean as a function of depth. In this case, the signal is a function of a spatial variable, with </a:t>
            </a:r>
            <a:r>
              <a:rPr lang="en-US" sz="2800" b="1" dirty="0">
                <a:solidFill>
                  <a:srgbClr val="FF0000"/>
                </a:solidFill>
              </a:rPr>
              <a:t>f(x)</a:t>
            </a:r>
            <a:r>
              <a:rPr lang="en-US" sz="2800" dirty="0"/>
              <a:t> denoting temperature at depth </a:t>
            </a:r>
            <a:r>
              <a:rPr lang="en-US" sz="2800" b="1" dirty="0" smtClean="0">
                <a:solidFill>
                  <a:srgbClr val="FF0000"/>
                </a:solidFill>
              </a:rPr>
              <a:t>x</a:t>
            </a:r>
            <a:r>
              <a:rPr lang="ru-RU" sz="2800" dirty="0" smtClean="0"/>
              <a:t>.</a:t>
            </a:r>
            <a:endParaRPr lang="ru-RU" sz="2800" dirty="0"/>
          </a:p>
        </p:txBody>
      </p:sp>
      <p:sp>
        <p:nvSpPr>
          <p:cNvPr id="5" name="Title 3"/>
          <p:cNvSpPr>
            <a:spLocks noGrp="1"/>
          </p:cNvSpPr>
          <p:nvPr>
            <p:ph type="title"/>
          </p:nvPr>
        </p:nvSpPr>
        <p:spPr>
          <a:xfrm>
            <a:off x="0" y="-99392"/>
            <a:ext cx="9144000" cy="683568"/>
          </a:xfrm>
        </p:spPr>
        <p:txBody>
          <a:bodyPr>
            <a:normAutofit fontScale="90000"/>
          </a:bodyPr>
          <a:lstStyle/>
          <a:p>
            <a:r>
              <a:rPr lang="en-US" b="1" dirty="0" smtClean="0"/>
              <a:t>Signal</a:t>
            </a:r>
            <a:r>
              <a:rPr lang="ru-RU" b="1" dirty="0" smtClean="0"/>
              <a:t> </a:t>
            </a:r>
            <a:r>
              <a:rPr lang="en-US" b="1" dirty="0" smtClean="0"/>
              <a:t>as a function</a:t>
            </a:r>
            <a:endParaRPr lang="en-GB" b="1" dirty="0"/>
          </a:p>
        </p:txBody>
      </p:sp>
    </p:spTree>
    <p:extLst>
      <p:ext uri="{BB962C8B-B14F-4D97-AF65-F5344CB8AC3E}">
        <p14:creationId xmlns:p14="http://schemas.microsoft.com/office/powerpoint/2010/main" val="120901935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Номер слайда 2"/>
          <p:cNvSpPr>
            <a:spLocks noGrp="1"/>
          </p:cNvSpPr>
          <p:nvPr>
            <p:ph type="sldNum" sz="quarter" idx="12"/>
          </p:nvPr>
        </p:nvSpPr>
        <p:spPr/>
        <p:txBody>
          <a:bodyPr/>
          <a:lstStyle/>
          <a:p>
            <a:fld id="{7A0D5CAB-8BF0-4EA3-BAE4-9835C852A49B}" type="slidenum">
              <a:rPr lang="en-GB" smtClean="0"/>
              <a:pPr/>
              <a:t>5</a:t>
            </a:fld>
            <a:endParaRPr lang="en-GB" dirty="0"/>
          </a:p>
        </p:txBody>
      </p:sp>
      <p:sp>
        <p:nvSpPr>
          <p:cNvPr id="4" name="Прямоугольник 3"/>
          <p:cNvSpPr/>
          <p:nvPr/>
        </p:nvSpPr>
        <p:spPr>
          <a:xfrm>
            <a:off x="0" y="635976"/>
            <a:ext cx="9144000" cy="3539430"/>
          </a:xfrm>
          <a:prstGeom prst="rect">
            <a:avLst/>
          </a:prstGeom>
        </p:spPr>
        <p:txBody>
          <a:bodyPr wrap="square">
            <a:spAutoFit/>
          </a:bodyPr>
          <a:lstStyle/>
          <a:p>
            <a:r>
              <a:rPr lang="en-US" sz="2800" dirty="0"/>
              <a:t>A signal need not be a function of just a single variable. To continue the example above, suppose we are interested in the temperature at particular points in the ocean, not simply as a function of depth. In this case, we might let </a:t>
            </a:r>
            <a:r>
              <a:rPr lang="en-US" sz="2800" b="1" dirty="0">
                <a:solidFill>
                  <a:srgbClr val="FF0000"/>
                </a:solidFill>
              </a:rPr>
              <a:t>f(x, y, z)</a:t>
            </a:r>
            <a:r>
              <a:rPr lang="en-US" sz="2800" dirty="0"/>
              <a:t> denote the temperature at the point </a:t>
            </a:r>
            <a:r>
              <a:rPr lang="en-US" sz="2800" b="1" dirty="0" smtClean="0">
                <a:solidFill>
                  <a:srgbClr val="FF0000"/>
                </a:solidFill>
              </a:rPr>
              <a:t>(x, y, z)</a:t>
            </a:r>
            <a:r>
              <a:rPr lang="en-US" sz="2800" dirty="0" smtClean="0"/>
              <a:t>, </a:t>
            </a:r>
            <a:r>
              <a:rPr lang="en-US" sz="2800" dirty="0"/>
              <a:t>so the signal is a function of three variables. Now, if we are also interested in how the temperature evolves in time, the signal </a:t>
            </a:r>
            <a:r>
              <a:rPr lang="en-US" sz="2800" b="1" dirty="0" smtClean="0">
                <a:solidFill>
                  <a:srgbClr val="FF0000"/>
                </a:solidFill>
              </a:rPr>
              <a:t>f(x, y, z, t) </a:t>
            </a:r>
            <a:r>
              <a:rPr lang="en-US" sz="2800" dirty="0" smtClean="0"/>
              <a:t>would </a:t>
            </a:r>
            <a:r>
              <a:rPr lang="en-US" sz="2800" dirty="0"/>
              <a:t>be a function of four </a:t>
            </a:r>
            <a:r>
              <a:rPr lang="en-US" sz="2800" dirty="0" smtClean="0"/>
              <a:t>variables.</a:t>
            </a:r>
            <a:endParaRPr lang="ru-RU" sz="2800" dirty="0"/>
          </a:p>
        </p:txBody>
      </p:sp>
      <p:sp>
        <p:nvSpPr>
          <p:cNvPr id="5" name="Title 3"/>
          <p:cNvSpPr>
            <a:spLocks noGrp="1"/>
          </p:cNvSpPr>
          <p:nvPr>
            <p:ph type="title"/>
          </p:nvPr>
        </p:nvSpPr>
        <p:spPr>
          <a:xfrm>
            <a:off x="0" y="-99392"/>
            <a:ext cx="9144000" cy="683568"/>
          </a:xfrm>
        </p:spPr>
        <p:txBody>
          <a:bodyPr>
            <a:normAutofit fontScale="90000"/>
          </a:bodyPr>
          <a:lstStyle/>
          <a:p>
            <a:r>
              <a:rPr lang="en-US" b="1" dirty="0"/>
              <a:t>Signal</a:t>
            </a:r>
            <a:r>
              <a:rPr lang="ru-RU" b="1" dirty="0"/>
              <a:t> </a:t>
            </a:r>
            <a:r>
              <a:rPr lang="en-US" b="1" dirty="0"/>
              <a:t>as a </a:t>
            </a:r>
            <a:r>
              <a:rPr lang="en-US" b="1" dirty="0" smtClean="0"/>
              <a:t>function</a:t>
            </a:r>
            <a:endParaRPr lang="en-GB" b="1" dirty="0"/>
          </a:p>
        </p:txBody>
      </p:sp>
    </p:spTree>
    <p:extLst>
      <p:ext uri="{BB962C8B-B14F-4D97-AF65-F5344CB8AC3E}">
        <p14:creationId xmlns:p14="http://schemas.microsoft.com/office/powerpoint/2010/main" val="416630670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Номер слайда 2"/>
          <p:cNvSpPr>
            <a:spLocks noGrp="1"/>
          </p:cNvSpPr>
          <p:nvPr>
            <p:ph type="sldNum" sz="quarter" idx="12"/>
          </p:nvPr>
        </p:nvSpPr>
        <p:spPr/>
        <p:txBody>
          <a:bodyPr/>
          <a:lstStyle/>
          <a:p>
            <a:fld id="{7A0D5CAB-8BF0-4EA3-BAE4-9835C852A49B}" type="slidenum">
              <a:rPr lang="en-GB" smtClean="0"/>
              <a:pPr/>
              <a:t>6</a:t>
            </a:fld>
            <a:endParaRPr lang="en-GB" dirty="0"/>
          </a:p>
        </p:txBody>
      </p:sp>
      <p:sp>
        <p:nvSpPr>
          <p:cNvPr id="4" name="Прямоугольник 3"/>
          <p:cNvSpPr/>
          <p:nvPr/>
        </p:nvSpPr>
        <p:spPr>
          <a:xfrm>
            <a:off x="0" y="635976"/>
            <a:ext cx="9144000" cy="5693866"/>
          </a:xfrm>
          <a:prstGeom prst="rect">
            <a:avLst/>
          </a:prstGeom>
        </p:spPr>
        <p:txBody>
          <a:bodyPr wrap="square">
            <a:spAutoFit/>
          </a:bodyPr>
          <a:lstStyle/>
          <a:p>
            <a:pPr marL="457200" indent="-457200">
              <a:buFont typeface="Arial" panose="020B0604020202020204" pitchFamily="34" charset="0"/>
              <a:buChar char="•"/>
            </a:pPr>
            <a:r>
              <a:rPr lang="en-US" sz="2800" dirty="0"/>
              <a:t>Continuous time – Discrete time</a:t>
            </a:r>
          </a:p>
          <a:p>
            <a:pPr marL="457200" indent="-457200">
              <a:buFont typeface="Arial" panose="020B0604020202020204" pitchFamily="34" charset="0"/>
              <a:buChar char="•"/>
            </a:pPr>
            <a:r>
              <a:rPr lang="en-US" sz="2800" dirty="0" smtClean="0"/>
              <a:t>Analog </a:t>
            </a:r>
            <a:r>
              <a:rPr lang="en-US" sz="2800" dirty="0"/>
              <a:t>– Digital (numerical)</a:t>
            </a:r>
          </a:p>
          <a:p>
            <a:pPr marL="457200" indent="-457200">
              <a:buFont typeface="Arial" panose="020B0604020202020204" pitchFamily="34" charset="0"/>
              <a:buChar char="•"/>
            </a:pPr>
            <a:r>
              <a:rPr lang="en-US" sz="2800" dirty="0" smtClean="0"/>
              <a:t>Periodic </a:t>
            </a:r>
            <a:r>
              <a:rPr lang="en-US" sz="2800" dirty="0"/>
              <a:t>– Aperiodic</a:t>
            </a:r>
          </a:p>
          <a:p>
            <a:pPr marL="457200" indent="-457200">
              <a:buFont typeface="Arial" panose="020B0604020202020204" pitchFamily="34" charset="0"/>
              <a:buChar char="•"/>
            </a:pPr>
            <a:r>
              <a:rPr lang="en-US" sz="2800" dirty="0" smtClean="0"/>
              <a:t>Energy </a:t>
            </a:r>
            <a:r>
              <a:rPr lang="en-US" sz="2800" dirty="0"/>
              <a:t>– Power</a:t>
            </a:r>
          </a:p>
          <a:p>
            <a:pPr marL="457200" indent="-457200">
              <a:buFont typeface="Arial" panose="020B0604020202020204" pitchFamily="34" charset="0"/>
              <a:buChar char="•"/>
            </a:pPr>
            <a:r>
              <a:rPr lang="en-US" sz="2800" dirty="0" smtClean="0"/>
              <a:t>Deterministic </a:t>
            </a:r>
            <a:r>
              <a:rPr lang="en-US" sz="2800" dirty="0"/>
              <a:t>– Random (probabilistic</a:t>
            </a:r>
            <a:r>
              <a:rPr lang="en-US" sz="2800" dirty="0" smtClean="0"/>
              <a:t>)</a:t>
            </a:r>
            <a:endParaRPr lang="ru-RU" sz="2800" dirty="0" smtClean="0"/>
          </a:p>
          <a:p>
            <a:endParaRPr lang="ru-RU" sz="2800" dirty="0"/>
          </a:p>
          <a:p>
            <a:r>
              <a:rPr lang="en-US" sz="2800" i="1" dirty="0" smtClean="0"/>
              <a:t>Note:</a:t>
            </a:r>
            <a:endParaRPr lang="ru-RU" sz="2800" i="1" dirty="0" smtClean="0"/>
          </a:p>
          <a:p>
            <a:r>
              <a:rPr lang="en-US" sz="2800" dirty="0" smtClean="0"/>
              <a:t>Such </a:t>
            </a:r>
            <a:r>
              <a:rPr lang="en-US" sz="2800" dirty="0"/>
              <a:t>classes are not disjoint, so there are digital signals that are periodic of power type and others that are aperiodic of power type etc. </a:t>
            </a:r>
          </a:p>
          <a:p>
            <a:r>
              <a:rPr lang="en-US" sz="2800" dirty="0"/>
              <a:t>Any combination of single features from the different classes is </a:t>
            </a:r>
            <a:r>
              <a:rPr lang="en-US" sz="2800" dirty="0" smtClean="0"/>
              <a:t>possible.</a:t>
            </a:r>
            <a:endParaRPr lang="en-US" sz="2800" dirty="0"/>
          </a:p>
          <a:p>
            <a:endParaRPr lang="ru-RU" sz="2800" dirty="0"/>
          </a:p>
        </p:txBody>
      </p:sp>
      <p:sp>
        <p:nvSpPr>
          <p:cNvPr id="5" name="Title 3"/>
          <p:cNvSpPr>
            <a:spLocks noGrp="1"/>
          </p:cNvSpPr>
          <p:nvPr>
            <p:ph type="title"/>
          </p:nvPr>
        </p:nvSpPr>
        <p:spPr>
          <a:xfrm>
            <a:off x="0" y="-99392"/>
            <a:ext cx="9144000" cy="683568"/>
          </a:xfrm>
        </p:spPr>
        <p:txBody>
          <a:bodyPr>
            <a:normAutofit fontScale="90000"/>
          </a:bodyPr>
          <a:lstStyle/>
          <a:p>
            <a:r>
              <a:rPr lang="en-US" b="1" dirty="0"/>
              <a:t>Classification of signals</a:t>
            </a:r>
            <a:endParaRPr lang="en-GB" b="1" dirty="0"/>
          </a:p>
        </p:txBody>
      </p:sp>
    </p:spTree>
    <p:extLst>
      <p:ext uri="{BB962C8B-B14F-4D97-AF65-F5344CB8AC3E}">
        <p14:creationId xmlns:p14="http://schemas.microsoft.com/office/powerpoint/2010/main" val="149218614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Номер слайда 2"/>
          <p:cNvSpPr>
            <a:spLocks noGrp="1"/>
          </p:cNvSpPr>
          <p:nvPr>
            <p:ph type="sldNum" sz="quarter" idx="12"/>
          </p:nvPr>
        </p:nvSpPr>
        <p:spPr/>
        <p:txBody>
          <a:bodyPr/>
          <a:lstStyle/>
          <a:p>
            <a:fld id="{7A0D5CAB-8BF0-4EA3-BAE4-9835C852A49B}" type="slidenum">
              <a:rPr lang="en-GB" smtClean="0"/>
              <a:pPr/>
              <a:t>7</a:t>
            </a:fld>
            <a:endParaRPr lang="en-GB" dirty="0"/>
          </a:p>
        </p:txBody>
      </p:sp>
      <p:sp>
        <p:nvSpPr>
          <p:cNvPr id="4" name="Прямоугольник 3"/>
          <p:cNvSpPr/>
          <p:nvPr/>
        </p:nvSpPr>
        <p:spPr>
          <a:xfrm>
            <a:off x="0" y="635976"/>
            <a:ext cx="9144000" cy="4216539"/>
          </a:xfrm>
          <a:prstGeom prst="rect">
            <a:avLst/>
          </a:prstGeom>
        </p:spPr>
        <p:txBody>
          <a:bodyPr wrap="square">
            <a:spAutoFit/>
          </a:bodyPr>
          <a:lstStyle/>
          <a:p>
            <a:r>
              <a:rPr lang="en-US" sz="2800" u="sng" dirty="0"/>
              <a:t>Continuous time </a:t>
            </a:r>
            <a:r>
              <a:rPr lang="en-US" sz="2800" u="sng" dirty="0" smtClean="0"/>
              <a:t>signal is </a:t>
            </a:r>
            <a:r>
              <a:rPr lang="en-US" sz="2800" u="sng" dirty="0"/>
              <a:t>a signal that is specified for every real value of the independent </a:t>
            </a:r>
            <a:r>
              <a:rPr lang="en-US" sz="2800" u="sng" dirty="0" smtClean="0"/>
              <a:t>variable</a:t>
            </a:r>
            <a:r>
              <a:rPr lang="en-US" sz="2800" dirty="0" smtClean="0"/>
              <a:t>.</a:t>
            </a:r>
          </a:p>
          <a:p>
            <a:r>
              <a:rPr lang="en-US" sz="2800" dirty="0" smtClean="0"/>
              <a:t>– </a:t>
            </a:r>
            <a:r>
              <a:rPr lang="en-US" sz="2800" dirty="0"/>
              <a:t>The independent variable is continuous, that is it takes any value on the real </a:t>
            </a:r>
            <a:r>
              <a:rPr lang="en-US" sz="2800" dirty="0" smtClean="0"/>
              <a:t>axis.</a:t>
            </a:r>
          </a:p>
          <a:p>
            <a:r>
              <a:rPr lang="en-US" sz="2800" dirty="0" smtClean="0"/>
              <a:t>– </a:t>
            </a:r>
            <a:r>
              <a:rPr lang="en-US" sz="2800" dirty="0"/>
              <a:t>The domain of the function representing the signal has the cardinality of real </a:t>
            </a:r>
            <a:r>
              <a:rPr lang="en-US" sz="2800" dirty="0" smtClean="0"/>
              <a:t>numbers:</a:t>
            </a:r>
          </a:p>
          <a:p>
            <a:pPr marL="177800" indent="-177800">
              <a:buFont typeface="Arial" panose="020B0604020202020204" pitchFamily="34" charset="0"/>
              <a:buChar char="•"/>
            </a:pPr>
            <a:r>
              <a:rPr lang="en-US" sz="2400" dirty="0" smtClean="0"/>
              <a:t>Signal </a:t>
            </a:r>
            <a:r>
              <a:rPr lang="en-US" sz="2400" dirty="0"/>
              <a:t>↔ </a:t>
            </a:r>
            <a:r>
              <a:rPr lang="en-US" sz="2400" b="1" dirty="0" smtClean="0">
                <a:solidFill>
                  <a:srgbClr val="FF0000"/>
                </a:solidFill>
              </a:rPr>
              <a:t>f</a:t>
            </a:r>
            <a:r>
              <a:rPr lang="ru-RU" sz="2400" b="1" dirty="0" smtClean="0">
                <a:solidFill>
                  <a:srgbClr val="FF0000"/>
                </a:solidFill>
              </a:rPr>
              <a:t> </a:t>
            </a:r>
            <a:r>
              <a:rPr lang="en-US" sz="2400" dirty="0" smtClean="0"/>
              <a:t>=</a:t>
            </a:r>
            <a:r>
              <a:rPr lang="ru-RU" sz="2400" dirty="0" smtClean="0"/>
              <a:t> </a:t>
            </a:r>
            <a:r>
              <a:rPr lang="en-US" sz="2400" b="1" dirty="0" smtClean="0">
                <a:solidFill>
                  <a:srgbClr val="FF0000"/>
                </a:solidFill>
              </a:rPr>
              <a:t>f(t</a:t>
            </a:r>
            <a:r>
              <a:rPr lang="en-US" sz="2400" b="1" dirty="0" smtClean="0">
                <a:solidFill>
                  <a:srgbClr val="FF0000"/>
                </a:solidFill>
              </a:rPr>
              <a:t>)</a:t>
            </a:r>
          </a:p>
          <a:p>
            <a:pPr marL="177800" indent="-177800">
              <a:buFont typeface="Arial" panose="020B0604020202020204" pitchFamily="34" charset="0"/>
              <a:buChar char="•"/>
            </a:pPr>
            <a:r>
              <a:rPr lang="en-US" sz="2400" dirty="0" smtClean="0"/>
              <a:t>Independent </a:t>
            </a:r>
            <a:r>
              <a:rPr lang="en-US" sz="2400" dirty="0"/>
              <a:t>variable ↔ time (</a:t>
            </a:r>
            <a:r>
              <a:rPr lang="en-US" sz="2400" b="1" dirty="0">
                <a:solidFill>
                  <a:srgbClr val="FF0000"/>
                </a:solidFill>
              </a:rPr>
              <a:t>t</a:t>
            </a:r>
            <a:r>
              <a:rPr lang="en-US" sz="2400" dirty="0"/>
              <a:t>), position (</a:t>
            </a:r>
            <a:r>
              <a:rPr lang="en-US" sz="2400" b="1" dirty="0" smtClean="0">
                <a:solidFill>
                  <a:srgbClr val="FF0000"/>
                </a:solidFill>
              </a:rPr>
              <a:t>x</a:t>
            </a:r>
            <a:r>
              <a:rPr lang="en-US" sz="2400" dirty="0" smtClean="0"/>
              <a:t>)</a:t>
            </a:r>
          </a:p>
          <a:p>
            <a:pPr marL="177800" indent="-177800">
              <a:buFont typeface="Arial" panose="020B0604020202020204" pitchFamily="34" charset="0"/>
              <a:buChar char="•"/>
            </a:pPr>
            <a:r>
              <a:rPr lang="en-US" sz="2400" dirty="0" smtClean="0"/>
              <a:t>For </a:t>
            </a:r>
            <a:r>
              <a:rPr lang="en-US" sz="2400" dirty="0"/>
              <a:t>continuous-time signals: </a:t>
            </a:r>
            <a:r>
              <a:rPr lang="en-US" sz="2400" b="1" dirty="0">
                <a:solidFill>
                  <a:srgbClr val="FF0000"/>
                </a:solidFill>
              </a:rPr>
              <a:t>t ∈ </a:t>
            </a:r>
            <a:r>
              <a:rPr lang="en-US" sz="2400" b="1" dirty="0" smtClean="0">
                <a:solidFill>
                  <a:srgbClr val="FF0000"/>
                </a:solidFill>
              </a:rPr>
              <a:t>R </a:t>
            </a:r>
          </a:p>
          <a:p>
            <a:endParaRPr lang="ru-RU" sz="2800" dirty="0"/>
          </a:p>
        </p:txBody>
      </p:sp>
      <p:sp>
        <p:nvSpPr>
          <p:cNvPr id="5" name="Title 3"/>
          <p:cNvSpPr>
            <a:spLocks noGrp="1"/>
          </p:cNvSpPr>
          <p:nvPr>
            <p:ph type="title"/>
          </p:nvPr>
        </p:nvSpPr>
        <p:spPr>
          <a:xfrm>
            <a:off x="0" y="-99392"/>
            <a:ext cx="9144000" cy="683568"/>
          </a:xfrm>
        </p:spPr>
        <p:txBody>
          <a:bodyPr>
            <a:normAutofit fontScale="90000"/>
          </a:bodyPr>
          <a:lstStyle/>
          <a:p>
            <a:r>
              <a:rPr lang="en-US" b="1" dirty="0"/>
              <a:t>Continuous time signal</a:t>
            </a:r>
            <a:endParaRPr lang="en-GB" b="1"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83968" y="4272588"/>
            <a:ext cx="4820841" cy="25407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49237215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Номер слайда 2"/>
          <p:cNvSpPr>
            <a:spLocks noGrp="1"/>
          </p:cNvSpPr>
          <p:nvPr>
            <p:ph type="sldNum" sz="quarter" idx="12"/>
          </p:nvPr>
        </p:nvSpPr>
        <p:spPr/>
        <p:txBody>
          <a:bodyPr/>
          <a:lstStyle/>
          <a:p>
            <a:fld id="{7A0D5CAB-8BF0-4EA3-BAE4-9835C852A49B}" type="slidenum">
              <a:rPr lang="en-GB" smtClean="0"/>
              <a:pPr/>
              <a:t>8</a:t>
            </a:fld>
            <a:endParaRPr lang="en-GB" dirty="0"/>
          </a:p>
        </p:txBody>
      </p:sp>
      <p:sp>
        <p:nvSpPr>
          <p:cNvPr id="4" name="Прямоугольник 3"/>
          <p:cNvSpPr/>
          <p:nvPr/>
        </p:nvSpPr>
        <p:spPr>
          <a:xfrm>
            <a:off x="0" y="635976"/>
            <a:ext cx="9144000" cy="4216539"/>
          </a:xfrm>
          <a:prstGeom prst="rect">
            <a:avLst/>
          </a:prstGeom>
        </p:spPr>
        <p:txBody>
          <a:bodyPr wrap="square">
            <a:spAutoFit/>
          </a:bodyPr>
          <a:lstStyle/>
          <a:p>
            <a:r>
              <a:rPr lang="en-US" sz="2800" u="sng" dirty="0" smtClean="0"/>
              <a:t>Discrete </a:t>
            </a:r>
            <a:r>
              <a:rPr lang="en-US" sz="2800" u="sng" dirty="0"/>
              <a:t>time signal: a signal that is specified only for discrete values of the independent </a:t>
            </a:r>
            <a:r>
              <a:rPr lang="en-US" sz="2800" u="sng" dirty="0" smtClean="0"/>
              <a:t>variable.</a:t>
            </a:r>
            <a:endParaRPr lang="en-US" sz="2800" u="sng" dirty="0"/>
          </a:p>
          <a:p>
            <a:r>
              <a:rPr lang="en-US" sz="2800" dirty="0"/>
              <a:t>– It is usually generated by sampling so it will only have values at equally spaced intervals along the time axis</a:t>
            </a:r>
          </a:p>
          <a:p>
            <a:r>
              <a:rPr lang="en-US" sz="2800" dirty="0"/>
              <a:t>– The domain of the function representing the signal has the cardinality of integer numbers</a:t>
            </a:r>
          </a:p>
          <a:p>
            <a:pPr marL="457200" indent="-457200">
              <a:buFont typeface="Arial" panose="020B0604020202020204" pitchFamily="34" charset="0"/>
              <a:buChar char="•"/>
            </a:pPr>
            <a:r>
              <a:rPr lang="en-US" sz="2400" dirty="0" smtClean="0"/>
              <a:t>Signal </a:t>
            </a:r>
            <a:r>
              <a:rPr lang="en-US" sz="2400" dirty="0"/>
              <a:t>↔ </a:t>
            </a:r>
            <a:r>
              <a:rPr lang="en-US" sz="2400" b="1" dirty="0" smtClean="0">
                <a:solidFill>
                  <a:srgbClr val="FF0000"/>
                </a:solidFill>
              </a:rPr>
              <a:t>f</a:t>
            </a:r>
            <a:r>
              <a:rPr lang="ru-RU" sz="2400" dirty="0" smtClean="0"/>
              <a:t> </a:t>
            </a:r>
            <a:r>
              <a:rPr lang="en-US" sz="2400" dirty="0" smtClean="0"/>
              <a:t>=</a:t>
            </a:r>
            <a:r>
              <a:rPr lang="ru-RU" sz="2400" dirty="0" smtClean="0"/>
              <a:t> </a:t>
            </a:r>
            <a:r>
              <a:rPr lang="en-US" sz="2400" b="1" dirty="0" smtClean="0">
                <a:solidFill>
                  <a:srgbClr val="FF0000"/>
                </a:solidFill>
              </a:rPr>
              <a:t>f[n</a:t>
            </a:r>
            <a:r>
              <a:rPr lang="en-US" sz="2400" b="1" dirty="0">
                <a:solidFill>
                  <a:srgbClr val="FF0000"/>
                </a:solidFill>
              </a:rPr>
              <a:t>]</a:t>
            </a:r>
            <a:r>
              <a:rPr lang="en-US" sz="2400" dirty="0"/>
              <a:t>, also called “sequence”</a:t>
            </a:r>
          </a:p>
          <a:p>
            <a:pPr marL="457200" indent="-457200">
              <a:buFont typeface="Arial" panose="020B0604020202020204" pitchFamily="34" charset="0"/>
              <a:buChar char="•"/>
            </a:pPr>
            <a:r>
              <a:rPr lang="en-US" sz="2400" dirty="0" smtClean="0"/>
              <a:t>Independent </a:t>
            </a:r>
            <a:r>
              <a:rPr lang="en-US" sz="2400" dirty="0"/>
              <a:t>variable ↔ </a:t>
            </a:r>
            <a:r>
              <a:rPr lang="en-US" sz="2400" b="1" dirty="0">
                <a:solidFill>
                  <a:srgbClr val="FF0000"/>
                </a:solidFill>
              </a:rPr>
              <a:t>n</a:t>
            </a:r>
          </a:p>
          <a:p>
            <a:pPr marL="457200" indent="-457200">
              <a:buFont typeface="Arial" panose="020B0604020202020204" pitchFamily="34" charset="0"/>
              <a:buChar char="•"/>
            </a:pPr>
            <a:r>
              <a:rPr lang="en-US" sz="2400" dirty="0" smtClean="0"/>
              <a:t>For </a:t>
            </a:r>
            <a:r>
              <a:rPr lang="en-US" sz="2400" dirty="0"/>
              <a:t>discrete-time functions: </a:t>
            </a:r>
            <a:r>
              <a:rPr lang="en-US" sz="2400" b="1" dirty="0">
                <a:solidFill>
                  <a:srgbClr val="FF0000"/>
                </a:solidFill>
              </a:rPr>
              <a:t>t </a:t>
            </a:r>
            <a:r>
              <a:rPr lang="en-US" sz="2400" b="1" dirty="0" smtClean="0">
                <a:solidFill>
                  <a:srgbClr val="FF0000"/>
                </a:solidFill>
              </a:rPr>
              <a:t>∈ Z</a:t>
            </a:r>
          </a:p>
          <a:p>
            <a:endParaRPr lang="en-US" sz="2800" dirty="0"/>
          </a:p>
        </p:txBody>
      </p:sp>
      <p:sp>
        <p:nvSpPr>
          <p:cNvPr id="5" name="Title 3"/>
          <p:cNvSpPr>
            <a:spLocks noGrp="1"/>
          </p:cNvSpPr>
          <p:nvPr>
            <p:ph type="title"/>
          </p:nvPr>
        </p:nvSpPr>
        <p:spPr>
          <a:xfrm>
            <a:off x="0" y="-99392"/>
            <a:ext cx="9144000" cy="683568"/>
          </a:xfrm>
        </p:spPr>
        <p:txBody>
          <a:bodyPr>
            <a:normAutofit fontScale="90000"/>
          </a:bodyPr>
          <a:lstStyle/>
          <a:p>
            <a:r>
              <a:rPr lang="en-US" b="1" dirty="0"/>
              <a:t>Discrete time </a:t>
            </a:r>
            <a:r>
              <a:rPr lang="en-US" b="1" dirty="0" smtClean="0"/>
              <a:t>signal</a:t>
            </a:r>
            <a:endParaRPr lang="en-GB" b="1"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88929" y="3645024"/>
            <a:ext cx="4219575" cy="32099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82129820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Номер слайда 2"/>
          <p:cNvSpPr>
            <a:spLocks noGrp="1"/>
          </p:cNvSpPr>
          <p:nvPr>
            <p:ph type="sldNum" sz="quarter" idx="12"/>
          </p:nvPr>
        </p:nvSpPr>
        <p:spPr/>
        <p:txBody>
          <a:bodyPr/>
          <a:lstStyle/>
          <a:p>
            <a:fld id="{7A0D5CAB-8BF0-4EA3-BAE4-9835C852A49B}" type="slidenum">
              <a:rPr lang="en-GB" smtClean="0"/>
              <a:pPr/>
              <a:t>9</a:t>
            </a:fld>
            <a:endParaRPr lang="en-GB" dirty="0"/>
          </a:p>
        </p:txBody>
      </p:sp>
      <p:sp>
        <p:nvSpPr>
          <p:cNvPr id="4" name="Прямоугольник 3"/>
          <p:cNvSpPr/>
          <p:nvPr/>
        </p:nvSpPr>
        <p:spPr>
          <a:xfrm>
            <a:off x="0" y="635976"/>
            <a:ext cx="9144000" cy="3970318"/>
          </a:xfrm>
          <a:prstGeom prst="rect">
            <a:avLst/>
          </a:prstGeom>
        </p:spPr>
        <p:txBody>
          <a:bodyPr wrap="square">
            <a:spAutoFit/>
          </a:bodyPr>
          <a:lstStyle/>
          <a:p>
            <a:r>
              <a:rPr lang="en-US" sz="2800" dirty="0"/>
              <a:t>Often the domain and the range of a signal </a:t>
            </a:r>
            <a:r>
              <a:rPr lang="en-US" sz="2800" b="1" dirty="0">
                <a:solidFill>
                  <a:srgbClr val="FF0000"/>
                </a:solidFill>
              </a:rPr>
              <a:t>f(x)</a:t>
            </a:r>
            <a:r>
              <a:rPr lang="en-US" sz="2800" dirty="0"/>
              <a:t> are modeled as continuous. That is, the time (or spatial) coordinate </a:t>
            </a:r>
            <a:r>
              <a:rPr lang="en-US" sz="2800" b="1" dirty="0">
                <a:solidFill>
                  <a:srgbClr val="FF0000"/>
                </a:solidFill>
              </a:rPr>
              <a:t>x</a:t>
            </a:r>
            <a:r>
              <a:rPr lang="en-US" sz="2800" dirty="0"/>
              <a:t> is allowed to take on arbitrary values (perhaps within some interval) and the value of the signal itself is allowed to take on arbitrary values (again within some interval). Such signals are called </a:t>
            </a:r>
            <a:r>
              <a:rPr lang="en-US" sz="2800" u="sng" dirty="0"/>
              <a:t>analog signals</a:t>
            </a:r>
            <a:r>
              <a:rPr lang="en-US" sz="2800" dirty="0"/>
              <a:t>. A continuous model is convenient for some situations, but in other situations it is more convenient to work with </a:t>
            </a:r>
            <a:r>
              <a:rPr lang="en-US" sz="2800" u="sng" dirty="0"/>
              <a:t>digital signals</a:t>
            </a:r>
            <a:r>
              <a:rPr lang="en-US" sz="2800" dirty="0"/>
              <a:t> </a:t>
            </a:r>
            <a:r>
              <a:rPr lang="ru-RU" sz="2800" dirty="0" smtClean="0"/>
              <a:t>–</a:t>
            </a:r>
            <a:r>
              <a:rPr lang="en-US" sz="2800" dirty="0" smtClean="0"/>
              <a:t> </a:t>
            </a:r>
            <a:r>
              <a:rPr lang="en-US" sz="2800" dirty="0"/>
              <a:t>i.e., signals that have a discrete (often finite) domain and range</a:t>
            </a:r>
            <a:r>
              <a:rPr lang="en-US" sz="2800" dirty="0" smtClean="0"/>
              <a:t>.</a:t>
            </a:r>
            <a:endParaRPr lang="ru-RU" sz="2800" dirty="0"/>
          </a:p>
        </p:txBody>
      </p:sp>
      <p:sp>
        <p:nvSpPr>
          <p:cNvPr id="5" name="Title 3"/>
          <p:cNvSpPr>
            <a:spLocks noGrp="1"/>
          </p:cNvSpPr>
          <p:nvPr>
            <p:ph type="title"/>
          </p:nvPr>
        </p:nvSpPr>
        <p:spPr>
          <a:xfrm>
            <a:off x="0" y="-99392"/>
            <a:ext cx="9144000" cy="683568"/>
          </a:xfrm>
        </p:spPr>
        <p:txBody>
          <a:bodyPr>
            <a:normAutofit fontScale="90000"/>
          </a:bodyPr>
          <a:lstStyle/>
          <a:p>
            <a:r>
              <a:rPr lang="en-US" b="1" dirty="0"/>
              <a:t>Analog </a:t>
            </a:r>
            <a:r>
              <a:rPr lang="en-US" b="1" dirty="0" smtClean="0"/>
              <a:t>–</a:t>
            </a:r>
            <a:r>
              <a:rPr lang="ru-RU" b="1" dirty="0" smtClean="0"/>
              <a:t> </a:t>
            </a:r>
            <a:r>
              <a:rPr lang="en-US" b="1" dirty="0" smtClean="0"/>
              <a:t>Digital</a:t>
            </a:r>
            <a:endParaRPr lang="en-GB" b="1" dirty="0"/>
          </a:p>
        </p:txBody>
      </p:sp>
    </p:spTree>
    <p:extLst>
      <p:ext uri="{BB962C8B-B14F-4D97-AF65-F5344CB8AC3E}">
        <p14:creationId xmlns:p14="http://schemas.microsoft.com/office/powerpoint/2010/main" val="150153815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Номер слайда 2"/>
          <p:cNvSpPr>
            <a:spLocks noGrp="1"/>
          </p:cNvSpPr>
          <p:nvPr>
            <p:ph type="sldNum" sz="quarter" idx="12"/>
          </p:nvPr>
        </p:nvSpPr>
        <p:spPr/>
        <p:txBody>
          <a:bodyPr/>
          <a:lstStyle/>
          <a:p>
            <a:fld id="{7A0D5CAB-8BF0-4EA3-BAE4-9835C852A49B}" type="slidenum">
              <a:rPr lang="en-GB" smtClean="0"/>
              <a:pPr/>
              <a:t>10</a:t>
            </a:fld>
            <a:endParaRPr lang="en-GB" dirty="0"/>
          </a:p>
        </p:txBody>
      </p:sp>
      <p:sp>
        <p:nvSpPr>
          <p:cNvPr id="4" name="Прямоугольник 3"/>
          <p:cNvSpPr/>
          <p:nvPr/>
        </p:nvSpPr>
        <p:spPr>
          <a:xfrm>
            <a:off x="0" y="635976"/>
            <a:ext cx="9144000" cy="4401205"/>
          </a:xfrm>
          <a:prstGeom prst="rect">
            <a:avLst/>
          </a:prstGeom>
        </p:spPr>
        <p:txBody>
          <a:bodyPr wrap="square">
            <a:spAutoFit/>
          </a:bodyPr>
          <a:lstStyle/>
          <a:p>
            <a:r>
              <a:rPr lang="en-US" sz="2800" u="sng" dirty="0"/>
              <a:t>Analog </a:t>
            </a:r>
            <a:r>
              <a:rPr lang="en-US" sz="2800" u="sng" dirty="0" smtClean="0"/>
              <a:t>signal</a:t>
            </a:r>
            <a:r>
              <a:rPr lang="ru-RU" sz="2800" dirty="0" smtClean="0"/>
              <a:t> </a:t>
            </a:r>
            <a:r>
              <a:rPr lang="en-US" sz="2800" dirty="0" smtClean="0"/>
              <a:t>is a </a:t>
            </a:r>
            <a:r>
              <a:rPr lang="en-US" sz="2800" dirty="0"/>
              <a:t>signal whose amplitude can take on any value in a continuous </a:t>
            </a:r>
            <a:r>
              <a:rPr lang="en-US" sz="2800" dirty="0" smtClean="0"/>
              <a:t>range. The </a:t>
            </a:r>
            <a:r>
              <a:rPr lang="en-US" sz="2800" dirty="0"/>
              <a:t>amplitude of the function </a:t>
            </a:r>
            <a:r>
              <a:rPr lang="en-US" sz="2800" b="1" dirty="0">
                <a:solidFill>
                  <a:srgbClr val="FF0000"/>
                </a:solidFill>
              </a:rPr>
              <a:t>f(t)</a:t>
            </a:r>
            <a:r>
              <a:rPr lang="en-US" sz="2800" dirty="0"/>
              <a:t> (or </a:t>
            </a:r>
            <a:r>
              <a:rPr lang="en-US" sz="2800" b="1" dirty="0">
                <a:solidFill>
                  <a:srgbClr val="FF0000"/>
                </a:solidFill>
              </a:rPr>
              <a:t>f(x)</a:t>
            </a:r>
            <a:r>
              <a:rPr lang="en-US" sz="2800" dirty="0"/>
              <a:t>) has the cardinality of real </a:t>
            </a:r>
            <a:r>
              <a:rPr lang="en-US" sz="2800" dirty="0" smtClean="0"/>
              <a:t>numbers.</a:t>
            </a:r>
            <a:endParaRPr lang="ru-RU" sz="2800" dirty="0" smtClean="0"/>
          </a:p>
          <a:p>
            <a:r>
              <a:rPr lang="en-US" sz="2800" dirty="0" smtClean="0"/>
              <a:t>The </a:t>
            </a:r>
            <a:r>
              <a:rPr lang="en-US" sz="2800" dirty="0"/>
              <a:t>difference between analog and digital is similar to the difference between continuous-time and discrete-time. In this case, however, the difference is with respect to the value of the function (</a:t>
            </a:r>
            <a:r>
              <a:rPr lang="en-US" sz="2800" b="1" dirty="0" smtClean="0">
                <a:solidFill>
                  <a:srgbClr val="FF0000"/>
                </a:solidFill>
              </a:rPr>
              <a:t>y</a:t>
            </a:r>
            <a:r>
              <a:rPr lang="en-US" sz="2800" dirty="0" smtClean="0"/>
              <a:t>-axis). Analog </a:t>
            </a:r>
            <a:r>
              <a:rPr lang="en-US" sz="2800" dirty="0"/>
              <a:t>corresponds to a continuous y-axis, while digital corresponds to a discrete </a:t>
            </a:r>
            <a:r>
              <a:rPr lang="en-US" sz="2800" b="1" dirty="0" smtClean="0">
                <a:solidFill>
                  <a:srgbClr val="FF0000"/>
                </a:solidFill>
              </a:rPr>
              <a:t>y</a:t>
            </a:r>
            <a:r>
              <a:rPr lang="en-US" sz="2800" dirty="0" smtClean="0"/>
              <a:t>-axis.</a:t>
            </a:r>
          </a:p>
          <a:p>
            <a:r>
              <a:rPr lang="en-US" sz="2800" dirty="0" smtClean="0"/>
              <a:t>An </a:t>
            </a:r>
            <a:r>
              <a:rPr lang="en-US" sz="2800" dirty="0"/>
              <a:t>analog signal can be both continuous time and discrete </a:t>
            </a:r>
            <a:r>
              <a:rPr lang="en-US" sz="2800" dirty="0" smtClean="0"/>
              <a:t>time.</a:t>
            </a:r>
            <a:endParaRPr lang="ru-RU" sz="2800" dirty="0"/>
          </a:p>
        </p:txBody>
      </p:sp>
      <p:sp>
        <p:nvSpPr>
          <p:cNvPr id="5" name="Title 3"/>
          <p:cNvSpPr>
            <a:spLocks noGrp="1"/>
          </p:cNvSpPr>
          <p:nvPr>
            <p:ph type="title"/>
          </p:nvPr>
        </p:nvSpPr>
        <p:spPr>
          <a:xfrm>
            <a:off x="0" y="-99392"/>
            <a:ext cx="9144000" cy="683568"/>
          </a:xfrm>
        </p:spPr>
        <p:txBody>
          <a:bodyPr>
            <a:normAutofit fontScale="90000"/>
          </a:bodyPr>
          <a:lstStyle/>
          <a:p>
            <a:r>
              <a:rPr lang="en-US" b="1" dirty="0"/>
              <a:t>Analog signal </a:t>
            </a:r>
            <a:endParaRPr lang="en-GB" b="1" dirty="0"/>
          </a:p>
        </p:txBody>
      </p:sp>
    </p:spTree>
    <p:extLst>
      <p:ext uri="{BB962C8B-B14F-4D97-AF65-F5344CB8AC3E}">
        <p14:creationId xmlns:p14="http://schemas.microsoft.com/office/powerpoint/2010/main" val="386290096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Номер слайда 2"/>
          <p:cNvSpPr>
            <a:spLocks noGrp="1"/>
          </p:cNvSpPr>
          <p:nvPr>
            <p:ph type="sldNum" sz="quarter" idx="12"/>
          </p:nvPr>
        </p:nvSpPr>
        <p:spPr/>
        <p:txBody>
          <a:bodyPr/>
          <a:lstStyle/>
          <a:p>
            <a:fld id="{7A0D5CAB-8BF0-4EA3-BAE4-9835C852A49B}" type="slidenum">
              <a:rPr lang="en-GB" smtClean="0"/>
              <a:pPr/>
              <a:t>11</a:t>
            </a:fld>
            <a:endParaRPr lang="en-GB" dirty="0"/>
          </a:p>
        </p:txBody>
      </p:sp>
      <p:sp>
        <p:nvSpPr>
          <p:cNvPr id="4" name="Прямоугольник 3"/>
          <p:cNvSpPr/>
          <p:nvPr/>
        </p:nvSpPr>
        <p:spPr>
          <a:xfrm>
            <a:off x="0" y="635976"/>
            <a:ext cx="9144000" cy="2677656"/>
          </a:xfrm>
          <a:prstGeom prst="rect">
            <a:avLst/>
          </a:prstGeom>
        </p:spPr>
        <p:txBody>
          <a:bodyPr wrap="square">
            <a:spAutoFit/>
          </a:bodyPr>
          <a:lstStyle/>
          <a:p>
            <a:r>
              <a:rPr lang="en-US" sz="2800" u="sng" dirty="0"/>
              <a:t>Digital </a:t>
            </a:r>
            <a:r>
              <a:rPr lang="en-US" sz="2800" u="sng" dirty="0" smtClean="0"/>
              <a:t>signal </a:t>
            </a:r>
            <a:r>
              <a:rPr lang="en-US" sz="2800" dirty="0" smtClean="0"/>
              <a:t>is </a:t>
            </a:r>
            <a:r>
              <a:rPr lang="en-US" sz="2800" dirty="0"/>
              <a:t>a signal is one whose amplitude can take on only a finite number of values (thus it is quantized</a:t>
            </a:r>
            <a:r>
              <a:rPr lang="en-US" sz="2800" dirty="0" smtClean="0"/>
              <a:t>). The </a:t>
            </a:r>
            <a:r>
              <a:rPr lang="en-US" sz="2800" dirty="0"/>
              <a:t>amplitude of the function </a:t>
            </a:r>
            <a:r>
              <a:rPr lang="en-US" sz="2800" b="1" dirty="0" smtClean="0">
                <a:solidFill>
                  <a:srgbClr val="FF0000"/>
                </a:solidFill>
              </a:rPr>
              <a:t>f(t)</a:t>
            </a:r>
            <a:r>
              <a:rPr lang="en-US" sz="2800" dirty="0" smtClean="0"/>
              <a:t> </a:t>
            </a:r>
            <a:r>
              <a:rPr lang="en-US" sz="2800" dirty="0"/>
              <a:t>can take only a finite number of </a:t>
            </a:r>
            <a:r>
              <a:rPr lang="en-US" sz="2800" dirty="0" smtClean="0"/>
              <a:t>values. A </a:t>
            </a:r>
            <a:r>
              <a:rPr lang="en-US" sz="2800" dirty="0"/>
              <a:t>digital signal whose amplitude can take only M different values is said to be </a:t>
            </a:r>
            <a:r>
              <a:rPr lang="en-US" sz="2800" dirty="0" smtClean="0"/>
              <a:t>M-</a:t>
            </a:r>
            <a:r>
              <a:rPr lang="en-US" sz="2800" dirty="0" err="1" smtClean="0"/>
              <a:t>ary</a:t>
            </a:r>
            <a:r>
              <a:rPr lang="en-US" sz="2800" dirty="0" smtClean="0"/>
              <a:t>.</a:t>
            </a:r>
            <a:endParaRPr lang="en-US" sz="2800" dirty="0"/>
          </a:p>
          <a:p>
            <a:r>
              <a:rPr lang="en-US" sz="2800" dirty="0" smtClean="0"/>
              <a:t>Binary </a:t>
            </a:r>
            <a:r>
              <a:rPr lang="en-US" sz="2800" dirty="0"/>
              <a:t>signals are a special case for </a:t>
            </a:r>
            <a:r>
              <a:rPr lang="en-US" sz="2800" dirty="0" smtClean="0"/>
              <a:t>M=2.</a:t>
            </a:r>
            <a:endParaRPr lang="ru-RU" sz="2800" dirty="0"/>
          </a:p>
        </p:txBody>
      </p:sp>
      <p:sp>
        <p:nvSpPr>
          <p:cNvPr id="5" name="Title 3"/>
          <p:cNvSpPr>
            <a:spLocks noGrp="1"/>
          </p:cNvSpPr>
          <p:nvPr>
            <p:ph type="title"/>
          </p:nvPr>
        </p:nvSpPr>
        <p:spPr>
          <a:xfrm>
            <a:off x="0" y="-99392"/>
            <a:ext cx="9144000" cy="683568"/>
          </a:xfrm>
        </p:spPr>
        <p:txBody>
          <a:bodyPr>
            <a:normAutofit fontScale="90000"/>
          </a:bodyPr>
          <a:lstStyle/>
          <a:p>
            <a:r>
              <a:rPr lang="en-US" b="1" dirty="0"/>
              <a:t>Digital signal</a:t>
            </a:r>
            <a:endParaRPr lang="en-GB" b="1"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749" y="3556496"/>
            <a:ext cx="8261667" cy="31128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44467137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Номер слайда 2"/>
          <p:cNvSpPr>
            <a:spLocks noGrp="1"/>
          </p:cNvSpPr>
          <p:nvPr>
            <p:ph type="sldNum" sz="quarter" idx="12"/>
          </p:nvPr>
        </p:nvSpPr>
        <p:spPr/>
        <p:txBody>
          <a:bodyPr/>
          <a:lstStyle/>
          <a:p>
            <a:fld id="{7A0D5CAB-8BF0-4EA3-BAE4-9835C852A49B}" type="slidenum">
              <a:rPr lang="en-GB" smtClean="0"/>
              <a:pPr/>
              <a:t>12</a:t>
            </a:fld>
            <a:endParaRPr lang="en-GB" dirty="0"/>
          </a:p>
        </p:txBody>
      </p:sp>
      <p:sp>
        <p:nvSpPr>
          <p:cNvPr id="4" name="Прямоугольник 3"/>
          <p:cNvSpPr/>
          <p:nvPr/>
        </p:nvSpPr>
        <p:spPr>
          <a:xfrm>
            <a:off x="0" y="635976"/>
            <a:ext cx="9144000" cy="523220"/>
          </a:xfrm>
          <a:prstGeom prst="rect">
            <a:avLst/>
          </a:prstGeom>
        </p:spPr>
        <p:txBody>
          <a:bodyPr wrap="square">
            <a:spAutoFit/>
          </a:bodyPr>
          <a:lstStyle/>
          <a:p>
            <a:r>
              <a:rPr lang="en-US" sz="2800" u="sng" dirty="0"/>
              <a:t>Continuous time analog </a:t>
            </a:r>
            <a:endParaRPr lang="ru-RU" sz="2800" dirty="0"/>
          </a:p>
        </p:txBody>
      </p:sp>
      <p:sp>
        <p:nvSpPr>
          <p:cNvPr id="5" name="Title 3"/>
          <p:cNvSpPr>
            <a:spLocks noGrp="1"/>
          </p:cNvSpPr>
          <p:nvPr>
            <p:ph type="title"/>
          </p:nvPr>
        </p:nvSpPr>
        <p:spPr>
          <a:xfrm>
            <a:off x="0" y="-99392"/>
            <a:ext cx="9144000" cy="683568"/>
          </a:xfrm>
        </p:spPr>
        <p:txBody>
          <a:bodyPr>
            <a:normAutofit fontScale="90000"/>
          </a:bodyPr>
          <a:lstStyle/>
          <a:p>
            <a:r>
              <a:rPr lang="en-US" b="1" dirty="0" smtClean="0"/>
              <a:t>Examples</a:t>
            </a:r>
            <a:endParaRPr lang="en-GB" b="1"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59632" y="1337568"/>
            <a:ext cx="5689549" cy="221830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Прямоугольник 6"/>
          <p:cNvSpPr/>
          <p:nvPr/>
        </p:nvSpPr>
        <p:spPr>
          <a:xfrm>
            <a:off x="11460" y="3573016"/>
            <a:ext cx="9144000" cy="892552"/>
          </a:xfrm>
          <a:prstGeom prst="rect">
            <a:avLst/>
          </a:prstGeom>
        </p:spPr>
        <p:txBody>
          <a:bodyPr wrap="square">
            <a:spAutoFit/>
          </a:bodyPr>
          <a:lstStyle/>
          <a:p>
            <a:r>
              <a:rPr lang="en-US" sz="2800" u="sng" dirty="0"/>
              <a:t>Continuous time digital (or </a:t>
            </a:r>
            <a:r>
              <a:rPr lang="en-US" sz="2800" u="sng" dirty="0" smtClean="0"/>
              <a:t>quantized).</a:t>
            </a:r>
            <a:r>
              <a:rPr lang="en-US" sz="2400" dirty="0" smtClean="0"/>
              <a:t> Binary </a:t>
            </a:r>
            <a:r>
              <a:rPr lang="en-US" sz="2400" dirty="0"/>
              <a:t>sequence, where the values of the function can only be one or zero.</a:t>
            </a:r>
            <a:endParaRPr lang="ru-RU" sz="2400" dirty="0"/>
          </a:p>
        </p:txBody>
      </p:sp>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19336" y="4445843"/>
            <a:ext cx="6477000" cy="22955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63012591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Номер слайда 2"/>
          <p:cNvSpPr>
            <a:spLocks noGrp="1"/>
          </p:cNvSpPr>
          <p:nvPr>
            <p:ph type="sldNum" sz="quarter" idx="12"/>
          </p:nvPr>
        </p:nvSpPr>
        <p:spPr/>
        <p:txBody>
          <a:bodyPr/>
          <a:lstStyle/>
          <a:p>
            <a:fld id="{7A0D5CAB-8BF0-4EA3-BAE4-9835C852A49B}" type="slidenum">
              <a:rPr lang="en-GB" smtClean="0"/>
              <a:pPr/>
              <a:t>13</a:t>
            </a:fld>
            <a:endParaRPr lang="en-GB" dirty="0"/>
          </a:p>
        </p:txBody>
      </p:sp>
      <p:sp>
        <p:nvSpPr>
          <p:cNvPr id="4" name="Прямоугольник 3"/>
          <p:cNvSpPr/>
          <p:nvPr/>
        </p:nvSpPr>
        <p:spPr>
          <a:xfrm>
            <a:off x="0" y="635976"/>
            <a:ext cx="9144000" cy="523220"/>
          </a:xfrm>
          <a:prstGeom prst="rect">
            <a:avLst/>
          </a:prstGeom>
        </p:spPr>
        <p:txBody>
          <a:bodyPr wrap="square">
            <a:spAutoFit/>
          </a:bodyPr>
          <a:lstStyle/>
          <a:p>
            <a:r>
              <a:rPr lang="en-US" sz="2800" u="sng" dirty="0"/>
              <a:t>Discrete time analog </a:t>
            </a:r>
            <a:endParaRPr lang="ru-RU" sz="2800" dirty="0"/>
          </a:p>
        </p:txBody>
      </p:sp>
      <p:sp>
        <p:nvSpPr>
          <p:cNvPr id="5" name="Title 3"/>
          <p:cNvSpPr>
            <a:spLocks noGrp="1"/>
          </p:cNvSpPr>
          <p:nvPr>
            <p:ph type="title"/>
          </p:nvPr>
        </p:nvSpPr>
        <p:spPr>
          <a:xfrm>
            <a:off x="0" y="-99392"/>
            <a:ext cx="9144000" cy="683568"/>
          </a:xfrm>
        </p:spPr>
        <p:txBody>
          <a:bodyPr>
            <a:normAutofit fontScale="90000"/>
          </a:bodyPr>
          <a:lstStyle/>
          <a:p>
            <a:r>
              <a:rPr lang="en-US" b="1" dirty="0" smtClean="0"/>
              <a:t>Examples</a:t>
            </a:r>
            <a:endParaRPr lang="en-GB" b="1" dirty="0"/>
          </a:p>
        </p:txBody>
      </p:sp>
      <p:sp>
        <p:nvSpPr>
          <p:cNvPr id="7" name="Прямоугольник 6"/>
          <p:cNvSpPr/>
          <p:nvPr/>
        </p:nvSpPr>
        <p:spPr>
          <a:xfrm>
            <a:off x="11460" y="3573016"/>
            <a:ext cx="9144000" cy="892552"/>
          </a:xfrm>
          <a:prstGeom prst="rect">
            <a:avLst/>
          </a:prstGeom>
        </p:spPr>
        <p:txBody>
          <a:bodyPr wrap="square">
            <a:spAutoFit/>
          </a:bodyPr>
          <a:lstStyle/>
          <a:p>
            <a:r>
              <a:rPr lang="en-US" sz="2800" u="sng" dirty="0"/>
              <a:t>Discrete time </a:t>
            </a:r>
            <a:r>
              <a:rPr lang="en-US" sz="2800" u="sng" dirty="0" smtClean="0"/>
              <a:t>digital.</a:t>
            </a:r>
            <a:r>
              <a:rPr lang="en-US" sz="2400" dirty="0" smtClean="0"/>
              <a:t> Binary </a:t>
            </a:r>
            <a:r>
              <a:rPr lang="en-US" sz="2400" dirty="0"/>
              <a:t>sequence, where the values of the function can only be one or zero.</a:t>
            </a:r>
            <a:endParaRPr lang="ru-RU" sz="2400"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8406" y="4437112"/>
            <a:ext cx="7111999" cy="23762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3568" y="1117849"/>
            <a:ext cx="6336704" cy="261798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0057140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Номер слайда 2"/>
          <p:cNvSpPr>
            <a:spLocks noGrp="1"/>
          </p:cNvSpPr>
          <p:nvPr>
            <p:ph type="sldNum" sz="quarter" idx="12"/>
          </p:nvPr>
        </p:nvSpPr>
        <p:spPr/>
        <p:txBody>
          <a:bodyPr/>
          <a:lstStyle/>
          <a:p>
            <a:fld id="{7A0D5CAB-8BF0-4EA3-BAE4-9835C852A49B}" type="slidenum">
              <a:rPr lang="en-GB" smtClean="0"/>
              <a:pPr/>
              <a:t>14</a:t>
            </a:fld>
            <a:endParaRPr lang="en-GB" dirty="0"/>
          </a:p>
        </p:txBody>
      </p:sp>
      <p:sp>
        <p:nvSpPr>
          <p:cNvPr id="4" name="Прямоугольник 3"/>
          <p:cNvSpPr/>
          <p:nvPr/>
        </p:nvSpPr>
        <p:spPr>
          <a:xfrm>
            <a:off x="0" y="476672"/>
            <a:ext cx="9144000" cy="6278642"/>
          </a:xfrm>
          <a:prstGeom prst="rect">
            <a:avLst/>
          </a:prstGeom>
        </p:spPr>
        <p:txBody>
          <a:bodyPr wrap="square">
            <a:spAutoFit/>
          </a:bodyPr>
          <a:lstStyle/>
          <a:p>
            <a:pPr algn="just">
              <a:spcAft>
                <a:spcPts val="600"/>
              </a:spcAft>
            </a:pPr>
            <a:r>
              <a:rPr lang="en-US" sz="2800" dirty="0"/>
              <a:t>Sometimes a signal that starts out as an analog signal needs to be digitized (i.e., converted to a digital signal). The process of digitizing the domain is called </a:t>
            </a:r>
            <a:r>
              <a:rPr lang="en-US" sz="2800" u="sng" dirty="0"/>
              <a:t>sampling</a:t>
            </a:r>
            <a:r>
              <a:rPr lang="en-US" sz="2800" dirty="0"/>
              <a:t>. The process of digitizing the range is called </a:t>
            </a:r>
            <a:r>
              <a:rPr lang="en-US" sz="2800" u="sng" dirty="0"/>
              <a:t>quantization</a:t>
            </a:r>
            <a:r>
              <a:rPr lang="en-US" sz="2800" dirty="0"/>
              <a:t>. In quantizing a signal, the value </a:t>
            </a:r>
            <a:r>
              <a:rPr lang="en-US" sz="2800" b="1" dirty="0">
                <a:solidFill>
                  <a:srgbClr val="FF0000"/>
                </a:solidFill>
              </a:rPr>
              <a:t>f(x)</a:t>
            </a:r>
            <a:r>
              <a:rPr lang="en-US" sz="2800" dirty="0"/>
              <a:t> is only allowed to take on some discrete set of values (as opposed to the variable </a:t>
            </a:r>
            <a:r>
              <a:rPr lang="en-US" sz="2800" b="1" dirty="0">
                <a:solidFill>
                  <a:srgbClr val="FF0000"/>
                </a:solidFill>
              </a:rPr>
              <a:t>x</a:t>
            </a:r>
            <a:r>
              <a:rPr lang="en-US" sz="2800" dirty="0"/>
              <a:t> taking on discrete values as in sampling</a:t>
            </a:r>
            <a:r>
              <a:rPr lang="en-US" sz="2800" dirty="0" smtClean="0"/>
              <a:t>).</a:t>
            </a:r>
          </a:p>
          <a:p>
            <a:pPr algn="just">
              <a:spcAft>
                <a:spcPts val="600"/>
              </a:spcAft>
            </a:pPr>
            <a:endParaRPr lang="en-US" sz="2800" dirty="0"/>
          </a:p>
          <a:p>
            <a:pPr algn="just">
              <a:spcAft>
                <a:spcPts val="600"/>
              </a:spcAft>
            </a:pPr>
            <a:r>
              <a:rPr lang="en-US" sz="2800" dirty="0" smtClean="0"/>
              <a:t>Sampling </a:t>
            </a:r>
            <a:r>
              <a:rPr lang="en-US" sz="2800" dirty="0"/>
              <a:t>and quantization to digitize a signal seem to throw away much information about a signal, and one might wonder why this is ever done. The main reason is that digital signals are easy to store and process with digital computers. Digital signals also have certain nice properties in terms of robustness to noise. </a:t>
            </a:r>
            <a:endParaRPr lang="en-US" sz="2800" dirty="0"/>
          </a:p>
        </p:txBody>
      </p:sp>
      <p:sp>
        <p:nvSpPr>
          <p:cNvPr id="5" name="Title 3"/>
          <p:cNvSpPr>
            <a:spLocks noGrp="1"/>
          </p:cNvSpPr>
          <p:nvPr>
            <p:ph type="title"/>
          </p:nvPr>
        </p:nvSpPr>
        <p:spPr>
          <a:xfrm>
            <a:off x="0" y="-99392"/>
            <a:ext cx="9144000" cy="683568"/>
          </a:xfrm>
        </p:spPr>
        <p:txBody>
          <a:bodyPr>
            <a:normAutofit fontScale="90000"/>
          </a:bodyPr>
          <a:lstStyle/>
          <a:p>
            <a:r>
              <a:rPr lang="en-US" b="1" dirty="0" smtClean="0"/>
              <a:t>Sampling </a:t>
            </a:r>
            <a:r>
              <a:rPr lang="en-US" b="1" dirty="0"/>
              <a:t>and quantization</a:t>
            </a:r>
            <a:endParaRPr lang="en-GB" b="1" dirty="0"/>
          </a:p>
        </p:txBody>
      </p:sp>
    </p:spTree>
    <p:extLst>
      <p:ext uri="{BB962C8B-B14F-4D97-AF65-F5344CB8AC3E}">
        <p14:creationId xmlns:p14="http://schemas.microsoft.com/office/powerpoint/2010/main" val="264715480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Номер слайда 2"/>
          <p:cNvSpPr>
            <a:spLocks noGrp="1"/>
          </p:cNvSpPr>
          <p:nvPr>
            <p:ph type="sldNum" sz="quarter" idx="12"/>
          </p:nvPr>
        </p:nvSpPr>
        <p:spPr/>
        <p:txBody>
          <a:bodyPr/>
          <a:lstStyle/>
          <a:p>
            <a:fld id="{7A0D5CAB-8BF0-4EA3-BAE4-9835C852A49B}" type="slidenum">
              <a:rPr lang="en-GB" smtClean="0"/>
              <a:pPr/>
              <a:t>15</a:t>
            </a:fld>
            <a:endParaRPr lang="en-GB" dirty="0"/>
          </a:p>
        </p:txBody>
      </p:sp>
      <p:sp>
        <p:nvSpPr>
          <p:cNvPr id="4" name="Прямоугольник 3"/>
          <p:cNvSpPr/>
          <p:nvPr/>
        </p:nvSpPr>
        <p:spPr>
          <a:xfrm>
            <a:off x="0" y="746115"/>
            <a:ext cx="9144000" cy="4555093"/>
          </a:xfrm>
          <a:prstGeom prst="rect">
            <a:avLst/>
          </a:prstGeom>
        </p:spPr>
        <p:txBody>
          <a:bodyPr wrap="square">
            <a:spAutoFit/>
          </a:bodyPr>
          <a:lstStyle/>
          <a:p>
            <a:pPr algn="just">
              <a:spcAft>
                <a:spcPts val="600"/>
              </a:spcAft>
            </a:pPr>
            <a:r>
              <a:rPr lang="en-US" sz="2800" dirty="0" smtClean="0"/>
              <a:t>However</a:t>
            </a:r>
            <a:r>
              <a:rPr lang="en-US" sz="2800" dirty="0"/>
              <a:t>, there are also situations in which analog signals are more appropriate. As a result there is often a need </a:t>
            </a:r>
            <a:r>
              <a:rPr lang="en-US" sz="2800" dirty="0" smtClean="0"/>
              <a:t>for </a:t>
            </a:r>
            <a:r>
              <a:rPr lang="en-US" sz="2800" u="sng" dirty="0" smtClean="0"/>
              <a:t>analog-to-digital </a:t>
            </a:r>
            <a:r>
              <a:rPr lang="en-US" sz="2800" u="sng" dirty="0"/>
              <a:t>conversion</a:t>
            </a:r>
            <a:r>
              <a:rPr lang="en-US" sz="2800" dirty="0"/>
              <a:t> and </a:t>
            </a:r>
            <a:r>
              <a:rPr lang="en-US" sz="2800" u="sng" dirty="0"/>
              <a:t>digital-to-analog conversion </a:t>
            </a:r>
            <a:r>
              <a:rPr lang="en-US" sz="2800" dirty="0"/>
              <a:t>(also written A/D and D/A conversion).</a:t>
            </a:r>
          </a:p>
          <a:p>
            <a:pPr algn="just">
              <a:spcAft>
                <a:spcPts val="600"/>
              </a:spcAft>
            </a:pPr>
            <a:endParaRPr lang="en-US" sz="2800" dirty="0"/>
          </a:p>
          <a:p>
            <a:pPr algn="just">
              <a:spcAft>
                <a:spcPts val="600"/>
              </a:spcAft>
            </a:pPr>
            <a:r>
              <a:rPr lang="en-US" sz="2800" dirty="0"/>
              <a:t>A fairly common notational convention: continuous-time signals will be denoted using parentheses, such as </a:t>
            </a:r>
            <a:r>
              <a:rPr lang="en-US" sz="2800" b="1" dirty="0">
                <a:solidFill>
                  <a:srgbClr val="FF0000"/>
                </a:solidFill>
              </a:rPr>
              <a:t>x(t)</a:t>
            </a:r>
            <a:r>
              <a:rPr lang="en-US" sz="2800" dirty="0"/>
              <a:t>, while discrete-time signals will use brackets such as </a:t>
            </a:r>
            <a:r>
              <a:rPr lang="en-US" sz="2800" b="1" dirty="0">
                <a:solidFill>
                  <a:srgbClr val="FF0000"/>
                </a:solidFill>
              </a:rPr>
              <a:t>x[n]</a:t>
            </a:r>
            <a:r>
              <a:rPr lang="en-US" sz="2800" dirty="0"/>
              <a:t>. This convention also applies even if the independent variable represents something other than time.</a:t>
            </a:r>
            <a:endParaRPr lang="en-US" sz="2800" dirty="0"/>
          </a:p>
        </p:txBody>
      </p:sp>
      <p:sp>
        <p:nvSpPr>
          <p:cNvPr id="5" name="Title 3"/>
          <p:cNvSpPr>
            <a:spLocks noGrp="1"/>
          </p:cNvSpPr>
          <p:nvPr>
            <p:ph type="title"/>
          </p:nvPr>
        </p:nvSpPr>
        <p:spPr>
          <a:xfrm>
            <a:off x="0" y="-99392"/>
            <a:ext cx="9144000" cy="683568"/>
          </a:xfrm>
        </p:spPr>
        <p:txBody>
          <a:bodyPr>
            <a:normAutofit fontScale="90000"/>
          </a:bodyPr>
          <a:lstStyle/>
          <a:p>
            <a:r>
              <a:rPr lang="en-US" b="1" dirty="0"/>
              <a:t>A/D and D/A conversion</a:t>
            </a:r>
            <a:endParaRPr lang="en-GB" b="1" dirty="0"/>
          </a:p>
        </p:txBody>
      </p:sp>
    </p:spTree>
    <p:extLst>
      <p:ext uri="{BB962C8B-B14F-4D97-AF65-F5344CB8AC3E}">
        <p14:creationId xmlns:p14="http://schemas.microsoft.com/office/powerpoint/2010/main" val="205310891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Номер слайда 2"/>
          <p:cNvSpPr>
            <a:spLocks noGrp="1"/>
          </p:cNvSpPr>
          <p:nvPr>
            <p:ph type="sldNum" sz="quarter" idx="12"/>
          </p:nvPr>
        </p:nvSpPr>
        <p:spPr/>
        <p:txBody>
          <a:bodyPr/>
          <a:lstStyle/>
          <a:p>
            <a:fld id="{7A0D5CAB-8BF0-4EA3-BAE4-9835C852A49B}" type="slidenum">
              <a:rPr lang="en-GB" smtClean="0"/>
              <a:pPr/>
              <a:t>16</a:t>
            </a:fld>
            <a:endParaRPr lang="en-GB" dirty="0"/>
          </a:p>
        </p:txBody>
      </p:sp>
      <p:sp>
        <p:nvSpPr>
          <p:cNvPr id="4" name="Прямоугольник 3"/>
          <p:cNvSpPr/>
          <p:nvPr/>
        </p:nvSpPr>
        <p:spPr>
          <a:xfrm>
            <a:off x="0" y="332656"/>
            <a:ext cx="9144000" cy="6709529"/>
          </a:xfrm>
          <a:prstGeom prst="rect">
            <a:avLst/>
          </a:prstGeom>
        </p:spPr>
        <p:txBody>
          <a:bodyPr wrap="square">
            <a:spAutoFit/>
          </a:bodyPr>
          <a:lstStyle/>
          <a:p>
            <a:pPr algn="just">
              <a:spcAft>
                <a:spcPts val="600"/>
              </a:spcAft>
            </a:pPr>
            <a:r>
              <a:rPr lang="en-US" sz="2800" dirty="0"/>
              <a:t>In addition to the obvious operations of adding or multiplying two signals, and differentiating or integrating a signal, certain other simple operations are quite common in signal processing. The original signal is denoted by </a:t>
            </a:r>
            <a:r>
              <a:rPr lang="en-US" sz="2800" b="1" dirty="0">
                <a:solidFill>
                  <a:srgbClr val="FF0000"/>
                </a:solidFill>
              </a:rPr>
              <a:t>x(t)</a:t>
            </a:r>
            <a:r>
              <a:rPr lang="en-US" sz="2800" dirty="0"/>
              <a:t>.</a:t>
            </a:r>
          </a:p>
          <a:p>
            <a:pPr algn="just">
              <a:spcAft>
                <a:spcPts val="600"/>
              </a:spcAft>
            </a:pPr>
            <a:r>
              <a:rPr lang="en-US" sz="2800" dirty="0"/>
              <a:t>The signal </a:t>
            </a:r>
            <a:r>
              <a:rPr lang="en-US" sz="2800" b="1" dirty="0">
                <a:solidFill>
                  <a:srgbClr val="FF0000"/>
                </a:solidFill>
              </a:rPr>
              <a:t>a + x(t)</a:t>
            </a:r>
            <a:r>
              <a:rPr lang="en-US" sz="2800" dirty="0"/>
              <a:t> where a is some number is just adding a constant signal to </a:t>
            </a:r>
            <a:r>
              <a:rPr lang="en-US" sz="2800" b="1" dirty="0">
                <a:solidFill>
                  <a:srgbClr val="FF0000"/>
                </a:solidFill>
              </a:rPr>
              <a:t>x(t)</a:t>
            </a:r>
            <a:r>
              <a:rPr lang="en-US" sz="2800" dirty="0"/>
              <a:t> and simply shifts the range (or amplitude) of the signal by the amount </a:t>
            </a:r>
            <a:r>
              <a:rPr lang="en-US" sz="2800" b="1" dirty="0">
                <a:solidFill>
                  <a:srgbClr val="FF0000"/>
                </a:solidFill>
              </a:rPr>
              <a:t>a</a:t>
            </a:r>
            <a:r>
              <a:rPr lang="en-US" sz="2800" dirty="0"/>
              <a:t>. A somewhat different operation is obtained when one shifts the domain of the signal. Namely, the signal </a:t>
            </a:r>
            <a:r>
              <a:rPr lang="en-US" sz="2800" b="1" dirty="0">
                <a:solidFill>
                  <a:srgbClr val="FF0000"/>
                </a:solidFill>
              </a:rPr>
              <a:t>x(t − t</a:t>
            </a:r>
            <a:r>
              <a:rPr lang="en-US" sz="2800" b="1" baseline="-25000" dirty="0">
                <a:solidFill>
                  <a:srgbClr val="FF0000"/>
                </a:solidFill>
              </a:rPr>
              <a:t>0</a:t>
            </a:r>
            <a:r>
              <a:rPr lang="en-US" sz="2800" b="1" dirty="0">
                <a:solidFill>
                  <a:srgbClr val="FF0000"/>
                </a:solidFill>
              </a:rPr>
              <a:t>)</a:t>
            </a:r>
            <a:r>
              <a:rPr lang="en-US" sz="2800" dirty="0"/>
              <a:t> is a </a:t>
            </a:r>
            <a:r>
              <a:rPr lang="en-US" sz="2800" u="sng" dirty="0"/>
              <a:t>time-shift</a:t>
            </a:r>
            <a:r>
              <a:rPr lang="en-US" sz="2800" dirty="0"/>
              <a:t> of the original signal </a:t>
            </a:r>
            <a:r>
              <a:rPr lang="en-US" sz="2800" b="1" dirty="0">
                <a:solidFill>
                  <a:srgbClr val="FF0000"/>
                </a:solidFill>
              </a:rPr>
              <a:t>x(t)</a:t>
            </a:r>
            <a:r>
              <a:rPr lang="en-US" sz="2800" dirty="0"/>
              <a:t> by the amount </a:t>
            </a:r>
            <a:r>
              <a:rPr lang="en-US" sz="2800" b="1" dirty="0">
                <a:solidFill>
                  <a:srgbClr val="FF0000"/>
                </a:solidFill>
              </a:rPr>
              <a:t>t</a:t>
            </a:r>
            <a:r>
              <a:rPr lang="en-US" sz="2800" b="1" baseline="-25000" dirty="0">
                <a:solidFill>
                  <a:srgbClr val="FF0000"/>
                </a:solidFill>
              </a:rPr>
              <a:t>0</a:t>
            </a:r>
            <a:r>
              <a:rPr lang="en-US" sz="2800" dirty="0"/>
              <a:t>. It’s like a delayed version of the original </a:t>
            </a:r>
            <a:r>
              <a:rPr lang="en-US" sz="2800" dirty="0" smtClean="0"/>
              <a:t>signal.</a:t>
            </a:r>
          </a:p>
          <a:p>
            <a:pPr algn="just">
              <a:spcAft>
                <a:spcPts val="600"/>
              </a:spcAft>
            </a:pPr>
            <a:r>
              <a:rPr lang="en-US" sz="2800" dirty="0" smtClean="0"/>
              <a:t>For </a:t>
            </a:r>
            <a:r>
              <a:rPr lang="en-US" sz="2800" dirty="0"/>
              <a:t>some signals, appropriate </a:t>
            </a:r>
            <a:r>
              <a:rPr lang="en-US" sz="2800" dirty="0" smtClean="0"/>
              <a:t>time-shifts </a:t>
            </a:r>
            <a:r>
              <a:rPr lang="en-US" sz="2800" dirty="0"/>
              <a:t>can leave the signal unchanged. Formally, a signal is said to be </a:t>
            </a:r>
            <a:r>
              <a:rPr lang="en-US" sz="2800" u="sng" dirty="0"/>
              <a:t>periodic</a:t>
            </a:r>
            <a:r>
              <a:rPr lang="en-US" sz="2800" dirty="0"/>
              <a:t> with period </a:t>
            </a:r>
            <a:r>
              <a:rPr lang="en-US" sz="2800" b="1" dirty="0">
                <a:solidFill>
                  <a:srgbClr val="FF0000"/>
                </a:solidFill>
              </a:rPr>
              <a:t>P</a:t>
            </a:r>
            <a:r>
              <a:rPr lang="en-US" sz="2800" dirty="0"/>
              <a:t> if </a:t>
            </a:r>
            <a:r>
              <a:rPr lang="en-US" sz="2800" b="1" dirty="0">
                <a:solidFill>
                  <a:srgbClr val="FF0000"/>
                </a:solidFill>
              </a:rPr>
              <a:t>x(t − P) = x(t) </a:t>
            </a:r>
            <a:r>
              <a:rPr lang="en-US" sz="2800" dirty="0"/>
              <a:t>for all </a:t>
            </a:r>
            <a:r>
              <a:rPr lang="en-US" sz="2800" b="1" dirty="0">
                <a:solidFill>
                  <a:srgbClr val="FF0000"/>
                </a:solidFill>
              </a:rPr>
              <a:t>t</a:t>
            </a:r>
            <a:r>
              <a:rPr lang="en-US" sz="2800" dirty="0"/>
              <a:t>. That is, the signal simply repeats itself every </a:t>
            </a:r>
            <a:r>
              <a:rPr lang="en-US" sz="2800" b="1" dirty="0">
                <a:solidFill>
                  <a:srgbClr val="FF0000"/>
                </a:solidFill>
              </a:rPr>
              <a:t>P</a:t>
            </a:r>
            <a:r>
              <a:rPr lang="en-US" sz="2800" dirty="0"/>
              <a:t> seconds.</a:t>
            </a:r>
          </a:p>
        </p:txBody>
      </p:sp>
      <p:sp>
        <p:nvSpPr>
          <p:cNvPr id="5" name="Title 3"/>
          <p:cNvSpPr>
            <a:spLocks noGrp="1"/>
          </p:cNvSpPr>
          <p:nvPr>
            <p:ph type="title"/>
          </p:nvPr>
        </p:nvSpPr>
        <p:spPr>
          <a:xfrm>
            <a:off x="0" y="-99392"/>
            <a:ext cx="9144000" cy="683568"/>
          </a:xfrm>
        </p:spPr>
        <p:txBody>
          <a:bodyPr>
            <a:normAutofit fontScale="90000"/>
          </a:bodyPr>
          <a:lstStyle/>
          <a:p>
            <a:r>
              <a:rPr lang="en-US" b="1" dirty="0"/>
              <a:t>Some Basic Signal Operations</a:t>
            </a:r>
            <a:endParaRPr lang="en-GB" b="1" dirty="0"/>
          </a:p>
        </p:txBody>
      </p:sp>
    </p:spTree>
    <p:extLst>
      <p:ext uri="{BB962C8B-B14F-4D97-AF65-F5344CB8AC3E}">
        <p14:creationId xmlns:p14="http://schemas.microsoft.com/office/powerpoint/2010/main" val="231870070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Номер слайда 2"/>
          <p:cNvSpPr>
            <a:spLocks noGrp="1"/>
          </p:cNvSpPr>
          <p:nvPr>
            <p:ph type="sldNum" sz="quarter" idx="12"/>
          </p:nvPr>
        </p:nvSpPr>
        <p:spPr/>
        <p:txBody>
          <a:bodyPr/>
          <a:lstStyle/>
          <a:p>
            <a:fld id="{7A0D5CAB-8BF0-4EA3-BAE4-9835C852A49B}" type="slidenum">
              <a:rPr lang="en-GB" smtClean="0"/>
              <a:pPr/>
              <a:t>17</a:t>
            </a:fld>
            <a:endParaRPr lang="en-GB" dirty="0"/>
          </a:p>
        </p:txBody>
      </p:sp>
      <p:sp>
        <p:nvSpPr>
          <p:cNvPr id="5" name="Title 3"/>
          <p:cNvSpPr>
            <a:spLocks noGrp="1"/>
          </p:cNvSpPr>
          <p:nvPr>
            <p:ph type="title"/>
          </p:nvPr>
        </p:nvSpPr>
        <p:spPr>
          <a:xfrm>
            <a:off x="0" y="-99392"/>
            <a:ext cx="9144000" cy="683568"/>
          </a:xfrm>
        </p:spPr>
        <p:txBody>
          <a:bodyPr>
            <a:normAutofit fontScale="90000"/>
          </a:bodyPr>
          <a:lstStyle/>
          <a:p>
            <a:r>
              <a:rPr lang="en-US" b="1" dirty="0"/>
              <a:t>Some Basic Signal Operations</a:t>
            </a:r>
            <a:endParaRPr lang="en-GB" b="1"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7544" y="588169"/>
            <a:ext cx="8162925" cy="62388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16076895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Номер слайда 2"/>
          <p:cNvSpPr>
            <a:spLocks noGrp="1"/>
          </p:cNvSpPr>
          <p:nvPr>
            <p:ph type="sldNum" sz="quarter" idx="12"/>
          </p:nvPr>
        </p:nvSpPr>
        <p:spPr/>
        <p:txBody>
          <a:bodyPr/>
          <a:lstStyle/>
          <a:p>
            <a:fld id="{7A0D5CAB-8BF0-4EA3-BAE4-9835C852A49B}" type="slidenum">
              <a:rPr lang="en-GB" smtClean="0"/>
              <a:pPr/>
              <a:t>18</a:t>
            </a:fld>
            <a:endParaRPr lang="en-GB" dirty="0"/>
          </a:p>
        </p:txBody>
      </p:sp>
      <p:sp>
        <p:nvSpPr>
          <p:cNvPr id="4" name="Прямоугольник 3"/>
          <p:cNvSpPr/>
          <p:nvPr/>
        </p:nvSpPr>
        <p:spPr>
          <a:xfrm>
            <a:off x="0" y="404664"/>
            <a:ext cx="9144000" cy="3539430"/>
          </a:xfrm>
          <a:prstGeom prst="rect">
            <a:avLst/>
          </a:prstGeom>
        </p:spPr>
        <p:txBody>
          <a:bodyPr wrap="square">
            <a:spAutoFit/>
          </a:bodyPr>
          <a:lstStyle/>
          <a:p>
            <a:pPr algn="just">
              <a:spcAft>
                <a:spcPts val="600"/>
              </a:spcAft>
            </a:pPr>
            <a:r>
              <a:rPr lang="en-US" sz="2800" dirty="0"/>
              <a:t>Amplitude scaling a signal to get </a:t>
            </a:r>
            <a:r>
              <a:rPr lang="en-US" sz="2800" b="1" dirty="0">
                <a:solidFill>
                  <a:srgbClr val="FF0000"/>
                </a:solidFill>
              </a:rPr>
              <a:t>ax(t)</a:t>
            </a:r>
            <a:r>
              <a:rPr lang="en-US" sz="2800" dirty="0"/>
              <a:t> is simply multiplying </a:t>
            </a:r>
            <a:r>
              <a:rPr lang="en-US" sz="2800" b="1" dirty="0">
                <a:solidFill>
                  <a:srgbClr val="FF0000"/>
                </a:solidFill>
              </a:rPr>
              <a:t>x(t)</a:t>
            </a:r>
            <a:r>
              <a:rPr lang="en-US" sz="2800" dirty="0"/>
              <a:t> with a constant signal </a:t>
            </a:r>
            <a:r>
              <a:rPr lang="en-US" sz="2800" b="1" dirty="0">
                <a:solidFill>
                  <a:srgbClr val="FF0000"/>
                </a:solidFill>
              </a:rPr>
              <a:t>a</a:t>
            </a:r>
            <a:r>
              <a:rPr lang="en-US" sz="2800" dirty="0"/>
              <a:t>. However, a rather different operation is obtained when one scales the time domain. Namely, the signal </a:t>
            </a:r>
            <a:r>
              <a:rPr lang="en-US" sz="2800" b="1" dirty="0">
                <a:solidFill>
                  <a:srgbClr val="FF0000"/>
                </a:solidFill>
              </a:rPr>
              <a:t>x(at)</a:t>
            </a:r>
            <a:r>
              <a:rPr lang="en-US" sz="2800" dirty="0"/>
              <a:t> is like the original signal, but with the time axis compressed or stretched (depending on whether </a:t>
            </a:r>
            <a:r>
              <a:rPr lang="en-US" sz="2800" b="1" dirty="0">
                <a:solidFill>
                  <a:srgbClr val="FF0000"/>
                </a:solidFill>
              </a:rPr>
              <a:t>a &gt; 1 </a:t>
            </a:r>
            <a:r>
              <a:rPr lang="en-US" sz="2800" dirty="0"/>
              <a:t>or </a:t>
            </a:r>
            <a:r>
              <a:rPr lang="en-US" sz="2800" b="1" dirty="0">
                <a:solidFill>
                  <a:srgbClr val="FF0000"/>
                </a:solidFill>
              </a:rPr>
              <a:t>a &lt; 1</a:t>
            </a:r>
            <a:r>
              <a:rPr lang="en-US" sz="2800" dirty="0"/>
              <a:t>). For negative values of</a:t>
            </a:r>
            <a:r>
              <a:rPr lang="en-US" sz="2800" b="1" dirty="0">
                <a:solidFill>
                  <a:srgbClr val="FF0000"/>
                </a:solidFill>
              </a:rPr>
              <a:t> a</a:t>
            </a:r>
            <a:r>
              <a:rPr lang="en-US" sz="2800" dirty="0"/>
              <a:t>, the signal is “flipped” (or “reflected”) about the range axis, in addition to any compression or stretching. </a:t>
            </a:r>
          </a:p>
        </p:txBody>
      </p:sp>
      <p:sp>
        <p:nvSpPr>
          <p:cNvPr id="5" name="Title 3"/>
          <p:cNvSpPr>
            <a:spLocks noGrp="1"/>
          </p:cNvSpPr>
          <p:nvPr>
            <p:ph type="title"/>
          </p:nvPr>
        </p:nvSpPr>
        <p:spPr>
          <a:xfrm>
            <a:off x="0" y="-99392"/>
            <a:ext cx="9144000" cy="683568"/>
          </a:xfrm>
        </p:spPr>
        <p:txBody>
          <a:bodyPr>
            <a:normAutofit fontScale="90000"/>
          </a:bodyPr>
          <a:lstStyle/>
          <a:p>
            <a:r>
              <a:rPr lang="en-US" b="1" dirty="0"/>
              <a:t>Some Basic Signal Operations</a:t>
            </a:r>
            <a:endParaRPr lang="en-GB" b="1" dirty="0"/>
          </a:p>
        </p:txBody>
      </p:sp>
    </p:spTree>
    <p:extLst>
      <p:ext uri="{BB962C8B-B14F-4D97-AF65-F5344CB8AC3E}">
        <p14:creationId xmlns:p14="http://schemas.microsoft.com/office/powerpoint/2010/main" val="24709650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Номер слайда 2"/>
          <p:cNvSpPr>
            <a:spLocks noGrp="1"/>
          </p:cNvSpPr>
          <p:nvPr>
            <p:ph type="sldNum" sz="quarter" idx="12"/>
          </p:nvPr>
        </p:nvSpPr>
        <p:spPr/>
        <p:txBody>
          <a:bodyPr/>
          <a:lstStyle/>
          <a:p>
            <a:fld id="{7A0D5CAB-8BF0-4EA3-BAE4-9835C852A49B}" type="slidenum">
              <a:rPr lang="en-GB" smtClean="0"/>
              <a:pPr/>
              <a:t>19</a:t>
            </a:fld>
            <a:endParaRPr lang="en-GB" dirty="0"/>
          </a:p>
        </p:txBody>
      </p:sp>
      <p:sp>
        <p:nvSpPr>
          <p:cNvPr id="4" name="Прямоугольник 3"/>
          <p:cNvSpPr/>
          <p:nvPr/>
        </p:nvSpPr>
        <p:spPr>
          <a:xfrm>
            <a:off x="0" y="404664"/>
            <a:ext cx="9144000" cy="6201698"/>
          </a:xfrm>
          <a:prstGeom prst="rect">
            <a:avLst/>
          </a:prstGeom>
        </p:spPr>
        <p:txBody>
          <a:bodyPr wrap="square">
            <a:spAutoFit/>
          </a:bodyPr>
          <a:lstStyle/>
          <a:p>
            <a:pPr algn="just">
              <a:spcAft>
                <a:spcPts val="600"/>
              </a:spcAft>
            </a:pPr>
            <a:r>
              <a:rPr lang="en-US" sz="2800" dirty="0" smtClean="0"/>
              <a:t>For </a:t>
            </a:r>
            <a:r>
              <a:rPr lang="en-US" sz="2800" dirty="0"/>
              <a:t>some functions, the reflection about the range axis leaves the function unchanged, that is, the signal is symmetric about the range axis. Formally, the property required for this is </a:t>
            </a:r>
            <a:r>
              <a:rPr lang="en-US" sz="2800" b="1" dirty="0">
                <a:solidFill>
                  <a:srgbClr val="FF0000"/>
                </a:solidFill>
              </a:rPr>
              <a:t>x(−t) = x(t) </a:t>
            </a:r>
            <a:r>
              <a:rPr lang="en-US" sz="2800" dirty="0"/>
              <a:t>for all </a:t>
            </a:r>
            <a:r>
              <a:rPr lang="en-US" sz="2800" b="1" dirty="0">
                <a:solidFill>
                  <a:srgbClr val="FF0000"/>
                </a:solidFill>
              </a:rPr>
              <a:t>t</a:t>
            </a:r>
            <a:r>
              <a:rPr lang="en-US" sz="2800" dirty="0"/>
              <a:t>. Such functions are called </a:t>
            </a:r>
            <a:r>
              <a:rPr lang="en-US" sz="2800" u="sng" dirty="0"/>
              <a:t>even</a:t>
            </a:r>
            <a:r>
              <a:rPr lang="en-US" sz="2800" dirty="0"/>
              <a:t>. A related notion is that of an </a:t>
            </a:r>
            <a:r>
              <a:rPr lang="en-US" sz="2800" u="sng" dirty="0"/>
              <a:t>odd</a:t>
            </a:r>
            <a:r>
              <a:rPr lang="en-US" sz="2800" dirty="0"/>
              <a:t> function, for which </a:t>
            </a:r>
            <a:r>
              <a:rPr lang="en-US" sz="2800" b="1" dirty="0">
                <a:solidFill>
                  <a:srgbClr val="FF0000"/>
                </a:solidFill>
              </a:rPr>
              <a:t>x(−t) = −x(t)</a:t>
            </a:r>
            <a:r>
              <a:rPr lang="en-US" sz="2800" dirty="0"/>
              <a:t>. These functions are said to be symmetric about the origin, meaning that they remain unchanged if they are first reflected about the range axis and then reflected about the domain </a:t>
            </a:r>
            <a:r>
              <a:rPr lang="en-US" sz="2800" dirty="0" smtClean="0"/>
              <a:t>axis.</a:t>
            </a:r>
          </a:p>
          <a:p>
            <a:pPr algn="just">
              <a:spcAft>
                <a:spcPts val="600"/>
              </a:spcAft>
            </a:pPr>
            <a:r>
              <a:rPr lang="en-US" sz="2800" dirty="0" smtClean="0"/>
              <a:t>The </a:t>
            </a:r>
            <a:r>
              <a:rPr lang="en-US" sz="2800" dirty="0"/>
              <a:t>signal </a:t>
            </a:r>
            <a:r>
              <a:rPr lang="en-US" sz="2800" b="1" dirty="0">
                <a:solidFill>
                  <a:srgbClr val="FF0000"/>
                </a:solidFill>
              </a:rPr>
              <a:t>x(y(t)) </a:t>
            </a:r>
            <a:r>
              <a:rPr lang="en-US" sz="2800" dirty="0"/>
              <a:t>is called the </a:t>
            </a:r>
            <a:r>
              <a:rPr lang="en-US" sz="2800" u="sng" dirty="0"/>
              <a:t>composition</a:t>
            </a:r>
            <a:r>
              <a:rPr lang="en-US" sz="2800" dirty="0"/>
              <a:t> of the two functions </a:t>
            </a:r>
            <a:r>
              <a:rPr lang="en-US" sz="2800" b="1" dirty="0">
                <a:solidFill>
                  <a:srgbClr val="FF0000"/>
                </a:solidFill>
              </a:rPr>
              <a:t>x(·) </a:t>
            </a:r>
            <a:r>
              <a:rPr lang="en-US" sz="2800" dirty="0"/>
              <a:t>and </a:t>
            </a:r>
            <a:r>
              <a:rPr lang="en-US" sz="2800" b="1" dirty="0">
                <a:solidFill>
                  <a:srgbClr val="FF0000"/>
                </a:solidFill>
              </a:rPr>
              <a:t>y(·)</a:t>
            </a:r>
            <a:r>
              <a:rPr lang="en-US" sz="2800" dirty="0"/>
              <a:t>. For each </a:t>
            </a:r>
            <a:r>
              <a:rPr lang="en-US" sz="2800" b="1" dirty="0">
                <a:solidFill>
                  <a:srgbClr val="FF0000"/>
                </a:solidFill>
              </a:rPr>
              <a:t>t</a:t>
            </a:r>
            <a:r>
              <a:rPr lang="en-US" sz="2800" dirty="0"/>
              <a:t>, it denotes the operation of taking the value </a:t>
            </a:r>
            <a:r>
              <a:rPr lang="en-US" sz="2800" b="1" dirty="0">
                <a:solidFill>
                  <a:srgbClr val="FF0000"/>
                </a:solidFill>
              </a:rPr>
              <a:t>y(t) </a:t>
            </a:r>
            <a:r>
              <a:rPr lang="en-US" sz="2800" dirty="0"/>
              <a:t>and evaluating </a:t>
            </a:r>
            <a:r>
              <a:rPr lang="en-US" sz="2800" b="1" dirty="0">
                <a:solidFill>
                  <a:srgbClr val="FF0000"/>
                </a:solidFill>
              </a:rPr>
              <a:t>x(·) </a:t>
            </a:r>
            <a:r>
              <a:rPr lang="en-US" sz="2800" dirty="0"/>
              <a:t>at the time </a:t>
            </a:r>
            <a:r>
              <a:rPr lang="en-US" sz="2800" b="1" dirty="0">
                <a:solidFill>
                  <a:srgbClr val="FF0000"/>
                </a:solidFill>
              </a:rPr>
              <a:t>y(t)</a:t>
            </a:r>
            <a:r>
              <a:rPr lang="en-US" sz="2800" dirty="0"/>
              <a:t>. Of course, we can get a very different result if we reverse the order and consider </a:t>
            </a:r>
            <a:r>
              <a:rPr lang="en-US" sz="2800" b="1" dirty="0">
                <a:solidFill>
                  <a:srgbClr val="FF0000"/>
                </a:solidFill>
              </a:rPr>
              <a:t>y(x(t))</a:t>
            </a:r>
            <a:r>
              <a:rPr lang="en-US" sz="2800" dirty="0"/>
              <a:t>. One other operation that is extremely useful is known as convolution. </a:t>
            </a:r>
          </a:p>
        </p:txBody>
      </p:sp>
      <p:sp>
        <p:nvSpPr>
          <p:cNvPr id="5" name="Title 3"/>
          <p:cNvSpPr>
            <a:spLocks noGrp="1"/>
          </p:cNvSpPr>
          <p:nvPr>
            <p:ph type="title"/>
          </p:nvPr>
        </p:nvSpPr>
        <p:spPr>
          <a:xfrm>
            <a:off x="0" y="-99392"/>
            <a:ext cx="9144000" cy="683568"/>
          </a:xfrm>
        </p:spPr>
        <p:txBody>
          <a:bodyPr>
            <a:normAutofit fontScale="90000"/>
          </a:bodyPr>
          <a:lstStyle/>
          <a:p>
            <a:r>
              <a:rPr lang="en-US" b="1" dirty="0"/>
              <a:t>Some Basic Signal Operations</a:t>
            </a:r>
            <a:endParaRPr lang="en-GB" b="1" dirty="0"/>
          </a:p>
        </p:txBody>
      </p:sp>
    </p:spTree>
    <p:extLst>
      <p:ext uri="{BB962C8B-B14F-4D97-AF65-F5344CB8AC3E}">
        <p14:creationId xmlns:p14="http://schemas.microsoft.com/office/powerpoint/2010/main" val="152962706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Номер слайда 2"/>
          <p:cNvSpPr>
            <a:spLocks noGrp="1"/>
          </p:cNvSpPr>
          <p:nvPr>
            <p:ph type="sldNum" sz="quarter" idx="12"/>
          </p:nvPr>
        </p:nvSpPr>
        <p:spPr/>
        <p:txBody>
          <a:bodyPr/>
          <a:lstStyle/>
          <a:p>
            <a:fld id="{7A0D5CAB-8BF0-4EA3-BAE4-9835C852A49B}" type="slidenum">
              <a:rPr lang="en-GB" smtClean="0"/>
              <a:pPr/>
              <a:t>20</a:t>
            </a:fld>
            <a:endParaRPr lang="en-GB" dirty="0"/>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536" y="476672"/>
            <a:ext cx="8421191" cy="637443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Title 3"/>
          <p:cNvSpPr txBox="1">
            <a:spLocks/>
          </p:cNvSpPr>
          <p:nvPr/>
        </p:nvSpPr>
        <p:spPr>
          <a:xfrm>
            <a:off x="0" y="-99392"/>
            <a:ext cx="9144000" cy="683568"/>
          </a:xfrm>
          <a:prstGeom prst="rect">
            <a:avLst/>
          </a:prstGeom>
        </p:spPr>
        <p:txBody>
          <a:bodyPr vert="horz" lIns="91440" tIns="45720" rIns="91440" bIns="45720" rtlCol="0" anchor="ctr">
            <a:normAutofit fontScale="90000" lnSpcReduction="1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b="1" smtClean="0"/>
              <a:t>Some Basic Signal Operations</a:t>
            </a:r>
            <a:endParaRPr lang="en-GB" b="1" dirty="0"/>
          </a:p>
        </p:txBody>
      </p:sp>
    </p:spTree>
    <p:extLst>
      <p:ext uri="{BB962C8B-B14F-4D97-AF65-F5344CB8AC3E}">
        <p14:creationId xmlns:p14="http://schemas.microsoft.com/office/powerpoint/2010/main" val="35604421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Номер слайда 2"/>
          <p:cNvSpPr>
            <a:spLocks noGrp="1"/>
          </p:cNvSpPr>
          <p:nvPr>
            <p:ph type="sldNum" sz="quarter" idx="12"/>
          </p:nvPr>
        </p:nvSpPr>
        <p:spPr>
          <a:xfrm>
            <a:off x="6974904" y="6376243"/>
            <a:ext cx="2133600" cy="365125"/>
          </a:xfrm>
        </p:spPr>
        <p:txBody>
          <a:bodyPr/>
          <a:lstStyle/>
          <a:p>
            <a:fld id="{7A0D5CAB-8BF0-4EA3-BAE4-9835C852A49B}" type="slidenum">
              <a:rPr lang="en-GB" smtClean="0"/>
              <a:pPr/>
              <a:t>21</a:t>
            </a:fld>
            <a:endParaRPr lang="en-GB" dirty="0"/>
          </a:p>
        </p:txBody>
      </p:sp>
      <p:sp>
        <p:nvSpPr>
          <p:cNvPr id="8" name="Title 3"/>
          <p:cNvSpPr txBox="1">
            <a:spLocks/>
          </p:cNvSpPr>
          <p:nvPr/>
        </p:nvSpPr>
        <p:spPr>
          <a:xfrm>
            <a:off x="0" y="-99392"/>
            <a:ext cx="9144000" cy="683568"/>
          </a:xfrm>
          <a:prstGeom prst="rect">
            <a:avLst/>
          </a:prstGeom>
        </p:spPr>
        <p:txBody>
          <a:bodyPr vert="horz" lIns="91440" tIns="45720" rIns="91440" bIns="45720" rtlCol="0" anchor="ctr">
            <a:normAutofit fontScale="90000" lnSpcReduction="1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b="1" smtClean="0"/>
              <a:t>Some Basic Signal Operations</a:t>
            </a:r>
            <a:endParaRPr lang="en-GB" b="1" dirty="0"/>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8934" y="476672"/>
            <a:ext cx="8161498" cy="621670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61052261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Номер слайда 2"/>
          <p:cNvSpPr>
            <a:spLocks noGrp="1"/>
          </p:cNvSpPr>
          <p:nvPr>
            <p:ph type="sldNum" sz="quarter" idx="12"/>
          </p:nvPr>
        </p:nvSpPr>
        <p:spPr/>
        <p:txBody>
          <a:bodyPr/>
          <a:lstStyle/>
          <a:p>
            <a:fld id="{7A0D5CAB-8BF0-4EA3-BAE4-9835C852A49B}" type="slidenum">
              <a:rPr lang="en-GB" smtClean="0"/>
              <a:pPr/>
              <a:t>22</a:t>
            </a:fld>
            <a:endParaRPr lang="en-GB" dirty="0"/>
          </a:p>
        </p:txBody>
      </p:sp>
      <p:sp>
        <p:nvSpPr>
          <p:cNvPr id="4" name="Прямоугольник 3"/>
          <p:cNvSpPr/>
          <p:nvPr/>
        </p:nvSpPr>
        <p:spPr>
          <a:xfrm>
            <a:off x="0" y="332656"/>
            <a:ext cx="9144000" cy="6555641"/>
          </a:xfrm>
          <a:prstGeom prst="rect">
            <a:avLst/>
          </a:prstGeom>
        </p:spPr>
        <p:txBody>
          <a:bodyPr wrap="square">
            <a:spAutoFit/>
          </a:bodyPr>
          <a:lstStyle/>
          <a:p>
            <a:pPr algn="just">
              <a:spcAft>
                <a:spcPts val="600"/>
              </a:spcAft>
            </a:pPr>
            <a:r>
              <a:rPr lang="en-US" sz="2800" dirty="0"/>
              <a:t>In many applications desired signals are subject to various types of degradations. These degradations can arise from a variety of sources such as limitations of the sensing device, random and/or </a:t>
            </a:r>
            <a:r>
              <a:rPr lang="en-US" sz="2800" dirty="0" err="1"/>
              <a:t>unmodeled</a:t>
            </a:r>
            <a:r>
              <a:rPr lang="en-US" sz="2800" dirty="0"/>
              <a:t> fluctuations of underlying physical processes, or environmental conditions during sensing, transmission, reception, or storage of the data. The term </a:t>
            </a:r>
            <a:r>
              <a:rPr lang="en-US" sz="2800" u="sng" dirty="0"/>
              <a:t>noise</a:t>
            </a:r>
            <a:r>
              <a:rPr lang="en-US" sz="2800" dirty="0"/>
              <a:t> is typically used to describe a wide range of </a:t>
            </a:r>
            <a:r>
              <a:rPr lang="en-US" sz="2800" dirty="0" smtClean="0"/>
              <a:t>degradations. It </a:t>
            </a:r>
            <a:r>
              <a:rPr lang="en-US" sz="2800" dirty="0"/>
              <a:t>is often useful to try and model certain properties of the noise. One widely used model is to assume that the original (desired) signal is corrupted by </a:t>
            </a:r>
            <a:r>
              <a:rPr lang="en-US" sz="2800" u="sng" dirty="0"/>
              <a:t>additive noise</a:t>
            </a:r>
            <a:r>
              <a:rPr lang="en-US" sz="2800" dirty="0"/>
              <a:t>, that is, by adding another unwanted signal. Of course, if we knew the noise signal that was added, we could simply subtract it off to get back the original signal, and the noise would no longer be an issue. Unfortunately, we usually do not have such detailed knowledge of the noise signal.</a:t>
            </a:r>
          </a:p>
        </p:txBody>
      </p:sp>
      <p:sp>
        <p:nvSpPr>
          <p:cNvPr id="5" name="Title 3"/>
          <p:cNvSpPr>
            <a:spLocks noGrp="1"/>
          </p:cNvSpPr>
          <p:nvPr>
            <p:ph type="title"/>
          </p:nvPr>
        </p:nvSpPr>
        <p:spPr>
          <a:xfrm>
            <a:off x="0" y="-171400"/>
            <a:ext cx="9144000" cy="683568"/>
          </a:xfrm>
        </p:spPr>
        <p:txBody>
          <a:bodyPr>
            <a:normAutofit fontScale="90000"/>
          </a:bodyPr>
          <a:lstStyle/>
          <a:p>
            <a:r>
              <a:rPr lang="en-US" b="1" dirty="0"/>
              <a:t>N</a:t>
            </a:r>
            <a:r>
              <a:rPr lang="en-US" b="1" dirty="0" smtClean="0"/>
              <a:t>oise</a:t>
            </a:r>
            <a:endParaRPr lang="en-GB" b="1" dirty="0"/>
          </a:p>
        </p:txBody>
      </p:sp>
    </p:spTree>
    <p:extLst>
      <p:ext uri="{BB962C8B-B14F-4D97-AF65-F5344CB8AC3E}">
        <p14:creationId xmlns:p14="http://schemas.microsoft.com/office/powerpoint/2010/main" val="409456453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Номер слайда 2"/>
          <p:cNvSpPr>
            <a:spLocks noGrp="1"/>
          </p:cNvSpPr>
          <p:nvPr>
            <p:ph type="sldNum" sz="quarter" idx="12"/>
          </p:nvPr>
        </p:nvSpPr>
        <p:spPr/>
        <p:txBody>
          <a:bodyPr/>
          <a:lstStyle/>
          <a:p>
            <a:fld id="{7A0D5CAB-8BF0-4EA3-BAE4-9835C852A49B}" type="slidenum">
              <a:rPr lang="en-GB" smtClean="0"/>
              <a:pPr/>
              <a:t>23</a:t>
            </a:fld>
            <a:endParaRPr lang="en-GB" dirty="0"/>
          </a:p>
        </p:txBody>
      </p:sp>
      <p:sp>
        <p:nvSpPr>
          <p:cNvPr id="4" name="Прямоугольник 3"/>
          <p:cNvSpPr/>
          <p:nvPr/>
        </p:nvSpPr>
        <p:spPr>
          <a:xfrm>
            <a:off x="0" y="757148"/>
            <a:ext cx="9144000" cy="4832092"/>
          </a:xfrm>
          <a:prstGeom prst="rect">
            <a:avLst/>
          </a:prstGeom>
        </p:spPr>
        <p:txBody>
          <a:bodyPr wrap="square">
            <a:spAutoFit/>
          </a:bodyPr>
          <a:lstStyle/>
          <a:p>
            <a:pPr algn="just">
              <a:spcAft>
                <a:spcPts val="600"/>
              </a:spcAft>
            </a:pPr>
            <a:r>
              <a:rPr lang="en-US" sz="2800" dirty="0"/>
              <a:t>More realistically, we might know (or assume) that the noise satisfies certain properties without knowing the exact values of the noise signal itself. It is very common to model the noise as random, and assume that we know something about the distribution of the noise. For example, we might assume that the noise is randomly (uniformly) distributed over some interval, or that it has a Gaussian (normal) distribution with a known mean and variance. Robustness to effects of noise can be a major design consideration for certain systems. This can be one reason why for many applications a digital system might be preferred over an analog one. </a:t>
            </a:r>
          </a:p>
        </p:txBody>
      </p:sp>
      <p:sp>
        <p:nvSpPr>
          <p:cNvPr id="5" name="Title 3"/>
          <p:cNvSpPr>
            <a:spLocks noGrp="1"/>
          </p:cNvSpPr>
          <p:nvPr>
            <p:ph type="title"/>
          </p:nvPr>
        </p:nvSpPr>
        <p:spPr>
          <a:xfrm>
            <a:off x="0" y="-171400"/>
            <a:ext cx="9144000" cy="683568"/>
          </a:xfrm>
        </p:spPr>
        <p:txBody>
          <a:bodyPr>
            <a:normAutofit fontScale="90000"/>
          </a:bodyPr>
          <a:lstStyle/>
          <a:p>
            <a:r>
              <a:rPr lang="en-US" b="1" dirty="0"/>
              <a:t>N</a:t>
            </a:r>
            <a:r>
              <a:rPr lang="en-US" b="1" dirty="0" smtClean="0"/>
              <a:t>oise</a:t>
            </a:r>
            <a:endParaRPr lang="en-GB" b="1" dirty="0"/>
          </a:p>
        </p:txBody>
      </p:sp>
    </p:spTree>
    <p:extLst>
      <p:ext uri="{BB962C8B-B14F-4D97-AF65-F5344CB8AC3E}">
        <p14:creationId xmlns:p14="http://schemas.microsoft.com/office/powerpoint/2010/main" val="347234646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Номер слайда 2"/>
          <p:cNvSpPr>
            <a:spLocks noGrp="1"/>
          </p:cNvSpPr>
          <p:nvPr>
            <p:ph type="sldNum" sz="quarter" idx="12"/>
          </p:nvPr>
        </p:nvSpPr>
        <p:spPr/>
        <p:txBody>
          <a:bodyPr/>
          <a:lstStyle/>
          <a:p>
            <a:fld id="{7A0D5CAB-8BF0-4EA3-BAE4-9835C852A49B}" type="slidenum">
              <a:rPr lang="en-GB" smtClean="0"/>
              <a:pPr/>
              <a:t>24</a:t>
            </a:fld>
            <a:endParaRPr lang="en-GB" dirty="0"/>
          </a:p>
        </p:txBody>
      </p:sp>
      <p:sp>
        <p:nvSpPr>
          <p:cNvPr id="4" name="Прямоугольник 3"/>
          <p:cNvSpPr/>
          <p:nvPr/>
        </p:nvSpPr>
        <p:spPr>
          <a:xfrm>
            <a:off x="0" y="332656"/>
            <a:ext cx="9144000" cy="6509474"/>
          </a:xfrm>
          <a:prstGeom prst="rect">
            <a:avLst/>
          </a:prstGeom>
        </p:spPr>
        <p:txBody>
          <a:bodyPr wrap="square">
            <a:spAutoFit/>
          </a:bodyPr>
          <a:lstStyle/>
          <a:p>
            <a:pPr algn="just">
              <a:spcAft>
                <a:spcPts val="600"/>
              </a:spcAft>
            </a:pPr>
            <a:r>
              <a:rPr lang="en-US" sz="2800" dirty="0" smtClean="0"/>
              <a:t>Perhaps </a:t>
            </a:r>
            <a:r>
              <a:rPr lang="en-US" sz="2800" dirty="0"/>
              <a:t>the most basic and frequently used signal is a sinusoid defined </a:t>
            </a:r>
            <a:r>
              <a:rPr lang="en-US" sz="2800" dirty="0" smtClean="0"/>
              <a:t>by</a:t>
            </a:r>
          </a:p>
          <a:p>
            <a:pPr algn="ctr">
              <a:spcAft>
                <a:spcPts val="600"/>
              </a:spcAft>
            </a:pPr>
            <a:r>
              <a:rPr lang="en-US" sz="2800" b="1" dirty="0">
                <a:solidFill>
                  <a:srgbClr val="FF0000"/>
                </a:solidFill>
              </a:rPr>
              <a:t>x(t) = A sin(</a:t>
            </a:r>
            <a:r>
              <a:rPr lang="el-GR" sz="2800" b="1" dirty="0">
                <a:solidFill>
                  <a:srgbClr val="FF0000"/>
                </a:solidFill>
              </a:rPr>
              <a:t>ω</a:t>
            </a:r>
            <a:r>
              <a:rPr lang="en-US" sz="2800" b="1" dirty="0">
                <a:solidFill>
                  <a:srgbClr val="FF0000"/>
                </a:solidFill>
              </a:rPr>
              <a:t>t</a:t>
            </a:r>
            <a:r>
              <a:rPr lang="en-US" sz="2800" b="1" dirty="0" smtClean="0">
                <a:solidFill>
                  <a:srgbClr val="FF0000"/>
                </a:solidFill>
              </a:rPr>
              <a:t>)</a:t>
            </a:r>
          </a:p>
          <a:p>
            <a:pPr algn="just">
              <a:spcAft>
                <a:spcPts val="600"/>
              </a:spcAft>
            </a:pPr>
            <a:r>
              <a:rPr lang="en-US" sz="2800" dirty="0"/>
              <a:t>Here </a:t>
            </a:r>
            <a:r>
              <a:rPr lang="en-US" sz="2800" b="1" dirty="0">
                <a:solidFill>
                  <a:srgbClr val="FF0000"/>
                </a:solidFill>
              </a:rPr>
              <a:t>A</a:t>
            </a:r>
            <a:r>
              <a:rPr lang="en-US" sz="2800" dirty="0"/>
              <a:t> is the amplitude, and </a:t>
            </a:r>
            <a:r>
              <a:rPr lang="en-US" sz="2800" b="1" dirty="0">
                <a:solidFill>
                  <a:srgbClr val="FF0000"/>
                </a:solidFill>
              </a:rPr>
              <a:t>ω</a:t>
            </a:r>
            <a:r>
              <a:rPr lang="en-US" sz="2800" dirty="0"/>
              <a:t> is the radian frequency. The units of </a:t>
            </a:r>
            <a:r>
              <a:rPr lang="en-US" sz="2800" b="1" dirty="0">
                <a:solidFill>
                  <a:srgbClr val="FF0000"/>
                </a:solidFill>
              </a:rPr>
              <a:t>ω</a:t>
            </a:r>
            <a:r>
              <a:rPr lang="en-US" sz="2800" dirty="0"/>
              <a:t> are radians/sec so that when multiplied by time </a:t>
            </a:r>
            <a:r>
              <a:rPr lang="en-US" sz="2800" b="1" dirty="0">
                <a:solidFill>
                  <a:srgbClr val="FF0000"/>
                </a:solidFill>
              </a:rPr>
              <a:t>t</a:t>
            </a:r>
            <a:r>
              <a:rPr lang="en-US" sz="2800" dirty="0"/>
              <a:t> (in sec) we get radians. An equivalent form for the sinusoid that is often used </a:t>
            </a:r>
            <a:r>
              <a:rPr lang="en-US" sz="2800" dirty="0" smtClean="0"/>
              <a:t>is</a:t>
            </a:r>
          </a:p>
          <a:p>
            <a:pPr algn="ctr">
              <a:spcAft>
                <a:spcPts val="600"/>
              </a:spcAft>
            </a:pPr>
            <a:r>
              <a:rPr lang="en-US" sz="2800" b="1" dirty="0">
                <a:solidFill>
                  <a:srgbClr val="FF0000"/>
                </a:solidFill>
              </a:rPr>
              <a:t>x(t) = A sin(2</a:t>
            </a:r>
            <a:r>
              <a:rPr lang="el-GR" sz="2800" b="1" dirty="0">
                <a:solidFill>
                  <a:srgbClr val="FF0000"/>
                </a:solidFill>
              </a:rPr>
              <a:t>π</a:t>
            </a:r>
            <a:r>
              <a:rPr lang="en-US" sz="2800" b="1" dirty="0" err="1" smtClean="0">
                <a:solidFill>
                  <a:srgbClr val="FF0000"/>
                </a:solidFill>
              </a:rPr>
              <a:t>ft</a:t>
            </a:r>
            <a:r>
              <a:rPr lang="en-US" sz="2800" b="1" dirty="0" smtClean="0">
                <a:solidFill>
                  <a:srgbClr val="FF0000"/>
                </a:solidFill>
              </a:rPr>
              <a:t>)</a:t>
            </a:r>
            <a:r>
              <a:rPr lang="en-US" sz="2800" dirty="0" smtClean="0"/>
              <a:t>.</a:t>
            </a:r>
          </a:p>
          <a:p>
            <a:pPr algn="just">
              <a:spcAft>
                <a:spcPts val="600"/>
              </a:spcAft>
            </a:pPr>
            <a:r>
              <a:rPr lang="en-US" sz="2800" dirty="0"/>
              <a:t>The frequency </a:t>
            </a:r>
            <a:r>
              <a:rPr lang="en-US" sz="2800" b="1" dirty="0">
                <a:solidFill>
                  <a:srgbClr val="FF0000"/>
                </a:solidFill>
              </a:rPr>
              <a:t>f</a:t>
            </a:r>
            <a:r>
              <a:rPr lang="en-US" sz="2800" dirty="0"/>
              <a:t> is in units of Hertz (abbreviated Hz) which is sec</a:t>
            </a:r>
            <a:r>
              <a:rPr lang="en-US" sz="2800" baseline="30000" dirty="0"/>
              <a:t>−</a:t>
            </a:r>
            <a:r>
              <a:rPr lang="en-US" sz="2800" baseline="30000" dirty="0" smtClean="0"/>
              <a:t>1</a:t>
            </a:r>
            <a:r>
              <a:rPr lang="en-US" sz="2800" dirty="0" smtClean="0"/>
              <a:t>, </a:t>
            </a:r>
            <a:r>
              <a:rPr lang="en-US" sz="2800" dirty="0"/>
              <a:t>or often called cycles per second. Of course, </a:t>
            </a:r>
            <a:r>
              <a:rPr lang="en-US" sz="2800" b="1" dirty="0">
                <a:solidFill>
                  <a:srgbClr val="FF0000"/>
                </a:solidFill>
              </a:rPr>
              <a:t>f</a:t>
            </a:r>
            <a:r>
              <a:rPr lang="en-US" sz="2800" dirty="0"/>
              <a:t> and </a:t>
            </a:r>
            <a:r>
              <a:rPr lang="en-US" sz="2800" b="1" dirty="0">
                <a:solidFill>
                  <a:srgbClr val="FF0000"/>
                </a:solidFill>
              </a:rPr>
              <a:t>ω</a:t>
            </a:r>
            <a:r>
              <a:rPr lang="en-US" sz="2800" dirty="0"/>
              <a:t> are related by </a:t>
            </a:r>
            <a:r>
              <a:rPr lang="en-US" sz="2800" b="1" dirty="0">
                <a:solidFill>
                  <a:srgbClr val="FF0000"/>
                </a:solidFill>
              </a:rPr>
              <a:t>ω = 2πf</a:t>
            </a:r>
            <a:r>
              <a:rPr lang="en-US" sz="2800" dirty="0"/>
              <a:t>. </a:t>
            </a:r>
            <a:r>
              <a:rPr lang="en-US" sz="2800" dirty="0" smtClean="0"/>
              <a:t>Also, it’s </a:t>
            </a:r>
            <a:r>
              <a:rPr lang="en-US" sz="2800" dirty="0"/>
              <a:t>clear that </a:t>
            </a:r>
            <a:r>
              <a:rPr lang="en-US" sz="2800" dirty="0" smtClean="0"/>
              <a:t>since</a:t>
            </a:r>
            <a:br>
              <a:rPr lang="en-US" sz="2800" dirty="0" smtClean="0"/>
            </a:br>
            <a:r>
              <a:rPr lang="en-US" sz="2800" b="1" dirty="0" smtClean="0">
                <a:solidFill>
                  <a:srgbClr val="FF0000"/>
                </a:solidFill>
              </a:rPr>
              <a:t>sin(θ </a:t>
            </a:r>
            <a:r>
              <a:rPr lang="en-US" sz="2800" b="1" dirty="0">
                <a:solidFill>
                  <a:srgbClr val="FF0000"/>
                </a:solidFill>
              </a:rPr>
              <a:t>+ π/2) =</a:t>
            </a:r>
            <a:r>
              <a:rPr lang="en-US" sz="2800" dirty="0"/>
              <a:t> </a:t>
            </a:r>
            <a:r>
              <a:rPr lang="en-US" sz="2800" b="1" dirty="0">
                <a:solidFill>
                  <a:srgbClr val="FF0000"/>
                </a:solidFill>
              </a:rPr>
              <a:t>cos θ</a:t>
            </a:r>
            <a:r>
              <a:rPr lang="en-US" sz="2800" dirty="0"/>
              <a:t>, we could have equivalently written the sinusoid </a:t>
            </a:r>
            <a:r>
              <a:rPr lang="en-US" sz="2800" dirty="0" smtClean="0"/>
              <a:t>as</a:t>
            </a:r>
          </a:p>
          <a:p>
            <a:pPr algn="ctr">
              <a:spcAft>
                <a:spcPts val="600"/>
              </a:spcAft>
            </a:pPr>
            <a:r>
              <a:rPr lang="en-US" sz="2800" b="1" dirty="0" smtClean="0">
                <a:solidFill>
                  <a:srgbClr val="FF0000"/>
                </a:solidFill>
              </a:rPr>
              <a:t>x(t</a:t>
            </a:r>
            <a:r>
              <a:rPr lang="en-US" sz="2800" b="1" dirty="0">
                <a:solidFill>
                  <a:srgbClr val="FF0000"/>
                </a:solidFill>
              </a:rPr>
              <a:t>) = A cos(2πf t − π/2)</a:t>
            </a:r>
            <a:r>
              <a:rPr lang="en-US" sz="2800" dirty="0"/>
              <a:t>.</a:t>
            </a:r>
          </a:p>
        </p:txBody>
      </p:sp>
      <p:sp>
        <p:nvSpPr>
          <p:cNvPr id="5" name="Title 3"/>
          <p:cNvSpPr>
            <a:spLocks noGrp="1"/>
          </p:cNvSpPr>
          <p:nvPr>
            <p:ph type="title"/>
          </p:nvPr>
        </p:nvSpPr>
        <p:spPr>
          <a:xfrm>
            <a:off x="0" y="-171400"/>
            <a:ext cx="9144000" cy="683568"/>
          </a:xfrm>
        </p:spPr>
        <p:txBody>
          <a:bodyPr>
            <a:normAutofit fontScale="90000"/>
          </a:bodyPr>
          <a:lstStyle/>
          <a:p>
            <a:r>
              <a:rPr lang="en-US" b="1" dirty="0"/>
              <a:t>Some Common Signals</a:t>
            </a:r>
            <a:endParaRPr lang="en-GB" b="1" dirty="0"/>
          </a:p>
        </p:txBody>
      </p:sp>
    </p:spTree>
    <p:extLst>
      <p:ext uri="{BB962C8B-B14F-4D97-AF65-F5344CB8AC3E}">
        <p14:creationId xmlns:p14="http://schemas.microsoft.com/office/powerpoint/2010/main" val="139731830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Номер слайда 2"/>
          <p:cNvSpPr>
            <a:spLocks noGrp="1"/>
          </p:cNvSpPr>
          <p:nvPr>
            <p:ph type="sldNum" sz="quarter" idx="12"/>
          </p:nvPr>
        </p:nvSpPr>
        <p:spPr/>
        <p:txBody>
          <a:bodyPr/>
          <a:lstStyle/>
          <a:p>
            <a:fld id="{7A0D5CAB-8BF0-4EA3-BAE4-9835C852A49B}" type="slidenum">
              <a:rPr lang="en-GB" smtClean="0"/>
              <a:pPr/>
              <a:t>25</a:t>
            </a:fld>
            <a:endParaRPr lang="en-GB" dirty="0"/>
          </a:p>
        </p:txBody>
      </p:sp>
      <p:sp>
        <p:nvSpPr>
          <p:cNvPr id="4" name="Прямоугольник 3"/>
          <p:cNvSpPr/>
          <p:nvPr/>
        </p:nvSpPr>
        <p:spPr>
          <a:xfrm>
            <a:off x="0" y="332656"/>
            <a:ext cx="9144000" cy="2323713"/>
          </a:xfrm>
          <a:prstGeom prst="rect">
            <a:avLst/>
          </a:prstGeom>
        </p:spPr>
        <p:txBody>
          <a:bodyPr wrap="square">
            <a:spAutoFit/>
          </a:bodyPr>
          <a:lstStyle/>
          <a:p>
            <a:pPr algn="just">
              <a:spcAft>
                <a:spcPts val="600"/>
              </a:spcAft>
            </a:pPr>
            <a:r>
              <a:rPr lang="en-US" sz="2800" dirty="0"/>
              <a:t>Some other signals that we will use on occasion and therefore give special symbols to are the step function, ramp, square wave, triangle wave, and the </a:t>
            </a:r>
            <a:r>
              <a:rPr lang="en-US" sz="2800" dirty="0" err="1"/>
              <a:t>sinc</a:t>
            </a:r>
            <a:r>
              <a:rPr lang="en-US" sz="2800" dirty="0"/>
              <a:t> function (pronounced like “sink”). These signals are defined </a:t>
            </a:r>
            <a:r>
              <a:rPr lang="en-US" sz="2800" dirty="0" smtClean="0"/>
              <a:t>by</a:t>
            </a:r>
          </a:p>
          <a:p>
            <a:pPr algn="just">
              <a:spcAft>
                <a:spcPts val="600"/>
              </a:spcAft>
            </a:pPr>
            <a:endParaRPr lang="en-US" sz="2800" dirty="0"/>
          </a:p>
        </p:txBody>
      </p:sp>
      <p:sp>
        <p:nvSpPr>
          <p:cNvPr id="5" name="Title 3"/>
          <p:cNvSpPr>
            <a:spLocks noGrp="1"/>
          </p:cNvSpPr>
          <p:nvPr>
            <p:ph type="title"/>
          </p:nvPr>
        </p:nvSpPr>
        <p:spPr>
          <a:xfrm>
            <a:off x="0" y="-171400"/>
            <a:ext cx="9144000" cy="683568"/>
          </a:xfrm>
        </p:spPr>
        <p:txBody>
          <a:bodyPr>
            <a:normAutofit fontScale="90000"/>
          </a:bodyPr>
          <a:lstStyle/>
          <a:p>
            <a:r>
              <a:rPr lang="en-US" b="1" dirty="0"/>
              <a:t>Some Common Signals</a:t>
            </a:r>
            <a:endParaRPr lang="en-GB" b="1" dirty="0"/>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43867" y="2060848"/>
            <a:ext cx="4948413" cy="47865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49506956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71600" y="332656"/>
            <a:ext cx="7120657" cy="621056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Номер слайда 2"/>
          <p:cNvSpPr>
            <a:spLocks noGrp="1"/>
          </p:cNvSpPr>
          <p:nvPr>
            <p:ph type="sldNum" sz="quarter" idx="12"/>
          </p:nvPr>
        </p:nvSpPr>
        <p:spPr/>
        <p:txBody>
          <a:bodyPr/>
          <a:lstStyle/>
          <a:p>
            <a:fld id="{7A0D5CAB-8BF0-4EA3-BAE4-9835C852A49B}" type="slidenum">
              <a:rPr lang="en-GB" smtClean="0"/>
              <a:pPr/>
              <a:t>26</a:t>
            </a:fld>
            <a:endParaRPr lang="en-GB" dirty="0"/>
          </a:p>
        </p:txBody>
      </p:sp>
      <p:sp>
        <p:nvSpPr>
          <p:cNvPr id="5" name="Title 3"/>
          <p:cNvSpPr>
            <a:spLocks noGrp="1"/>
          </p:cNvSpPr>
          <p:nvPr>
            <p:ph type="title"/>
          </p:nvPr>
        </p:nvSpPr>
        <p:spPr>
          <a:xfrm>
            <a:off x="0" y="-171400"/>
            <a:ext cx="9144000" cy="683568"/>
          </a:xfrm>
        </p:spPr>
        <p:txBody>
          <a:bodyPr>
            <a:normAutofit fontScale="90000"/>
          </a:bodyPr>
          <a:lstStyle/>
          <a:p>
            <a:r>
              <a:rPr lang="en-US" b="1" dirty="0"/>
              <a:t>Some Common Signals</a:t>
            </a:r>
            <a:endParaRPr lang="en-GB" b="1" dirty="0"/>
          </a:p>
        </p:txBody>
      </p:sp>
      <p:sp>
        <p:nvSpPr>
          <p:cNvPr id="2" name="Прямоугольник 1"/>
          <p:cNvSpPr/>
          <p:nvPr/>
        </p:nvSpPr>
        <p:spPr>
          <a:xfrm>
            <a:off x="323528" y="6237312"/>
            <a:ext cx="7920880" cy="646331"/>
          </a:xfrm>
          <a:prstGeom prst="rect">
            <a:avLst/>
          </a:prstGeom>
        </p:spPr>
        <p:txBody>
          <a:bodyPr wrap="square">
            <a:spAutoFit/>
          </a:bodyPr>
          <a:lstStyle/>
          <a:p>
            <a:r>
              <a:rPr lang="en-US" dirty="0" smtClean="0"/>
              <a:t>(a) Step </a:t>
            </a:r>
            <a:r>
              <a:rPr lang="en-US" dirty="0"/>
              <a:t>function. (b) Ramp function. (c) Rectangle function</a:t>
            </a:r>
            <a:r>
              <a:rPr lang="en-US" dirty="0" smtClean="0"/>
              <a:t>.</a:t>
            </a:r>
          </a:p>
          <a:p>
            <a:r>
              <a:rPr lang="en-US" dirty="0" smtClean="0"/>
              <a:t>(</a:t>
            </a:r>
            <a:r>
              <a:rPr lang="en-US" dirty="0"/>
              <a:t>d) Triangle function. (e) </a:t>
            </a:r>
            <a:r>
              <a:rPr lang="en-US" dirty="0" err="1"/>
              <a:t>Sinc</a:t>
            </a:r>
            <a:r>
              <a:rPr lang="en-US" dirty="0"/>
              <a:t> function</a:t>
            </a:r>
            <a:endParaRPr lang="ru-RU" dirty="0"/>
          </a:p>
        </p:txBody>
      </p:sp>
    </p:spTree>
    <p:extLst>
      <p:ext uri="{BB962C8B-B14F-4D97-AF65-F5344CB8AC3E}">
        <p14:creationId xmlns:p14="http://schemas.microsoft.com/office/powerpoint/2010/main" val="2594315252"/>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GB" dirty="0" smtClean="0"/>
              <a:t>End of </a:t>
            </a:r>
            <a:r>
              <a:rPr lang="en-GB" dirty="0" smtClean="0"/>
              <a:t>Lecture-7</a:t>
            </a:r>
            <a:endParaRPr lang="en-GB" dirty="0"/>
          </a:p>
        </p:txBody>
      </p:sp>
      <p:sp>
        <p:nvSpPr>
          <p:cNvPr id="6" name="Slide Number Placeholder 5"/>
          <p:cNvSpPr>
            <a:spLocks noGrp="1"/>
          </p:cNvSpPr>
          <p:nvPr>
            <p:ph type="sldNum" sz="quarter" idx="12"/>
          </p:nvPr>
        </p:nvSpPr>
        <p:spPr/>
        <p:txBody>
          <a:bodyPr/>
          <a:lstStyle/>
          <a:p>
            <a:fld id="{7A0D5CAB-8BF0-4EA3-BAE4-9835C852A49B}" type="slidenum">
              <a:rPr lang="en-GB" smtClean="0"/>
              <a:pPr/>
              <a:t>27</a:t>
            </a:fld>
            <a:endParaRPr lang="en-GB"/>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Urban</Template>
  <TotalTime>6582</TotalTime>
  <Words>2248</Words>
  <Application>Microsoft Office PowerPoint</Application>
  <PresentationFormat>Экран (4:3)</PresentationFormat>
  <Paragraphs>124</Paragraphs>
  <Slides>27</Slides>
  <Notes>1</Notes>
  <HiddenSlides>0</HiddenSlides>
  <MMClips>0</MMClips>
  <ScaleCrop>false</ScaleCrop>
  <HeadingPairs>
    <vt:vector size="4" baseType="variant">
      <vt:variant>
        <vt:lpstr>Тема</vt:lpstr>
      </vt:variant>
      <vt:variant>
        <vt:i4>1</vt:i4>
      </vt:variant>
      <vt:variant>
        <vt:lpstr>Заголовки слайдов</vt:lpstr>
      </vt:variant>
      <vt:variant>
        <vt:i4>27</vt:i4>
      </vt:variant>
    </vt:vector>
  </HeadingPairs>
  <TitlesOfParts>
    <vt:vector size="28" baseType="lpstr">
      <vt:lpstr>Office Theme</vt:lpstr>
      <vt:lpstr>Signal analysis</vt:lpstr>
      <vt:lpstr>Signal</vt:lpstr>
      <vt:lpstr>Signal</vt:lpstr>
      <vt:lpstr>Signal as a function</vt:lpstr>
      <vt:lpstr>Signal as a function</vt:lpstr>
      <vt:lpstr>Classification of signals</vt:lpstr>
      <vt:lpstr>Continuous time signal</vt:lpstr>
      <vt:lpstr>Discrete time signal</vt:lpstr>
      <vt:lpstr>Analog – Digital</vt:lpstr>
      <vt:lpstr>Analog signal </vt:lpstr>
      <vt:lpstr>Digital signal</vt:lpstr>
      <vt:lpstr>Examples</vt:lpstr>
      <vt:lpstr>Examples</vt:lpstr>
      <vt:lpstr>Sampling and quantization</vt:lpstr>
      <vt:lpstr>A/D and D/A conversion</vt:lpstr>
      <vt:lpstr>Some Basic Signal Operations</vt:lpstr>
      <vt:lpstr>Some Basic Signal Operations</vt:lpstr>
      <vt:lpstr>Some Basic Signal Operations</vt:lpstr>
      <vt:lpstr>Some Basic Signal Operations</vt:lpstr>
      <vt:lpstr>Презентация PowerPoint</vt:lpstr>
      <vt:lpstr>Презентация PowerPoint</vt:lpstr>
      <vt:lpstr>Noise</vt:lpstr>
      <vt:lpstr>Noise</vt:lpstr>
      <vt:lpstr>Some Common Signals</vt:lpstr>
      <vt:lpstr>Some Common Signals</vt:lpstr>
      <vt:lpstr>Some Common Signals</vt:lpstr>
      <vt:lpstr>End of Lecture-7</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Imtiaz Hussain</dc:creator>
  <cp:lastModifiedBy>Dmitriy S. Nikitin</cp:lastModifiedBy>
  <cp:revision>833</cp:revision>
  <dcterms:created xsi:type="dcterms:W3CDTF">2012-07-01T09:15:58Z</dcterms:created>
  <dcterms:modified xsi:type="dcterms:W3CDTF">2018-10-08T05:21:24Z</dcterms:modified>
</cp:coreProperties>
</file>