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21"/>
  </p:notesMasterIdLst>
  <p:handoutMasterIdLst>
    <p:handoutMasterId r:id="rId22"/>
  </p:handoutMasterIdLst>
  <p:sldIdLst>
    <p:sldId id="355" r:id="rId2"/>
    <p:sldId id="387" r:id="rId3"/>
    <p:sldId id="481" r:id="rId4"/>
    <p:sldId id="468" r:id="rId5"/>
    <p:sldId id="482" r:id="rId6"/>
    <p:sldId id="483" r:id="rId7"/>
    <p:sldId id="484" r:id="rId8"/>
    <p:sldId id="485" r:id="rId9"/>
    <p:sldId id="487" r:id="rId10"/>
    <p:sldId id="488" r:id="rId11"/>
    <p:sldId id="486" r:id="rId12"/>
    <p:sldId id="490" r:id="rId13"/>
    <p:sldId id="489" r:id="rId14"/>
    <p:sldId id="491" r:id="rId15"/>
    <p:sldId id="492" r:id="rId16"/>
    <p:sldId id="493" r:id="rId17"/>
    <p:sldId id="494" r:id="rId18"/>
    <p:sldId id="495" r:id="rId19"/>
    <p:sldId id="325" r:id="rId2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294" autoAdjust="0"/>
    <p:restoredTop sz="94671" autoAdjust="0"/>
  </p:normalViewPr>
  <p:slideViewPr>
    <p:cSldViewPr>
      <p:cViewPr varScale="1">
        <p:scale>
          <a:sx n="104" d="100"/>
          <a:sy n="104" d="100"/>
        </p:scale>
        <p:origin x="-102" y="-102"/>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0A275CD0-BF64-4EDA-A390-EA27F5FF7906}" type="datetimeFigureOut">
              <a:rPr lang="en-GB" smtClean="0"/>
              <a:pPr/>
              <a:t>05/10/2018</a:t>
            </a:fld>
            <a:endParaRPr lang="en-GB"/>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116C7654-C7C7-4BC9-B3D0-68A06137D36C}" type="slidenum">
              <a:rPr lang="en-GB" smtClean="0"/>
              <a:pPr/>
              <a:t>‹#›</a:t>
            </a:fld>
            <a:endParaRPr lang="en-GB"/>
          </a:p>
        </p:txBody>
      </p:sp>
    </p:spTree>
    <p:extLst>
      <p:ext uri="{BB962C8B-B14F-4D97-AF65-F5344CB8AC3E}">
        <p14:creationId xmlns:p14="http://schemas.microsoft.com/office/powerpoint/2010/main" val="372683000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4C7A1E8-A561-431B-A511-34874C91D5AC}" type="datetimeFigureOut">
              <a:rPr lang="en-GB" smtClean="0"/>
              <a:pPr/>
              <a:t>05/10/2018</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8D768CB-8AA6-4AA6-918C-7F055EB5DC33}" type="slidenum">
              <a:rPr lang="en-GB" smtClean="0"/>
              <a:pPr/>
              <a:t>‹#›</a:t>
            </a:fld>
            <a:endParaRPr lang="en-GB"/>
          </a:p>
        </p:txBody>
      </p:sp>
    </p:spTree>
    <p:extLst>
      <p:ext uri="{BB962C8B-B14F-4D97-AF65-F5344CB8AC3E}">
        <p14:creationId xmlns:p14="http://schemas.microsoft.com/office/powerpoint/2010/main" val="30676939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2E5BD45-B5A0-4654-B232-F8508C108E19}" type="slidenum">
              <a:rPr lang="en-US" smtClean="0"/>
              <a:pPr/>
              <a:t>1</a:t>
            </a:fld>
            <a:endParaRPr lang="en-US" dirty="0"/>
          </a:p>
        </p:txBody>
      </p:sp>
    </p:spTree>
    <p:extLst>
      <p:ext uri="{BB962C8B-B14F-4D97-AF65-F5344CB8AC3E}">
        <p14:creationId xmlns:p14="http://schemas.microsoft.com/office/powerpoint/2010/main" val="30104843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DCA40E21-3BD5-4A8F-9F77-8A6CF8D7ED82}" type="datetime1">
              <a:rPr lang="en-GB" smtClean="0"/>
              <a:pPr/>
              <a:t>05/10/2018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A0D5CAB-8BF0-4EA3-BAE4-9835C852A49B}" type="slidenum">
              <a:rPr lang="en-GB" smtClean="0"/>
              <a:pPr/>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479073EC-CD30-4D1B-8D14-7E1C8A7BEB9C}" type="datetime1">
              <a:rPr lang="en-GB" smtClean="0"/>
              <a:pPr/>
              <a:t>05/10/2018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A0D5CAB-8BF0-4EA3-BAE4-9835C852A49B}" type="slidenum">
              <a:rPr lang="en-GB" smtClean="0"/>
              <a:pPr/>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B7D4604-B4D3-4F17-83FA-9369A98C5E9F}" type="datetime1">
              <a:rPr lang="en-GB" smtClean="0"/>
              <a:pPr/>
              <a:t>05/10/2018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A0D5CAB-8BF0-4EA3-BAE4-9835C852A49B}" type="slidenum">
              <a:rPr lang="en-GB" smtClean="0"/>
              <a:pPr/>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A0119669-49EE-4A65-AB6E-F17A4819F475}" type="datetime1">
              <a:rPr lang="en-GB" smtClean="0"/>
              <a:pPr/>
              <a:t>05/10/2018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A0D5CAB-8BF0-4EA3-BAE4-9835C852A49B}" type="slidenum">
              <a:rPr lang="en-GB" smtClean="0"/>
              <a:pPr/>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F69DFC4A-35D7-4144-A53F-0512CD79BF36}" type="datetime1">
              <a:rPr lang="en-GB" smtClean="0"/>
              <a:pPr/>
              <a:t>05/10/2018</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7A0D5CAB-8BF0-4EA3-BAE4-9835C852A49B}" type="slidenum">
              <a:rPr lang="en-GB" smtClean="0"/>
              <a:pPr/>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A94F65A0-4F43-4A23-AAFE-A7757AB5D146}" type="datetime1">
              <a:rPr lang="en-GB" smtClean="0"/>
              <a:pPr/>
              <a:t>05/10/2018</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7A0D5CAB-8BF0-4EA3-BAE4-9835C852A49B}" type="slidenum">
              <a:rPr lang="en-GB" smtClean="0"/>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8F45562-BA19-486C-A312-46881171BBE7}" type="datetime1">
              <a:rPr lang="en-GB" smtClean="0"/>
              <a:pPr/>
              <a:t>05/10/2018</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7A0D5CAB-8BF0-4EA3-BAE4-9835C852A49B}" type="slidenum">
              <a:rPr lang="en-GB" smtClean="0"/>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8B6164E-8DC4-4012-B707-7FC9D5C0132F}" type="datetime1">
              <a:rPr lang="en-GB" smtClean="0"/>
              <a:pPr/>
              <a:t>05/10/2018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A0D5CAB-8BF0-4EA3-BAE4-9835C852A49B}" type="slidenum">
              <a:rPr lang="en-GB" smtClean="0"/>
              <a:pPr/>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13153BD-5537-4033-95D3-E9BB638664EA}" type="datetime1">
              <a:rPr lang="en-GB" smtClean="0"/>
              <a:pPr/>
              <a:t>05/10/2018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A0D5CAB-8BF0-4EA3-BAE4-9835C852A49B}" type="slidenum">
              <a:rPr lang="en-GB" smtClean="0"/>
              <a:pPr/>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B094FD3A-E9A4-45FC-BEED-694CFA1125EA}" type="datetime1">
              <a:rPr lang="en-GB" smtClean="0"/>
              <a:pPr/>
              <a:t>05/10/2018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A0D5CAB-8BF0-4EA3-BAE4-9835C852A49B}" type="slidenum">
              <a:rPr lang="en-GB" smtClean="0"/>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AAD324C0-5C6C-4897-BB9F-BE0B3A4D5661}" type="datetime1">
              <a:rPr lang="en-GB" smtClean="0"/>
              <a:pPr/>
              <a:t>05/10/2018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A0D5CAB-8BF0-4EA3-BAE4-9835C852A49B}" type="slidenum">
              <a:rPr lang="en-GB" smtClean="0"/>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64363EC-4C8C-4C13-884A-45C7C468303C}" type="datetime1">
              <a:rPr lang="en-GB" smtClean="0"/>
              <a:pPr/>
              <a:t>05/10/2018</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A0D5CAB-8BF0-4EA3-BAE4-9835C852A49B}" type="slidenum">
              <a:rPr lang="en-GB" smtClean="0"/>
              <a:pPr/>
              <a:t>‹#›</a:t>
            </a:fld>
            <a:endParaRPr lang="en-GB"/>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NikitinDmSr@yandex.ru" TargetMode="External"/><Relationship Id="rId2" Type="http://schemas.openxmlformats.org/officeDocument/2006/relationships/notesSlide" Target="../notesSlides/notesSlide1.xml"/><Relationship Id="rId1" Type="http://schemas.openxmlformats.org/officeDocument/2006/relationships/slideLayout" Target="../slideLayouts/slideLayout6.xml"/><Relationship Id="rId4" Type="http://schemas.openxmlformats.org/officeDocument/2006/relationships/image" Target="../media/image1.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6.xml"/><Relationship Id="rId5" Type="http://schemas.openxmlformats.org/officeDocument/2006/relationships/image" Target="../media/image13.png"/><Relationship Id="rId4" Type="http://schemas.openxmlformats.org/officeDocument/2006/relationships/image" Target="../media/image12.png"/></Relationships>
</file>

<file path=ppt/slides/_rels/slide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1" y="1295400"/>
            <a:ext cx="9143999" cy="1143000"/>
          </a:xfrm>
        </p:spPr>
        <p:txBody>
          <a:bodyPr>
            <a:normAutofit/>
          </a:bodyPr>
          <a:lstStyle/>
          <a:p>
            <a:r>
              <a:rPr lang="en-US" b="1" dirty="0"/>
              <a:t>Regression</a:t>
            </a:r>
            <a:endParaRPr lang="en-GB" dirty="0"/>
          </a:p>
        </p:txBody>
      </p:sp>
      <p:sp>
        <p:nvSpPr>
          <p:cNvPr id="2" name="TextBox 1"/>
          <p:cNvSpPr txBox="1"/>
          <p:nvPr/>
        </p:nvSpPr>
        <p:spPr>
          <a:xfrm>
            <a:off x="1884042" y="4153143"/>
            <a:ext cx="5856310" cy="1231106"/>
          </a:xfrm>
          <a:prstGeom prst="rect">
            <a:avLst/>
          </a:prstGeom>
          <a:noFill/>
        </p:spPr>
        <p:txBody>
          <a:bodyPr wrap="square" rtlCol="0">
            <a:spAutoFit/>
          </a:bodyPr>
          <a:lstStyle/>
          <a:p>
            <a:pPr algn="ctr"/>
            <a:r>
              <a:rPr lang="en-US" sz="2400" dirty="0" err="1" smtClean="0"/>
              <a:t>Dmitriy</a:t>
            </a:r>
            <a:r>
              <a:rPr lang="en-US" sz="2400" dirty="0" smtClean="0"/>
              <a:t> </a:t>
            </a:r>
            <a:r>
              <a:rPr lang="en-US" sz="2400" dirty="0" err="1" smtClean="0"/>
              <a:t>Sergeevich</a:t>
            </a:r>
            <a:r>
              <a:rPr lang="en-US" sz="2400" dirty="0" smtClean="0"/>
              <a:t> </a:t>
            </a:r>
            <a:r>
              <a:rPr lang="en-US" sz="2400" dirty="0" err="1" smtClean="0"/>
              <a:t>Nikitin</a:t>
            </a:r>
            <a:endParaRPr lang="en-GB" sz="2400" dirty="0"/>
          </a:p>
          <a:p>
            <a:pPr algn="ctr"/>
            <a:r>
              <a:rPr lang="en-GB" sz="1600" dirty="0" smtClean="0"/>
              <a:t>Assistant</a:t>
            </a:r>
          </a:p>
          <a:p>
            <a:pPr algn="ctr"/>
            <a:r>
              <a:rPr lang="en-GB" sz="1600" dirty="0" smtClean="0"/>
              <a:t>Tomsk Polytechnic  University</a:t>
            </a:r>
          </a:p>
          <a:p>
            <a:pPr algn="ctr"/>
            <a:r>
              <a:rPr lang="en-GB" dirty="0" smtClean="0"/>
              <a:t>email: </a:t>
            </a:r>
            <a:r>
              <a:rPr lang="en-GB" dirty="0" smtClean="0">
                <a:hlinkClick r:id="rId3"/>
              </a:rPr>
              <a:t>NikitinDmSr@yandex.ru</a:t>
            </a:r>
            <a:endParaRPr lang="en-GB" dirty="0" smtClean="0"/>
          </a:p>
        </p:txBody>
      </p:sp>
      <p:sp>
        <p:nvSpPr>
          <p:cNvPr id="6" name="TextBox 5"/>
          <p:cNvSpPr txBox="1"/>
          <p:nvPr/>
        </p:nvSpPr>
        <p:spPr>
          <a:xfrm>
            <a:off x="1" y="2420888"/>
            <a:ext cx="9143999" cy="1200329"/>
          </a:xfrm>
          <a:prstGeom prst="rect">
            <a:avLst/>
          </a:prstGeom>
          <a:noFill/>
        </p:spPr>
        <p:txBody>
          <a:bodyPr wrap="square" rtlCol="0">
            <a:spAutoFit/>
          </a:bodyPr>
          <a:lstStyle/>
          <a:p>
            <a:pPr algn="ctr"/>
            <a:r>
              <a:rPr lang="en-GB" sz="2400" dirty="0" smtClean="0"/>
              <a:t>Lecture-</a:t>
            </a:r>
            <a:r>
              <a:rPr lang="ru-RU" sz="2400" dirty="0"/>
              <a:t>5</a:t>
            </a:r>
            <a:endParaRPr lang="ru-RU" sz="2400" dirty="0" smtClean="0"/>
          </a:p>
          <a:p>
            <a:pPr algn="ctr"/>
            <a:endParaRPr lang="ru-RU" sz="2400" dirty="0"/>
          </a:p>
          <a:p>
            <a:pPr algn="ctr"/>
            <a:r>
              <a:rPr lang="en-GB" sz="2400" dirty="0"/>
              <a:t>Additional chapters of mathematics</a:t>
            </a:r>
          </a:p>
        </p:txBody>
      </p:sp>
      <p:sp>
        <p:nvSpPr>
          <p:cNvPr id="4" name="Rectangle 3"/>
          <p:cNvSpPr/>
          <p:nvPr/>
        </p:nvSpPr>
        <p:spPr>
          <a:xfrm>
            <a:off x="1" y="0"/>
            <a:ext cx="9144000" cy="1169036"/>
          </a:xfrm>
          <a:prstGeom prst="rect">
            <a:avLst/>
          </a:prstGeom>
          <a:blipFill>
            <a:blip r:embed="rId4"/>
            <a:tile tx="0" ty="0" sx="100000" sy="100000" flip="none" algn="tl"/>
          </a:blip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ectangle 7"/>
          <p:cNvSpPr/>
          <p:nvPr/>
        </p:nvSpPr>
        <p:spPr>
          <a:xfrm>
            <a:off x="0" y="5688964"/>
            <a:ext cx="9144000" cy="1169036"/>
          </a:xfrm>
          <a:prstGeom prst="rect">
            <a:avLst/>
          </a:prstGeom>
          <a:blipFill>
            <a:blip r:embed="rId4"/>
            <a:tile tx="0" ty="0" sx="100000" sy="100000" flip="none" algn="tl"/>
          </a:blip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Slide Number Placeholder 4"/>
          <p:cNvSpPr>
            <a:spLocks noGrp="1"/>
          </p:cNvSpPr>
          <p:nvPr>
            <p:ph type="sldNum" sz="quarter" idx="12"/>
          </p:nvPr>
        </p:nvSpPr>
        <p:spPr/>
        <p:txBody>
          <a:bodyPr/>
          <a:lstStyle/>
          <a:p>
            <a:fld id="{7A0D5CAB-8BF0-4EA3-BAE4-9835C852A49B}" type="slidenum">
              <a:rPr lang="en-GB" smtClean="0"/>
              <a:pPr/>
              <a:t>1</a:t>
            </a:fld>
            <a:endParaRPr lang="en-GB" dirty="0"/>
          </a:p>
        </p:txBody>
      </p:sp>
    </p:spTree>
    <p:extLst>
      <p:ext uri="{BB962C8B-B14F-4D97-AF65-F5344CB8AC3E}">
        <p14:creationId xmlns:p14="http://schemas.microsoft.com/office/powerpoint/2010/main" val="224487709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p:cNvSpPr>
            <a:spLocks noGrp="1"/>
          </p:cNvSpPr>
          <p:nvPr>
            <p:ph type="sldNum" sz="quarter" idx="12"/>
          </p:nvPr>
        </p:nvSpPr>
        <p:spPr/>
        <p:txBody>
          <a:bodyPr/>
          <a:lstStyle/>
          <a:p>
            <a:fld id="{7A0D5CAB-8BF0-4EA3-BAE4-9835C852A49B}" type="slidenum">
              <a:rPr lang="en-GB" smtClean="0"/>
              <a:pPr/>
              <a:t>2</a:t>
            </a:fld>
            <a:endParaRPr lang="en-GB" dirty="0"/>
          </a:p>
        </p:txBody>
      </p:sp>
      <p:sp>
        <p:nvSpPr>
          <p:cNvPr id="4" name="Прямоугольник 3"/>
          <p:cNvSpPr/>
          <p:nvPr/>
        </p:nvSpPr>
        <p:spPr>
          <a:xfrm>
            <a:off x="0" y="968529"/>
            <a:ext cx="9144000" cy="3108543"/>
          </a:xfrm>
          <a:prstGeom prst="rect">
            <a:avLst/>
          </a:prstGeom>
        </p:spPr>
        <p:txBody>
          <a:bodyPr wrap="square">
            <a:spAutoFit/>
          </a:bodyPr>
          <a:lstStyle/>
          <a:p>
            <a:r>
              <a:rPr lang="en-US" sz="2800" dirty="0"/>
              <a:t>So far we were concerned with random experiments in which we observed a single quantity (random variable) and got samples whose values were single numbers. In this section we discuss experiments in which we observe or measure two quantities simultaneously, so that we get samples of </a:t>
            </a:r>
            <a:r>
              <a:rPr lang="en-US" sz="2800" b="1" dirty="0"/>
              <a:t>pairs</a:t>
            </a:r>
            <a:r>
              <a:rPr lang="en-US" sz="2800" i="1" dirty="0"/>
              <a:t> </a:t>
            </a:r>
            <a:r>
              <a:rPr lang="en-US" sz="2800" dirty="0"/>
              <a:t>of values </a:t>
            </a:r>
            <a:r>
              <a:rPr lang="en-US" sz="2800" b="1" dirty="0" smtClean="0">
                <a:solidFill>
                  <a:srgbClr val="FF0000"/>
                </a:solidFill>
              </a:rPr>
              <a:t>(x</a:t>
            </a:r>
            <a:r>
              <a:rPr lang="en-US" sz="2800" b="1" baseline="-25000" dirty="0" smtClean="0">
                <a:solidFill>
                  <a:srgbClr val="FF0000"/>
                </a:solidFill>
              </a:rPr>
              <a:t>1</a:t>
            </a:r>
            <a:r>
              <a:rPr lang="en-US" sz="2800" b="1" dirty="0" smtClean="0">
                <a:solidFill>
                  <a:srgbClr val="FF0000"/>
                </a:solidFill>
              </a:rPr>
              <a:t>, y</a:t>
            </a:r>
            <a:r>
              <a:rPr lang="en-US" sz="2800" b="1" baseline="-25000" dirty="0" smtClean="0">
                <a:solidFill>
                  <a:srgbClr val="FF0000"/>
                </a:solidFill>
              </a:rPr>
              <a:t>1</a:t>
            </a:r>
            <a:r>
              <a:rPr lang="en-US" sz="2800" b="1" dirty="0" smtClean="0">
                <a:solidFill>
                  <a:srgbClr val="FF0000"/>
                </a:solidFill>
              </a:rPr>
              <a:t>)</a:t>
            </a:r>
            <a:r>
              <a:rPr lang="en-US" sz="2800" dirty="0" smtClean="0"/>
              <a:t>, </a:t>
            </a:r>
            <a:r>
              <a:rPr lang="en-US" sz="2800" b="1" dirty="0">
                <a:solidFill>
                  <a:srgbClr val="FF0000"/>
                </a:solidFill>
              </a:rPr>
              <a:t>(</a:t>
            </a:r>
            <a:r>
              <a:rPr lang="en-US" sz="2800" b="1" dirty="0" smtClean="0">
                <a:solidFill>
                  <a:srgbClr val="FF0000"/>
                </a:solidFill>
              </a:rPr>
              <a:t>x</a:t>
            </a:r>
            <a:r>
              <a:rPr lang="en-US" sz="2800" b="1" baseline="-25000" dirty="0" smtClean="0">
                <a:solidFill>
                  <a:srgbClr val="FF0000"/>
                </a:solidFill>
              </a:rPr>
              <a:t>2</a:t>
            </a:r>
            <a:r>
              <a:rPr lang="en-US" sz="2800" b="1" dirty="0" smtClean="0">
                <a:solidFill>
                  <a:srgbClr val="FF0000"/>
                </a:solidFill>
              </a:rPr>
              <a:t>, y</a:t>
            </a:r>
            <a:r>
              <a:rPr lang="en-US" sz="2800" b="1" baseline="-25000" dirty="0" smtClean="0">
                <a:solidFill>
                  <a:srgbClr val="FF0000"/>
                </a:solidFill>
              </a:rPr>
              <a:t>2</a:t>
            </a:r>
            <a:r>
              <a:rPr lang="en-US" sz="2800" b="1" dirty="0" smtClean="0">
                <a:solidFill>
                  <a:srgbClr val="FF0000"/>
                </a:solidFill>
              </a:rPr>
              <a:t>)</a:t>
            </a:r>
            <a:r>
              <a:rPr lang="en-US" sz="2800" dirty="0" smtClean="0"/>
              <a:t>, …, </a:t>
            </a:r>
            <a:r>
              <a:rPr lang="en-US" sz="2800" b="1" dirty="0">
                <a:solidFill>
                  <a:srgbClr val="FF0000"/>
                </a:solidFill>
              </a:rPr>
              <a:t>(</a:t>
            </a:r>
            <a:r>
              <a:rPr lang="en-US" sz="2800" b="1" dirty="0" err="1" smtClean="0">
                <a:solidFill>
                  <a:srgbClr val="FF0000"/>
                </a:solidFill>
              </a:rPr>
              <a:t>x</a:t>
            </a:r>
            <a:r>
              <a:rPr lang="en-US" sz="2800" b="1" baseline="-25000" dirty="0" err="1" smtClean="0">
                <a:solidFill>
                  <a:srgbClr val="FF0000"/>
                </a:solidFill>
              </a:rPr>
              <a:t>n</a:t>
            </a:r>
            <a:r>
              <a:rPr lang="en-US" sz="2800" b="1" dirty="0" smtClean="0">
                <a:solidFill>
                  <a:srgbClr val="FF0000"/>
                </a:solidFill>
              </a:rPr>
              <a:t>, </a:t>
            </a:r>
            <a:r>
              <a:rPr lang="en-US" sz="2800" b="1" dirty="0" err="1" smtClean="0">
                <a:solidFill>
                  <a:srgbClr val="FF0000"/>
                </a:solidFill>
              </a:rPr>
              <a:t>y</a:t>
            </a:r>
            <a:r>
              <a:rPr lang="en-US" sz="2800" b="1" baseline="-25000" dirty="0" err="1" smtClean="0">
                <a:solidFill>
                  <a:srgbClr val="FF0000"/>
                </a:solidFill>
              </a:rPr>
              <a:t>n</a:t>
            </a:r>
            <a:r>
              <a:rPr lang="en-US" sz="2800" b="1" dirty="0" smtClean="0">
                <a:solidFill>
                  <a:srgbClr val="FF0000"/>
                </a:solidFill>
              </a:rPr>
              <a:t>)</a:t>
            </a:r>
            <a:r>
              <a:rPr lang="ru-RU" sz="2800" dirty="0" smtClean="0"/>
              <a:t>. </a:t>
            </a:r>
            <a:r>
              <a:rPr lang="en-US" sz="2800" dirty="0" smtClean="0"/>
              <a:t>Most </a:t>
            </a:r>
            <a:r>
              <a:rPr lang="en-US" sz="2800" dirty="0"/>
              <a:t>applications involve one of two kinds of experiments, as follows. </a:t>
            </a:r>
            <a:endParaRPr lang="ru-RU" sz="2800" dirty="0"/>
          </a:p>
        </p:txBody>
      </p:sp>
      <p:sp>
        <p:nvSpPr>
          <p:cNvPr id="5" name="Title 3"/>
          <p:cNvSpPr>
            <a:spLocks noGrp="1"/>
          </p:cNvSpPr>
          <p:nvPr>
            <p:ph type="title"/>
          </p:nvPr>
        </p:nvSpPr>
        <p:spPr>
          <a:xfrm>
            <a:off x="0" y="-99392"/>
            <a:ext cx="9144000" cy="683568"/>
          </a:xfrm>
        </p:spPr>
        <p:txBody>
          <a:bodyPr>
            <a:normAutofit fontScale="90000"/>
          </a:bodyPr>
          <a:lstStyle/>
          <a:p>
            <a:r>
              <a:rPr lang="en-US" b="1" dirty="0" smtClean="0"/>
              <a:t>Pairs </a:t>
            </a:r>
            <a:r>
              <a:rPr lang="en-US" b="1" dirty="0"/>
              <a:t>of values </a:t>
            </a:r>
            <a:endParaRPr lang="en-GB" b="1" dirty="0"/>
          </a:p>
        </p:txBody>
      </p:sp>
    </p:spTree>
    <p:extLst>
      <p:ext uri="{BB962C8B-B14F-4D97-AF65-F5344CB8AC3E}">
        <p14:creationId xmlns:p14="http://schemas.microsoft.com/office/powerpoint/2010/main" val="116076895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p:cNvSpPr>
            <a:spLocks noGrp="1"/>
          </p:cNvSpPr>
          <p:nvPr>
            <p:ph type="sldNum" sz="quarter" idx="12"/>
          </p:nvPr>
        </p:nvSpPr>
        <p:spPr/>
        <p:txBody>
          <a:bodyPr/>
          <a:lstStyle/>
          <a:p>
            <a:fld id="{7A0D5CAB-8BF0-4EA3-BAE4-9835C852A49B}" type="slidenum">
              <a:rPr lang="en-GB" smtClean="0"/>
              <a:pPr/>
              <a:t>3</a:t>
            </a:fld>
            <a:endParaRPr lang="en-GB" dirty="0"/>
          </a:p>
        </p:txBody>
      </p:sp>
      <p:sp>
        <p:nvSpPr>
          <p:cNvPr id="4" name="Прямоугольник 3"/>
          <p:cNvSpPr/>
          <p:nvPr/>
        </p:nvSpPr>
        <p:spPr>
          <a:xfrm>
            <a:off x="0" y="473759"/>
            <a:ext cx="9144000" cy="5262979"/>
          </a:xfrm>
          <a:prstGeom prst="rect">
            <a:avLst/>
          </a:prstGeom>
        </p:spPr>
        <p:txBody>
          <a:bodyPr wrap="square">
            <a:spAutoFit/>
          </a:bodyPr>
          <a:lstStyle/>
          <a:p>
            <a:r>
              <a:rPr lang="en-US" sz="2800" dirty="0"/>
              <a:t>In </a:t>
            </a:r>
            <a:r>
              <a:rPr lang="en-US" sz="2800" b="1" dirty="0"/>
              <a:t>regression analysis </a:t>
            </a:r>
            <a:r>
              <a:rPr lang="en-US" sz="2800" dirty="0"/>
              <a:t>one of the two variables, call it </a:t>
            </a:r>
            <a:r>
              <a:rPr lang="en-US" sz="2800" b="1" dirty="0">
                <a:solidFill>
                  <a:srgbClr val="FF0000"/>
                </a:solidFill>
              </a:rPr>
              <a:t>x</a:t>
            </a:r>
            <a:r>
              <a:rPr lang="en-US" sz="2800" dirty="0"/>
              <a:t>, can be regarded as an ordinary variable because we can measure it without substantial error or we can even give it values we want. </a:t>
            </a:r>
            <a:r>
              <a:rPr lang="en-US" sz="2800" b="1" dirty="0">
                <a:solidFill>
                  <a:srgbClr val="FF0000"/>
                </a:solidFill>
              </a:rPr>
              <a:t>x</a:t>
            </a:r>
            <a:r>
              <a:rPr lang="en-US" sz="2800" dirty="0"/>
              <a:t> is called the </a:t>
            </a:r>
            <a:r>
              <a:rPr lang="en-US" sz="2800" b="1" dirty="0"/>
              <a:t>independent variable</a:t>
            </a:r>
            <a:r>
              <a:rPr lang="en-US" sz="2800" dirty="0"/>
              <a:t>, or sometimes the </a:t>
            </a:r>
            <a:r>
              <a:rPr lang="en-US" sz="2800" b="1" dirty="0"/>
              <a:t>controlled variable </a:t>
            </a:r>
            <a:r>
              <a:rPr lang="en-US" sz="2800" dirty="0"/>
              <a:t>because we can control it (set it at values we choose). The other variable, </a:t>
            </a:r>
            <a:r>
              <a:rPr lang="en-US" sz="2800" b="1" dirty="0">
                <a:solidFill>
                  <a:srgbClr val="FF0000"/>
                </a:solidFill>
              </a:rPr>
              <a:t>Y</a:t>
            </a:r>
            <a:r>
              <a:rPr lang="en-US" sz="2800" dirty="0"/>
              <a:t>, is a random variable, and we are interested in the dependence of </a:t>
            </a:r>
            <a:r>
              <a:rPr lang="en-US" sz="2800" b="1" dirty="0">
                <a:solidFill>
                  <a:srgbClr val="FF0000"/>
                </a:solidFill>
              </a:rPr>
              <a:t>Y</a:t>
            </a:r>
            <a:r>
              <a:rPr lang="en-US" sz="2800" dirty="0"/>
              <a:t> on </a:t>
            </a:r>
            <a:r>
              <a:rPr lang="en-US" sz="2800" b="1" dirty="0">
                <a:solidFill>
                  <a:srgbClr val="FF0000"/>
                </a:solidFill>
              </a:rPr>
              <a:t>x</a:t>
            </a:r>
            <a:r>
              <a:rPr lang="en-US" sz="2800" dirty="0"/>
              <a:t>. Typical examples are the dependence of the blood pressure </a:t>
            </a:r>
            <a:r>
              <a:rPr lang="en-US" sz="2800" b="1" dirty="0">
                <a:solidFill>
                  <a:srgbClr val="FF0000"/>
                </a:solidFill>
              </a:rPr>
              <a:t>Y</a:t>
            </a:r>
            <a:r>
              <a:rPr lang="en-US" sz="2800" dirty="0"/>
              <a:t> on the age </a:t>
            </a:r>
            <a:r>
              <a:rPr lang="en-US" sz="2800" b="1" dirty="0">
                <a:solidFill>
                  <a:srgbClr val="FF0000"/>
                </a:solidFill>
              </a:rPr>
              <a:t>x</a:t>
            </a:r>
            <a:r>
              <a:rPr lang="en-US" sz="2800" dirty="0"/>
              <a:t> of a person or, as we shall now say, the regression of </a:t>
            </a:r>
            <a:r>
              <a:rPr lang="en-US" sz="2800" b="1" dirty="0">
                <a:solidFill>
                  <a:srgbClr val="FF0000"/>
                </a:solidFill>
              </a:rPr>
              <a:t>Y</a:t>
            </a:r>
            <a:r>
              <a:rPr lang="en-US" sz="2800" dirty="0"/>
              <a:t> on </a:t>
            </a:r>
            <a:r>
              <a:rPr lang="en-US" sz="2800" b="1" dirty="0">
                <a:solidFill>
                  <a:srgbClr val="FF0000"/>
                </a:solidFill>
              </a:rPr>
              <a:t>x</a:t>
            </a:r>
            <a:r>
              <a:rPr lang="en-US" sz="2800" dirty="0"/>
              <a:t>, the regression of the gain of weight </a:t>
            </a:r>
            <a:r>
              <a:rPr lang="en-US" sz="2800" b="1" dirty="0">
                <a:solidFill>
                  <a:srgbClr val="FF0000"/>
                </a:solidFill>
              </a:rPr>
              <a:t>Y</a:t>
            </a:r>
            <a:r>
              <a:rPr lang="en-US" sz="2800" dirty="0"/>
              <a:t> of certain animals on the daily ration of food </a:t>
            </a:r>
            <a:r>
              <a:rPr lang="en-US" sz="2800" b="1" dirty="0">
                <a:solidFill>
                  <a:srgbClr val="FF0000"/>
                </a:solidFill>
              </a:rPr>
              <a:t>x</a:t>
            </a:r>
            <a:r>
              <a:rPr lang="en-US" sz="2800" dirty="0"/>
              <a:t>, the regression of the heat conductivity </a:t>
            </a:r>
            <a:r>
              <a:rPr lang="en-US" sz="2800" b="1" dirty="0">
                <a:solidFill>
                  <a:srgbClr val="FF0000"/>
                </a:solidFill>
              </a:rPr>
              <a:t>Y</a:t>
            </a:r>
            <a:r>
              <a:rPr lang="en-US" sz="2800" dirty="0"/>
              <a:t> of cork on the specific weight </a:t>
            </a:r>
            <a:r>
              <a:rPr lang="en-US" sz="2800" b="1" dirty="0">
                <a:solidFill>
                  <a:srgbClr val="FF0000"/>
                </a:solidFill>
              </a:rPr>
              <a:t>x</a:t>
            </a:r>
            <a:r>
              <a:rPr lang="en-US" sz="2800" dirty="0"/>
              <a:t> of the cork, etc. </a:t>
            </a:r>
            <a:endParaRPr lang="ru-RU" sz="2800" dirty="0"/>
          </a:p>
        </p:txBody>
      </p:sp>
      <p:sp>
        <p:nvSpPr>
          <p:cNvPr id="5" name="Title 3"/>
          <p:cNvSpPr>
            <a:spLocks noGrp="1"/>
          </p:cNvSpPr>
          <p:nvPr>
            <p:ph type="title"/>
          </p:nvPr>
        </p:nvSpPr>
        <p:spPr>
          <a:xfrm>
            <a:off x="0" y="-99392"/>
            <a:ext cx="9144000" cy="683568"/>
          </a:xfrm>
        </p:spPr>
        <p:txBody>
          <a:bodyPr>
            <a:normAutofit fontScale="90000"/>
          </a:bodyPr>
          <a:lstStyle/>
          <a:p>
            <a:r>
              <a:rPr lang="en-US" b="1" dirty="0" smtClean="0"/>
              <a:t>Regression </a:t>
            </a:r>
            <a:r>
              <a:rPr lang="en-US" b="1" dirty="0"/>
              <a:t>analysis </a:t>
            </a:r>
            <a:endParaRPr lang="en-GB" b="1" dirty="0"/>
          </a:p>
        </p:txBody>
      </p:sp>
    </p:spTree>
    <p:extLst>
      <p:ext uri="{BB962C8B-B14F-4D97-AF65-F5344CB8AC3E}">
        <p14:creationId xmlns:p14="http://schemas.microsoft.com/office/powerpoint/2010/main" val="262930165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p:cNvSpPr>
            <a:spLocks noGrp="1"/>
          </p:cNvSpPr>
          <p:nvPr>
            <p:ph type="sldNum" sz="quarter" idx="12"/>
          </p:nvPr>
        </p:nvSpPr>
        <p:spPr/>
        <p:txBody>
          <a:bodyPr/>
          <a:lstStyle/>
          <a:p>
            <a:fld id="{7A0D5CAB-8BF0-4EA3-BAE4-9835C852A49B}" type="slidenum">
              <a:rPr lang="en-GB" smtClean="0"/>
              <a:pPr/>
              <a:t>4</a:t>
            </a:fld>
            <a:endParaRPr lang="en-GB" dirty="0"/>
          </a:p>
        </p:txBody>
      </p:sp>
      <p:sp>
        <p:nvSpPr>
          <p:cNvPr id="4" name="Прямоугольник 3"/>
          <p:cNvSpPr/>
          <p:nvPr/>
        </p:nvSpPr>
        <p:spPr>
          <a:xfrm>
            <a:off x="0" y="473759"/>
            <a:ext cx="9144000" cy="3108543"/>
          </a:xfrm>
          <a:prstGeom prst="rect">
            <a:avLst/>
          </a:prstGeom>
        </p:spPr>
        <p:txBody>
          <a:bodyPr wrap="square">
            <a:spAutoFit/>
          </a:bodyPr>
          <a:lstStyle/>
          <a:p>
            <a:r>
              <a:rPr lang="en-US" sz="2800" dirty="0"/>
              <a:t>In </a:t>
            </a:r>
            <a:r>
              <a:rPr lang="en-US" sz="2800" b="1" dirty="0"/>
              <a:t>correlation analysis </a:t>
            </a:r>
            <a:r>
              <a:rPr lang="en-US" sz="2800" dirty="0"/>
              <a:t>both quantities are random variables and we are interested in relations between them. Examples are the relation (one says “correlation”) between wear </a:t>
            </a:r>
            <a:r>
              <a:rPr lang="en-US" sz="2800" b="1" dirty="0">
                <a:solidFill>
                  <a:srgbClr val="FF0000"/>
                </a:solidFill>
              </a:rPr>
              <a:t>X</a:t>
            </a:r>
            <a:r>
              <a:rPr lang="en-US" sz="2800" dirty="0"/>
              <a:t> and wear </a:t>
            </a:r>
            <a:r>
              <a:rPr lang="en-US" sz="2800" b="1" dirty="0">
                <a:solidFill>
                  <a:srgbClr val="FF0000"/>
                </a:solidFill>
              </a:rPr>
              <a:t>Y</a:t>
            </a:r>
            <a:r>
              <a:rPr lang="en-US" sz="2800" dirty="0"/>
              <a:t> of the front tires of cars, between grades </a:t>
            </a:r>
            <a:r>
              <a:rPr lang="en-US" sz="2800" b="1" dirty="0">
                <a:solidFill>
                  <a:srgbClr val="FF0000"/>
                </a:solidFill>
              </a:rPr>
              <a:t>X</a:t>
            </a:r>
            <a:r>
              <a:rPr lang="en-US" sz="2800" dirty="0"/>
              <a:t> and </a:t>
            </a:r>
            <a:r>
              <a:rPr lang="en-US" sz="2800" b="1" dirty="0">
                <a:solidFill>
                  <a:srgbClr val="FF0000"/>
                </a:solidFill>
              </a:rPr>
              <a:t>Y</a:t>
            </a:r>
            <a:r>
              <a:rPr lang="en-US" sz="2800" dirty="0"/>
              <a:t> of students in mathematics and in physics, respectively, between the hardness </a:t>
            </a:r>
            <a:r>
              <a:rPr lang="en-US" sz="2800" b="1" dirty="0">
                <a:solidFill>
                  <a:srgbClr val="FF0000"/>
                </a:solidFill>
              </a:rPr>
              <a:t>X</a:t>
            </a:r>
            <a:r>
              <a:rPr lang="en-US" sz="2800" dirty="0"/>
              <a:t> of steel plates in the center and the hardness </a:t>
            </a:r>
            <a:r>
              <a:rPr lang="en-US" sz="2800" b="1" dirty="0">
                <a:solidFill>
                  <a:srgbClr val="FF0000"/>
                </a:solidFill>
              </a:rPr>
              <a:t>Y</a:t>
            </a:r>
            <a:r>
              <a:rPr lang="en-US" sz="2800" dirty="0"/>
              <a:t> near the edges of the plates, etc.</a:t>
            </a:r>
            <a:endParaRPr lang="ru-RU" sz="2800" b="1" dirty="0" smtClean="0">
              <a:solidFill>
                <a:srgbClr val="FF0000"/>
              </a:solidFill>
            </a:endParaRPr>
          </a:p>
        </p:txBody>
      </p:sp>
      <p:sp>
        <p:nvSpPr>
          <p:cNvPr id="5" name="Title 3"/>
          <p:cNvSpPr>
            <a:spLocks noGrp="1"/>
          </p:cNvSpPr>
          <p:nvPr>
            <p:ph type="title"/>
          </p:nvPr>
        </p:nvSpPr>
        <p:spPr>
          <a:xfrm>
            <a:off x="0" y="-99392"/>
            <a:ext cx="9144000" cy="683568"/>
          </a:xfrm>
        </p:spPr>
        <p:txBody>
          <a:bodyPr>
            <a:normAutofit fontScale="90000"/>
          </a:bodyPr>
          <a:lstStyle/>
          <a:p>
            <a:r>
              <a:rPr lang="en-US" b="1" dirty="0" smtClean="0"/>
              <a:t>Correlation </a:t>
            </a:r>
            <a:r>
              <a:rPr lang="en-US" b="1" dirty="0"/>
              <a:t>analysis </a:t>
            </a:r>
            <a:endParaRPr lang="en-GB" b="1" dirty="0"/>
          </a:p>
        </p:txBody>
      </p:sp>
    </p:spTree>
    <p:extLst>
      <p:ext uri="{BB962C8B-B14F-4D97-AF65-F5344CB8AC3E}">
        <p14:creationId xmlns:p14="http://schemas.microsoft.com/office/powerpoint/2010/main" val="4808958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p:cNvSpPr>
            <a:spLocks noGrp="1"/>
          </p:cNvSpPr>
          <p:nvPr>
            <p:ph type="sldNum" sz="quarter" idx="12"/>
          </p:nvPr>
        </p:nvSpPr>
        <p:spPr/>
        <p:txBody>
          <a:bodyPr/>
          <a:lstStyle/>
          <a:p>
            <a:fld id="{7A0D5CAB-8BF0-4EA3-BAE4-9835C852A49B}" type="slidenum">
              <a:rPr lang="en-GB" smtClean="0"/>
              <a:pPr/>
              <a:t>5</a:t>
            </a:fld>
            <a:endParaRPr lang="en-GB" dirty="0"/>
          </a:p>
        </p:txBody>
      </p:sp>
      <p:sp>
        <p:nvSpPr>
          <p:cNvPr id="4" name="Прямоугольник 3"/>
          <p:cNvSpPr/>
          <p:nvPr/>
        </p:nvSpPr>
        <p:spPr>
          <a:xfrm>
            <a:off x="0" y="402912"/>
            <a:ext cx="9144000" cy="6555641"/>
          </a:xfrm>
          <a:prstGeom prst="rect">
            <a:avLst/>
          </a:prstGeom>
        </p:spPr>
        <p:txBody>
          <a:bodyPr wrap="square">
            <a:spAutoFit/>
          </a:bodyPr>
          <a:lstStyle/>
          <a:p>
            <a:r>
              <a:rPr lang="en-US" sz="2800" dirty="0"/>
              <a:t>In regression analysis the dependence of </a:t>
            </a:r>
            <a:r>
              <a:rPr lang="en-US" sz="2800" b="1" dirty="0">
                <a:solidFill>
                  <a:srgbClr val="FF0000"/>
                </a:solidFill>
              </a:rPr>
              <a:t>Y</a:t>
            </a:r>
            <a:r>
              <a:rPr lang="en-US" sz="2800" dirty="0"/>
              <a:t> on </a:t>
            </a:r>
            <a:r>
              <a:rPr lang="en-US" sz="2800" b="1" dirty="0">
                <a:solidFill>
                  <a:srgbClr val="FF0000"/>
                </a:solidFill>
              </a:rPr>
              <a:t>x</a:t>
            </a:r>
            <a:r>
              <a:rPr lang="en-US" sz="2800" dirty="0"/>
              <a:t> is a dependence of the mean </a:t>
            </a:r>
            <a:r>
              <a:rPr lang="el-GR" sz="2800" b="1" dirty="0" smtClean="0">
                <a:solidFill>
                  <a:srgbClr val="FF0000"/>
                </a:solidFill>
              </a:rPr>
              <a:t>μ</a:t>
            </a:r>
            <a:r>
              <a:rPr lang="en-US" sz="2800" dirty="0" smtClean="0"/>
              <a:t> of </a:t>
            </a:r>
            <a:r>
              <a:rPr lang="en-US" sz="2800" b="1" dirty="0">
                <a:solidFill>
                  <a:srgbClr val="FF0000"/>
                </a:solidFill>
              </a:rPr>
              <a:t>Y</a:t>
            </a:r>
            <a:r>
              <a:rPr lang="en-US" sz="2800" dirty="0"/>
              <a:t> on </a:t>
            </a:r>
            <a:r>
              <a:rPr lang="en-US" sz="2800" b="1" dirty="0">
                <a:solidFill>
                  <a:srgbClr val="FF0000"/>
                </a:solidFill>
              </a:rPr>
              <a:t>x</a:t>
            </a:r>
            <a:r>
              <a:rPr lang="en-US" sz="2800" dirty="0"/>
              <a:t>, so </a:t>
            </a:r>
            <a:r>
              <a:rPr lang="en-US" sz="2800" dirty="0" smtClean="0"/>
              <a:t>that </a:t>
            </a:r>
            <a:r>
              <a:rPr lang="el-GR" sz="2800" b="1" dirty="0" smtClean="0">
                <a:solidFill>
                  <a:srgbClr val="FF0000"/>
                </a:solidFill>
              </a:rPr>
              <a:t>μ</a:t>
            </a:r>
            <a:r>
              <a:rPr lang="en-US" sz="2800" b="1" dirty="0" smtClean="0">
                <a:solidFill>
                  <a:srgbClr val="FF0000"/>
                </a:solidFill>
              </a:rPr>
              <a:t> = </a:t>
            </a:r>
            <a:r>
              <a:rPr lang="el-GR" sz="2800" b="1" dirty="0" smtClean="0">
                <a:solidFill>
                  <a:srgbClr val="FF0000"/>
                </a:solidFill>
              </a:rPr>
              <a:t>μ</a:t>
            </a:r>
            <a:r>
              <a:rPr lang="en-US" sz="2800" b="1" dirty="0" smtClean="0">
                <a:solidFill>
                  <a:srgbClr val="FF0000"/>
                </a:solidFill>
              </a:rPr>
              <a:t>(x)</a:t>
            </a:r>
            <a:r>
              <a:rPr lang="en-US" sz="2800" dirty="0" smtClean="0"/>
              <a:t> </a:t>
            </a:r>
            <a:r>
              <a:rPr lang="en-US" sz="2800" dirty="0"/>
              <a:t>is a function in the ordinary sense. The curve of </a:t>
            </a:r>
            <a:r>
              <a:rPr lang="el-GR" sz="2800" b="1" dirty="0">
                <a:solidFill>
                  <a:srgbClr val="FF0000"/>
                </a:solidFill>
              </a:rPr>
              <a:t>μ</a:t>
            </a:r>
            <a:r>
              <a:rPr lang="en-US" sz="2800" b="1" dirty="0">
                <a:solidFill>
                  <a:srgbClr val="FF0000"/>
                </a:solidFill>
              </a:rPr>
              <a:t>(x) </a:t>
            </a:r>
            <a:r>
              <a:rPr lang="en-US" sz="2800" dirty="0" smtClean="0"/>
              <a:t>is </a:t>
            </a:r>
            <a:r>
              <a:rPr lang="en-US" sz="2800" dirty="0"/>
              <a:t>called the </a:t>
            </a:r>
            <a:r>
              <a:rPr lang="en-US" sz="2800" b="1" dirty="0"/>
              <a:t>regression curve </a:t>
            </a:r>
            <a:r>
              <a:rPr lang="en-US" sz="2800" dirty="0"/>
              <a:t>of </a:t>
            </a:r>
            <a:r>
              <a:rPr lang="en-US" sz="2800" b="1" dirty="0">
                <a:solidFill>
                  <a:srgbClr val="FF0000"/>
                </a:solidFill>
              </a:rPr>
              <a:t>Y</a:t>
            </a:r>
            <a:r>
              <a:rPr lang="en-US" sz="2800" dirty="0"/>
              <a:t> on </a:t>
            </a:r>
            <a:r>
              <a:rPr lang="en-US" sz="2800" b="1" dirty="0">
                <a:solidFill>
                  <a:srgbClr val="FF0000"/>
                </a:solidFill>
              </a:rPr>
              <a:t>x</a:t>
            </a:r>
            <a:r>
              <a:rPr lang="en-US" sz="2800" dirty="0"/>
              <a:t>. In this section we discuss the simplest case, namely, that of a straight regression </a:t>
            </a:r>
            <a:r>
              <a:rPr lang="en-US" sz="2800" dirty="0" smtClean="0"/>
              <a:t>line</a:t>
            </a:r>
          </a:p>
          <a:p>
            <a:pPr algn="r"/>
            <a:r>
              <a:rPr lang="el-GR" sz="2800" b="1" dirty="0">
                <a:solidFill>
                  <a:srgbClr val="FF0000"/>
                </a:solidFill>
              </a:rPr>
              <a:t>μ</a:t>
            </a:r>
            <a:r>
              <a:rPr lang="en-US" sz="2800" b="1" dirty="0">
                <a:solidFill>
                  <a:srgbClr val="FF0000"/>
                </a:solidFill>
              </a:rPr>
              <a:t>(x</a:t>
            </a:r>
            <a:r>
              <a:rPr lang="en-US" sz="2800" b="1" dirty="0" smtClean="0">
                <a:solidFill>
                  <a:srgbClr val="FF0000"/>
                </a:solidFill>
              </a:rPr>
              <a:t>) = k</a:t>
            </a:r>
            <a:r>
              <a:rPr lang="en-US" sz="2800" b="1" baseline="-25000" dirty="0" smtClean="0">
                <a:solidFill>
                  <a:srgbClr val="FF0000"/>
                </a:solidFill>
              </a:rPr>
              <a:t>0</a:t>
            </a:r>
            <a:r>
              <a:rPr lang="en-US" sz="2800" b="1" dirty="0" smtClean="0">
                <a:solidFill>
                  <a:srgbClr val="FF0000"/>
                </a:solidFill>
              </a:rPr>
              <a:t> + k</a:t>
            </a:r>
            <a:r>
              <a:rPr lang="en-US" sz="2800" b="1" baseline="-25000" dirty="0" smtClean="0">
                <a:solidFill>
                  <a:srgbClr val="FF0000"/>
                </a:solidFill>
              </a:rPr>
              <a:t>1</a:t>
            </a:r>
            <a:r>
              <a:rPr lang="en-US" sz="2800" b="1" dirty="0" smtClean="0">
                <a:solidFill>
                  <a:srgbClr val="FF0000"/>
                </a:solidFill>
              </a:rPr>
              <a:t>x.				</a:t>
            </a:r>
            <a:r>
              <a:rPr lang="en-US" sz="2800" i="1" dirty="0" smtClean="0"/>
              <a:t>(1)</a:t>
            </a:r>
            <a:endParaRPr lang="en-US" sz="2800" i="1" dirty="0"/>
          </a:p>
          <a:p>
            <a:r>
              <a:rPr lang="en-US" sz="2800" dirty="0"/>
              <a:t>Then we may want to graph the sample values as </a:t>
            </a:r>
            <a:r>
              <a:rPr lang="en-US" sz="2800" b="1" dirty="0">
                <a:solidFill>
                  <a:srgbClr val="FF0000"/>
                </a:solidFill>
              </a:rPr>
              <a:t>n</a:t>
            </a:r>
            <a:r>
              <a:rPr lang="en-US" sz="2800" dirty="0"/>
              <a:t> points in the </a:t>
            </a:r>
            <a:r>
              <a:rPr lang="en-US" sz="2800" b="1" dirty="0" err="1">
                <a:solidFill>
                  <a:srgbClr val="FF0000"/>
                </a:solidFill>
              </a:rPr>
              <a:t>xY</a:t>
            </a:r>
            <a:r>
              <a:rPr lang="en-US" sz="2800" dirty="0"/>
              <a:t>-plane, fit a straight line through them, and use it for estimating </a:t>
            </a:r>
            <a:r>
              <a:rPr lang="el-GR" sz="2800" b="1" dirty="0">
                <a:solidFill>
                  <a:srgbClr val="FF0000"/>
                </a:solidFill>
              </a:rPr>
              <a:t>μ</a:t>
            </a:r>
            <a:r>
              <a:rPr lang="en-US" sz="2800" b="1" dirty="0">
                <a:solidFill>
                  <a:srgbClr val="FF0000"/>
                </a:solidFill>
              </a:rPr>
              <a:t>(x) </a:t>
            </a:r>
            <a:r>
              <a:rPr lang="en-US" sz="2800" dirty="0" smtClean="0"/>
              <a:t>at </a:t>
            </a:r>
            <a:r>
              <a:rPr lang="en-US" sz="2800" dirty="0"/>
              <a:t>values of </a:t>
            </a:r>
            <a:r>
              <a:rPr lang="en-US" sz="2800" b="1" dirty="0">
                <a:solidFill>
                  <a:srgbClr val="FF0000"/>
                </a:solidFill>
              </a:rPr>
              <a:t>x</a:t>
            </a:r>
            <a:r>
              <a:rPr lang="en-US" sz="2800" dirty="0"/>
              <a:t> that interest us, so that we know what values of </a:t>
            </a:r>
            <a:r>
              <a:rPr lang="en-US" sz="2800" b="1" dirty="0">
                <a:solidFill>
                  <a:srgbClr val="FF0000"/>
                </a:solidFill>
              </a:rPr>
              <a:t>Y</a:t>
            </a:r>
            <a:r>
              <a:rPr lang="en-US" sz="2800" dirty="0"/>
              <a:t> we can expect for those </a:t>
            </a:r>
            <a:r>
              <a:rPr lang="en-US" sz="2800" b="1" dirty="0">
                <a:solidFill>
                  <a:srgbClr val="FF0000"/>
                </a:solidFill>
              </a:rPr>
              <a:t>x</a:t>
            </a:r>
            <a:r>
              <a:rPr lang="en-US" sz="2800" dirty="0"/>
              <a:t>. Fitting that line by eye would not be good because it would be subjective; that is, different persons’ results would come out differently, particularly if the points are scattered. So we need a mathematical method that gives a unique result depending only on the </a:t>
            </a:r>
            <a:r>
              <a:rPr lang="en-US" sz="2800" b="1" dirty="0">
                <a:solidFill>
                  <a:srgbClr val="FF0000"/>
                </a:solidFill>
              </a:rPr>
              <a:t>n</a:t>
            </a:r>
            <a:r>
              <a:rPr lang="en-US" sz="2800" dirty="0"/>
              <a:t> points</a:t>
            </a:r>
            <a:r>
              <a:rPr lang="en-US" sz="2800" dirty="0" smtClean="0"/>
              <a:t>.</a:t>
            </a:r>
            <a:endParaRPr lang="ru-RU" sz="2800" dirty="0"/>
          </a:p>
        </p:txBody>
      </p:sp>
      <p:sp>
        <p:nvSpPr>
          <p:cNvPr id="5" name="Title 3"/>
          <p:cNvSpPr>
            <a:spLocks noGrp="1"/>
          </p:cNvSpPr>
          <p:nvPr>
            <p:ph type="title"/>
          </p:nvPr>
        </p:nvSpPr>
        <p:spPr>
          <a:xfrm>
            <a:off x="0" y="-99392"/>
            <a:ext cx="9144000" cy="683568"/>
          </a:xfrm>
        </p:spPr>
        <p:txBody>
          <a:bodyPr>
            <a:normAutofit fontScale="90000"/>
          </a:bodyPr>
          <a:lstStyle/>
          <a:p>
            <a:r>
              <a:rPr lang="en-US" b="1" dirty="0" smtClean="0"/>
              <a:t>Regression </a:t>
            </a:r>
            <a:r>
              <a:rPr lang="en-US" b="1" dirty="0"/>
              <a:t>analysis </a:t>
            </a:r>
            <a:endParaRPr lang="en-GB" b="1" dirty="0"/>
          </a:p>
        </p:txBody>
      </p:sp>
    </p:spTree>
    <p:extLst>
      <p:ext uri="{BB962C8B-B14F-4D97-AF65-F5344CB8AC3E}">
        <p14:creationId xmlns:p14="http://schemas.microsoft.com/office/powerpoint/2010/main" val="67602025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p:cNvSpPr>
            <a:spLocks noGrp="1"/>
          </p:cNvSpPr>
          <p:nvPr>
            <p:ph type="sldNum" sz="quarter" idx="12"/>
          </p:nvPr>
        </p:nvSpPr>
        <p:spPr/>
        <p:txBody>
          <a:bodyPr/>
          <a:lstStyle/>
          <a:p>
            <a:fld id="{7A0D5CAB-8BF0-4EA3-BAE4-9835C852A49B}" type="slidenum">
              <a:rPr lang="en-GB" smtClean="0"/>
              <a:pPr/>
              <a:t>6</a:t>
            </a:fld>
            <a:endParaRPr lang="en-GB" dirty="0"/>
          </a:p>
        </p:txBody>
      </p:sp>
      <p:sp>
        <p:nvSpPr>
          <p:cNvPr id="4" name="Прямоугольник 3"/>
          <p:cNvSpPr/>
          <p:nvPr/>
        </p:nvSpPr>
        <p:spPr>
          <a:xfrm>
            <a:off x="0" y="402912"/>
            <a:ext cx="9144000" cy="5693866"/>
          </a:xfrm>
          <a:prstGeom prst="rect">
            <a:avLst/>
          </a:prstGeom>
        </p:spPr>
        <p:txBody>
          <a:bodyPr wrap="square">
            <a:spAutoFit/>
          </a:bodyPr>
          <a:lstStyle/>
          <a:p>
            <a:r>
              <a:rPr lang="en-US" sz="2800" dirty="0"/>
              <a:t>A widely used procedure is the </a:t>
            </a:r>
            <a:r>
              <a:rPr lang="en-US" sz="2800" b="1" dirty="0"/>
              <a:t>method of least squares </a:t>
            </a:r>
            <a:r>
              <a:rPr lang="en-US" sz="2800" dirty="0"/>
              <a:t>by Gauss and Legendre. For our task we may formulate it as follows. </a:t>
            </a:r>
            <a:endParaRPr lang="en-US" sz="2800" dirty="0" smtClean="0"/>
          </a:p>
          <a:p>
            <a:endParaRPr lang="en-US" sz="2800" dirty="0"/>
          </a:p>
          <a:p>
            <a:endParaRPr lang="en-US" sz="2800" dirty="0" smtClean="0"/>
          </a:p>
          <a:p>
            <a:r>
              <a:rPr lang="en-US" sz="2800" b="1" dirty="0"/>
              <a:t>The straight line should be fitted through the given points so that the sum of the squares of the distances of those points from the straight line is minimum, where the distance is measured in the vertical direction (the </a:t>
            </a:r>
            <a:r>
              <a:rPr lang="en-US" sz="2800" b="1" dirty="0">
                <a:solidFill>
                  <a:srgbClr val="FF0000"/>
                </a:solidFill>
              </a:rPr>
              <a:t>y</a:t>
            </a:r>
            <a:r>
              <a:rPr lang="en-US" sz="2800" b="1" dirty="0"/>
              <a:t>-direction). </a:t>
            </a:r>
            <a:endParaRPr lang="en-US" sz="2800" b="1" dirty="0" smtClean="0"/>
          </a:p>
          <a:p>
            <a:endParaRPr lang="en-US" sz="2800" b="1" dirty="0"/>
          </a:p>
          <a:p>
            <a:r>
              <a:rPr lang="en-US" sz="2800" b="1" dirty="0"/>
              <a:t>General Assumption (A1)</a:t>
            </a:r>
          </a:p>
          <a:p>
            <a:r>
              <a:rPr lang="en-US" sz="2800" dirty="0"/>
              <a:t>The </a:t>
            </a:r>
            <a:r>
              <a:rPr lang="en-US" sz="2800" b="1" dirty="0">
                <a:solidFill>
                  <a:srgbClr val="FF0000"/>
                </a:solidFill>
              </a:rPr>
              <a:t>x</a:t>
            </a:r>
            <a:r>
              <a:rPr lang="en-US" sz="2800" dirty="0"/>
              <a:t>-values </a:t>
            </a:r>
            <a:r>
              <a:rPr lang="en-US" sz="2800" b="1" dirty="0" smtClean="0">
                <a:solidFill>
                  <a:srgbClr val="FF0000"/>
                </a:solidFill>
              </a:rPr>
              <a:t>x</a:t>
            </a:r>
            <a:r>
              <a:rPr lang="en-US" sz="2800" b="1" baseline="-25000" dirty="0" smtClean="0">
                <a:solidFill>
                  <a:srgbClr val="FF0000"/>
                </a:solidFill>
              </a:rPr>
              <a:t>1</a:t>
            </a:r>
            <a:r>
              <a:rPr lang="en-US" sz="2800" dirty="0" smtClean="0"/>
              <a:t>, </a:t>
            </a:r>
            <a:r>
              <a:rPr lang="en-US" sz="2800" b="1" dirty="0" smtClean="0">
                <a:solidFill>
                  <a:srgbClr val="FF0000"/>
                </a:solidFill>
              </a:rPr>
              <a:t>x</a:t>
            </a:r>
            <a:r>
              <a:rPr lang="en-US" sz="2800" b="1" baseline="-25000" dirty="0" smtClean="0">
                <a:solidFill>
                  <a:srgbClr val="FF0000"/>
                </a:solidFill>
              </a:rPr>
              <a:t>2</a:t>
            </a:r>
            <a:r>
              <a:rPr lang="en-US" sz="2800" dirty="0" smtClean="0"/>
              <a:t>, </a:t>
            </a:r>
            <a:r>
              <a:rPr lang="en-US" sz="2800" dirty="0"/>
              <a:t>…, </a:t>
            </a:r>
            <a:r>
              <a:rPr lang="en-US" sz="2800" b="1" dirty="0" err="1" smtClean="0">
                <a:solidFill>
                  <a:srgbClr val="FF0000"/>
                </a:solidFill>
              </a:rPr>
              <a:t>x</a:t>
            </a:r>
            <a:r>
              <a:rPr lang="en-US" sz="2800" b="1" baseline="-25000" dirty="0" err="1" smtClean="0">
                <a:solidFill>
                  <a:srgbClr val="FF0000"/>
                </a:solidFill>
              </a:rPr>
              <a:t>n</a:t>
            </a:r>
            <a:r>
              <a:rPr lang="en-US" sz="2800" b="1" dirty="0" smtClean="0">
                <a:solidFill>
                  <a:srgbClr val="FF0000"/>
                </a:solidFill>
              </a:rPr>
              <a:t> </a:t>
            </a:r>
            <a:r>
              <a:rPr lang="en-US" sz="2800" dirty="0" smtClean="0"/>
              <a:t>in </a:t>
            </a:r>
            <a:r>
              <a:rPr lang="en-US" sz="2800" dirty="0"/>
              <a:t>our sample </a:t>
            </a:r>
            <a:r>
              <a:rPr lang="en-US" sz="2800" b="1" dirty="0">
                <a:solidFill>
                  <a:srgbClr val="FF0000"/>
                </a:solidFill>
              </a:rPr>
              <a:t>(x</a:t>
            </a:r>
            <a:r>
              <a:rPr lang="en-US" sz="2800" b="1" baseline="-25000" dirty="0">
                <a:solidFill>
                  <a:srgbClr val="FF0000"/>
                </a:solidFill>
              </a:rPr>
              <a:t>1</a:t>
            </a:r>
            <a:r>
              <a:rPr lang="en-US" sz="2800" b="1" dirty="0">
                <a:solidFill>
                  <a:srgbClr val="FF0000"/>
                </a:solidFill>
              </a:rPr>
              <a:t>, y</a:t>
            </a:r>
            <a:r>
              <a:rPr lang="en-US" sz="2800" b="1" baseline="-25000" dirty="0">
                <a:solidFill>
                  <a:srgbClr val="FF0000"/>
                </a:solidFill>
              </a:rPr>
              <a:t>1</a:t>
            </a:r>
            <a:r>
              <a:rPr lang="en-US" sz="2800" b="1" dirty="0">
                <a:solidFill>
                  <a:srgbClr val="FF0000"/>
                </a:solidFill>
              </a:rPr>
              <a:t>)</a:t>
            </a:r>
            <a:r>
              <a:rPr lang="en-US" sz="2800" dirty="0"/>
              <a:t>, </a:t>
            </a:r>
            <a:r>
              <a:rPr lang="en-US" sz="2800" b="1" dirty="0">
                <a:solidFill>
                  <a:srgbClr val="FF0000"/>
                </a:solidFill>
              </a:rPr>
              <a:t>(x</a:t>
            </a:r>
            <a:r>
              <a:rPr lang="en-US" sz="2800" b="1" baseline="-25000" dirty="0">
                <a:solidFill>
                  <a:srgbClr val="FF0000"/>
                </a:solidFill>
              </a:rPr>
              <a:t>2</a:t>
            </a:r>
            <a:r>
              <a:rPr lang="en-US" sz="2800" b="1" dirty="0">
                <a:solidFill>
                  <a:srgbClr val="FF0000"/>
                </a:solidFill>
              </a:rPr>
              <a:t>, y</a:t>
            </a:r>
            <a:r>
              <a:rPr lang="en-US" sz="2800" b="1" baseline="-25000" dirty="0">
                <a:solidFill>
                  <a:srgbClr val="FF0000"/>
                </a:solidFill>
              </a:rPr>
              <a:t>2</a:t>
            </a:r>
            <a:r>
              <a:rPr lang="en-US" sz="2800" b="1" dirty="0">
                <a:solidFill>
                  <a:srgbClr val="FF0000"/>
                </a:solidFill>
              </a:rPr>
              <a:t>)</a:t>
            </a:r>
            <a:r>
              <a:rPr lang="en-US" sz="2800" dirty="0"/>
              <a:t>, </a:t>
            </a:r>
            <a:r>
              <a:rPr lang="en-US" sz="2800" dirty="0" smtClean="0"/>
              <a:t>…,</a:t>
            </a:r>
            <a:br>
              <a:rPr lang="en-US" sz="2800" dirty="0" smtClean="0"/>
            </a:br>
            <a:r>
              <a:rPr lang="en-US" sz="2800" b="1" dirty="0" smtClean="0">
                <a:solidFill>
                  <a:srgbClr val="FF0000"/>
                </a:solidFill>
              </a:rPr>
              <a:t>(</a:t>
            </a:r>
            <a:r>
              <a:rPr lang="en-US" sz="2800" b="1" dirty="0" err="1">
                <a:solidFill>
                  <a:srgbClr val="FF0000"/>
                </a:solidFill>
              </a:rPr>
              <a:t>x</a:t>
            </a:r>
            <a:r>
              <a:rPr lang="en-US" sz="2800" b="1" baseline="-25000" dirty="0" err="1">
                <a:solidFill>
                  <a:srgbClr val="FF0000"/>
                </a:solidFill>
              </a:rPr>
              <a:t>n</a:t>
            </a:r>
            <a:r>
              <a:rPr lang="en-US" sz="2800" b="1" dirty="0">
                <a:solidFill>
                  <a:srgbClr val="FF0000"/>
                </a:solidFill>
              </a:rPr>
              <a:t>, </a:t>
            </a:r>
            <a:r>
              <a:rPr lang="en-US" sz="2800" b="1" dirty="0" err="1">
                <a:solidFill>
                  <a:srgbClr val="FF0000"/>
                </a:solidFill>
              </a:rPr>
              <a:t>y</a:t>
            </a:r>
            <a:r>
              <a:rPr lang="en-US" sz="2800" b="1" baseline="-25000" dirty="0" err="1">
                <a:solidFill>
                  <a:srgbClr val="FF0000"/>
                </a:solidFill>
              </a:rPr>
              <a:t>n</a:t>
            </a:r>
            <a:r>
              <a:rPr lang="en-US" sz="2800" b="1" dirty="0">
                <a:solidFill>
                  <a:srgbClr val="FF0000"/>
                </a:solidFill>
              </a:rPr>
              <a:t>) </a:t>
            </a:r>
            <a:r>
              <a:rPr lang="en-US" sz="2800" dirty="0" smtClean="0"/>
              <a:t>are </a:t>
            </a:r>
            <a:r>
              <a:rPr lang="en-US" sz="2800" dirty="0"/>
              <a:t>not all equal.</a:t>
            </a:r>
            <a:endParaRPr lang="ru-RU" sz="2800" dirty="0"/>
          </a:p>
        </p:txBody>
      </p:sp>
      <p:sp>
        <p:nvSpPr>
          <p:cNvPr id="5" name="Title 3"/>
          <p:cNvSpPr>
            <a:spLocks noGrp="1"/>
          </p:cNvSpPr>
          <p:nvPr>
            <p:ph type="title"/>
          </p:nvPr>
        </p:nvSpPr>
        <p:spPr>
          <a:xfrm>
            <a:off x="0" y="-99392"/>
            <a:ext cx="9144000" cy="683568"/>
          </a:xfrm>
        </p:spPr>
        <p:txBody>
          <a:bodyPr>
            <a:normAutofit fontScale="90000"/>
          </a:bodyPr>
          <a:lstStyle/>
          <a:p>
            <a:r>
              <a:rPr lang="en-US" b="1" dirty="0"/>
              <a:t>Least Squares Principle</a:t>
            </a:r>
            <a:endParaRPr lang="en-GB" b="1" dirty="0"/>
          </a:p>
        </p:txBody>
      </p:sp>
      <p:cxnSp>
        <p:nvCxnSpPr>
          <p:cNvPr id="6" name="Прямая соединительная линия 5"/>
          <p:cNvCxnSpPr/>
          <p:nvPr/>
        </p:nvCxnSpPr>
        <p:spPr>
          <a:xfrm>
            <a:off x="0" y="2564904"/>
            <a:ext cx="9144000" cy="0"/>
          </a:xfrm>
          <a:prstGeom prst="line">
            <a:avLst/>
          </a:prstGeom>
        </p:spPr>
        <p:style>
          <a:lnRef idx="3">
            <a:schemeClr val="dk1"/>
          </a:lnRef>
          <a:fillRef idx="0">
            <a:schemeClr val="dk1"/>
          </a:fillRef>
          <a:effectRef idx="2">
            <a:schemeClr val="dk1"/>
          </a:effectRef>
          <a:fontRef idx="minor">
            <a:schemeClr val="tx1"/>
          </a:fontRef>
        </p:style>
      </p:cxnSp>
      <p:cxnSp>
        <p:nvCxnSpPr>
          <p:cNvPr id="7" name="Прямая соединительная линия 6"/>
          <p:cNvCxnSpPr/>
          <p:nvPr/>
        </p:nvCxnSpPr>
        <p:spPr>
          <a:xfrm>
            <a:off x="-36512" y="4293096"/>
            <a:ext cx="9144000" cy="0"/>
          </a:xfrm>
          <a:prstGeom prst="line">
            <a:avLst/>
          </a:prstGeom>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95491278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p:cNvSpPr>
            <a:spLocks noGrp="1"/>
          </p:cNvSpPr>
          <p:nvPr>
            <p:ph type="sldNum" sz="quarter" idx="12"/>
          </p:nvPr>
        </p:nvSpPr>
        <p:spPr/>
        <p:txBody>
          <a:bodyPr/>
          <a:lstStyle/>
          <a:p>
            <a:fld id="{7A0D5CAB-8BF0-4EA3-BAE4-9835C852A49B}" type="slidenum">
              <a:rPr lang="en-GB" smtClean="0"/>
              <a:pPr/>
              <a:t>7</a:t>
            </a:fld>
            <a:endParaRPr lang="en-GB" dirty="0"/>
          </a:p>
        </p:txBody>
      </p:sp>
      <p:sp>
        <p:nvSpPr>
          <p:cNvPr id="4" name="Прямоугольник 3"/>
          <p:cNvSpPr/>
          <p:nvPr/>
        </p:nvSpPr>
        <p:spPr>
          <a:xfrm>
            <a:off x="0" y="402912"/>
            <a:ext cx="9144000" cy="4832092"/>
          </a:xfrm>
          <a:prstGeom prst="rect">
            <a:avLst/>
          </a:prstGeom>
        </p:spPr>
        <p:txBody>
          <a:bodyPr wrap="square">
            <a:spAutoFit/>
          </a:bodyPr>
          <a:lstStyle/>
          <a:p>
            <a:r>
              <a:rPr lang="en-US" sz="2800" dirty="0"/>
              <a:t>From a given </a:t>
            </a:r>
            <a:r>
              <a:rPr lang="en-US" sz="2800" dirty="0" smtClean="0"/>
              <a:t>sample</a:t>
            </a:r>
            <a:r>
              <a:rPr lang="en-US" sz="2800" b="1" dirty="0">
                <a:solidFill>
                  <a:srgbClr val="FF0000"/>
                </a:solidFill>
              </a:rPr>
              <a:t> (x</a:t>
            </a:r>
            <a:r>
              <a:rPr lang="en-US" sz="2800" b="1" baseline="-25000" dirty="0">
                <a:solidFill>
                  <a:srgbClr val="FF0000"/>
                </a:solidFill>
              </a:rPr>
              <a:t>1</a:t>
            </a:r>
            <a:r>
              <a:rPr lang="en-US" sz="2800" b="1" dirty="0">
                <a:solidFill>
                  <a:srgbClr val="FF0000"/>
                </a:solidFill>
              </a:rPr>
              <a:t>, y</a:t>
            </a:r>
            <a:r>
              <a:rPr lang="en-US" sz="2800" b="1" baseline="-25000" dirty="0">
                <a:solidFill>
                  <a:srgbClr val="FF0000"/>
                </a:solidFill>
              </a:rPr>
              <a:t>1</a:t>
            </a:r>
            <a:r>
              <a:rPr lang="en-US" sz="2800" b="1" dirty="0">
                <a:solidFill>
                  <a:srgbClr val="FF0000"/>
                </a:solidFill>
              </a:rPr>
              <a:t>)</a:t>
            </a:r>
            <a:r>
              <a:rPr lang="en-US" sz="2800" dirty="0"/>
              <a:t>, </a:t>
            </a:r>
            <a:r>
              <a:rPr lang="en-US" sz="2800" b="1" dirty="0">
                <a:solidFill>
                  <a:srgbClr val="FF0000"/>
                </a:solidFill>
              </a:rPr>
              <a:t>(x</a:t>
            </a:r>
            <a:r>
              <a:rPr lang="en-US" sz="2800" b="1" baseline="-25000" dirty="0">
                <a:solidFill>
                  <a:srgbClr val="FF0000"/>
                </a:solidFill>
              </a:rPr>
              <a:t>2</a:t>
            </a:r>
            <a:r>
              <a:rPr lang="en-US" sz="2800" b="1" dirty="0">
                <a:solidFill>
                  <a:srgbClr val="FF0000"/>
                </a:solidFill>
              </a:rPr>
              <a:t>, y</a:t>
            </a:r>
            <a:r>
              <a:rPr lang="en-US" sz="2800" b="1" baseline="-25000" dirty="0">
                <a:solidFill>
                  <a:srgbClr val="FF0000"/>
                </a:solidFill>
              </a:rPr>
              <a:t>2</a:t>
            </a:r>
            <a:r>
              <a:rPr lang="en-US" sz="2800" b="1" dirty="0">
                <a:solidFill>
                  <a:srgbClr val="FF0000"/>
                </a:solidFill>
              </a:rPr>
              <a:t>)</a:t>
            </a:r>
            <a:r>
              <a:rPr lang="en-US" sz="2800" dirty="0"/>
              <a:t>, </a:t>
            </a:r>
            <a:r>
              <a:rPr lang="en-US" sz="2800" dirty="0" smtClean="0"/>
              <a:t>…, </a:t>
            </a:r>
            <a:r>
              <a:rPr lang="en-US" sz="2800" b="1" dirty="0" smtClean="0">
                <a:solidFill>
                  <a:srgbClr val="FF0000"/>
                </a:solidFill>
              </a:rPr>
              <a:t>(</a:t>
            </a:r>
            <a:r>
              <a:rPr lang="en-US" sz="2800" b="1" dirty="0" err="1">
                <a:solidFill>
                  <a:srgbClr val="FF0000"/>
                </a:solidFill>
              </a:rPr>
              <a:t>x</a:t>
            </a:r>
            <a:r>
              <a:rPr lang="en-US" sz="2800" b="1" baseline="-25000" dirty="0" err="1">
                <a:solidFill>
                  <a:srgbClr val="FF0000"/>
                </a:solidFill>
              </a:rPr>
              <a:t>n</a:t>
            </a:r>
            <a:r>
              <a:rPr lang="en-US" sz="2800" b="1" dirty="0">
                <a:solidFill>
                  <a:srgbClr val="FF0000"/>
                </a:solidFill>
              </a:rPr>
              <a:t>, </a:t>
            </a:r>
            <a:r>
              <a:rPr lang="en-US" sz="2800" b="1" dirty="0" err="1">
                <a:solidFill>
                  <a:srgbClr val="FF0000"/>
                </a:solidFill>
              </a:rPr>
              <a:t>y</a:t>
            </a:r>
            <a:r>
              <a:rPr lang="en-US" sz="2800" b="1" baseline="-25000" dirty="0" err="1">
                <a:solidFill>
                  <a:srgbClr val="FF0000"/>
                </a:solidFill>
              </a:rPr>
              <a:t>n</a:t>
            </a:r>
            <a:r>
              <a:rPr lang="en-US" sz="2800" b="1" dirty="0">
                <a:solidFill>
                  <a:srgbClr val="FF0000"/>
                </a:solidFill>
              </a:rPr>
              <a:t>)</a:t>
            </a:r>
            <a:r>
              <a:rPr lang="en-US" sz="2800" dirty="0" smtClean="0"/>
              <a:t> </a:t>
            </a:r>
            <a:r>
              <a:rPr lang="en-US" sz="2800" dirty="0"/>
              <a:t>we </a:t>
            </a:r>
            <a:r>
              <a:rPr lang="en-US" sz="2800" dirty="0" smtClean="0"/>
              <a:t>will </a:t>
            </a:r>
            <a:r>
              <a:rPr lang="en-US" sz="2800" dirty="0"/>
              <a:t>now determine a straight line by least squares. We write the line </a:t>
            </a:r>
            <a:r>
              <a:rPr lang="en-US" sz="2800" dirty="0" smtClean="0"/>
              <a:t>as</a:t>
            </a:r>
          </a:p>
          <a:p>
            <a:pPr algn="r"/>
            <a:r>
              <a:rPr lang="en-US" sz="2800" b="1" dirty="0" smtClean="0">
                <a:solidFill>
                  <a:srgbClr val="FF0000"/>
                </a:solidFill>
              </a:rPr>
              <a:t>y = </a:t>
            </a:r>
            <a:r>
              <a:rPr lang="en-US" sz="2800" b="1" dirty="0">
                <a:solidFill>
                  <a:srgbClr val="FF0000"/>
                </a:solidFill>
              </a:rPr>
              <a:t> k</a:t>
            </a:r>
            <a:r>
              <a:rPr lang="en-US" sz="2800" b="1" baseline="-25000" dirty="0">
                <a:solidFill>
                  <a:srgbClr val="FF0000"/>
                </a:solidFill>
              </a:rPr>
              <a:t>0</a:t>
            </a:r>
            <a:r>
              <a:rPr lang="en-US" sz="2800" b="1" dirty="0">
                <a:solidFill>
                  <a:srgbClr val="FF0000"/>
                </a:solidFill>
              </a:rPr>
              <a:t> + </a:t>
            </a:r>
            <a:r>
              <a:rPr lang="en-US" sz="2800" b="1" dirty="0" smtClean="0">
                <a:solidFill>
                  <a:srgbClr val="FF0000"/>
                </a:solidFill>
              </a:rPr>
              <a:t>k</a:t>
            </a:r>
            <a:r>
              <a:rPr lang="en-US" sz="2800" b="1" baseline="-25000" dirty="0" smtClean="0">
                <a:solidFill>
                  <a:srgbClr val="FF0000"/>
                </a:solidFill>
              </a:rPr>
              <a:t>1</a:t>
            </a:r>
            <a:r>
              <a:rPr lang="en-US" sz="2800" b="1" dirty="0" smtClean="0">
                <a:solidFill>
                  <a:srgbClr val="FF0000"/>
                </a:solidFill>
              </a:rPr>
              <a:t>x					</a:t>
            </a:r>
            <a:r>
              <a:rPr lang="en-US" sz="2800" i="1" dirty="0" smtClean="0"/>
              <a:t>(2)</a:t>
            </a:r>
            <a:endParaRPr lang="en-US" sz="2800" i="1" dirty="0"/>
          </a:p>
          <a:p>
            <a:r>
              <a:rPr lang="en-US" sz="2800" dirty="0"/>
              <a:t>and call it the </a:t>
            </a:r>
            <a:r>
              <a:rPr lang="en-US" sz="2800" b="1" dirty="0"/>
              <a:t>sample regression line</a:t>
            </a:r>
            <a:r>
              <a:rPr lang="en-US" sz="2800" dirty="0"/>
              <a:t> because it will be the counterpart of the population regression </a:t>
            </a:r>
            <a:r>
              <a:rPr lang="en-US" sz="2800" dirty="0" smtClean="0"/>
              <a:t>line (</a:t>
            </a:r>
            <a:r>
              <a:rPr lang="en-US" sz="2800" i="1" dirty="0" smtClean="0"/>
              <a:t>1</a:t>
            </a:r>
            <a:r>
              <a:rPr lang="en-US" sz="2800" dirty="0" smtClean="0"/>
              <a:t>).</a:t>
            </a:r>
          </a:p>
          <a:p>
            <a:r>
              <a:rPr lang="en-US" sz="2800" dirty="0"/>
              <a:t>Now a sample point </a:t>
            </a:r>
            <a:r>
              <a:rPr lang="en-US" sz="2800" b="1" dirty="0">
                <a:solidFill>
                  <a:srgbClr val="FF0000"/>
                </a:solidFill>
              </a:rPr>
              <a:t>(</a:t>
            </a:r>
            <a:r>
              <a:rPr lang="en-US" sz="2800" b="1" dirty="0" err="1" smtClean="0">
                <a:solidFill>
                  <a:srgbClr val="FF0000"/>
                </a:solidFill>
              </a:rPr>
              <a:t>x</a:t>
            </a:r>
            <a:r>
              <a:rPr lang="en-US" sz="2800" b="1" baseline="-25000" dirty="0" err="1" smtClean="0">
                <a:solidFill>
                  <a:srgbClr val="FF0000"/>
                </a:solidFill>
              </a:rPr>
              <a:t>j</a:t>
            </a:r>
            <a:r>
              <a:rPr lang="en-US" sz="2800" b="1" dirty="0" smtClean="0">
                <a:solidFill>
                  <a:srgbClr val="FF0000"/>
                </a:solidFill>
              </a:rPr>
              <a:t>, </a:t>
            </a:r>
            <a:r>
              <a:rPr lang="en-US" sz="2800" b="1" dirty="0" err="1" smtClean="0">
                <a:solidFill>
                  <a:srgbClr val="FF0000"/>
                </a:solidFill>
              </a:rPr>
              <a:t>y</a:t>
            </a:r>
            <a:r>
              <a:rPr lang="en-US" sz="2800" b="1" baseline="-25000" dirty="0" err="1" smtClean="0">
                <a:solidFill>
                  <a:srgbClr val="FF0000"/>
                </a:solidFill>
              </a:rPr>
              <a:t>j</a:t>
            </a:r>
            <a:r>
              <a:rPr lang="en-US" sz="2800" b="1" dirty="0" smtClean="0">
                <a:solidFill>
                  <a:srgbClr val="FF0000"/>
                </a:solidFill>
              </a:rPr>
              <a:t>) </a:t>
            </a:r>
            <a:r>
              <a:rPr lang="en-US" sz="2800" dirty="0" smtClean="0"/>
              <a:t>has </a:t>
            </a:r>
            <a:r>
              <a:rPr lang="en-US" sz="2800" dirty="0"/>
              <a:t>the vertical distance (</a:t>
            </a:r>
            <a:r>
              <a:rPr lang="en-US" sz="2800" dirty="0" smtClean="0"/>
              <a:t>distance measured </a:t>
            </a:r>
            <a:r>
              <a:rPr lang="en-US" sz="2800" dirty="0"/>
              <a:t>in </a:t>
            </a:r>
            <a:r>
              <a:rPr lang="en-US" sz="2800" dirty="0" smtClean="0"/>
              <a:t>the </a:t>
            </a:r>
            <a:r>
              <a:rPr lang="en-US" sz="2800" i="1" dirty="0" smtClean="0"/>
              <a:t>y</a:t>
            </a:r>
            <a:r>
              <a:rPr lang="en-US" sz="2800" dirty="0" smtClean="0"/>
              <a:t>-direction</a:t>
            </a:r>
            <a:r>
              <a:rPr lang="en-US" sz="2800" dirty="0"/>
              <a:t>) from (2) given </a:t>
            </a:r>
            <a:r>
              <a:rPr lang="en-US" sz="2800" dirty="0" smtClean="0"/>
              <a:t>by</a:t>
            </a:r>
          </a:p>
          <a:p>
            <a:r>
              <a:rPr lang="en-US" sz="2800" b="1" dirty="0" smtClean="0">
                <a:solidFill>
                  <a:srgbClr val="FF0000"/>
                </a:solidFill>
              </a:rPr>
              <a:t>|</a:t>
            </a:r>
            <a:r>
              <a:rPr lang="en-US" sz="2800" b="1" dirty="0" err="1" smtClean="0">
                <a:solidFill>
                  <a:srgbClr val="FF0000"/>
                </a:solidFill>
              </a:rPr>
              <a:t>y</a:t>
            </a:r>
            <a:r>
              <a:rPr lang="en-US" sz="2800" b="1" baseline="-25000" dirty="0" err="1" smtClean="0">
                <a:solidFill>
                  <a:srgbClr val="FF0000"/>
                </a:solidFill>
              </a:rPr>
              <a:t>j</a:t>
            </a:r>
            <a:r>
              <a:rPr lang="en-US" sz="2800" b="1" dirty="0" smtClean="0">
                <a:solidFill>
                  <a:srgbClr val="FF0000"/>
                </a:solidFill>
              </a:rPr>
              <a:t> – (k</a:t>
            </a:r>
            <a:r>
              <a:rPr lang="en-US" sz="2800" b="1" baseline="-25000" dirty="0" smtClean="0">
                <a:solidFill>
                  <a:srgbClr val="FF0000"/>
                </a:solidFill>
              </a:rPr>
              <a:t>0</a:t>
            </a:r>
            <a:r>
              <a:rPr lang="en-US" sz="2800" b="1" dirty="0" smtClean="0">
                <a:solidFill>
                  <a:srgbClr val="FF0000"/>
                </a:solidFill>
              </a:rPr>
              <a:t> </a:t>
            </a:r>
            <a:r>
              <a:rPr lang="en-US" sz="2800" b="1" dirty="0">
                <a:solidFill>
                  <a:srgbClr val="FF0000"/>
                </a:solidFill>
              </a:rPr>
              <a:t>+ </a:t>
            </a:r>
            <a:r>
              <a:rPr lang="en-US" sz="2800" b="1" dirty="0" smtClean="0">
                <a:solidFill>
                  <a:srgbClr val="FF0000"/>
                </a:solidFill>
              </a:rPr>
              <a:t>k</a:t>
            </a:r>
            <a:r>
              <a:rPr lang="en-US" sz="2800" b="1" baseline="-25000" dirty="0" smtClean="0">
                <a:solidFill>
                  <a:srgbClr val="FF0000"/>
                </a:solidFill>
              </a:rPr>
              <a:t>1</a:t>
            </a:r>
            <a:r>
              <a:rPr lang="en-US" sz="2800" b="1" dirty="0" smtClean="0">
                <a:solidFill>
                  <a:srgbClr val="FF0000"/>
                </a:solidFill>
              </a:rPr>
              <a:t>x</a:t>
            </a:r>
            <a:r>
              <a:rPr lang="en-US" sz="2800" b="1" baseline="-25000" dirty="0" smtClean="0">
                <a:solidFill>
                  <a:srgbClr val="FF0000"/>
                </a:solidFill>
              </a:rPr>
              <a:t>j</a:t>
            </a:r>
            <a:r>
              <a:rPr lang="en-US" sz="2800" b="1" dirty="0" smtClean="0">
                <a:solidFill>
                  <a:srgbClr val="FF0000"/>
                </a:solidFill>
              </a:rPr>
              <a:t>)|</a:t>
            </a:r>
          </a:p>
          <a:p>
            <a:endParaRPr lang="en-US" sz="2800" dirty="0"/>
          </a:p>
          <a:p>
            <a:endParaRPr lang="ru-RU" sz="2800" dirty="0"/>
          </a:p>
        </p:txBody>
      </p:sp>
      <p:sp>
        <p:nvSpPr>
          <p:cNvPr id="5" name="Title 3"/>
          <p:cNvSpPr>
            <a:spLocks noGrp="1"/>
          </p:cNvSpPr>
          <p:nvPr>
            <p:ph type="title"/>
          </p:nvPr>
        </p:nvSpPr>
        <p:spPr>
          <a:xfrm>
            <a:off x="0" y="-99392"/>
            <a:ext cx="9144000" cy="683568"/>
          </a:xfrm>
        </p:spPr>
        <p:txBody>
          <a:bodyPr>
            <a:normAutofit fontScale="90000"/>
          </a:bodyPr>
          <a:lstStyle/>
          <a:p>
            <a:r>
              <a:rPr lang="en-US" b="1" dirty="0"/>
              <a:t>Least Squares Principle</a:t>
            </a:r>
            <a:endParaRPr lang="en-GB" b="1"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39752" y="3861048"/>
            <a:ext cx="4032448" cy="295057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5832648" y="3956863"/>
            <a:ext cx="3419872" cy="1200329"/>
          </a:xfrm>
          <a:prstGeom prst="rect">
            <a:avLst/>
          </a:prstGeom>
          <a:noFill/>
        </p:spPr>
        <p:txBody>
          <a:bodyPr wrap="square" rtlCol="0">
            <a:spAutoFit/>
          </a:bodyPr>
          <a:lstStyle/>
          <a:p>
            <a:r>
              <a:rPr lang="en-US" sz="2400" dirty="0"/>
              <a:t>Vertical distance of a point </a:t>
            </a:r>
            <a:r>
              <a:rPr lang="en-US" sz="2400" b="1" dirty="0">
                <a:solidFill>
                  <a:srgbClr val="FF0000"/>
                </a:solidFill>
              </a:rPr>
              <a:t>(</a:t>
            </a:r>
            <a:r>
              <a:rPr lang="en-US" sz="2400" b="1" dirty="0" err="1">
                <a:solidFill>
                  <a:srgbClr val="FF0000"/>
                </a:solidFill>
              </a:rPr>
              <a:t>x</a:t>
            </a:r>
            <a:r>
              <a:rPr lang="en-US" sz="2400" b="1" baseline="-25000" dirty="0" err="1">
                <a:solidFill>
                  <a:srgbClr val="FF0000"/>
                </a:solidFill>
              </a:rPr>
              <a:t>j</a:t>
            </a:r>
            <a:r>
              <a:rPr lang="en-US" sz="2400" b="1" dirty="0">
                <a:solidFill>
                  <a:srgbClr val="FF0000"/>
                </a:solidFill>
              </a:rPr>
              <a:t>, </a:t>
            </a:r>
            <a:r>
              <a:rPr lang="en-US" sz="2400" b="1" dirty="0" err="1">
                <a:solidFill>
                  <a:srgbClr val="FF0000"/>
                </a:solidFill>
              </a:rPr>
              <a:t>y</a:t>
            </a:r>
            <a:r>
              <a:rPr lang="en-US" sz="2400" b="1" baseline="-25000" dirty="0" err="1">
                <a:solidFill>
                  <a:srgbClr val="FF0000"/>
                </a:solidFill>
              </a:rPr>
              <a:t>j</a:t>
            </a:r>
            <a:r>
              <a:rPr lang="en-US" sz="2400" b="1" dirty="0">
                <a:solidFill>
                  <a:srgbClr val="FF0000"/>
                </a:solidFill>
              </a:rPr>
              <a:t>)</a:t>
            </a:r>
            <a:r>
              <a:rPr lang="en-US" sz="2400" dirty="0" smtClean="0"/>
              <a:t> from</a:t>
            </a:r>
          </a:p>
          <a:p>
            <a:r>
              <a:rPr lang="en-US" sz="2400" dirty="0" smtClean="0"/>
              <a:t>a straight </a:t>
            </a:r>
            <a:r>
              <a:rPr lang="en-US" sz="2400" dirty="0"/>
              <a:t>line </a:t>
            </a:r>
            <a:r>
              <a:rPr lang="en-US" sz="2400" b="1" dirty="0">
                <a:solidFill>
                  <a:srgbClr val="FF0000"/>
                </a:solidFill>
              </a:rPr>
              <a:t>y = </a:t>
            </a:r>
            <a:r>
              <a:rPr lang="en-US" sz="2400" b="1" dirty="0" smtClean="0">
                <a:solidFill>
                  <a:srgbClr val="FF0000"/>
                </a:solidFill>
              </a:rPr>
              <a:t>k</a:t>
            </a:r>
            <a:r>
              <a:rPr lang="en-US" sz="2400" b="1" baseline="-25000" dirty="0" smtClean="0">
                <a:solidFill>
                  <a:srgbClr val="FF0000"/>
                </a:solidFill>
              </a:rPr>
              <a:t>0</a:t>
            </a:r>
            <a:r>
              <a:rPr lang="en-US" sz="2400" b="1" dirty="0" smtClean="0">
                <a:solidFill>
                  <a:srgbClr val="FF0000"/>
                </a:solidFill>
              </a:rPr>
              <a:t> </a:t>
            </a:r>
            <a:r>
              <a:rPr lang="en-US" sz="2400" b="1" dirty="0">
                <a:solidFill>
                  <a:srgbClr val="FF0000"/>
                </a:solidFill>
              </a:rPr>
              <a:t>+ k</a:t>
            </a:r>
            <a:r>
              <a:rPr lang="en-US" sz="2400" b="1" baseline="-25000" dirty="0">
                <a:solidFill>
                  <a:srgbClr val="FF0000"/>
                </a:solidFill>
              </a:rPr>
              <a:t>1</a:t>
            </a:r>
            <a:r>
              <a:rPr lang="en-US" sz="2400" b="1" dirty="0">
                <a:solidFill>
                  <a:srgbClr val="FF0000"/>
                </a:solidFill>
              </a:rPr>
              <a:t>x</a:t>
            </a:r>
            <a:endParaRPr lang="ru-RU" sz="2400" dirty="0"/>
          </a:p>
        </p:txBody>
      </p:sp>
    </p:spTree>
    <p:extLst>
      <p:ext uri="{BB962C8B-B14F-4D97-AF65-F5344CB8AC3E}">
        <p14:creationId xmlns:p14="http://schemas.microsoft.com/office/powerpoint/2010/main" val="427530508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p:cNvSpPr>
            <a:spLocks noGrp="1"/>
          </p:cNvSpPr>
          <p:nvPr>
            <p:ph type="sldNum" sz="quarter" idx="12"/>
          </p:nvPr>
        </p:nvSpPr>
        <p:spPr/>
        <p:txBody>
          <a:bodyPr/>
          <a:lstStyle/>
          <a:p>
            <a:fld id="{7A0D5CAB-8BF0-4EA3-BAE4-9835C852A49B}" type="slidenum">
              <a:rPr lang="en-GB" smtClean="0"/>
              <a:pPr/>
              <a:t>8</a:t>
            </a:fld>
            <a:endParaRPr lang="en-GB" dirty="0"/>
          </a:p>
        </p:txBody>
      </p:sp>
      <mc:AlternateContent xmlns:mc="http://schemas.openxmlformats.org/markup-compatibility/2006" xmlns:a14="http://schemas.microsoft.com/office/drawing/2010/main">
        <mc:Choice Requires="a14">
          <p:sp>
            <p:nvSpPr>
              <p:cNvPr id="4" name="Прямоугольник 3"/>
              <p:cNvSpPr/>
              <p:nvPr/>
            </p:nvSpPr>
            <p:spPr>
              <a:xfrm>
                <a:off x="0" y="646338"/>
                <a:ext cx="9144000" cy="4294830"/>
              </a:xfrm>
              <a:prstGeom prst="rect">
                <a:avLst/>
              </a:prstGeom>
            </p:spPr>
            <p:txBody>
              <a:bodyPr wrap="square">
                <a:spAutoFit/>
              </a:bodyPr>
              <a:lstStyle/>
              <a:p>
                <a:r>
                  <a:rPr lang="en-US" sz="2800" dirty="0" smtClean="0"/>
                  <a:t>Hence the sum of the squares of these distances is</a:t>
                </a:r>
              </a:p>
              <a:p>
                <a:pPr algn="r"/>
                <a14:m>
                  <m:oMath xmlns:m="http://schemas.openxmlformats.org/officeDocument/2006/math">
                    <m:r>
                      <a:rPr lang="en-US" sz="2800" b="1" i="0" smtClean="0">
                        <a:solidFill>
                          <a:srgbClr val="FF0000"/>
                        </a:solidFill>
                        <a:latin typeface="Cambria Math"/>
                      </a:rPr>
                      <m:t>𝐪</m:t>
                    </m:r>
                    <m:r>
                      <a:rPr lang="en-US" sz="2800" b="1" i="0" smtClean="0">
                        <a:solidFill>
                          <a:srgbClr val="FF0000"/>
                        </a:solidFill>
                        <a:latin typeface="Cambria Math"/>
                      </a:rPr>
                      <m:t>= </m:t>
                    </m:r>
                    <m:nary>
                      <m:naryPr>
                        <m:chr m:val="∑"/>
                        <m:ctrlPr>
                          <a:rPr lang="en-US" sz="2800" b="1" i="1" smtClean="0">
                            <a:solidFill>
                              <a:srgbClr val="FF0000"/>
                            </a:solidFill>
                            <a:latin typeface="Cambria Math"/>
                          </a:rPr>
                        </m:ctrlPr>
                      </m:naryPr>
                      <m:sub>
                        <m:r>
                          <m:rPr>
                            <m:brk m:alnAt="23"/>
                          </m:rPr>
                          <a:rPr lang="en-US" sz="2800" b="1" i="0" smtClean="0">
                            <a:solidFill>
                              <a:srgbClr val="FF0000"/>
                            </a:solidFill>
                            <a:latin typeface="Cambria Math"/>
                          </a:rPr>
                          <m:t>𝐣</m:t>
                        </m:r>
                        <m:r>
                          <a:rPr lang="en-US" sz="2800" b="1" i="0" smtClean="0">
                            <a:solidFill>
                              <a:srgbClr val="FF0000"/>
                            </a:solidFill>
                            <a:latin typeface="Cambria Math"/>
                          </a:rPr>
                          <m:t>=</m:t>
                        </m:r>
                        <m:r>
                          <a:rPr lang="en-US" sz="2800" b="1" i="0" smtClean="0">
                            <a:solidFill>
                              <a:srgbClr val="FF0000"/>
                            </a:solidFill>
                            <a:latin typeface="Cambria Math"/>
                          </a:rPr>
                          <m:t>𝟏</m:t>
                        </m:r>
                      </m:sub>
                      <m:sup>
                        <m:r>
                          <a:rPr lang="en-US" sz="2800" b="1" i="0" smtClean="0">
                            <a:solidFill>
                              <a:srgbClr val="FF0000"/>
                            </a:solidFill>
                            <a:latin typeface="Cambria Math"/>
                          </a:rPr>
                          <m:t>𝐧</m:t>
                        </m:r>
                      </m:sup>
                      <m:e>
                        <m:sSup>
                          <m:sSupPr>
                            <m:ctrlPr>
                              <a:rPr lang="en-US" sz="2800" b="1" i="1" smtClean="0">
                                <a:solidFill>
                                  <a:srgbClr val="FF0000"/>
                                </a:solidFill>
                                <a:latin typeface="Cambria Math"/>
                              </a:rPr>
                            </m:ctrlPr>
                          </m:sSupPr>
                          <m:e>
                            <m:r>
                              <a:rPr lang="en-US" sz="2800" b="1" i="0">
                                <a:solidFill>
                                  <a:srgbClr val="FF0000"/>
                                </a:solidFill>
                                <a:latin typeface="Cambria Math"/>
                              </a:rPr>
                              <m:t>(</m:t>
                            </m:r>
                            <m:sSub>
                              <m:sSubPr>
                                <m:ctrlPr>
                                  <a:rPr lang="en-US" sz="2800" b="1" i="1" smtClean="0">
                                    <a:solidFill>
                                      <a:srgbClr val="FF0000"/>
                                    </a:solidFill>
                                    <a:latin typeface="Cambria Math"/>
                                  </a:rPr>
                                </m:ctrlPr>
                              </m:sSubPr>
                              <m:e>
                                <m:r>
                                  <a:rPr lang="en-US" sz="2800" b="1" i="0" smtClean="0">
                                    <a:solidFill>
                                      <a:srgbClr val="FF0000"/>
                                    </a:solidFill>
                                    <a:latin typeface="Cambria Math"/>
                                  </a:rPr>
                                  <m:t>𝐲</m:t>
                                </m:r>
                              </m:e>
                              <m:sub>
                                <m:r>
                                  <a:rPr lang="en-US" sz="2800" b="1" i="0" smtClean="0">
                                    <a:solidFill>
                                      <a:srgbClr val="FF0000"/>
                                    </a:solidFill>
                                    <a:latin typeface="Cambria Math"/>
                                  </a:rPr>
                                  <m:t>𝐣</m:t>
                                </m:r>
                              </m:sub>
                            </m:sSub>
                            <m:r>
                              <a:rPr lang="en-US" sz="2800" b="1" i="0" smtClean="0">
                                <a:solidFill>
                                  <a:srgbClr val="FF0000"/>
                                </a:solidFill>
                                <a:latin typeface="Cambria Math"/>
                              </a:rPr>
                              <m:t>−</m:t>
                            </m:r>
                            <m:sSub>
                              <m:sSubPr>
                                <m:ctrlPr>
                                  <a:rPr lang="en-US" sz="2800" b="1" i="1" smtClean="0">
                                    <a:solidFill>
                                      <a:srgbClr val="FF0000"/>
                                    </a:solidFill>
                                    <a:latin typeface="Cambria Math"/>
                                  </a:rPr>
                                </m:ctrlPr>
                              </m:sSubPr>
                              <m:e>
                                <m:r>
                                  <a:rPr lang="en-US" sz="2800" b="1" i="0" smtClean="0">
                                    <a:solidFill>
                                      <a:srgbClr val="FF0000"/>
                                    </a:solidFill>
                                    <a:latin typeface="Cambria Math"/>
                                  </a:rPr>
                                  <m:t>𝐤</m:t>
                                </m:r>
                              </m:e>
                              <m:sub>
                                <m:r>
                                  <a:rPr lang="en-US" sz="2800" b="1" i="0" smtClean="0">
                                    <a:solidFill>
                                      <a:srgbClr val="FF0000"/>
                                    </a:solidFill>
                                    <a:latin typeface="Cambria Math"/>
                                  </a:rPr>
                                  <m:t>𝟎</m:t>
                                </m:r>
                              </m:sub>
                            </m:sSub>
                            <m:r>
                              <a:rPr lang="en-US" sz="2800" b="1" i="0" smtClean="0">
                                <a:solidFill>
                                  <a:srgbClr val="FF0000"/>
                                </a:solidFill>
                                <a:latin typeface="Cambria Math"/>
                              </a:rPr>
                              <m:t>−</m:t>
                            </m:r>
                            <m:sSub>
                              <m:sSubPr>
                                <m:ctrlPr>
                                  <a:rPr lang="en-US" sz="2800" b="1" i="1">
                                    <a:solidFill>
                                      <a:srgbClr val="FF0000"/>
                                    </a:solidFill>
                                    <a:latin typeface="Cambria Math"/>
                                  </a:rPr>
                                </m:ctrlPr>
                              </m:sSubPr>
                              <m:e>
                                <m:r>
                                  <a:rPr lang="en-US" sz="2800" b="1" i="0">
                                    <a:solidFill>
                                      <a:srgbClr val="FF0000"/>
                                    </a:solidFill>
                                    <a:latin typeface="Cambria Math"/>
                                  </a:rPr>
                                  <m:t>𝐤</m:t>
                                </m:r>
                              </m:e>
                              <m:sub>
                                <m:r>
                                  <a:rPr lang="en-US" sz="2800" b="1" i="0" smtClean="0">
                                    <a:solidFill>
                                      <a:srgbClr val="FF0000"/>
                                    </a:solidFill>
                                    <a:latin typeface="Cambria Math"/>
                                  </a:rPr>
                                  <m:t>𝟏</m:t>
                                </m:r>
                              </m:sub>
                            </m:sSub>
                            <m:sSub>
                              <m:sSubPr>
                                <m:ctrlPr>
                                  <a:rPr lang="en-US" sz="2800" b="1" i="1">
                                    <a:solidFill>
                                      <a:srgbClr val="FF0000"/>
                                    </a:solidFill>
                                    <a:latin typeface="Cambria Math"/>
                                  </a:rPr>
                                </m:ctrlPr>
                              </m:sSubPr>
                              <m:e>
                                <m:r>
                                  <a:rPr lang="en-US" sz="2800" b="1" i="0" smtClean="0">
                                    <a:solidFill>
                                      <a:srgbClr val="FF0000"/>
                                    </a:solidFill>
                                    <a:latin typeface="Cambria Math"/>
                                  </a:rPr>
                                  <m:t>𝐱</m:t>
                                </m:r>
                              </m:e>
                              <m:sub>
                                <m:r>
                                  <a:rPr lang="en-US" sz="2800" b="1" i="0" smtClean="0">
                                    <a:solidFill>
                                      <a:srgbClr val="FF0000"/>
                                    </a:solidFill>
                                    <a:latin typeface="Cambria Math"/>
                                  </a:rPr>
                                  <m:t>𝐣</m:t>
                                </m:r>
                              </m:sub>
                            </m:sSub>
                            <m:r>
                              <a:rPr lang="en-US" sz="2800" b="1" i="0">
                                <a:solidFill>
                                  <a:srgbClr val="FF0000"/>
                                </a:solidFill>
                                <a:latin typeface="Cambria Math"/>
                              </a:rPr>
                              <m:t>)</m:t>
                            </m:r>
                          </m:e>
                          <m:sup>
                            <m:r>
                              <a:rPr lang="en-US" sz="2800" b="1" i="0" smtClean="0">
                                <a:solidFill>
                                  <a:srgbClr val="FF0000"/>
                                </a:solidFill>
                                <a:latin typeface="Cambria Math"/>
                              </a:rPr>
                              <m:t>𝟐</m:t>
                            </m:r>
                          </m:sup>
                        </m:sSup>
                      </m:e>
                    </m:nary>
                  </m:oMath>
                </a14:m>
                <a:r>
                  <a:rPr lang="en-US" sz="2800" b="1" dirty="0" smtClean="0"/>
                  <a:t>                        </a:t>
                </a:r>
                <a:r>
                  <a:rPr lang="en-US" sz="2800" i="1" dirty="0" smtClean="0"/>
                  <a:t>(3)</a:t>
                </a:r>
                <a:endParaRPr lang="en-US" sz="2800" i="1" dirty="0"/>
              </a:p>
              <a:p>
                <a:r>
                  <a:rPr lang="en-US" sz="2800" dirty="0"/>
                  <a:t>In the method of least squares we now have to determine </a:t>
                </a:r>
                <a14:m>
                  <m:oMath xmlns:m="http://schemas.openxmlformats.org/officeDocument/2006/math">
                    <m:sSub>
                      <m:sSubPr>
                        <m:ctrlPr>
                          <a:rPr lang="en-US" sz="2800" b="1" i="1">
                            <a:solidFill>
                              <a:srgbClr val="FF0000"/>
                            </a:solidFill>
                            <a:latin typeface="Cambria Math"/>
                          </a:rPr>
                        </m:ctrlPr>
                      </m:sSubPr>
                      <m:e>
                        <m:r>
                          <a:rPr lang="en-US" sz="2800" b="1">
                            <a:solidFill>
                              <a:srgbClr val="FF0000"/>
                            </a:solidFill>
                            <a:latin typeface="Cambria Math"/>
                          </a:rPr>
                          <m:t>𝐤</m:t>
                        </m:r>
                      </m:e>
                      <m:sub>
                        <m:r>
                          <a:rPr lang="en-US" sz="2800" b="1">
                            <a:solidFill>
                              <a:srgbClr val="FF0000"/>
                            </a:solidFill>
                            <a:latin typeface="Cambria Math"/>
                          </a:rPr>
                          <m:t>𝟎</m:t>
                        </m:r>
                      </m:sub>
                    </m:sSub>
                    <m:r>
                      <a:rPr lang="en-US" sz="2800" b="1" i="1">
                        <a:solidFill>
                          <a:srgbClr val="FF0000"/>
                        </a:solidFill>
                        <a:latin typeface="Cambria Math"/>
                      </a:rPr>
                      <m:t> </m:t>
                    </m:r>
                  </m:oMath>
                </a14:m>
                <a:r>
                  <a:rPr lang="en-US" sz="2800" dirty="0" smtClean="0"/>
                  <a:t>and </a:t>
                </a:r>
                <a14:m>
                  <m:oMath xmlns:m="http://schemas.openxmlformats.org/officeDocument/2006/math">
                    <m:sSub>
                      <m:sSubPr>
                        <m:ctrlPr>
                          <a:rPr lang="en-US" sz="2800" b="1" i="1">
                            <a:solidFill>
                              <a:srgbClr val="FF0000"/>
                            </a:solidFill>
                            <a:latin typeface="Cambria Math"/>
                          </a:rPr>
                        </m:ctrlPr>
                      </m:sSubPr>
                      <m:e>
                        <m:r>
                          <a:rPr lang="en-US" sz="2800" b="1">
                            <a:solidFill>
                              <a:srgbClr val="FF0000"/>
                            </a:solidFill>
                            <a:latin typeface="Cambria Math"/>
                          </a:rPr>
                          <m:t>𝐤</m:t>
                        </m:r>
                      </m:e>
                      <m:sub>
                        <m:r>
                          <a:rPr lang="en-US" sz="2800" b="1">
                            <a:solidFill>
                              <a:srgbClr val="FF0000"/>
                            </a:solidFill>
                            <a:latin typeface="Cambria Math"/>
                          </a:rPr>
                          <m:t>𝟏</m:t>
                        </m:r>
                      </m:sub>
                    </m:sSub>
                  </m:oMath>
                </a14:m>
                <a:r>
                  <a:rPr lang="en-US" sz="2800" dirty="0" smtClean="0"/>
                  <a:t> </a:t>
                </a:r>
                <a:r>
                  <a:rPr lang="en-US" sz="2800" dirty="0"/>
                  <a:t>such that </a:t>
                </a:r>
                <a:r>
                  <a:rPr lang="en-US" sz="2800" b="1" dirty="0">
                    <a:solidFill>
                      <a:srgbClr val="FF0000"/>
                    </a:solidFill>
                  </a:rPr>
                  <a:t>q</a:t>
                </a:r>
                <a:r>
                  <a:rPr lang="en-US" sz="2800" dirty="0"/>
                  <a:t> is minimum.</a:t>
                </a:r>
              </a:p>
              <a:p>
                <a:r>
                  <a:rPr lang="en-US" sz="2800" dirty="0"/>
                  <a:t>From calculus we know that a necessary condition for this is</a:t>
                </a:r>
              </a:p>
              <a:p>
                <a:pPr algn="r"/>
                <a14:m>
                  <m:oMath xmlns:m="http://schemas.openxmlformats.org/officeDocument/2006/math">
                    <m:f>
                      <m:fPr>
                        <m:ctrlPr>
                          <a:rPr lang="en-US" sz="2800" b="1" i="1" smtClean="0">
                            <a:solidFill>
                              <a:srgbClr val="FF0000"/>
                            </a:solidFill>
                            <a:latin typeface="Cambria Math"/>
                            <a:ea typeface="Cambria Math" panose="02040503050406030204" pitchFamily="18" charset="0"/>
                          </a:rPr>
                        </m:ctrlPr>
                      </m:fPr>
                      <m:num>
                        <m:r>
                          <a:rPr lang="en-US" sz="2800" b="1" i="0" smtClean="0">
                            <a:solidFill>
                              <a:srgbClr val="FF0000"/>
                            </a:solidFill>
                            <a:latin typeface="Cambria Math" panose="02040503050406030204" pitchFamily="18" charset="0"/>
                            <a:ea typeface="Cambria Math" panose="02040503050406030204" pitchFamily="18" charset="0"/>
                          </a:rPr>
                          <m:t>𝛛</m:t>
                        </m:r>
                        <m:r>
                          <a:rPr lang="en-US" sz="2800" b="1" i="0" smtClean="0">
                            <a:solidFill>
                              <a:srgbClr val="FF0000"/>
                            </a:solidFill>
                            <a:latin typeface="Cambria Math" panose="02040503050406030204" pitchFamily="18" charset="0"/>
                            <a:ea typeface="Cambria Math" panose="02040503050406030204" pitchFamily="18" charset="0"/>
                          </a:rPr>
                          <m:t>𝐪</m:t>
                        </m:r>
                      </m:num>
                      <m:den>
                        <m:r>
                          <a:rPr lang="en-US" sz="2800" b="1" i="0" smtClean="0">
                            <a:solidFill>
                              <a:srgbClr val="FF0000"/>
                            </a:solidFill>
                            <a:latin typeface="Cambria Math" panose="02040503050406030204" pitchFamily="18" charset="0"/>
                            <a:ea typeface="Cambria Math" panose="02040503050406030204" pitchFamily="18" charset="0"/>
                          </a:rPr>
                          <m:t>𝛛</m:t>
                        </m:r>
                        <m:sSub>
                          <m:sSubPr>
                            <m:ctrlPr>
                              <a:rPr lang="en-US" sz="2800" b="1" i="1">
                                <a:solidFill>
                                  <a:srgbClr val="FF0000"/>
                                </a:solidFill>
                                <a:latin typeface="Cambria Math"/>
                                <a:ea typeface="Cambria Math" panose="02040503050406030204" pitchFamily="18" charset="0"/>
                              </a:rPr>
                            </m:ctrlPr>
                          </m:sSubPr>
                          <m:e>
                            <m:r>
                              <a:rPr lang="en-US" sz="2800" b="1" i="0">
                                <a:solidFill>
                                  <a:srgbClr val="FF0000"/>
                                </a:solidFill>
                                <a:latin typeface="Cambria Math" panose="02040503050406030204" pitchFamily="18" charset="0"/>
                                <a:ea typeface="Cambria Math" panose="02040503050406030204" pitchFamily="18" charset="0"/>
                              </a:rPr>
                              <m:t>𝐤</m:t>
                            </m:r>
                          </m:e>
                          <m:sub>
                            <m:r>
                              <a:rPr lang="en-US" sz="2800" b="1" i="0" smtClean="0">
                                <a:solidFill>
                                  <a:srgbClr val="FF0000"/>
                                </a:solidFill>
                                <a:latin typeface="Cambria Math" panose="02040503050406030204" pitchFamily="18" charset="0"/>
                                <a:ea typeface="Cambria Math" panose="02040503050406030204" pitchFamily="18" charset="0"/>
                              </a:rPr>
                              <m:t>𝟎</m:t>
                            </m:r>
                          </m:sub>
                        </m:sSub>
                      </m:den>
                    </m:f>
                    <m:r>
                      <a:rPr lang="en-US" sz="2800" b="1" i="0" smtClean="0">
                        <a:solidFill>
                          <a:srgbClr val="FF0000"/>
                        </a:solidFill>
                        <a:latin typeface="Cambria Math" panose="02040503050406030204" pitchFamily="18" charset="0"/>
                        <a:ea typeface="Cambria Math" panose="02040503050406030204" pitchFamily="18" charset="0"/>
                      </a:rPr>
                      <m:t>=</m:t>
                    </m:r>
                    <m:r>
                      <a:rPr lang="en-US" sz="2800" b="1" i="0" smtClean="0">
                        <a:solidFill>
                          <a:srgbClr val="FF0000"/>
                        </a:solidFill>
                        <a:latin typeface="Cambria Math" panose="02040503050406030204" pitchFamily="18" charset="0"/>
                        <a:ea typeface="Cambria Math" panose="02040503050406030204" pitchFamily="18" charset="0"/>
                      </a:rPr>
                      <m:t>𝟎</m:t>
                    </m:r>
                    <m:r>
                      <a:rPr lang="en-US" sz="2800" b="1" i="0" smtClean="0">
                        <a:solidFill>
                          <a:srgbClr val="FF0000"/>
                        </a:solidFill>
                        <a:latin typeface="Cambria Math"/>
                        <a:ea typeface="Cambria Math" panose="02040503050406030204" pitchFamily="18" charset="0"/>
                      </a:rPr>
                      <m:t>    </m:t>
                    </m:r>
                    <m:r>
                      <a:rPr lang="en-US" sz="2800" b="1" i="0" smtClean="0">
                        <a:solidFill>
                          <a:srgbClr val="FF0000"/>
                        </a:solidFill>
                        <a:latin typeface="Cambria Math"/>
                        <a:ea typeface="Cambria Math" panose="02040503050406030204" pitchFamily="18" charset="0"/>
                      </a:rPr>
                      <m:t>𝐚𝐧𝐝</m:t>
                    </m:r>
                    <m:r>
                      <a:rPr lang="en-US" sz="2800" b="1" i="0" smtClean="0">
                        <a:solidFill>
                          <a:srgbClr val="FF0000"/>
                        </a:solidFill>
                        <a:latin typeface="Cambria Math"/>
                        <a:ea typeface="Cambria Math" panose="02040503050406030204" pitchFamily="18" charset="0"/>
                      </a:rPr>
                      <m:t>     </m:t>
                    </m:r>
                    <m:f>
                      <m:fPr>
                        <m:ctrlPr>
                          <a:rPr lang="en-US" sz="2800" b="1" i="1">
                            <a:solidFill>
                              <a:srgbClr val="FF0000"/>
                            </a:solidFill>
                            <a:latin typeface="Cambria Math"/>
                            <a:ea typeface="Cambria Math" panose="02040503050406030204" pitchFamily="18" charset="0"/>
                          </a:rPr>
                        </m:ctrlPr>
                      </m:fPr>
                      <m:num>
                        <m:r>
                          <a:rPr lang="en-US" sz="2800" b="1" i="0">
                            <a:solidFill>
                              <a:srgbClr val="FF0000"/>
                            </a:solidFill>
                            <a:latin typeface="Cambria Math" panose="02040503050406030204" pitchFamily="18" charset="0"/>
                            <a:ea typeface="Cambria Math" panose="02040503050406030204" pitchFamily="18" charset="0"/>
                          </a:rPr>
                          <m:t>𝛛</m:t>
                        </m:r>
                        <m:r>
                          <a:rPr lang="en-US" sz="2800" b="1" i="0">
                            <a:solidFill>
                              <a:srgbClr val="FF0000"/>
                            </a:solidFill>
                            <a:latin typeface="Cambria Math" panose="02040503050406030204" pitchFamily="18" charset="0"/>
                            <a:ea typeface="Cambria Math" panose="02040503050406030204" pitchFamily="18" charset="0"/>
                          </a:rPr>
                          <m:t>𝐪</m:t>
                        </m:r>
                      </m:num>
                      <m:den>
                        <m:r>
                          <a:rPr lang="en-US" sz="2800" b="1" i="0">
                            <a:solidFill>
                              <a:srgbClr val="FF0000"/>
                            </a:solidFill>
                            <a:latin typeface="Cambria Math" panose="02040503050406030204" pitchFamily="18" charset="0"/>
                            <a:ea typeface="Cambria Math" panose="02040503050406030204" pitchFamily="18" charset="0"/>
                          </a:rPr>
                          <m:t>𝛛</m:t>
                        </m:r>
                        <m:sSub>
                          <m:sSubPr>
                            <m:ctrlPr>
                              <a:rPr lang="en-US" sz="2800" b="1" i="1">
                                <a:solidFill>
                                  <a:srgbClr val="FF0000"/>
                                </a:solidFill>
                                <a:latin typeface="Cambria Math"/>
                                <a:ea typeface="Cambria Math" panose="02040503050406030204" pitchFamily="18" charset="0"/>
                              </a:rPr>
                            </m:ctrlPr>
                          </m:sSubPr>
                          <m:e>
                            <m:r>
                              <a:rPr lang="en-US" sz="2800" b="1" i="0">
                                <a:solidFill>
                                  <a:srgbClr val="FF0000"/>
                                </a:solidFill>
                                <a:latin typeface="Cambria Math" panose="02040503050406030204" pitchFamily="18" charset="0"/>
                                <a:ea typeface="Cambria Math" panose="02040503050406030204" pitchFamily="18" charset="0"/>
                              </a:rPr>
                              <m:t>𝐤</m:t>
                            </m:r>
                          </m:e>
                          <m:sub>
                            <m:r>
                              <a:rPr lang="en-US" sz="2800" b="1" i="0" smtClean="0">
                                <a:solidFill>
                                  <a:srgbClr val="FF0000"/>
                                </a:solidFill>
                                <a:latin typeface="Cambria Math"/>
                                <a:ea typeface="Cambria Math" panose="02040503050406030204" pitchFamily="18" charset="0"/>
                              </a:rPr>
                              <m:t>𝟏</m:t>
                            </m:r>
                          </m:sub>
                        </m:sSub>
                      </m:den>
                    </m:f>
                    <m:r>
                      <a:rPr lang="en-US" sz="2800" b="1" i="0">
                        <a:solidFill>
                          <a:srgbClr val="FF0000"/>
                        </a:solidFill>
                        <a:latin typeface="Cambria Math" panose="02040503050406030204" pitchFamily="18" charset="0"/>
                        <a:ea typeface="Cambria Math" panose="02040503050406030204" pitchFamily="18" charset="0"/>
                      </a:rPr>
                      <m:t>=</m:t>
                    </m:r>
                    <m:r>
                      <a:rPr lang="en-US" sz="2800" b="1" i="0">
                        <a:solidFill>
                          <a:srgbClr val="FF0000"/>
                        </a:solidFill>
                        <a:latin typeface="Cambria Math" panose="02040503050406030204" pitchFamily="18" charset="0"/>
                        <a:ea typeface="Cambria Math" panose="02040503050406030204" pitchFamily="18" charset="0"/>
                      </a:rPr>
                      <m:t>𝟎</m:t>
                    </m:r>
                    <m:r>
                      <a:rPr lang="en-US" sz="2800" b="1" i="0" smtClean="0">
                        <a:solidFill>
                          <a:srgbClr val="FF0000"/>
                        </a:solidFill>
                        <a:latin typeface="Cambria Math"/>
                        <a:ea typeface="Cambria Math" panose="02040503050406030204" pitchFamily="18" charset="0"/>
                      </a:rPr>
                      <m:t>.</m:t>
                    </m:r>
                  </m:oMath>
                </a14:m>
                <a:r>
                  <a:rPr lang="en-US" sz="2800" b="1" dirty="0" smtClean="0">
                    <a:latin typeface="Cambria Math" panose="02040503050406030204" pitchFamily="18" charset="0"/>
                    <a:ea typeface="Cambria Math" panose="02040503050406030204" pitchFamily="18" charset="0"/>
                  </a:rPr>
                  <a:t>                           </a:t>
                </a:r>
                <a:r>
                  <a:rPr lang="en-US" sz="2800" i="1" dirty="0" smtClean="0">
                    <a:latin typeface="+mj-lt"/>
                    <a:ea typeface="Cambria Math" panose="02040503050406030204" pitchFamily="18" charset="0"/>
                  </a:rPr>
                  <a:t>(4)</a:t>
                </a:r>
                <a:endParaRPr lang="en-US" sz="2800" i="1" dirty="0">
                  <a:latin typeface="+mj-lt"/>
                  <a:ea typeface="Cambria Math" panose="02040503050406030204" pitchFamily="18" charset="0"/>
                </a:endParaRPr>
              </a:p>
              <a:p>
                <a:r>
                  <a:rPr lang="en-US" sz="2800" dirty="0"/>
                  <a:t>From this condition we obtain for the sample regression line the formula</a:t>
                </a:r>
              </a:p>
              <a:p>
                <a:pPr algn="r"/>
                <a14:m>
                  <m:oMath xmlns:m="http://schemas.openxmlformats.org/officeDocument/2006/math">
                    <m:r>
                      <a:rPr lang="en-US" sz="2800" b="1" i="0" smtClean="0">
                        <a:solidFill>
                          <a:srgbClr val="FF0000"/>
                        </a:solidFill>
                        <a:latin typeface="Cambria Math"/>
                      </a:rPr>
                      <m:t>𝐲</m:t>
                    </m:r>
                    <m:r>
                      <a:rPr lang="en-US" sz="2800" b="1" i="0" smtClean="0">
                        <a:solidFill>
                          <a:srgbClr val="FF0000"/>
                        </a:solidFill>
                        <a:latin typeface="Cambria Math"/>
                      </a:rPr>
                      <m:t>−</m:t>
                    </m:r>
                    <m:acc>
                      <m:accPr>
                        <m:chr m:val="̅"/>
                        <m:ctrlPr>
                          <a:rPr lang="en-US" sz="2800" b="1" i="1" smtClean="0">
                            <a:solidFill>
                              <a:srgbClr val="FF0000"/>
                            </a:solidFill>
                            <a:latin typeface="Cambria Math"/>
                          </a:rPr>
                        </m:ctrlPr>
                      </m:accPr>
                      <m:e>
                        <m:r>
                          <a:rPr lang="en-US" sz="2800" b="1" i="0" smtClean="0">
                            <a:solidFill>
                              <a:srgbClr val="FF0000"/>
                            </a:solidFill>
                            <a:latin typeface="Cambria Math"/>
                          </a:rPr>
                          <m:t>𝐲</m:t>
                        </m:r>
                      </m:e>
                    </m:acc>
                    <m:r>
                      <a:rPr lang="en-US" sz="2800" b="1" i="0" smtClean="0">
                        <a:solidFill>
                          <a:srgbClr val="FF0000"/>
                        </a:solidFill>
                        <a:latin typeface="Cambria Math"/>
                      </a:rPr>
                      <m:t>= </m:t>
                    </m:r>
                    <m:sSub>
                      <m:sSubPr>
                        <m:ctrlPr>
                          <a:rPr lang="en-US" sz="2800" b="1" i="1">
                            <a:solidFill>
                              <a:srgbClr val="FF0000"/>
                            </a:solidFill>
                            <a:latin typeface="Cambria Math"/>
                            <a:ea typeface="Cambria Math" panose="02040503050406030204" pitchFamily="18" charset="0"/>
                          </a:rPr>
                        </m:ctrlPr>
                      </m:sSubPr>
                      <m:e>
                        <m:r>
                          <a:rPr lang="en-US" sz="2800" b="1" i="0">
                            <a:solidFill>
                              <a:srgbClr val="FF0000"/>
                            </a:solidFill>
                            <a:latin typeface="Cambria Math" panose="02040503050406030204" pitchFamily="18" charset="0"/>
                            <a:ea typeface="Cambria Math" panose="02040503050406030204" pitchFamily="18" charset="0"/>
                          </a:rPr>
                          <m:t>𝐤</m:t>
                        </m:r>
                      </m:e>
                      <m:sub>
                        <m:r>
                          <a:rPr lang="en-US" sz="2800" b="1" i="0">
                            <a:solidFill>
                              <a:srgbClr val="FF0000"/>
                            </a:solidFill>
                            <a:latin typeface="Cambria Math"/>
                            <a:ea typeface="Cambria Math" panose="02040503050406030204" pitchFamily="18" charset="0"/>
                          </a:rPr>
                          <m:t>𝟏</m:t>
                        </m:r>
                      </m:sub>
                    </m:sSub>
                    <m:d>
                      <m:dPr>
                        <m:ctrlPr>
                          <a:rPr lang="en-US" sz="2800" b="1" i="1" smtClean="0">
                            <a:solidFill>
                              <a:srgbClr val="FF0000"/>
                            </a:solidFill>
                            <a:latin typeface="Cambria Math"/>
                            <a:ea typeface="Cambria Math" panose="02040503050406030204" pitchFamily="18" charset="0"/>
                          </a:rPr>
                        </m:ctrlPr>
                      </m:dPr>
                      <m:e>
                        <m:r>
                          <a:rPr lang="en-US" sz="2800" b="1" i="0" smtClean="0">
                            <a:solidFill>
                              <a:srgbClr val="FF0000"/>
                            </a:solidFill>
                            <a:latin typeface="Cambria Math"/>
                            <a:ea typeface="Cambria Math" panose="02040503050406030204" pitchFamily="18" charset="0"/>
                          </a:rPr>
                          <m:t>𝐱</m:t>
                        </m:r>
                        <m:r>
                          <a:rPr lang="en-US" sz="2800" b="1" i="0" smtClean="0">
                            <a:solidFill>
                              <a:srgbClr val="FF0000"/>
                            </a:solidFill>
                            <a:latin typeface="Cambria Math"/>
                            <a:ea typeface="Cambria Math" panose="02040503050406030204" pitchFamily="18" charset="0"/>
                          </a:rPr>
                          <m:t>−</m:t>
                        </m:r>
                        <m:acc>
                          <m:accPr>
                            <m:chr m:val="̅"/>
                            <m:ctrlPr>
                              <a:rPr lang="en-US" sz="2800" b="1" i="1" smtClean="0">
                                <a:solidFill>
                                  <a:srgbClr val="FF0000"/>
                                </a:solidFill>
                                <a:latin typeface="Cambria Math"/>
                                <a:ea typeface="Cambria Math" panose="02040503050406030204" pitchFamily="18" charset="0"/>
                              </a:rPr>
                            </m:ctrlPr>
                          </m:accPr>
                          <m:e>
                            <m:r>
                              <a:rPr lang="en-US" sz="2800" b="1" i="0" smtClean="0">
                                <a:solidFill>
                                  <a:srgbClr val="FF0000"/>
                                </a:solidFill>
                                <a:latin typeface="Cambria Math"/>
                                <a:ea typeface="Cambria Math" panose="02040503050406030204" pitchFamily="18" charset="0"/>
                              </a:rPr>
                              <m:t>𝐱</m:t>
                            </m:r>
                          </m:e>
                        </m:acc>
                      </m:e>
                    </m:d>
                    <m:r>
                      <a:rPr lang="en-US" sz="2800" b="1" i="0" smtClean="0">
                        <a:solidFill>
                          <a:srgbClr val="FF0000"/>
                        </a:solidFill>
                        <a:latin typeface="Cambria Math"/>
                        <a:ea typeface="Cambria Math" panose="02040503050406030204" pitchFamily="18" charset="0"/>
                      </a:rPr>
                      <m:t>.</m:t>
                    </m:r>
                  </m:oMath>
                </a14:m>
                <a:r>
                  <a:rPr lang="en-US" sz="2800" i="1" dirty="0" smtClean="0"/>
                  <a:t>                              (5)</a:t>
                </a:r>
                <a:endParaRPr lang="en-US" sz="2800" i="1" dirty="0"/>
              </a:p>
            </p:txBody>
          </p:sp>
        </mc:Choice>
        <mc:Fallback xmlns="">
          <p:sp>
            <p:nvSpPr>
              <p:cNvPr id="4" name="Прямоугольник 3"/>
              <p:cNvSpPr>
                <a:spLocks noRot="1" noChangeAspect="1" noMove="1" noResize="1" noEditPoints="1" noAdjustHandles="1" noChangeArrowheads="1" noChangeShapeType="1" noTextEdit="1"/>
              </p:cNvSpPr>
              <p:nvPr/>
            </p:nvSpPr>
            <p:spPr>
              <a:xfrm>
                <a:off x="0" y="646338"/>
                <a:ext cx="9144000" cy="4294830"/>
              </a:xfrm>
              <a:prstGeom prst="rect">
                <a:avLst/>
              </a:prstGeom>
              <a:blipFill rotWithShape="1">
                <a:blip r:embed="rId2"/>
                <a:stretch>
                  <a:fillRect l="-1333" t="-1277" r="-1333" b="-3121"/>
                </a:stretch>
              </a:blipFill>
            </p:spPr>
            <p:txBody>
              <a:bodyPr/>
              <a:lstStyle/>
              <a:p>
                <a:r>
                  <a:rPr lang="ru-RU">
                    <a:noFill/>
                  </a:rPr>
                  <a:t> </a:t>
                </a:r>
              </a:p>
            </p:txBody>
          </p:sp>
        </mc:Fallback>
      </mc:AlternateContent>
      <p:sp>
        <p:nvSpPr>
          <p:cNvPr id="5" name="Title 3"/>
          <p:cNvSpPr>
            <a:spLocks noGrp="1"/>
          </p:cNvSpPr>
          <p:nvPr>
            <p:ph type="title"/>
          </p:nvPr>
        </p:nvSpPr>
        <p:spPr>
          <a:xfrm>
            <a:off x="0" y="-99392"/>
            <a:ext cx="9144000" cy="683568"/>
          </a:xfrm>
        </p:spPr>
        <p:txBody>
          <a:bodyPr>
            <a:normAutofit fontScale="90000"/>
          </a:bodyPr>
          <a:lstStyle/>
          <a:p>
            <a:r>
              <a:rPr lang="en-US" b="1" dirty="0"/>
              <a:t>Least Squares Principle</a:t>
            </a:r>
            <a:endParaRPr lang="en-GB" b="1" dirty="0"/>
          </a:p>
        </p:txBody>
      </p:sp>
    </p:spTree>
    <p:extLst>
      <p:ext uri="{BB962C8B-B14F-4D97-AF65-F5344CB8AC3E}">
        <p14:creationId xmlns:p14="http://schemas.microsoft.com/office/powerpoint/2010/main" val="88757298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p:cNvSpPr>
            <a:spLocks noGrp="1"/>
          </p:cNvSpPr>
          <p:nvPr>
            <p:ph type="sldNum" sz="quarter" idx="12"/>
          </p:nvPr>
        </p:nvSpPr>
        <p:spPr/>
        <p:txBody>
          <a:bodyPr/>
          <a:lstStyle/>
          <a:p>
            <a:fld id="{7A0D5CAB-8BF0-4EA3-BAE4-9835C852A49B}" type="slidenum">
              <a:rPr lang="en-GB" smtClean="0"/>
              <a:pPr/>
              <a:t>9</a:t>
            </a:fld>
            <a:endParaRPr lang="en-GB" dirty="0"/>
          </a:p>
        </p:txBody>
      </p:sp>
      <mc:AlternateContent xmlns:mc="http://schemas.openxmlformats.org/markup-compatibility/2006" xmlns:a14="http://schemas.microsoft.com/office/drawing/2010/main">
        <mc:Choice Requires="a14">
          <p:sp>
            <p:nvSpPr>
              <p:cNvPr id="4" name="Прямоугольник 3"/>
              <p:cNvSpPr/>
              <p:nvPr/>
            </p:nvSpPr>
            <p:spPr>
              <a:xfrm>
                <a:off x="0" y="807106"/>
                <a:ext cx="9144000" cy="5007012"/>
              </a:xfrm>
              <a:prstGeom prst="rect">
                <a:avLst/>
              </a:prstGeom>
            </p:spPr>
            <p:txBody>
              <a:bodyPr wrap="square">
                <a:spAutoFit/>
              </a:bodyPr>
              <a:lstStyle/>
              <a:p>
                <a:r>
                  <a:rPr lang="en-US" sz="2800" dirty="0" smtClean="0"/>
                  <a:t>Here </a:t>
                </a:r>
                <a14:m>
                  <m:oMath xmlns:m="http://schemas.openxmlformats.org/officeDocument/2006/math">
                    <m:acc>
                      <m:accPr>
                        <m:chr m:val="̅"/>
                        <m:ctrlPr>
                          <a:rPr lang="en-US" sz="2800" b="1" i="1">
                            <a:solidFill>
                              <a:srgbClr val="FF0000"/>
                            </a:solidFill>
                            <a:latin typeface="Cambria Math"/>
                            <a:ea typeface="Cambria Math" panose="02040503050406030204" pitchFamily="18" charset="0"/>
                          </a:rPr>
                        </m:ctrlPr>
                      </m:accPr>
                      <m:e>
                        <m:r>
                          <a:rPr lang="en-US" sz="2800" b="1">
                            <a:solidFill>
                              <a:srgbClr val="FF0000"/>
                            </a:solidFill>
                            <a:latin typeface="Cambria Math" panose="02040503050406030204" pitchFamily="18" charset="0"/>
                            <a:ea typeface="Cambria Math" panose="02040503050406030204" pitchFamily="18" charset="0"/>
                          </a:rPr>
                          <m:t>𝐱</m:t>
                        </m:r>
                      </m:e>
                    </m:acc>
                  </m:oMath>
                </a14:m>
                <a:r>
                  <a:rPr lang="en-US" sz="2800" dirty="0" smtClean="0"/>
                  <a:t> and </a:t>
                </a:r>
                <a14:m>
                  <m:oMath xmlns:m="http://schemas.openxmlformats.org/officeDocument/2006/math">
                    <m:acc>
                      <m:accPr>
                        <m:chr m:val="̅"/>
                        <m:ctrlPr>
                          <a:rPr lang="en-US" sz="2800" b="1" i="1">
                            <a:solidFill>
                              <a:srgbClr val="FF0000"/>
                            </a:solidFill>
                            <a:latin typeface="Cambria Math"/>
                            <a:ea typeface="Cambria Math" panose="02040503050406030204" pitchFamily="18" charset="0"/>
                          </a:rPr>
                        </m:ctrlPr>
                      </m:accPr>
                      <m:e>
                        <m:r>
                          <a:rPr lang="en-US" sz="2800" b="1">
                            <a:solidFill>
                              <a:srgbClr val="FF0000"/>
                            </a:solidFill>
                            <a:latin typeface="Cambria Math" panose="02040503050406030204" pitchFamily="18" charset="0"/>
                            <a:ea typeface="Cambria Math" panose="02040503050406030204" pitchFamily="18" charset="0"/>
                          </a:rPr>
                          <m:t>𝐲</m:t>
                        </m:r>
                      </m:e>
                    </m:acc>
                  </m:oMath>
                </a14:m>
                <a:r>
                  <a:rPr lang="en-US" sz="2800" dirty="0" smtClean="0"/>
                  <a:t> </a:t>
                </a:r>
                <a:r>
                  <a:rPr lang="en-US" sz="2800" dirty="0"/>
                  <a:t>are the means of the </a:t>
                </a:r>
                <a:r>
                  <a:rPr lang="en-US" sz="2800" b="1" dirty="0">
                    <a:solidFill>
                      <a:srgbClr val="FF0000"/>
                    </a:solidFill>
                  </a:rPr>
                  <a:t>x</a:t>
                </a:r>
                <a:r>
                  <a:rPr lang="en-US" sz="2800" dirty="0"/>
                  <a:t>- and the </a:t>
                </a:r>
                <a:r>
                  <a:rPr lang="en-US" sz="2800" b="1" dirty="0">
                    <a:solidFill>
                      <a:srgbClr val="FF0000"/>
                    </a:solidFill>
                  </a:rPr>
                  <a:t>y</a:t>
                </a:r>
                <a:r>
                  <a:rPr lang="en-US" sz="2800" dirty="0"/>
                  <a:t>-values in our sample, that is,</a:t>
                </a:r>
                <a:endParaRPr lang="en-US" sz="2800" dirty="0" smtClean="0"/>
              </a:p>
              <a:p>
                <a:pPr algn="r"/>
                <a14:m>
                  <m:oMath xmlns:m="http://schemas.openxmlformats.org/officeDocument/2006/math">
                    <m:acc>
                      <m:accPr>
                        <m:chr m:val="̅"/>
                        <m:ctrlPr>
                          <a:rPr lang="en-US" sz="2800" b="1" i="1" smtClean="0">
                            <a:solidFill>
                              <a:srgbClr val="FF0000"/>
                            </a:solidFill>
                            <a:latin typeface="Cambria Math"/>
                            <a:ea typeface="Cambria Math" panose="02040503050406030204" pitchFamily="18" charset="0"/>
                          </a:rPr>
                        </m:ctrlPr>
                      </m:accPr>
                      <m:e>
                        <m:r>
                          <a:rPr lang="en-US" sz="2800" b="1" i="0" smtClean="0">
                            <a:solidFill>
                              <a:srgbClr val="FF0000"/>
                            </a:solidFill>
                            <a:latin typeface="Cambria Math" panose="02040503050406030204" pitchFamily="18" charset="0"/>
                            <a:ea typeface="Cambria Math" panose="02040503050406030204" pitchFamily="18" charset="0"/>
                          </a:rPr>
                          <m:t>𝐱</m:t>
                        </m:r>
                      </m:e>
                    </m:acc>
                    <m:r>
                      <a:rPr lang="en-US" sz="2800" b="1" i="0">
                        <a:solidFill>
                          <a:srgbClr val="FF0000"/>
                        </a:solidFill>
                        <a:latin typeface="Cambria Math" panose="02040503050406030204" pitchFamily="18" charset="0"/>
                        <a:ea typeface="Cambria Math" panose="02040503050406030204" pitchFamily="18" charset="0"/>
                      </a:rPr>
                      <m:t>= </m:t>
                    </m:r>
                    <m:f>
                      <m:fPr>
                        <m:ctrlPr>
                          <a:rPr lang="en-US" sz="2800" b="1" i="1" smtClean="0">
                            <a:solidFill>
                              <a:srgbClr val="FF0000"/>
                            </a:solidFill>
                            <a:latin typeface="Cambria Math"/>
                            <a:ea typeface="Cambria Math" panose="02040503050406030204" pitchFamily="18" charset="0"/>
                          </a:rPr>
                        </m:ctrlPr>
                      </m:fPr>
                      <m:num>
                        <m:r>
                          <a:rPr lang="en-US" sz="2800" b="1" i="0" smtClean="0">
                            <a:solidFill>
                              <a:srgbClr val="FF0000"/>
                            </a:solidFill>
                            <a:latin typeface="Cambria Math" panose="02040503050406030204" pitchFamily="18" charset="0"/>
                            <a:ea typeface="Cambria Math" panose="02040503050406030204" pitchFamily="18" charset="0"/>
                          </a:rPr>
                          <m:t>𝟏</m:t>
                        </m:r>
                      </m:num>
                      <m:den>
                        <m:r>
                          <a:rPr lang="en-US" sz="2800" b="1" i="0" smtClean="0">
                            <a:solidFill>
                              <a:srgbClr val="FF0000"/>
                            </a:solidFill>
                            <a:latin typeface="Cambria Math" panose="02040503050406030204" pitchFamily="18" charset="0"/>
                            <a:ea typeface="Cambria Math" panose="02040503050406030204" pitchFamily="18" charset="0"/>
                          </a:rPr>
                          <m:t>𝐧</m:t>
                        </m:r>
                      </m:den>
                    </m:f>
                    <m:d>
                      <m:dPr>
                        <m:ctrlPr>
                          <a:rPr lang="en-US" sz="2800" b="1" i="1">
                            <a:solidFill>
                              <a:srgbClr val="FF0000"/>
                            </a:solidFill>
                            <a:latin typeface="Cambria Math"/>
                            <a:ea typeface="Cambria Math" panose="02040503050406030204" pitchFamily="18" charset="0"/>
                          </a:rPr>
                        </m:ctrlPr>
                      </m:dPr>
                      <m:e>
                        <m:sSub>
                          <m:sSubPr>
                            <m:ctrlPr>
                              <a:rPr lang="en-US" sz="2800" b="1" i="1">
                                <a:solidFill>
                                  <a:srgbClr val="FF0000"/>
                                </a:solidFill>
                                <a:latin typeface="Cambria Math"/>
                                <a:ea typeface="Cambria Math" panose="02040503050406030204" pitchFamily="18" charset="0"/>
                              </a:rPr>
                            </m:ctrlPr>
                          </m:sSubPr>
                          <m:e>
                            <m:r>
                              <a:rPr lang="en-US" sz="2800" b="1" i="0" smtClean="0">
                                <a:solidFill>
                                  <a:srgbClr val="FF0000"/>
                                </a:solidFill>
                                <a:latin typeface="Cambria Math" panose="02040503050406030204" pitchFamily="18" charset="0"/>
                                <a:ea typeface="Cambria Math" panose="02040503050406030204" pitchFamily="18" charset="0"/>
                              </a:rPr>
                              <m:t>𝐱</m:t>
                            </m:r>
                          </m:e>
                          <m:sub>
                            <m:r>
                              <a:rPr lang="en-US" sz="2800" b="1" i="0">
                                <a:solidFill>
                                  <a:srgbClr val="FF0000"/>
                                </a:solidFill>
                                <a:latin typeface="Cambria Math" panose="02040503050406030204" pitchFamily="18" charset="0"/>
                                <a:ea typeface="Cambria Math" panose="02040503050406030204" pitchFamily="18" charset="0"/>
                              </a:rPr>
                              <m:t>𝟏</m:t>
                            </m:r>
                          </m:sub>
                        </m:sSub>
                        <m:r>
                          <a:rPr lang="en-US" sz="2800" b="1" i="0" smtClean="0">
                            <a:solidFill>
                              <a:srgbClr val="FF0000"/>
                            </a:solidFill>
                            <a:latin typeface="Cambria Math" panose="02040503050406030204" pitchFamily="18" charset="0"/>
                            <a:ea typeface="Cambria Math" panose="02040503050406030204" pitchFamily="18" charset="0"/>
                          </a:rPr>
                          <m:t>+…+</m:t>
                        </m:r>
                        <m:sSub>
                          <m:sSubPr>
                            <m:ctrlPr>
                              <a:rPr lang="en-US" sz="2800" b="1" i="1">
                                <a:solidFill>
                                  <a:srgbClr val="FF0000"/>
                                </a:solidFill>
                                <a:latin typeface="Cambria Math"/>
                                <a:ea typeface="Cambria Math" panose="02040503050406030204" pitchFamily="18" charset="0"/>
                              </a:rPr>
                            </m:ctrlPr>
                          </m:sSubPr>
                          <m:e>
                            <m:r>
                              <a:rPr lang="en-US" sz="2800" b="1" i="0" smtClean="0">
                                <a:solidFill>
                                  <a:srgbClr val="FF0000"/>
                                </a:solidFill>
                                <a:latin typeface="Cambria Math" panose="02040503050406030204" pitchFamily="18" charset="0"/>
                                <a:ea typeface="Cambria Math" panose="02040503050406030204" pitchFamily="18" charset="0"/>
                              </a:rPr>
                              <m:t>𝐱</m:t>
                            </m:r>
                          </m:e>
                          <m:sub>
                            <m:r>
                              <a:rPr lang="en-US" sz="2800" b="1" i="0" smtClean="0">
                                <a:solidFill>
                                  <a:srgbClr val="FF0000"/>
                                </a:solidFill>
                                <a:latin typeface="Cambria Math" panose="02040503050406030204" pitchFamily="18" charset="0"/>
                                <a:ea typeface="Cambria Math" panose="02040503050406030204" pitchFamily="18" charset="0"/>
                              </a:rPr>
                              <m:t>𝐧</m:t>
                            </m:r>
                          </m:sub>
                        </m:sSub>
                      </m:e>
                    </m:d>
                    <m:r>
                      <a:rPr lang="en-US" sz="2800" b="1" i="0">
                        <a:solidFill>
                          <a:srgbClr val="FF0000"/>
                        </a:solidFill>
                        <a:latin typeface="Cambria Math" panose="02040503050406030204" pitchFamily="18" charset="0"/>
                        <a:ea typeface="Cambria Math" panose="02040503050406030204" pitchFamily="18" charset="0"/>
                      </a:rPr>
                      <m:t>.</m:t>
                    </m:r>
                  </m:oMath>
                </a14:m>
                <a:r>
                  <a:rPr lang="en-US" sz="2800" i="1" dirty="0" smtClean="0"/>
                  <a:t>(a)                            (6)</a:t>
                </a:r>
                <a:endParaRPr lang="en-US" sz="2800" i="1" dirty="0"/>
              </a:p>
              <a:p>
                <a:pPr algn="ctr"/>
                <a14:m>
                  <m:oMath xmlns:m="http://schemas.openxmlformats.org/officeDocument/2006/math">
                    <m:acc>
                      <m:accPr>
                        <m:chr m:val="̅"/>
                        <m:ctrlPr>
                          <a:rPr lang="en-US" sz="2800" b="1" i="1">
                            <a:solidFill>
                              <a:srgbClr val="FF0000"/>
                            </a:solidFill>
                            <a:latin typeface="Cambria Math"/>
                            <a:ea typeface="Cambria Math" panose="02040503050406030204" pitchFamily="18" charset="0"/>
                          </a:rPr>
                        </m:ctrlPr>
                      </m:accPr>
                      <m:e>
                        <m:r>
                          <a:rPr lang="en-US" sz="2800" b="1" i="0" smtClean="0">
                            <a:solidFill>
                              <a:srgbClr val="FF0000"/>
                            </a:solidFill>
                            <a:latin typeface="Cambria Math" panose="02040503050406030204" pitchFamily="18" charset="0"/>
                            <a:ea typeface="Cambria Math" panose="02040503050406030204" pitchFamily="18" charset="0"/>
                          </a:rPr>
                          <m:t>𝐲</m:t>
                        </m:r>
                      </m:e>
                    </m:acc>
                    <m:r>
                      <a:rPr lang="en-US" sz="2800" b="1" i="0">
                        <a:solidFill>
                          <a:srgbClr val="FF0000"/>
                        </a:solidFill>
                        <a:latin typeface="Cambria Math" panose="02040503050406030204" pitchFamily="18" charset="0"/>
                        <a:ea typeface="Cambria Math" panose="02040503050406030204" pitchFamily="18" charset="0"/>
                      </a:rPr>
                      <m:t>= </m:t>
                    </m:r>
                    <m:f>
                      <m:fPr>
                        <m:ctrlPr>
                          <a:rPr lang="en-US" sz="2800" b="1" i="1">
                            <a:solidFill>
                              <a:srgbClr val="FF0000"/>
                            </a:solidFill>
                            <a:latin typeface="Cambria Math"/>
                            <a:ea typeface="Cambria Math" panose="02040503050406030204" pitchFamily="18" charset="0"/>
                          </a:rPr>
                        </m:ctrlPr>
                      </m:fPr>
                      <m:num>
                        <m:r>
                          <a:rPr lang="en-US" sz="2800" b="1" i="0">
                            <a:solidFill>
                              <a:srgbClr val="FF0000"/>
                            </a:solidFill>
                            <a:latin typeface="Cambria Math" panose="02040503050406030204" pitchFamily="18" charset="0"/>
                            <a:ea typeface="Cambria Math" panose="02040503050406030204" pitchFamily="18" charset="0"/>
                          </a:rPr>
                          <m:t>𝟏</m:t>
                        </m:r>
                      </m:num>
                      <m:den>
                        <m:r>
                          <a:rPr lang="en-US" sz="2800" b="1" i="0">
                            <a:solidFill>
                              <a:srgbClr val="FF0000"/>
                            </a:solidFill>
                            <a:latin typeface="Cambria Math" panose="02040503050406030204" pitchFamily="18" charset="0"/>
                            <a:ea typeface="Cambria Math" panose="02040503050406030204" pitchFamily="18" charset="0"/>
                          </a:rPr>
                          <m:t>𝐧</m:t>
                        </m:r>
                      </m:den>
                    </m:f>
                    <m:d>
                      <m:dPr>
                        <m:ctrlPr>
                          <a:rPr lang="en-US" sz="2800" b="1" i="1">
                            <a:solidFill>
                              <a:srgbClr val="FF0000"/>
                            </a:solidFill>
                            <a:latin typeface="Cambria Math"/>
                            <a:ea typeface="Cambria Math" panose="02040503050406030204" pitchFamily="18" charset="0"/>
                          </a:rPr>
                        </m:ctrlPr>
                      </m:dPr>
                      <m:e>
                        <m:sSub>
                          <m:sSubPr>
                            <m:ctrlPr>
                              <a:rPr lang="en-US" sz="2800" b="1" i="1">
                                <a:solidFill>
                                  <a:srgbClr val="FF0000"/>
                                </a:solidFill>
                                <a:latin typeface="Cambria Math"/>
                                <a:ea typeface="Cambria Math" panose="02040503050406030204" pitchFamily="18" charset="0"/>
                              </a:rPr>
                            </m:ctrlPr>
                          </m:sSubPr>
                          <m:e>
                            <m:r>
                              <a:rPr lang="en-US" sz="2800" b="1" i="0" smtClean="0">
                                <a:solidFill>
                                  <a:srgbClr val="FF0000"/>
                                </a:solidFill>
                                <a:latin typeface="Cambria Math" panose="02040503050406030204" pitchFamily="18" charset="0"/>
                                <a:ea typeface="Cambria Math" panose="02040503050406030204" pitchFamily="18" charset="0"/>
                              </a:rPr>
                              <m:t>𝐲</m:t>
                            </m:r>
                          </m:e>
                          <m:sub>
                            <m:r>
                              <a:rPr lang="en-US" sz="2800" b="1" i="0">
                                <a:solidFill>
                                  <a:srgbClr val="FF0000"/>
                                </a:solidFill>
                                <a:latin typeface="Cambria Math" panose="02040503050406030204" pitchFamily="18" charset="0"/>
                                <a:ea typeface="Cambria Math" panose="02040503050406030204" pitchFamily="18" charset="0"/>
                              </a:rPr>
                              <m:t>𝟏</m:t>
                            </m:r>
                          </m:sub>
                        </m:sSub>
                        <m:r>
                          <a:rPr lang="en-US" sz="2800" b="1" i="0">
                            <a:solidFill>
                              <a:srgbClr val="FF0000"/>
                            </a:solidFill>
                            <a:latin typeface="Cambria Math" panose="02040503050406030204" pitchFamily="18" charset="0"/>
                            <a:ea typeface="Cambria Math" panose="02040503050406030204" pitchFamily="18" charset="0"/>
                          </a:rPr>
                          <m:t>+…+</m:t>
                        </m:r>
                        <m:sSub>
                          <m:sSubPr>
                            <m:ctrlPr>
                              <a:rPr lang="en-US" sz="2800" b="1" i="1">
                                <a:solidFill>
                                  <a:srgbClr val="FF0000"/>
                                </a:solidFill>
                                <a:latin typeface="Cambria Math"/>
                                <a:ea typeface="Cambria Math" panose="02040503050406030204" pitchFamily="18" charset="0"/>
                              </a:rPr>
                            </m:ctrlPr>
                          </m:sSubPr>
                          <m:e>
                            <m:r>
                              <a:rPr lang="en-US" sz="2800" b="1" i="0" smtClean="0">
                                <a:solidFill>
                                  <a:srgbClr val="FF0000"/>
                                </a:solidFill>
                                <a:latin typeface="Cambria Math" panose="02040503050406030204" pitchFamily="18" charset="0"/>
                                <a:ea typeface="Cambria Math" panose="02040503050406030204" pitchFamily="18" charset="0"/>
                              </a:rPr>
                              <m:t>𝐲</m:t>
                            </m:r>
                          </m:e>
                          <m:sub>
                            <m:r>
                              <a:rPr lang="en-US" sz="2800" b="1" i="0">
                                <a:solidFill>
                                  <a:srgbClr val="FF0000"/>
                                </a:solidFill>
                                <a:latin typeface="Cambria Math" panose="02040503050406030204" pitchFamily="18" charset="0"/>
                                <a:ea typeface="Cambria Math" panose="02040503050406030204" pitchFamily="18" charset="0"/>
                              </a:rPr>
                              <m:t>𝐧</m:t>
                            </m:r>
                          </m:sub>
                        </m:sSub>
                      </m:e>
                    </m:d>
                    <m:r>
                      <a:rPr lang="en-US" sz="2800" b="1" i="0">
                        <a:solidFill>
                          <a:srgbClr val="FF0000"/>
                        </a:solidFill>
                        <a:latin typeface="Cambria Math" panose="02040503050406030204" pitchFamily="18" charset="0"/>
                        <a:ea typeface="Cambria Math" panose="02040503050406030204" pitchFamily="18" charset="0"/>
                      </a:rPr>
                      <m:t>.</m:t>
                    </m:r>
                  </m:oMath>
                </a14:m>
                <a:r>
                  <a:rPr lang="en-US" sz="2800" i="1" dirty="0" smtClean="0"/>
                  <a:t>(b)</a:t>
                </a:r>
                <a:endParaRPr lang="en-US" sz="2800" i="1" dirty="0"/>
              </a:p>
              <a:p>
                <a:r>
                  <a:rPr lang="en-US" sz="2800" dirty="0" smtClean="0"/>
                  <a:t>The </a:t>
                </a:r>
                <a:r>
                  <a:rPr lang="en-US" sz="2800" dirty="0"/>
                  <a:t>slope </a:t>
                </a:r>
                <a14:m>
                  <m:oMath xmlns:m="http://schemas.openxmlformats.org/officeDocument/2006/math">
                    <m:sSub>
                      <m:sSubPr>
                        <m:ctrlPr>
                          <a:rPr lang="en-US" sz="2800" b="1" i="1">
                            <a:solidFill>
                              <a:srgbClr val="FF0000"/>
                            </a:solidFill>
                            <a:latin typeface="Cambria Math"/>
                            <a:ea typeface="Cambria Math" panose="02040503050406030204" pitchFamily="18" charset="0"/>
                          </a:rPr>
                        </m:ctrlPr>
                      </m:sSubPr>
                      <m:e>
                        <m:r>
                          <a:rPr lang="en-US" sz="2800" b="1">
                            <a:solidFill>
                              <a:srgbClr val="FF0000"/>
                            </a:solidFill>
                            <a:latin typeface="Cambria Math" panose="02040503050406030204" pitchFamily="18" charset="0"/>
                            <a:ea typeface="Cambria Math" panose="02040503050406030204" pitchFamily="18" charset="0"/>
                          </a:rPr>
                          <m:t>𝐤</m:t>
                        </m:r>
                      </m:e>
                      <m:sub>
                        <m:r>
                          <a:rPr lang="en-US" sz="2800" b="1">
                            <a:solidFill>
                              <a:srgbClr val="FF0000"/>
                            </a:solidFill>
                            <a:latin typeface="Cambria Math"/>
                            <a:ea typeface="Cambria Math" panose="02040503050406030204" pitchFamily="18" charset="0"/>
                          </a:rPr>
                          <m:t>𝟏</m:t>
                        </m:r>
                      </m:sub>
                    </m:sSub>
                  </m:oMath>
                </a14:m>
                <a:r>
                  <a:rPr lang="en-US" sz="2800" dirty="0" smtClean="0"/>
                  <a:t> in </a:t>
                </a:r>
                <a:r>
                  <a:rPr lang="en-US" sz="2800" dirty="0"/>
                  <a:t>(5) is called the </a:t>
                </a:r>
                <a:r>
                  <a:rPr lang="en-US" sz="2800" b="1" dirty="0"/>
                  <a:t>regression coefficient</a:t>
                </a:r>
                <a:r>
                  <a:rPr lang="en-US" sz="2800" dirty="0"/>
                  <a:t> of the sample and is given </a:t>
                </a:r>
                <a:r>
                  <a:rPr lang="en-US" sz="2800" dirty="0" smtClean="0"/>
                  <a:t>by</a:t>
                </a:r>
              </a:p>
              <a:p>
                <a:pPr algn="r"/>
                <a14:m>
                  <m:oMath xmlns:m="http://schemas.openxmlformats.org/officeDocument/2006/math">
                    <m:sSub>
                      <m:sSubPr>
                        <m:ctrlPr>
                          <a:rPr lang="en-US" sz="2800" b="1" i="1">
                            <a:solidFill>
                              <a:srgbClr val="FF0000"/>
                            </a:solidFill>
                            <a:latin typeface="Cambria Math"/>
                            <a:ea typeface="Cambria Math" panose="02040503050406030204" pitchFamily="18" charset="0"/>
                          </a:rPr>
                        </m:ctrlPr>
                      </m:sSubPr>
                      <m:e>
                        <m:r>
                          <a:rPr lang="en-US" sz="2800" b="1" i="0">
                            <a:solidFill>
                              <a:srgbClr val="FF0000"/>
                            </a:solidFill>
                            <a:latin typeface="Cambria Math" panose="02040503050406030204" pitchFamily="18" charset="0"/>
                            <a:ea typeface="Cambria Math" panose="02040503050406030204" pitchFamily="18" charset="0"/>
                          </a:rPr>
                          <m:t>𝐤</m:t>
                        </m:r>
                      </m:e>
                      <m:sub>
                        <m:r>
                          <a:rPr lang="en-US" sz="2800" b="1" i="0">
                            <a:solidFill>
                              <a:srgbClr val="FF0000"/>
                            </a:solidFill>
                            <a:latin typeface="Cambria Math"/>
                            <a:ea typeface="Cambria Math" panose="02040503050406030204" pitchFamily="18" charset="0"/>
                          </a:rPr>
                          <m:t>𝟏</m:t>
                        </m:r>
                      </m:sub>
                    </m:sSub>
                    <m:r>
                      <a:rPr lang="en-US" sz="2800" b="1" i="0" smtClean="0">
                        <a:solidFill>
                          <a:srgbClr val="FF0000"/>
                        </a:solidFill>
                        <a:latin typeface="Cambria Math"/>
                        <a:ea typeface="Cambria Math" panose="02040503050406030204" pitchFamily="18" charset="0"/>
                      </a:rPr>
                      <m:t>=</m:t>
                    </m:r>
                    <m:f>
                      <m:fPr>
                        <m:ctrlPr>
                          <a:rPr lang="en-US" sz="2800" b="1" i="1" smtClean="0">
                            <a:solidFill>
                              <a:srgbClr val="FF0000"/>
                            </a:solidFill>
                            <a:latin typeface="Cambria Math"/>
                            <a:ea typeface="Cambria Math" panose="02040503050406030204" pitchFamily="18" charset="0"/>
                          </a:rPr>
                        </m:ctrlPr>
                      </m:fPr>
                      <m:num>
                        <m:sSub>
                          <m:sSubPr>
                            <m:ctrlPr>
                              <a:rPr lang="en-US" sz="2800" b="1" i="1" smtClean="0">
                                <a:solidFill>
                                  <a:srgbClr val="FF0000"/>
                                </a:solidFill>
                                <a:latin typeface="Cambria Math"/>
                                <a:ea typeface="Cambria Math" panose="02040503050406030204" pitchFamily="18" charset="0"/>
                              </a:rPr>
                            </m:ctrlPr>
                          </m:sSubPr>
                          <m:e>
                            <m:r>
                              <a:rPr lang="en-US" sz="2800" b="1" i="0" smtClean="0">
                                <a:solidFill>
                                  <a:srgbClr val="FF0000"/>
                                </a:solidFill>
                                <a:latin typeface="Cambria Math"/>
                                <a:ea typeface="Cambria Math" panose="02040503050406030204" pitchFamily="18" charset="0"/>
                              </a:rPr>
                              <m:t>𝐬</m:t>
                            </m:r>
                          </m:e>
                          <m:sub>
                            <m:r>
                              <a:rPr lang="en-US" sz="2800" b="1" i="0" smtClean="0">
                                <a:solidFill>
                                  <a:srgbClr val="FF0000"/>
                                </a:solidFill>
                                <a:latin typeface="Cambria Math"/>
                                <a:ea typeface="Cambria Math" panose="02040503050406030204" pitchFamily="18" charset="0"/>
                              </a:rPr>
                              <m:t>𝐱𝐲</m:t>
                            </m:r>
                          </m:sub>
                        </m:sSub>
                      </m:num>
                      <m:den>
                        <m:r>
                          <a:rPr lang="en-US" sz="2800" b="1" i="0" smtClean="0">
                            <a:solidFill>
                              <a:srgbClr val="FF0000"/>
                            </a:solidFill>
                            <a:latin typeface="Cambria Math"/>
                            <a:ea typeface="Cambria Math" panose="02040503050406030204" pitchFamily="18" charset="0"/>
                          </a:rPr>
                          <m:t>𝐬</m:t>
                        </m:r>
                        <m:sPre>
                          <m:sPrePr>
                            <m:ctrlPr>
                              <a:rPr lang="en-US" sz="2800" b="1" i="1" smtClean="0">
                                <a:solidFill>
                                  <a:srgbClr val="FF0000"/>
                                </a:solidFill>
                                <a:latin typeface="Cambria Math"/>
                                <a:ea typeface="Cambria Math" panose="02040503050406030204" pitchFamily="18" charset="0"/>
                              </a:rPr>
                            </m:ctrlPr>
                          </m:sPrePr>
                          <m:sub>
                            <m:r>
                              <a:rPr lang="en-US" sz="2800" b="1" i="0" smtClean="0">
                                <a:solidFill>
                                  <a:srgbClr val="FF0000"/>
                                </a:solidFill>
                                <a:latin typeface="Cambria Math"/>
                                <a:ea typeface="Cambria Math" panose="02040503050406030204" pitchFamily="18" charset="0"/>
                              </a:rPr>
                              <m:t>𝐱</m:t>
                            </m:r>
                          </m:sub>
                          <m:sup>
                            <m:r>
                              <a:rPr lang="en-US" sz="2800" b="1" i="0" smtClean="0">
                                <a:solidFill>
                                  <a:srgbClr val="FF0000"/>
                                </a:solidFill>
                                <a:latin typeface="Cambria Math"/>
                                <a:ea typeface="Cambria Math" panose="02040503050406030204" pitchFamily="18" charset="0"/>
                              </a:rPr>
                              <m:t>𝟐</m:t>
                            </m:r>
                          </m:sup>
                          <m:e/>
                        </m:sPre>
                      </m:den>
                    </m:f>
                  </m:oMath>
                </a14:m>
                <a:r>
                  <a:rPr lang="en-US" sz="2800" dirty="0" smtClean="0"/>
                  <a:t>   				(7)</a:t>
                </a:r>
              </a:p>
              <a:p>
                <a:endParaRPr lang="en-US" sz="2800" dirty="0"/>
              </a:p>
              <a:p>
                <a:endParaRPr lang="en-US" sz="2800" dirty="0" smtClean="0"/>
              </a:p>
              <a:p>
                <a:endParaRPr lang="ru-RU" sz="2800" dirty="0"/>
              </a:p>
            </p:txBody>
          </p:sp>
        </mc:Choice>
        <mc:Fallback xmlns="">
          <p:sp>
            <p:nvSpPr>
              <p:cNvPr id="4" name="Прямоугольник 3"/>
              <p:cNvSpPr>
                <a:spLocks noRot="1" noChangeAspect="1" noMove="1" noResize="1" noEditPoints="1" noAdjustHandles="1" noChangeArrowheads="1" noChangeShapeType="1" noTextEdit="1"/>
              </p:cNvSpPr>
              <p:nvPr/>
            </p:nvSpPr>
            <p:spPr>
              <a:xfrm>
                <a:off x="0" y="807106"/>
                <a:ext cx="9144000" cy="5007012"/>
              </a:xfrm>
              <a:prstGeom prst="rect">
                <a:avLst/>
              </a:prstGeom>
              <a:blipFill rotWithShape="1">
                <a:blip r:embed="rId2"/>
                <a:stretch>
                  <a:fillRect l="-1333" t="-1095" r="-1333"/>
                </a:stretch>
              </a:blipFill>
            </p:spPr>
            <p:txBody>
              <a:bodyPr/>
              <a:lstStyle/>
              <a:p>
                <a:r>
                  <a:rPr lang="ru-RU">
                    <a:noFill/>
                  </a:rPr>
                  <a:t> </a:t>
                </a:r>
              </a:p>
            </p:txBody>
          </p:sp>
        </mc:Fallback>
      </mc:AlternateContent>
      <p:sp>
        <p:nvSpPr>
          <p:cNvPr id="5" name="Title 3"/>
          <p:cNvSpPr>
            <a:spLocks noGrp="1"/>
          </p:cNvSpPr>
          <p:nvPr>
            <p:ph type="title"/>
          </p:nvPr>
        </p:nvSpPr>
        <p:spPr>
          <a:xfrm>
            <a:off x="0" y="-99392"/>
            <a:ext cx="9144000" cy="683568"/>
          </a:xfrm>
        </p:spPr>
        <p:txBody>
          <a:bodyPr>
            <a:normAutofit fontScale="90000"/>
          </a:bodyPr>
          <a:lstStyle/>
          <a:p>
            <a:r>
              <a:rPr lang="en-US" b="1" dirty="0"/>
              <a:t>Least Squares Principle</a:t>
            </a:r>
            <a:endParaRPr lang="en-GB" b="1" dirty="0"/>
          </a:p>
        </p:txBody>
      </p:sp>
    </p:spTree>
    <p:extLst>
      <p:ext uri="{BB962C8B-B14F-4D97-AF65-F5344CB8AC3E}">
        <p14:creationId xmlns:p14="http://schemas.microsoft.com/office/powerpoint/2010/main" val="288965722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p:cNvSpPr>
            <a:spLocks noGrp="1"/>
          </p:cNvSpPr>
          <p:nvPr>
            <p:ph type="sldNum" sz="quarter" idx="12"/>
          </p:nvPr>
        </p:nvSpPr>
        <p:spPr/>
        <p:txBody>
          <a:bodyPr/>
          <a:lstStyle/>
          <a:p>
            <a:fld id="{7A0D5CAB-8BF0-4EA3-BAE4-9835C852A49B}" type="slidenum">
              <a:rPr lang="en-GB" smtClean="0"/>
              <a:pPr/>
              <a:t>10</a:t>
            </a:fld>
            <a:endParaRPr lang="en-GB" dirty="0"/>
          </a:p>
        </p:txBody>
      </p:sp>
      <mc:AlternateContent xmlns:mc="http://schemas.openxmlformats.org/markup-compatibility/2006" xmlns:a14="http://schemas.microsoft.com/office/drawing/2010/main">
        <mc:Choice Requires="a14">
          <p:sp>
            <p:nvSpPr>
              <p:cNvPr id="4" name="Прямоугольник 3"/>
              <p:cNvSpPr/>
              <p:nvPr/>
            </p:nvSpPr>
            <p:spPr>
              <a:xfrm>
                <a:off x="0" y="807106"/>
                <a:ext cx="9144000" cy="6401304"/>
              </a:xfrm>
              <a:prstGeom prst="rect">
                <a:avLst/>
              </a:prstGeom>
            </p:spPr>
            <p:txBody>
              <a:bodyPr wrap="square">
                <a:spAutoFit/>
              </a:bodyPr>
              <a:lstStyle/>
              <a:p>
                <a:r>
                  <a:rPr lang="en-US" sz="2800" dirty="0" smtClean="0"/>
                  <a:t>Here the “</a:t>
                </a:r>
                <a:r>
                  <a:rPr lang="en-US" sz="2800" b="1" dirty="0"/>
                  <a:t>sample covariance</a:t>
                </a:r>
                <a:r>
                  <a:rPr lang="en-US" sz="2800" dirty="0"/>
                  <a:t>” </a:t>
                </a:r>
                <a14:m>
                  <m:oMath xmlns:m="http://schemas.openxmlformats.org/officeDocument/2006/math">
                    <m:sSub>
                      <m:sSubPr>
                        <m:ctrlPr>
                          <a:rPr lang="en-US" sz="2800" b="1" i="1">
                            <a:solidFill>
                              <a:srgbClr val="FF0000"/>
                            </a:solidFill>
                            <a:latin typeface="Cambria Math"/>
                            <a:ea typeface="Cambria Math" panose="02040503050406030204" pitchFamily="18" charset="0"/>
                          </a:rPr>
                        </m:ctrlPr>
                      </m:sSubPr>
                      <m:e>
                        <m:r>
                          <a:rPr lang="en-US" sz="2800" b="1">
                            <a:solidFill>
                              <a:srgbClr val="FF0000"/>
                            </a:solidFill>
                            <a:latin typeface="Cambria Math"/>
                            <a:ea typeface="Cambria Math" panose="02040503050406030204" pitchFamily="18" charset="0"/>
                          </a:rPr>
                          <m:t>𝐬</m:t>
                        </m:r>
                      </m:e>
                      <m:sub>
                        <m:r>
                          <a:rPr lang="en-US" sz="2800" b="1">
                            <a:solidFill>
                              <a:srgbClr val="FF0000"/>
                            </a:solidFill>
                            <a:latin typeface="Cambria Math"/>
                            <a:ea typeface="Cambria Math" panose="02040503050406030204" pitchFamily="18" charset="0"/>
                          </a:rPr>
                          <m:t>𝐱𝐲</m:t>
                        </m:r>
                      </m:sub>
                    </m:sSub>
                  </m:oMath>
                </a14:m>
                <a:r>
                  <a:rPr lang="en-US" sz="2800" dirty="0" smtClean="0"/>
                  <a:t> is,</a:t>
                </a:r>
              </a:p>
              <a:p>
                <a:pPr algn="r"/>
                <a14:m>
                  <m:oMathPara xmlns:m="http://schemas.openxmlformats.org/officeDocument/2006/math">
                    <m:oMathParaPr>
                      <m:jc m:val="centerGroup"/>
                    </m:oMathParaPr>
                    <m:oMath xmlns:m="http://schemas.openxmlformats.org/officeDocument/2006/math">
                      <m:sSub>
                        <m:sSubPr>
                          <m:ctrlPr>
                            <a:rPr lang="en-US" sz="2800" b="1" i="1" smtClean="0">
                              <a:solidFill>
                                <a:srgbClr val="FF0000"/>
                              </a:solidFill>
                              <a:latin typeface="Cambria Math"/>
                              <a:ea typeface="Cambria Math" panose="02040503050406030204" pitchFamily="18" charset="0"/>
                            </a:rPr>
                          </m:ctrlPr>
                        </m:sSubPr>
                        <m:e>
                          <m:r>
                            <a:rPr lang="en-US" sz="2800" b="1" i="0">
                              <a:solidFill>
                                <a:srgbClr val="FF0000"/>
                              </a:solidFill>
                              <a:latin typeface="Cambria Math" panose="02040503050406030204" pitchFamily="18" charset="0"/>
                              <a:ea typeface="Cambria Math" panose="02040503050406030204" pitchFamily="18" charset="0"/>
                            </a:rPr>
                            <m:t>𝐬</m:t>
                          </m:r>
                        </m:e>
                        <m:sub>
                          <m:r>
                            <a:rPr lang="en-US" sz="2800" b="1" i="0">
                              <a:solidFill>
                                <a:srgbClr val="FF0000"/>
                              </a:solidFill>
                              <a:latin typeface="Cambria Math" panose="02040503050406030204" pitchFamily="18" charset="0"/>
                              <a:ea typeface="Cambria Math" panose="02040503050406030204" pitchFamily="18" charset="0"/>
                            </a:rPr>
                            <m:t>𝐱𝐲</m:t>
                          </m:r>
                        </m:sub>
                      </m:sSub>
                      <m:r>
                        <a:rPr lang="en-US" sz="2800" b="1" i="0">
                          <a:solidFill>
                            <a:srgbClr val="FF0000"/>
                          </a:solidFill>
                          <a:latin typeface="Cambria Math" panose="02040503050406030204" pitchFamily="18" charset="0"/>
                          <a:ea typeface="Cambria Math" panose="02040503050406030204" pitchFamily="18" charset="0"/>
                        </a:rPr>
                        <m:t>= </m:t>
                      </m:r>
                      <m:f>
                        <m:fPr>
                          <m:ctrlPr>
                            <a:rPr lang="en-US" sz="2800" b="1" i="1" smtClean="0">
                              <a:solidFill>
                                <a:srgbClr val="FF0000"/>
                              </a:solidFill>
                              <a:latin typeface="Cambria Math"/>
                              <a:ea typeface="Cambria Math" panose="02040503050406030204" pitchFamily="18" charset="0"/>
                            </a:rPr>
                          </m:ctrlPr>
                        </m:fPr>
                        <m:num>
                          <m:r>
                            <a:rPr lang="en-US" sz="2800" b="1" i="0" smtClean="0">
                              <a:solidFill>
                                <a:srgbClr val="FF0000"/>
                              </a:solidFill>
                              <a:latin typeface="Cambria Math" panose="02040503050406030204" pitchFamily="18" charset="0"/>
                              <a:ea typeface="Cambria Math" panose="02040503050406030204" pitchFamily="18" charset="0"/>
                            </a:rPr>
                            <m:t>𝟏</m:t>
                          </m:r>
                        </m:num>
                        <m:den>
                          <m:r>
                            <a:rPr lang="en-US" sz="2800" b="1" i="0" smtClean="0">
                              <a:solidFill>
                                <a:srgbClr val="FF0000"/>
                              </a:solidFill>
                              <a:latin typeface="Cambria Math" panose="02040503050406030204" pitchFamily="18" charset="0"/>
                              <a:ea typeface="Cambria Math" panose="02040503050406030204" pitchFamily="18" charset="0"/>
                            </a:rPr>
                            <m:t>𝐧</m:t>
                          </m:r>
                          <m:r>
                            <a:rPr lang="en-US" sz="2800" b="1" i="0" smtClean="0">
                              <a:solidFill>
                                <a:srgbClr val="FF0000"/>
                              </a:solidFill>
                              <a:latin typeface="Cambria Math" panose="02040503050406030204" pitchFamily="18" charset="0"/>
                              <a:ea typeface="Cambria Math" panose="02040503050406030204" pitchFamily="18" charset="0"/>
                            </a:rPr>
                            <m:t>−</m:t>
                          </m:r>
                          <m:r>
                            <a:rPr lang="en-US" sz="2800" b="1" i="0" smtClean="0">
                              <a:solidFill>
                                <a:srgbClr val="FF0000"/>
                              </a:solidFill>
                              <a:latin typeface="Cambria Math" panose="02040503050406030204" pitchFamily="18" charset="0"/>
                              <a:ea typeface="Cambria Math" panose="02040503050406030204" pitchFamily="18" charset="0"/>
                            </a:rPr>
                            <m:t>𝟏</m:t>
                          </m:r>
                        </m:den>
                      </m:f>
                      <m:nary>
                        <m:naryPr>
                          <m:chr m:val="∑"/>
                          <m:ctrlPr>
                            <a:rPr lang="en-US" sz="2800" b="1" i="1">
                              <a:solidFill>
                                <a:srgbClr val="FF0000"/>
                              </a:solidFill>
                              <a:latin typeface="Cambria Math"/>
                              <a:ea typeface="Cambria Math" panose="02040503050406030204" pitchFamily="18" charset="0"/>
                            </a:rPr>
                          </m:ctrlPr>
                        </m:naryPr>
                        <m:sub>
                          <m:r>
                            <m:rPr>
                              <m:brk m:alnAt="23"/>
                            </m:rPr>
                            <a:rPr lang="en-US" sz="2800" b="1" i="0">
                              <a:solidFill>
                                <a:srgbClr val="FF0000"/>
                              </a:solidFill>
                              <a:latin typeface="Cambria Math" panose="02040503050406030204" pitchFamily="18" charset="0"/>
                              <a:ea typeface="Cambria Math" panose="02040503050406030204" pitchFamily="18" charset="0"/>
                            </a:rPr>
                            <m:t>𝐣</m:t>
                          </m:r>
                          <m:r>
                            <a:rPr lang="en-US" sz="2800" b="1" i="0">
                              <a:solidFill>
                                <a:srgbClr val="FF0000"/>
                              </a:solidFill>
                              <a:latin typeface="Cambria Math" panose="02040503050406030204" pitchFamily="18" charset="0"/>
                              <a:ea typeface="Cambria Math" panose="02040503050406030204" pitchFamily="18" charset="0"/>
                            </a:rPr>
                            <m:t>=</m:t>
                          </m:r>
                          <m:r>
                            <a:rPr lang="en-US" sz="2800" b="1" i="0">
                              <a:solidFill>
                                <a:srgbClr val="FF0000"/>
                              </a:solidFill>
                              <a:latin typeface="Cambria Math" panose="02040503050406030204" pitchFamily="18" charset="0"/>
                              <a:ea typeface="Cambria Math" panose="02040503050406030204" pitchFamily="18" charset="0"/>
                            </a:rPr>
                            <m:t>𝟏</m:t>
                          </m:r>
                        </m:sub>
                        <m:sup>
                          <m:r>
                            <a:rPr lang="en-US" sz="2800" b="1" i="0">
                              <a:solidFill>
                                <a:srgbClr val="FF0000"/>
                              </a:solidFill>
                              <a:latin typeface="Cambria Math" panose="02040503050406030204" pitchFamily="18" charset="0"/>
                              <a:ea typeface="Cambria Math" panose="02040503050406030204" pitchFamily="18" charset="0"/>
                            </a:rPr>
                            <m:t>𝐧</m:t>
                          </m:r>
                        </m:sup>
                        <m:e>
                          <m:r>
                            <a:rPr lang="en-US" sz="2800" b="1" i="0">
                              <a:solidFill>
                                <a:srgbClr val="FF0000"/>
                              </a:solidFill>
                              <a:latin typeface="Cambria Math" panose="02040503050406030204" pitchFamily="18" charset="0"/>
                              <a:ea typeface="Cambria Math" panose="02040503050406030204" pitchFamily="18" charset="0"/>
                            </a:rPr>
                            <m:t>(</m:t>
                          </m:r>
                          <m:sSub>
                            <m:sSubPr>
                              <m:ctrlPr>
                                <a:rPr lang="en-US" sz="2800" b="1" i="1">
                                  <a:solidFill>
                                    <a:srgbClr val="FF0000"/>
                                  </a:solidFill>
                                  <a:latin typeface="Cambria Math"/>
                                  <a:ea typeface="Cambria Math" panose="02040503050406030204" pitchFamily="18" charset="0"/>
                                </a:rPr>
                              </m:ctrlPr>
                            </m:sSubPr>
                            <m:e>
                              <m:r>
                                <a:rPr lang="en-US" sz="2800" b="1" i="0">
                                  <a:solidFill>
                                    <a:srgbClr val="FF0000"/>
                                  </a:solidFill>
                                  <a:latin typeface="Cambria Math" panose="02040503050406030204" pitchFamily="18" charset="0"/>
                                  <a:ea typeface="Cambria Math" panose="02040503050406030204" pitchFamily="18" charset="0"/>
                                </a:rPr>
                                <m:t>𝐱</m:t>
                              </m:r>
                            </m:e>
                            <m:sub>
                              <m:r>
                                <a:rPr lang="en-US" sz="2800" b="1" i="0">
                                  <a:solidFill>
                                    <a:srgbClr val="FF0000"/>
                                  </a:solidFill>
                                  <a:latin typeface="Cambria Math" panose="02040503050406030204" pitchFamily="18" charset="0"/>
                                  <a:ea typeface="Cambria Math" panose="02040503050406030204" pitchFamily="18" charset="0"/>
                                </a:rPr>
                                <m:t>𝐣</m:t>
                              </m:r>
                            </m:sub>
                          </m:sSub>
                          <m:r>
                            <a:rPr lang="en-US" sz="2800" b="1" i="0">
                              <a:solidFill>
                                <a:srgbClr val="FF0000"/>
                              </a:solidFill>
                              <a:latin typeface="Cambria Math" panose="02040503050406030204" pitchFamily="18" charset="0"/>
                              <a:ea typeface="Cambria Math" panose="02040503050406030204" pitchFamily="18" charset="0"/>
                            </a:rPr>
                            <m:t>−</m:t>
                          </m:r>
                          <m:acc>
                            <m:accPr>
                              <m:chr m:val="̅"/>
                              <m:ctrlPr>
                                <a:rPr lang="en-US" sz="2800" b="1" i="1">
                                  <a:solidFill>
                                    <a:srgbClr val="FF0000"/>
                                  </a:solidFill>
                                  <a:latin typeface="Cambria Math"/>
                                  <a:ea typeface="Cambria Math" panose="02040503050406030204" pitchFamily="18" charset="0"/>
                                </a:rPr>
                              </m:ctrlPr>
                            </m:accPr>
                            <m:e>
                              <m:r>
                                <a:rPr lang="en-US" sz="2800" b="1" i="0">
                                  <a:solidFill>
                                    <a:srgbClr val="FF0000"/>
                                  </a:solidFill>
                                  <a:latin typeface="Cambria Math" panose="02040503050406030204" pitchFamily="18" charset="0"/>
                                  <a:ea typeface="Cambria Math" panose="02040503050406030204" pitchFamily="18" charset="0"/>
                                </a:rPr>
                                <m:t>𝐱</m:t>
                              </m:r>
                            </m:e>
                          </m:acc>
                          <m:r>
                            <a:rPr lang="en-US" sz="2800" b="1" i="0">
                              <a:solidFill>
                                <a:srgbClr val="FF0000"/>
                              </a:solidFill>
                              <a:latin typeface="Cambria Math" panose="02040503050406030204" pitchFamily="18" charset="0"/>
                              <a:ea typeface="Cambria Math" panose="02040503050406030204" pitchFamily="18" charset="0"/>
                            </a:rPr>
                            <m:t>)(</m:t>
                          </m:r>
                          <m:sSub>
                            <m:sSubPr>
                              <m:ctrlPr>
                                <a:rPr lang="en-US" sz="2800" b="1" i="1">
                                  <a:solidFill>
                                    <a:srgbClr val="FF0000"/>
                                  </a:solidFill>
                                  <a:latin typeface="Cambria Math"/>
                                  <a:ea typeface="Cambria Math" panose="02040503050406030204" pitchFamily="18" charset="0"/>
                                </a:rPr>
                              </m:ctrlPr>
                            </m:sSubPr>
                            <m:e>
                              <m:r>
                                <a:rPr lang="en-US" sz="2800" b="1" i="0" smtClean="0">
                                  <a:solidFill>
                                    <a:srgbClr val="FF0000"/>
                                  </a:solidFill>
                                  <a:latin typeface="Cambria Math" panose="02040503050406030204" pitchFamily="18" charset="0"/>
                                  <a:ea typeface="Cambria Math" panose="02040503050406030204" pitchFamily="18" charset="0"/>
                                </a:rPr>
                                <m:t>𝐲</m:t>
                              </m:r>
                            </m:e>
                            <m:sub>
                              <m:r>
                                <a:rPr lang="en-US" sz="2800" b="1" i="0">
                                  <a:solidFill>
                                    <a:srgbClr val="FF0000"/>
                                  </a:solidFill>
                                  <a:latin typeface="Cambria Math" panose="02040503050406030204" pitchFamily="18" charset="0"/>
                                  <a:ea typeface="Cambria Math" panose="02040503050406030204" pitchFamily="18" charset="0"/>
                                </a:rPr>
                                <m:t>𝐣</m:t>
                              </m:r>
                            </m:sub>
                          </m:sSub>
                          <m:r>
                            <a:rPr lang="en-US" sz="2800" b="1" i="0">
                              <a:solidFill>
                                <a:srgbClr val="FF0000"/>
                              </a:solidFill>
                              <a:latin typeface="Cambria Math" panose="02040503050406030204" pitchFamily="18" charset="0"/>
                              <a:ea typeface="Cambria Math" panose="02040503050406030204" pitchFamily="18" charset="0"/>
                            </a:rPr>
                            <m:t>−</m:t>
                          </m:r>
                          <m:acc>
                            <m:accPr>
                              <m:chr m:val="̅"/>
                              <m:ctrlPr>
                                <a:rPr lang="en-US" sz="2800" b="1" i="1">
                                  <a:solidFill>
                                    <a:srgbClr val="FF0000"/>
                                  </a:solidFill>
                                  <a:latin typeface="Cambria Math"/>
                                  <a:ea typeface="Cambria Math" panose="02040503050406030204" pitchFamily="18" charset="0"/>
                                </a:rPr>
                              </m:ctrlPr>
                            </m:accPr>
                            <m:e>
                              <m:r>
                                <a:rPr lang="en-US" sz="2800" b="1" i="0" smtClean="0">
                                  <a:solidFill>
                                    <a:srgbClr val="FF0000"/>
                                  </a:solidFill>
                                  <a:latin typeface="Cambria Math" panose="02040503050406030204" pitchFamily="18" charset="0"/>
                                  <a:ea typeface="Cambria Math" panose="02040503050406030204" pitchFamily="18" charset="0"/>
                                </a:rPr>
                                <m:t>𝐲</m:t>
                              </m:r>
                            </m:e>
                          </m:acc>
                          <m:r>
                            <a:rPr lang="en-US" sz="2800" b="1" i="0" smtClean="0">
                              <a:solidFill>
                                <a:srgbClr val="FF0000"/>
                              </a:solidFill>
                              <a:latin typeface="Cambria Math" panose="02040503050406030204" pitchFamily="18" charset="0"/>
                              <a:ea typeface="Cambria Math" panose="02040503050406030204" pitchFamily="18" charset="0"/>
                            </a:rPr>
                            <m:t>)=</m:t>
                          </m:r>
                        </m:e>
                      </m:nary>
                    </m:oMath>
                  </m:oMathPara>
                </a14:m>
                <a:endParaRPr lang="en-US" sz="2800" b="1" dirty="0" smtClean="0">
                  <a:solidFill>
                    <a:srgbClr val="FF0000"/>
                  </a:solidFill>
                  <a:latin typeface="Cambria Math" panose="02040503050406030204" pitchFamily="18" charset="0"/>
                  <a:ea typeface="Cambria Math" panose="02040503050406030204" pitchFamily="18" charset="0"/>
                </a:endParaRPr>
              </a:p>
              <a:p>
                <a:pPr algn="r"/>
                <a:r>
                  <a:rPr lang="en-US" sz="2800" b="1" dirty="0" smtClean="0">
                    <a:solidFill>
                      <a:srgbClr val="FF0000"/>
                    </a:solidFill>
                    <a:latin typeface="Cambria Math" panose="02040503050406030204" pitchFamily="18" charset="0"/>
                    <a:ea typeface="Cambria Math" panose="02040503050406030204" pitchFamily="18" charset="0"/>
                  </a:rPr>
                  <a:t>=</a:t>
                </a:r>
                <a14:m>
                  <m:oMath xmlns:m="http://schemas.openxmlformats.org/officeDocument/2006/math">
                    <m:f>
                      <m:fPr>
                        <m:ctrlPr>
                          <a:rPr lang="en-US" sz="2800" b="1" i="1">
                            <a:solidFill>
                              <a:srgbClr val="FF0000"/>
                            </a:solidFill>
                            <a:latin typeface="Cambria Math"/>
                            <a:ea typeface="Cambria Math" panose="02040503050406030204" pitchFamily="18" charset="0"/>
                          </a:rPr>
                        </m:ctrlPr>
                      </m:fPr>
                      <m:num>
                        <m:r>
                          <a:rPr lang="en-US" sz="2800" b="1" i="0">
                            <a:solidFill>
                              <a:srgbClr val="FF0000"/>
                            </a:solidFill>
                            <a:latin typeface="Cambria Math" panose="02040503050406030204" pitchFamily="18" charset="0"/>
                            <a:ea typeface="Cambria Math" panose="02040503050406030204" pitchFamily="18" charset="0"/>
                          </a:rPr>
                          <m:t>𝟏</m:t>
                        </m:r>
                      </m:num>
                      <m:den>
                        <m:r>
                          <a:rPr lang="en-US" sz="2800" b="1" i="0">
                            <a:solidFill>
                              <a:srgbClr val="FF0000"/>
                            </a:solidFill>
                            <a:latin typeface="Cambria Math" panose="02040503050406030204" pitchFamily="18" charset="0"/>
                            <a:ea typeface="Cambria Math" panose="02040503050406030204" pitchFamily="18" charset="0"/>
                          </a:rPr>
                          <m:t>𝐧</m:t>
                        </m:r>
                        <m:r>
                          <a:rPr lang="en-US" sz="2800" b="1" i="0">
                            <a:solidFill>
                              <a:srgbClr val="FF0000"/>
                            </a:solidFill>
                            <a:latin typeface="Cambria Math" panose="02040503050406030204" pitchFamily="18" charset="0"/>
                            <a:ea typeface="Cambria Math" panose="02040503050406030204" pitchFamily="18" charset="0"/>
                          </a:rPr>
                          <m:t>−</m:t>
                        </m:r>
                        <m:r>
                          <a:rPr lang="en-US" sz="2800" b="1" i="0">
                            <a:solidFill>
                              <a:srgbClr val="FF0000"/>
                            </a:solidFill>
                            <a:latin typeface="Cambria Math" panose="02040503050406030204" pitchFamily="18" charset="0"/>
                            <a:ea typeface="Cambria Math" panose="02040503050406030204" pitchFamily="18" charset="0"/>
                          </a:rPr>
                          <m:t>𝟏</m:t>
                        </m:r>
                      </m:den>
                    </m:f>
                    <m:d>
                      <m:dPr>
                        <m:begChr m:val="["/>
                        <m:endChr m:val="]"/>
                        <m:ctrlPr>
                          <a:rPr lang="en-US" sz="2800" b="1" i="1" smtClean="0">
                            <a:solidFill>
                              <a:srgbClr val="FF0000"/>
                            </a:solidFill>
                            <a:latin typeface="Cambria Math"/>
                            <a:ea typeface="Cambria Math" panose="02040503050406030204" pitchFamily="18" charset="0"/>
                          </a:rPr>
                        </m:ctrlPr>
                      </m:dPr>
                      <m:e>
                        <m:nary>
                          <m:naryPr>
                            <m:chr m:val="∑"/>
                            <m:ctrlPr>
                              <a:rPr lang="en-US" sz="2800" b="1" i="1">
                                <a:solidFill>
                                  <a:srgbClr val="FF0000"/>
                                </a:solidFill>
                                <a:latin typeface="Cambria Math"/>
                                <a:ea typeface="Cambria Math" panose="02040503050406030204" pitchFamily="18" charset="0"/>
                              </a:rPr>
                            </m:ctrlPr>
                          </m:naryPr>
                          <m:sub>
                            <m:r>
                              <m:rPr>
                                <m:brk m:alnAt="23"/>
                              </m:rPr>
                              <a:rPr lang="en-US" sz="2800" b="1">
                                <a:solidFill>
                                  <a:srgbClr val="FF0000"/>
                                </a:solidFill>
                                <a:latin typeface="Cambria Math" panose="02040503050406030204" pitchFamily="18" charset="0"/>
                                <a:ea typeface="Cambria Math" panose="02040503050406030204" pitchFamily="18" charset="0"/>
                              </a:rPr>
                              <m:t>𝐣</m:t>
                            </m:r>
                            <m:r>
                              <a:rPr lang="en-US" sz="2800" b="1">
                                <a:solidFill>
                                  <a:srgbClr val="FF0000"/>
                                </a:solidFill>
                                <a:latin typeface="Cambria Math" panose="02040503050406030204" pitchFamily="18" charset="0"/>
                                <a:ea typeface="Cambria Math" panose="02040503050406030204" pitchFamily="18" charset="0"/>
                              </a:rPr>
                              <m:t>=</m:t>
                            </m:r>
                            <m:r>
                              <a:rPr lang="en-US" sz="2800" b="1">
                                <a:solidFill>
                                  <a:srgbClr val="FF0000"/>
                                </a:solidFill>
                                <a:latin typeface="Cambria Math" panose="02040503050406030204" pitchFamily="18" charset="0"/>
                                <a:ea typeface="Cambria Math" panose="02040503050406030204" pitchFamily="18" charset="0"/>
                              </a:rPr>
                              <m:t>𝟏</m:t>
                            </m:r>
                          </m:sub>
                          <m:sup>
                            <m:r>
                              <a:rPr lang="en-US" sz="2800" b="1">
                                <a:solidFill>
                                  <a:srgbClr val="FF0000"/>
                                </a:solidFill>
                                <a:latin typeface="Cambria Math" panose="02040503050406030204" pitchFamily="18" charset="0"/>
                                <a:ea typeface="Cambria Math" panose="02040503050406030204" pitchFamily="18" charset="0"/>
                              </a:rPr>
                              <m:t>𝐧</m:t>
                            </m:r>
                          </m:sup>
                          <m:e>
                            <m:sSub>
                              <m:sSubPr>
                                <m:ctrlPr>
                                  <a:rPr lang="en-US" sz="2800" b="1" i="1">
                                    <a:solidFill>
                                      <a:srgbClr val="FF0000"/>
                                    </a:solidFill>
                                    <a:latin typeface="Cambria Math"/>
                                    <a:ea typeface="Cambria Math" panose="02040503050406030204" pitchFamily="18" charset="0"/>
                                  </a:rPr>
                                </m:ctrlPr>
                              </m:sSubPr>
                              <m:e>
                                <m:r>
                                  <a:rPr lang="en-US" sz="2800" b="1">
                                    <a:solidFill>
                                      <a:srgbClr val="FF0000"/>
                                    </a:solidFill>
                                    <a:latin typeface="Cambria Math" panose="02040503050406030204" pitchFamily="18" charset="0"/>
                                    <a:ea typeface="Cambria Math" panose="02040503050406030204" pitchFamily="18" charset="0"/>
                                  </a:rPr>
                                  <m:t>𝐱</m:t>
                                </m:r>
                              </m:e>
                              <m:sub>
                                <m:r>
                                  <a:rPr lang="en-US" sz="2800" b="1">
                                    <a:solidFill>
                                      <a:srgbClr val="FF0000"/>
                                    </a:solidFill>
                                    <a:latin typeface="Cambria Math" panose="02040503050406030204" pitchFamily="18" charset="0"/>
                                    <a:ea typeface="Cambria Math" panose="02040503050406030204" pitchFamily="18" charset="0"/>
                                  </a:rPr>
                                  <m:t>𝐣</m:t>
                                </m:r>
                              </m:sub>
                            </m:sSub>
                            <m:sSub>
                              <m:sSubPr>
                                <m:ctrlPr>
                                  <a:rPr lang="en-US" sz="2800" b="1" i="1">
                                    <a:solidFill>
                                      <a:srgbClr val="FF0000"/>
                                    </a:solidFill>
                                    <a:latin typeface="Cambria Math"/>
                                    <a:ea typeface="Cambria Math" panose="02040503050406030204" pitchFamily="18" charset="0"/>
                                  </a:rPr>
                                </m:ctrlPr>
                              </m:sSubPr>
                              <m:e>
                                <m:r>
                                  <a:rPr lang="en-US" sz="2800" b="1">
                                    <a:solidFill>
                                      <a:srgbClr val="FF0000"/>
                                    </a:solidFill>
                                    <a:latin typeface="Cambria Math" panose="02040503050406030204" pitchFamily="18" charset="0"/>
                                    <a:ea typeface="Cambria Math" panose="02040503050406030204" pitchFamily="18" charset="0"/>
                                  </a:rPr>
                                  <m:t>𝐲</m:t>
                                </m:r>
                              </m:e>
                              <m:sub>
                                <m:r>
                                  <a:rPr lang="en-US" sz="2800" b="1">
                                    <a:solidFill>
                                      <a:srgbClr val="FF0000"/>
                                    </a:solidFill>
                                    <a:latin typeface="Cambria Math" panose="02040503050406030204" pitchFamily="18" charset="0"/>
                                    <a:ea typeface="Cambria Math" panose="02040503050406030204" pitchFamily="18" charset="0"/>
                                  </a:rPr>
                                  <m:t>𝐣</m:t>
                                </m:r>
                              </m:sub>
                            </m:sSub>
                          </m:e>
                        </m:nary>
                        <m:r>
                          <a:rPr lang="en-US" sz="2800" b="1">
                            <a:solidFill>
                              <a:srgbClr val="FF0000"/>
                            </a:solidFill>
                            <a:latin typeface="Cambria Math" panose="02040503050406030204" pitchFamily="18" charset="0"/>
                            <a:ea typeface="Cambria Math" panose="02040503050406030204" pitchFamily="18" charset="0"/>
                          </a:rPr>
                          <m:t>−</m:t>
                        </m:r>
                        <m:f>
                          <m:fPr>
                            <m:ctrlPr>
                              <a:rPr lang="en-US" sz="2800" b="1" i="1">
                                <a:solidFill>
                                  <a:srgbClr val="FF0000"/>
                                </a:solidFill>
                                <a:latin typeface="Cambria Math"/>
                                <a:ea typeface="Cambria Math" panose="02040503050406030204" pitchFamily="18" charset="0"/>
                              </a:rPr>
                            </m:ctrlPr>
                          </m:fPr>
                          <m:num>
                            <m:r>
                              <a:rPr lang="en-US" sz="2800" b="1">
                                <a:solidFill>
                                  <a:srgbClr val="FF0000"/>
                                </a:solidFill>
                                <a:latin typeface="Cambria Math" panose="02040503050406030204" pitchFamily="18" charset="0"/>
                                <a:ea typeface="Cambria Math" panose="02040503050406030204" pitchFamily="18" charset="0"/>
                              </a:rPr>
                              <m:t>𝟏</m:t>
                            </m:r>
                          </m:num>
                          <m:den>
                            <m:r>
                              <a:rPr lang="en-US" sz="2800" b="1">
                                <a:solidFill>
                                  <a:srgbClr val="FF0000"/>
                                </a:solidFill>
                                <a:latin typeface="Cambria Math" panose="02040503050406030204" pitchFamily="18" charset="0"/>
                                <a:ea typeface="Cambria Math" panose="02040503050406030204" pitchFamily="18" charset="0"/>
                              </a:rPr>
                              <m:t>𝐧</m:t>
                            </m:r>
                          </m:den>
                        </m:f>
                        <m:d>
                          <m:dPr>
                            <m:ctrlPr>
                              <a:rPr lang="en-US" sz="2800" b="1" i="1">
                                <a:solidFill>
                                  <a:srgbClr val="FF0000"/>
                                </a:solidFill>
                                <a:latin typeface="Cambria Math"/>
                                <a:ea typeface="Cambria Math" panose="02040503050406030204" pitchFamily="18" charset="0"/>
                              </a:rPr>
                            </m:ctrlPr>
                          </m:dPr>
                          <m:e>
                            <m:nary>
                              <m:naryPr>
                                <m:chr m:val="∑"/>
                                <m:ctrlPr>
                                  <a:rPr lang="en-US" sz="2800" b="1" i="1">
                                    <a:solidFill>
                                      <a:srgbClr val="FF0000"/>
                                    </a:solidFill>
                                    <a:latin typeface="Cambria Math"/>
                                    <a:ea typeface="Cambria Math" panose="02040503050406030204" pitchFamily="18" charset="0"/>
                                  </a:rPr>
                                </m:ctrlPr>
                              </m:naryPr>
                              <m:sub>
                                <m:r>
                                  <m:rPr>
                                    <m:brk m:alnAt="23"/>
                                  </m:rPr>
                                  <a:rPr lang="en-US" sz="2800" b="1">
                                    <a:solidFill>
                                      <a:srgbClr val="FF0000"/>
                                    </a:solidFill>
                                    <a:latin typeface="Cambria Math" panose="02040503050406030204" pitchFamily="18" charset="0"/>
                                    <a:ea typeface="Cambria Math" panose="02040503050406030204" pitchFamily="18" charset="0"/>
                                  </a:rPr>
                                  <m:t>𝐢</m:t>
                                </m:r>
                                <m:r>
                                  <a:rPr lang="en-US" sz="2800" b="1">
                                    <a:solidFill>
                                      <a:srgbClr val="FF0000"/>
                                    </a:solidFill>
                                    <a:latin typeface="Cambria Math" panose="02040503050406030204" pitchFamily="18" charset="0"/>
                                    <a:ea typeface="Cambria Math" panose="02040503050406030204" pitchFamily="18" charset="0"/>
                                  </a:rPr>
                                  <m:t>=</m:t>
                                </m:r>
                                <m:r>
                                  <a:rPr lang="en-US" sz="2800" b="1">
                                    <a:solidFill>
                                      <a:srgbClr val="FF0000"/>
                                    </a:solidFill>
                                    <a:latin typeface="Cambria Math" panose="02040503050406030204" pitchFamily="18" charset="0"/>
                                    <a:ea typeface="Cambria Math" panose="02040503050406030204" pitchFamily="18" charset="0"/>
                                  </a:rPr>
                                  <m:t>𝟏</m:t>
                                </m:r>
                              </m:sub>
                              <m:sup>
                                <m:r>
                                  <a:rPr lang="en-US" sz="2800" b="1">
                                    <a:solidFill>
                                      <a:srgbClr val="FF0000"/>
                                    </a:solidFill>
                                    <a:latin typeface="Cambria Math" panose="02040503050406030204" pitchFamily="18" charset="0"/>
                                    <a:ea typeface="Cambria Math" panose="02040503050406030204" pitchFamily="18" charset="0"/>
                                  </a:rPr>
                                  <m:t>𝐧</m:t>
                                </m:r>
                              </m:sup>
                              <m:e>
                                <m:sSub>
                                  <m:sSubPr>
                                    <m:ctrlPr>
                                      <a:rPr lang="en-US" sz="2800" b="1" i="1">
                                        <a:solidFill>
                                          <a:srgbClr val="FF0000"/>
                                        </a:solidFill>
                                        <a:latin typeface="Cambria Math"/>
                                        <a:ea typeface="Cambria Math" panose="02040503050406030204" pitchFamily="18" charset="0"/>
                                      </a:rPr>
                                    </m:ctrlPr>
                                  </m:sSubPr>
                                  <m:e>
                                    <m:r>
                                      <a:rPr lang="en-US" sz="2800" b="1">
                                        <a:solidFill>
                                          <a:srgbClr val="FF0000"/>
                                        </a:solidFill>
                                        <a:latin typeface="Cambria Math" panose="02040503050406030204" pitchFamily="18" charset="0"/>
                                        <a:ea typeface="Cambria Math" panose="02040503050406030204" pitchFamily="18" charset="0"/>
                                      </a:rPr>
                                      <m:t>𝐱</m:t>
                                    </m:r>
                                  </m:e>
                                  <m:sub>
                                    <m:r>
                                      <a:rPr lang="en-US" sz="2800" b="1">
                                        <a:solidFill>
                                          <a:srgbClr val="FF0000"/>
                                        </a:solidFill>
                                        <a:latin typeface="Cambria Math" panose="02040503050406030204" pitchFamily="18" charset="0"/>
                                        <a:ea typeface="Cambria Math" panose="02040503050406030204" pitchFamily="18" charset="0"/>
                                      </a:rPr>
                                      <m:t>𝐢</m:t>
                                    </m:r>
                                  </m:sub>
                                </m:sSub>
                              </m:e>
                            </m:nary>
                          </m:e>
                        </m:d>
                        <m:d>
                          <m:dPr>
                            <m:ctrlPr>
                              <a:rPr lang="en-US" sz="2800" b="1" i="1">
                                <a:solidFill>
                                  <a:srgbClr val="FF0000"/>
                                </a:solidFill>
                                <a:latin typeface="Cambria Math"/>
                                <a:ea typeface="Cambria Math" panose="02040503050406030204" pitchFamily="18" charset="0"/>
                              </a:rPr>
                            </m:ctrlPr>
                          </m:dPr>
                          <m:e>
                            <m:nary>
                              <m:naryPr>
                                <m:chr m:val="∑"/>
                                <m:ctrlPr>
                                  <a:rPr lang="en-US" sz="2800" b="1" i="1">
                                    <a:solidFill>
                                      <a:srgbClr val="FF0000"/>
                                    </a:solidFill>
                                    <a:latin typeface="Cambria Math"/>
                                    <a:ea typeface="Cambria Math" panose="02040503050406030204" pitchFamily="18" charset="0"/>
                                  </a:rPr>
                                </m:ctrlPr>
                              </m:naryPr>
                              <m:sub>
                                <m:r>
                                  <m:rPr>
                                    <m:brk m:alnAt="23"/>
                                  </m:rPr>
                                  <a:rPr lang="en-US" sz="2800" b="1">
                                    <a:solidFill>
                                      <a:srgbClr val="FF0000"/>
                                    </a:solidFill>
                                    <a:latin typeface="Cambria Math" panose="02040503050406030204" pitchFamily="18" charset="0"/>
                                    <a:ea typeface="Cambria Math" panose="02040503050406030204" pitchFamily="18" charset="0"/>
                                  </a:rPr>
                                  <m:t>𝐣</m:t>
                                </m:r>
                                <m:r>
                                  <a:rPr lang="en-US" sz="2800" b="1">
                                    <a:solidFill>
                                      <a:srgbClr val="FF0000"/>
                                    </a:solidFill>
                                    <a:latin typeface="Cambria Math" panose="02040503050406030204" pitchFamily="18" charset="0"/>
                                    <a:ea typeface="Cambria Math" panose="02040503050406030204" pitchFamily="18" charset="0"/>
                                  </a:rPr>
                                  <m:t>=</m:t>
                                </m:r>
                                <m:r>
                                  <a:rPr lang="en-US" sz="2800" b="1">
                                    <a:solidFill>
                                      <a:srgbClr val="FF0000"/>
                                    </a:solidFill>
                                    <a:latin typeface="Cambria Math" panose="02040503050406030204" pitchFamily="18" charset="0"/>
                                    <a:ea typeface="Cambria Math" panose="02040503050406030204" pitchFamily="18" charset="0"/>
                                  </a:rPr>
                                  <m:t>𝟏</m:t>
                                </m:r>
                              </m:sub>
                              <m:sup>
                                <m:r>
                                  <a:rPr lang="en-US" sz="2800" b="1">
                                    <a:solidFill>
                                      <a:srgbClr val="FF0000"/>
                                    </a:solidFill>
                                    <a:latin typeface="Cambria Math" panose="02040503050406030204" pitchFamily="18" charset="0"/>
                                    <a:ea typeface="Cambria Math" panose="02040503050406030204" pitchFamily="18" charset="0"/>
                                  </a:rPr>
                                  <m:t>𝐧</m:t>
                                </m:r>
                              </m:sup>
                              <m:e>
                                <m:sSub>
                                  <m:sSubPr>
                                    <m:ctrlPr>
                                      <a:rPr lang="en-US" sz="2800" b="1" i="1">
                                        <a:solidFill>
                                          <a:srgbClr val="FF0000"/>
                                        </a:solidFill>
                                        <a:latin typeface="Cambria Math"/>
                                        <a:ea typeface="Cambria Math" panose="02040503050406030204" pitchFamily="18" charset="0"/>
                                      </a:rPr>
                                    </m:ctrlPr>
                                  </m:sSubPr>
                                  <m:e>
                                    <m:r>
                                      <a:rPr lang="en-US" sz="2800" b="1">
                                        <a:solidFill>
                                          <a:srgbClr val="FF0000"/>
                                        </a:solidFill>
                                        <a:latin typeface="Cambria Math" panose="02040503050406030204" pitchFamily="18" charset="0"/>
                                        <a:ea typeface="Cambria Math" panose="02040503050406030204" pitchFamily="18" charset="0"/>
                                      </a:rPr>
                                      <m:t>𝐲</m:t>
                                    </m:r>
                                  </m:e>
                                  <m:sub>
                                    <m:r>
                                      <a:rPr lang="en-US" sz="2800" b="1">
                                        <a:solidFill>
                                          <a:srgbClr val="FF0000"/>
                                        </a:solidFill>
                                        <a:latin typeface="Cambria Math" panose="02040503050406030204" pitchFamily="18" charset="0"/>
                                        <a:ea typeface="Cambria Math" panose="02040503050406030204" pitchFamily="18" charset="0"/>
                                      </a:rPr>
                                      <m:t>𝐣</m:t>
                                    </m:r>
                                  </m:sub>
                                </m:sSub>
                              </m:e>
                            </m:nary>
                          </m:e>
                        </m:d>
                      </m:e>
                    </m:d>
                  </m:oMath>
                </a14:m>
                <a:r>
                  <a:rPr lang="en-US" sz="2800" dirty="0" smtClean="0">
                    <a:latin typeface="Cambria Math" panose="02040503050406030204" pitchFamily="18" charset="0"/>
                    <a:ea typeface="Cambria Math" panose="02040503050406030204" pitchFamily="18" charset="0"/>
                  </a:rPr>
                  <a:t>                  </a:t>
                </a:r>
                <a:r>
                  <a:rPr lang="en-US" sz="2800" i="1" dirty="0" smtClean="0"/>
                  <a:t>(8)</a:t>
                </a:r>
                <a:endParaRPr lang="en-US" sz="2800" i="1" dirty="0"/>
              </a:p>
              <a:p>
                <a:r>
                  <a:rPr lang="en-US" sz="2800" dirty="0"/>
                  <a:t>and </a:t>
                </a:r>
                <a14:m>
                  <m:oMath xmlns:m="http://schemas.openxmlformats.org/officeDocument/2006/math">
                    <m:r>
                      <a:rPr lang="en-US" sz="2800" b="1">
                        <a:solidFill>
                          <a:srgbClr val="FF0000"/>
                        </a:solidFill>
                        <a:latin typeface="Cambria Math"/>
                        <a:ea typeface="Cambria Math" panose="02040503050406030204" pitchFamily="18" charset="0"/>
                      </a:rPr>
                      <m:t>𝐬</m:t>
                    </m:r>
                    <m:sPre>
                      <m:sPrePr>
                        <m:ctrlPr>
                          <a:rPr lang="en-US" sz="2800" b="1" i="1">
                            <a:solidFill>
                              <a:srgbClr val="FF0000"/>
                            </a:solidFill>
                            <a:latin typeface="Cambria Math"/>
                            <a:ea typeface="Cambria Math" panose="02040503050406030204" pitchFamily="18" charset="0"/>
                          </a:rPr>
                        </m:ctrlPr>
                      </m:sPrePr>
                      <m:sub>
                        <m:r>
                          <a:rPr lang="en-US" sz="2800" b="1">
                            <a:solidFill>
                              <a:srgbClr val="FF0000"/>
                            </a:solidFill>
                            <a:latin typeface="Cambria Math"/>
                            <a:ea typeface="Cambria Math" panose="02040503050406030204" pitchFamily="18" charset="0"/>
                          </a:rPr>
                          <m:t>𝐱</m:t>
                        </m:r>
                      </m:sub>
                      <m:sup>
                        <m:r>
                          <a:rPr lang="en-US" sz="2800" b="1">
                            <a:solidFill>
                              <a:srgbClr val="FF0000"/>
                            </a:solidFill>
                            <a:latin typeface="Cambria Math"/>
                            <a:ea typeface="Cambria Math" panose="02040503050406030204" pitchFamily="18" charset="0"/>
                          </a:rPr>
                          <m:t>𝟐</m:t>
                        </m:r>
                      </m:sup>
                      <m:e/>
                    </m:sPre>
                  </m:oMath>
                </a14:m>
                <a:r>
                  <a:rPr lang="en-US" sz="2800" dirty="0" smtClean="0"/>
                  <a:t> is </a:t>
                </a:r>
                <a:r>
                  <a:rPr lang="en-US" sz="2800" dirty="0"/>
                  <a:t>given by</a:t>
                </a:r>
                <a:endParaRPr lang="en-US" sz="2800" b="1" i="0" dirty="0" smtClean="0">
                  <a:solidFill>
                    <a:srgbClr val="FF0000"/>
                  </a:solidFill>
                  <a:latin typeface="Cambria Math"/>
                  <a:ea typeface="Cambria Math" panose="02040503050406030204" pitchFamily="18" charset="0"/>
                </a:endParaRPr>
              </a:p>
              <a:p>
                <a:pPr/>
                <a14:m>
                  <m:oMathPara xmlns:m="http://schemas.openxmlformats.org/officeDocument/2006/math">
                    <m:oMathParaPr>
                      <m:jc m:val="centerGroup"/>
                    </m:oMathParaPr>
                    <m:oMath xmlns:m="http://schemas.openxmlformats.org/officeDocument/2006/math">
                      <m:r>
                        <a:rPr lang="en-US" sz="2800" b="1" i="0">
                          <a:solidFill>
                            <a:srgbClr val="FF0000"/>
                          </a:solidFill>
                          <a:latin typeface="Cambria Math"/>
                          <a:ea typeface="Cambria Math" panose="02040503050406030204" pitchFamily="18" charset="0"/>
                        </a:rPr>
                        <m:t>𝐬</m:t>
                      </m:r>
                      <m:sPre>
                        <m:sPrePr>
                          <m:ctrlPr>
                            <a:rPr lang="en-US" sz="2800" b="1" i="1">
                              <a:solidFill>
                                <a:srgbClr val="FF0000"/>
                              </a:solidFill>
                              <a:latin typeface="Cambria Math"/>
                              <a:ea typeface="Cambria Math" panose="02040503050406030204" pitchFamily="18" charset="0"/>
                            </a:rPr>
                          </m:ctrlPr>
                        </m:sPrePr>
                        <m:sub>
                          <m:r>
                            <a:rPr lang="en-US" sz="2800" b="1" i="0">
                              <a:solidFill>
                                <a:srgbClr val="FF0000"/>
                              </a:solidFill>
                              <a:latin typeface="Cambria Math"/>
                              <a:ea typeface="Cambria Math" panose="02040503050406030204" pitchFamily="18" charset="0"/>
                            </a:rPr>
                            <m:t>𝐱</m:t>
                          </m:r>
                        </m:sub>
                        <m:sup>
                          <m:r>
                            <a:rPr lang="en-US" sz="2800" b="1" i="0">
                              <a:solidFill>
                                <a:srgbClr val="FF0000"/>
                              </a:solidFill>
                              <a:latin typeface="Cambria Math"/>
                              <a:ea typeface="Cambria Math" panose="02040503050406030204" pitchFamily="18" charset="0"/>
                            </a:rPr>
                            <m:t>𝟐</m:t>
                          </m:r>
                        </m:sup>
                        <m:e/>
                      </m:sPre>
                      <m:r>
                        <a:rPr lang="en-US" sz="2800" b="1" i="0">
                          <a:solidFill>
                            <a:srgbClr val="FF0000"/>
                          </a:solidFill>
                          <a:latin typeface="Cambria Math" panose="02040503050406030204" pitchFamily="18" charset="0"/>
                          <a:ea typeface="Cambria Math" panose="02040503050406030204" pitchFamily="18" charset="0"/>
                        </a:rPr>
                        <m:t>= </m:t>
                      </m:r>
                      <m:f>
                        <m:fPr>
                          <m:ctrlPr>
                            <a:rPr lang="en-US" sz="2800" b="1" i="1">
                              <a:solidFill>
                                <a:srgbClr val="FF0000"/>
                              </a:solidFill>
                              <a:latin typeface="Cambria Math"/>
                              <a:ea typeface="Cambria Math" panose="02040503050406030204" pitchFamily="18" charset="0"/>
                            </a:rPr>
                          </m:ctrlPr>
                        </m:fPr>
                        <m:num>
                          <m:r>
                            <a:rPr lang="en-US" sz="2800" b="1" i="0">
                              <a:solidFill>
                                <a:srgbClr val="FF0000"/>
                              </a:solidFill>
                              <a:latin typeface="Cambria Math" panose="02040503050406030204" pitchFamily="18" charset="0"/>
                              <a:ea typeface="Cambria Math" panose="02040503050406030204" pitchFamily="18" charset="0"/>
                            </a:rPr>
                            <m:t>𝟏</m:t>
                          </m:r>
                        </m:num>
                        <m:den>
                          <m:r>
                            <a:rPr lang="en-US" sz="2800" b="1" i="0">
                              <a:solidFill>
                                <a:srgbClr val="FF0000"/>
                              </a:solidFill>
                              <a:latin typeface="Cambria Math" panose="02040503050406030204" pitchFamily="18" charset="0"/>
                              <a:ea typeface="Cambria Math" panose="02040503050406030204" pitchFamily="18" charset="0"/>
                            </a:rPr>
                            <m:t>𝐧</m:t>
                          </m:r>
                          <m:r>
                            <a:rPr lang="en-US" sz="2800" b="1" i="0">
                              <a:solidFill>
                                <a:srgbClr val="FF0000"/>
                              </a:solidFill>
                              <a:latin typeface="Cambria Math" panose="02040503050406030204" pitchFamily="18" charset="0"/>
                              <a:ea typeface="Cambria Math" panose="02040503050406030204" pitchFamily="18" charset="0"/>
                            </a:rPr>
                            <m:t>−</m:t>
                          </m:r>
                          <m:r>
                            <a:rPr lang="en-US" sz="2800" b="1" i="0">
                              <a:solidFill>
                                <a:srgbClr val="FF0000"/>
                              </a:solidFill>
                              <a:latin typeface="Cambria Math" panose="02040503050406030204" pitchFamily="18" charset="0"/>
                              <a:ea typeface="Cambria Math" panose="02040503050406030204" pitchFamily="18" charset="0"/>
                            </a:rPr>
                            <m:t>𝟏</m:t>
                          </m:r>
                        </m:den>
                      </m:f>
                      <m:nary>
                        <m:naryPr>
                          <m:chr m:val="∑"/>
                          <m:ctrlPr>
                            <a:rPr lang="en-US" sz="2800" b="1" i="1">
                              <a:solidFill>
                                <a:srgbClr val="FF0000"/>
                              </a:solidFill>
                              <a:latin typeface="Cambria Math"/>
                              <a:ea typeface="Cambria Math" panose="02040503050406030204" pitchFamily="18" charset="0"/>
                            </a:rPr>
                          </m:ctrlPr>
                        </m:naryPr>
                        <m:sub>
                          <m:r>
                            <m:rPr>
                              <m:brk m:alnAt="23"/>
                            </m:rPr>
                            <a:rPr lang="en-US" sz="2800" b="1" i="0">
                              <a:solidFill>
                                <a:srgbClr val="FF0000"/>
                              </a:solidFill>
                              <a:latin typeface="Cambria Math" panose="02040503050406030204" pitchFamily="18" charset="0"/>
                              <a:ea typeface="Cambria Math" panose="02040503050406030204" pitchFamily="18" charset="0"/>
                            </a:rPr>
                            <m:t>𝐣</m:t>
                          </m:r>
                          <m:r>
                            <a:rPr lang="en-US" sz="2800" b="1" i="0">
                              <a:solidFill>
                                <a:srgbClr val="FF0000"/>
                              </a:solidFill>
                              <a:latin typeface="Cambria Math" panose="02040503050406030204" pitchFamily="18" charset="0"/>
                              <a:ea typeface="Cambria Math" panose="02040503050406030204" pitchFamily="18" charset="0"/>
                            </a:rPr>
                            <m:t>=</m:t>
                          </m:r>
                          <m:r>
                            <a:rPr lang="en-US" sz="2800" b="1" i="0">
                              <a:solidFill>
                                <a:srgbClr val="FF0000"/>
                              </a:solidFill>
                              <a:latin typeface="Cambria Math" panose="02040503050406030204" pitchFamily="18" charset="0"/>
                              <a:ea typeface="Cambria Math" panose="02040503050406030204" pitchFamily="18" charset="0"/>
                            </a:rPr>
                            <m:t>𝟏</m:t>
                          </m:r>
                        </m:sub>
                        <m:sup>
                          <m:r>
                            <a:rPr lang="en-US" sz="2800" b="1" i="0">
                              <a:solidFill>
                                <a:srgbClr val="FF0000"/>
                              </a:solidFill>
                              <a:latin typeface="Cambria Math" panose="02040503050406030204" pitchFamily="18" charset="0"/>
                              <a:ea typeface="Cambria Math" panose="02040503050406030204" pitchFamily="18" charset="0"/>
                            </a:rPr>
                            <m:t>𝐧</m:t>
                          </m:r>
                        </m:sup>
                        <m:e>
                          <m:sSup>
                            <m:sSupPr>
                              <m:ctrlPr>
                                <a:rPr lang="en-US" sz="2800" b="1" i="1" smtClean="0">
                                  <a:solidFill>
                                    <a:srgbClr val="FF0000"/>
                                  </a:solidFill>
                                  <a:latin typeface="Cambria Math"/>
                                  <a:ea typeface="Cambria Math" panose="02040503050406030204" pitchFamily="18" charset="0"/>
                                </a:rPr>
                              </m:ctrlPr>
                            </m:sSupPr>
                            <m:e>
                              <m:r>
                                <a:rPr lang="en-US" sz="2800" b="1" i="0">
                                  <a:solidFill>
                                    <a:srgbClr val="FF0000"/>
                                  </a:solidFill>
                                  <a:latin typeface="Cambria Math" panose="02040503050406030204" pitchFamily="18" charset="0"/>
                                  <a:ea typeface="Cambria Math" panose="02040503050406030204" pitchFamily="18" charset="0"/>
                                </a:rPr>
                                <m:t>(</m:t>
                              </m:r>
                              <m:sSub>
                                <m:sSubPr>
                                  <m:ctrlPr>
                                    <a:rPr lang="en-US" sz="2800" b="1" i="1">
                                      <a:solidFill>
                                        <a:srgbClr val="FF0000"/>
                                      </a:solidFill>
                                      <a:latin typeface="Cambria Math"/>
                                      <a:ea typeface="Cambria Math" panose="02040503050406030204" pitchFamily="18" charset="0"/>
                                    </a:rPr>
                                  </m:ctrlPr>
                                </m:sSubPr>
                                <m:e>
                                  <m:r>
                                    <a:rPr lang="en-US" sz="2800" b="1" i="0">
                                      <a:solidFill>
                                        <a:srgbClr val="FF0000"/>
                                      </a:solidFill>
                                      <a:latin typeface="Cambria Math" panose="02040503050406030204" pitchFamily="18" charset="0"/>
                                      <a:ea typeface="Cambria Math" panose="02040503050406030204" pitchFamily="18" charset="0"/>
                                    </a:rPr>
                                    <m:t>𝐱</m:t>
                                  </m:r>
                                </m:e>
                                <m:sub>
                                  <m:r>
                                    <a:rPr lang="en-US" sz="2800" b="1" i="0">
                                      <a:solidFill>
                                        <a:srgbClr val="FF0000"/>
                                      </a:solidFill>
                                      <a:latin typeface="Cambria Math" panose="02040503050406030204" pitchFamily="18" charset="0"/>
                                      <a:ea typeface="Cambria Math" panose="02040503050406030204" pitchFamily="18" charset="0"/>
                                    </a:rPr>
                                    <m:t>𝐣</m:t>
                                  </m:r>
                                </m:sub>
                              </m:sSub>
                              <m:r>
                                <a:rPr lang="en-US" sz="2800" b="1" i="0">
                                  <a:solidFill>
                                    <a:srgbClr val="FF0000"/>
                                  </a:solidFill>
                                  <a:latin typeface="Cambria Math" panose="02040503050406030204" pitchFamily="18" charset="0"/>
                                  <a:ea typeface="Cambria Math" panose="02040503050406030204" pitchFamily="18" charset="0"/>
                                </a:rPr>
                                <m:t>−</m:t>
                              </m:r>
                              <m:acc>
                                <m:accPr>
                                  <m:chr m:val="̅"/>
                                  <m:ctrlPr>
                                    <a:rPr lang="en-US" sz="2800" b="1" i="1">
                                      <a:solidFill>
                                        <a:srgbClr val="FF0000"/>
                                      </a:solidFill>
                                      <a:latin typeface="Cambria Math"/>
                                      <a:ea typeface="Cambria Math" panose="02040503050406030204" pitchFamily="18" charset="0"/>
                                    </a:rPr>
                                  </m:ctrlPr>
                                </m:accPr>
                                <m:e>
                                  <m:r>
                                    <a:rPr lang="en-US" sz="2800" b="1" i="0">
                                      <a:solidFill>
                                        <a:srgbClr val="FF0000"/>
                                      </a:solidFill>
                                      <a:latin typeface="Cambria Math" panose="02040503050406030204" pitchFamily="18" charset="0"/>
                                      <a:ea typeface="Cambria Math" panose="02040503050406030204" pitchFamily="18" charset="0"/>
                                    </a:rPr>
                                    <m:t>𝐱</m:t>
                                  </m:r>
                                </m:e>
                              </m:acc>
                              <m:r>
                                <a:rPr lang="en-US" sz="2800" b="1" i="0">
                                  <a:solidFill>
                                    <a:srgbClr val="FF0000"/>
                                  </a:solidFill>
                                  <a:latin typeface="Cambria Math" panose="02040503050406030204" pitchFamily="18" charset="0"/>
                                  <a:ea typeface="Cambria Math" panose="02040503050406030204" pitchFamily="18" charset="0"/>
                                </a:rPr>
                                <m:t>)</m:t>
                              </m:r>
                            </m:e>
                            <m:sup>
                              <m:r>
                                <a:rPr lang="en-US" sz="2800" b="1" i="0" smtClean="0">
                                  <a:solidFill>
                                    <a:srgbClr val="FF0000"/>
                                  </a:solidFill>
                                  <a:latin typeface="Cambria Math"/>
                                  <a:ea typeface="Cambria Math" panose="02040503050406030204" pitchFamily="18" charset="0"/>
                                </a:rPr>
                                <m:t>𝟐</m:t>
                              </m:r>
                            </m:sup>
                          </m:sSup>
                          <m:r>
                            <a:rPr lang="en-US" sz="2800" b="1" i="0">
                              <a:solidFill>
                                <a:srgbClr val="FF0000"/>
                              </a:solidFill>
                              <a:latin typeface="Cambria Math" panose="02040503050406030204" pitchFamily="18" charset="0"/>
                              <a:ea typeface="Cambria Math" panose="02040503050406030204" pitchFamily="18" charset="0"/>
                            </a:rPr>
                            <m:t>=</m:t>
                          </m:r>
                        </m:e>
                      </m:nary>
                    </m:oMath>
                  </m:oMathPara>
                </a14:m>
                <a:endParaRPr lang="en-US" sz="2800" b="1" dirty="0">
                  <a:solidFill>
                    <a:srgbClr val="FF0000"/>
                  </a:solidFill>
                  <a:latin typeface="Cambria Math" panose="02040503050406030204" pitchFamily="18" charset="0"/>
                  <a:ea typeface="Cambria Math" panose="02040503050406030204" pitchFamily="18" charset="0"/>
                </a:endParaRPr>
              </a:p>
              <a:p>
                <a:pPr algn="r"/>
                <a14:m>
                  <m:oMathPara xmlns:m="http://schemas.openxmlformats.org/officeDocument/2006/math">
                    <m:oMathParaPr>
                      <m:jc m:val="right"/>
                    </m:oMathParaPr>
                    <m:oMath xmlns:m="http://schemas.openxmlformats.org/officeDocument/2006/math">
                      <m:r>
                        <m:rPr>
                          <m:nor/>
                        </m:rPr>
                        <a:rPr lang="en-US" sz="2800" b="1" dirty="0">
                          <a:solidFill>
                            <a:srgbClr val="FF0000"/>
                          </a:solidFill>
                          <a:latin typeface="Cambria Math" panose="02040503050406030204" pitchFamily="18" charset="0"/>
                          <a:ea typeface="Cambria Math" panose="02040503050406030204" pitchFamily="18" charset="0"/>
                        </a:rPr>
                        <m:t>=</m:t>
                      </m:r>
                      <m:f>
                        <m:fPr>
                          <m:ctrlPr>
                            <a:rPr lang="en-US" sz="2800" b="1" i="1">
                              <a:solidFill>
                                <a:srgbClr val="FF0000"/>
                              </a:solidFill>
                              <a:latin typeface="Cambria Math"/>
                              <a:ea typeface="Cambria Math" panose="02040503050406030204" pitchFamily="18" charset="0"/>
                            </a:rPr>
                          </m:ctrlPr>
                        </m:fPr>
                        <m:num>
                          <m:r>
                            <a:rPr lang="en-US" sz="2800" b="1" i="0">
                              <a:solidFill>
                                <a:srgbClr val="FF0000"/>
                              </a:solidFill>
                              <a:latin typeface="Cambria Math" panose="02040503050406030204" pitchFamily="18" charset="0"/>
                              <a:ea typeface="Cambria Math" panose="02040503050406030204" pitchFamily="18" charset="0"/>
                            </a:rPr>
                            <m:t>𝟏</m:t>
                          </m:r>
                        </m:num>
                        <m:den>
                          <m:r>
                            <a:rPr lang="en-US" sz="2800" b="1" i="0">
                              <a:solidFill>
                                <a:srgbClr val="FF0000"/>
                              </a:solidFill>
                              <a:latin typeface="Cambria Math" panose="02040503050406030204" pitchFamily="18" charset="0"/>
                              <a:ea typeface="Cambria Math" panose="02040503050406030204" pitchFamily="18" charset="0"/>
                            </a:rPr>
                            <m:t>𝐧</m:t>
                          </m:r>
                          <m:r>
                            <a:rPr lang="en-US" sz="2800" b="1" i="0">
                              <a:solidFill>
                                <a:srgbClr val="FF0000"/>
                              </a:solidFill>
                              <a:latin typeface="Cambria Math" panose="02040503050406030204" pitchFamily="18" charset="0"/>
                              <a:ea typeface="Cambria Math" panose="02040503050406030204" pitchFamily="18" charset="0"/>
                            </a:rPr>
                            <m:t>−</m:t>
                          </m:r>
                          <m:r>
                            <a:rPr lang="en-US" sz="2800" b="1" i="0">
                              <a:solidFill>
                                <a:srgbClr val="FF0000"/>
                              </a:solidFill>
                              <a:latin typeface="Cambria Math" panose="02040503050406030204" pitchFamily="18" charset="0"/>
                              <a:ea typeface="Cambria Math" panose="02040503050406030204" pitchFamily="18" charset="0"/>
                            </a:rPr>
                            <m:t>𝟏</m:t>
                          </m:r>
                        </m:den>
                      </m:f>
                      <m:d>
                        <m:dPr>
                          <m:begChr m:val="["/>
                          <m:endChr m:val="]"/>
                          <m:ctrlPr>
                            <a:rPr lang="en-US" sz="2800" b="1" i="1" smtClean="0">
                              <a:solidFill>
                                <a:srgbClr val="FF0000"/>
                              </a:solidFill>
                              <a:latin typeface="Cambria Math"/>
                              <a:ea typeface="Cambria Math" panose="02040503050406030204" pitchFamily="18" charset="0"/>
                            </a:rPr>
                          </m:ctrlPr>
                        </m:dPr>
                        <m:e>
                          <m:nary>
                            <m:naryPr>
                              <m:chr m:val="∑"/>
                              <m:ctrlPr>
                                <a:rPr lang="en-US" sz="2800" b="1" i="1">
                                  <a:solidFill>
                                    <a:srgbClr val="FF0000"/>
                                  </a:solidFill>
                                  <a:latin typeface="Cambria Math"/>
                                  <a:ea typeface="Cambria Math" panose="02040503050406030204" pitchFamily="18" charset="0"/>
                                </a:rPr>
                              </m:ctrlPr>
                            </m:naryPr>
                            <m:sub>
                              <m:r>
                                <m:rPr>
                                  <m:brk m:alnAt="23"/>
                                </m:rPr>
                                <a:rPr lang="en-US" sz="2800" b="1" i="0">
                                  <a:solidFill>
                                    <a:srgbClr val="FF0000"/>
                                  </a:solidFill>
                                  <a:latin typeface="Cambria Math" panose="02040503050406030204" pitchFamily="18" charset="0"/>
                                  <a:ea typeface="Cambria Math" panose="02040503050406030204" pitchFamily="18" charset="0"/>
                                </a:rPr>
                                <m:t>𝐣</m:t>
                              </m:r>
                              <m:r>
                                <a:rPr lang="en-US" sz="2800" b="1" i="0">
                                  <a:solidFill>
                                    <a:srgbClr val="FF0000"/>
                                  </a:solidFill>
                                  <a:latin typeface="Cambria Math" panose="02040503050406030204" pitchFamily="18" charset="0"/>
                                  <a:ea typeface="Cambria Math" panose="02040503050406030204" pitchFamily="18" charset="0"/>
                                </a:rPr>
                                <m:t>=</m:t>
                              </m:r>
                              <m:r>
                                <a:rPr lang="en-US" sz="2800" b="1" i="0">
                                  <a:solidFill>
                                    <a:srgbClr val="FF0000"/>
                                  </a:solidFill>
                                  <a:latin typeface="Cambria Math" panose="02040503050406030204" pitchFamily="18" charset="0"/>
                                  <a:ea typeface="Cambria Math" panose="02040503050406030204" pitchFamily="18" charset="0"/>
                                </a:rPr>
                                <m:t>𝟏</m:t>
                              </m:r>
                            </m:sub>
                            <m:sup>
                              <m:r>
                                <a:rPr lang="en-US" sz="2800" b="1" i="0">
                                  <a:solidFill>
                                    <a:srgbClr val="FF0000"/>
                                  </a:solidFill>
                                  <a:latin typeface="Cambria Math" panose="02040503050406030204" pitchFamily="18" charset="0"/>
                                  <a:ea typeface="Cambria Math" panose="02040503050406030204" pitchFamily="18" charset="0"/>
                                </a:rPr>
                                <m:t>𝐧</m:t>
                              </m:r>
                            </m:sup>
                            <m:e>
                              <m:r>
                                <a:rPr lang="en-US" sz="2800" b="1" i="0">
                                  <a:solidFill>
                                    <a:srgbClr val="FF0000"/>
                                  </a:solidFill>
                                  <a:latin typeface="Cambria Math"/>
                                  <a:ea typeface="Cambria Math" panose="02040503050406030204" pitchFamily="18" charset="0"/>
                                </a:rPr>
                                <m:t>𝐱</m:t>
                              </m:r>
                              <m:sPre>
                                <m:sPrePr>
                                  <m:ctrlPr>
                                    <a:rPr lang="en-US" sz="2800" b="1" i="1">
                                      <a:solidFill>
                                        <a:srgbClr val="FF0000"/>
                                      </a:solidFill>
                                      <a:latin typeface="Cambria Math"/>
                                      <a:ea typeface="Cambria Math" panose="02040503050406030204" pitchFamily="18" charset="0"/>
                                    </a:rPr>
                                  </m:ctrlPr>
                                </m:sPrePr>
                                <m:sub>
                                  <m:r>
                                    <a:rPr lang="en-US" sz="2800" b="1" i="0">
                                      <a:solidFill>
                                        <a:srgbClr val="FF0000"/>
                                      </a:solidFill>
                                      <a:latin typeface="Cambria Math"/>
                                      <a:ea typeface="Cambria Math" panose="02040503050406030204" pitchFamily="18" charset="0"/>
                                    </a:rPr>
                                    <m:t>𝐣</m:t>
                                  </m:r>
                                </m:sub>
                                <m:sup>
                                  <m:r>
                                    <a:rPr lang="en-US" sz="2800" b="1" i="0">
                                      <a:solidFill>
                                        <a:srgbClr val="FF0000"/>
                                      </a:solidFill>
                                      <a:latin typeface="Cambria Math"/>
                                      <a:ea typeface="Cambria Math" panose="02040503050406030204" pitchFamily="18" charset="0"/>
                                    </a:rPr>
                                    <m:t>𝟐</m:t>
                                  </m:r>
                                </m:sup>
                                <m:e/>
                              </m:sPre>
                            </m:e>
                          </m:nary>
                          <m:r>
                            <a:rPr lang="en-US" sz="2800" b="1" i="0">
                              <a:solidFill>
                                <a:srgbClr val="FF0000"/>
                              </a:solidFill>
                              <a:latin typeface="Cambria Math" panose="02040503050406030204" pitchFamily="18" charset="0"/>
                              <a:ea typeface="Cambria Math" panose="02040503050406030204" pitchFamily="18" charset="0"/>
                            </a:rPr>
                            <m:t>−</m:t>
                          </m:r>
                          <m:f>
                            <m:fPr>
                              <m:ctrlPr>
                                <a:rPr lang="en-US" sz="2800" b="1" i="1">
                                  <a:solidFill>
                                    <a:srgbClr val="FF0000"/>
                                  </a:solidFill>
                                  <a:latin typeface="Cambria Math"/>
                                  <a:ea typeface="Cambria Math" panose="02040503050406030204" pitchFamily="18" charset="0"/>
                                </a:rPr>
                              </m:ctrlPr>
                            </m:fPr>
                            <m:num>
                              <m:r>
                                <a:rPr lang="en-US" sz="2800" b="1" i="0">
                                  <a:solidFill>
                                    <a:srgbClr val="FF0000"/>
                                  </a:solidFill>
                                  <a:latin typeface="Cambria Math" panose="02040503050406030204" pitchFamily="18" charset="0"/>
                                  <a:ea typeface="Cambria Math" panose="02040503050406030204" pitchFamily="18" charset="0"/>
                                </a:rPr>
                                <m:t>𝟏</m:t>
                              </m:r>
                            </m:num>
                            <m:den>
                              <m:r>
                                <a:rPr lang="en-US" sz="2800" b="1" i="0">
                                  <a:solidFill>
                                    <a:srgbClr val="FF0000"/>
                                  </a:solidFill>
                                  <a:latin typeface="Cambria Math" panose="02040503050406030204" pitchFamily="18" charset="0"/>
                                  <a:ea typeface="Cambria Math" panose="02040503050406030204" pitchFamily="18" charset="0"/>
                                </a:rPr>
                                <m:t>𝐧</m:t>
                              </m:r>
                            </m:den>
                          </m:f>
                          <m:sSup>
                            <m:sSupPr>
                              <m:ctrlPr>
                                <a:rPr lang="en-US" sz="2800" b="1" i="1" smtClean="0">
                                  <a:solidFill>
                                    <a:srgbClr val="FF0000"/>
                                  </a:solidFill>
                                  <a:latin typeface="Cambria Math"/>
                                  <a:ea typeface="Cambria Math" panose="02040503050406030204" pitchFamily="18" charset="0"/>
                                </a:rPr>
                              </m:ctrlPr>
                            </m:sSupPr>
                            <m:e>
                              <m:d>
                                <m:dPr>
                                  <m:ctrlPr>
                                    <a:rPr lang="en-US" sz="2800" b="1" i="1">
                                      <a:solidFill>
                                        <a:srgbClr val="FF0000"/>
                                      </a:solidFill>
                                      <a:latin typeface="Cambria Math"/>
                                      <a:ea typeface="Cambria Math" panose="02040503050406030204" pitchFamily="18" charset="0"/>
                                    </a:rPr>
                                  </m:ctrlPr>
                                </m:dPr>
                                <m:e>
                                  <m:nary>
                                    <m:naryPr>
                                      <m:chr m:val="∑"/>
                                      <m:ctrlPr>
                                        <a:rPr lang="en-US" sz="2800" b="1" i="1">
                                          <a:solidFill>
                                            <a:srgbClr val="FF0000"/>
                                          </a:solidFill>
                                          <a:latin typeface="Cambria Math"/>
                                          <a:ea typeface="Cambria Math" panose="02040503050406030204" pitchFamily="18" charset="0"/>
                                        </a:rPr>
                                      </m:ctrlPr>
                                    </m:naryPr>
                                    <m:sub>
                                      <m:r>
                                        <m:rPr>
                                          <m:brk m:alnAt="23"/>
                                        </m:rPr>
                                        <a:rPr lang="en-US" sz="2800" b="1" i="0">
                                          <a:solidFill>
                                            <a:srgbClr val="FF0000"/>
                                          </a:solidFill>
                                          <a:latin typeface="Cambria Math" panose="02040503050406030204" pitchFamily="18" charset="0"/>
                                          <a:ea typeface="Cambria Math" panose="02040503050406030204" pitchFamily="18" charset="0"/>
                                        </a:rPr>
                                        <m:t>𝐢</m:t>
                                      </m:r>
                                      <m:r>
                                        <a:rPr lang="en-US" sz="2800" b="1" i="0">
                                          <a:solidFill>
                                            <a:srgbClr val="FF0000"/>
                                          </a:solidFill>
                                          <a:latin typeface="Cambria Math" panose="02040503050406030204" pitchFamily="18" charset="0"/>
                                          <a:ea typeface="Cambria Math" panose="02040503050406030204" pitchFamily="18" charset="0"/>
                                        </a:rPr>
                                        <m:t>=</m:t>
                                      </m:r>
                                      <m:r>
                                        <a:rPr lang="en-US" sz="2800" b="1" i="0">
                                          <a:solidFill>
                                            <a:srgbClr val="FF0000"/>
                                          </a:solidFill>
                                          <a:latin typeface="Cambria Math" panose="02040503050406030204" pitchFamily="18" charset="0"/>
                                          <a:ea typeface="Cambria Math" panose="02040503050406030204" pitchFamily="18" charset="0"/>
                                        </a:rPr>
                                        <m:t>𝟏</m:t>
                                      </m:r>
                                    </m:sub>
                                    <m:sup>
                                      <m:r>
                                        <a:rPr lang="en-US" sz="2800" b="1" i="0">
                                          <a:solidFill>
                                            <a:srgbClr val="FF0000"/>
                                          </a:solidFill>
                                          <a:latin typeface="Cambria Math" panose="02040503050406030204" pitchFamily="18" charset="0"/>
                                          <a:ea typeface="Cambria Math" panose="02040503050406030204" pitchFamily="18" charset="0"/>
                                        </a:rPr>
                                        <m:t>𝐧</m:t>
                                      </m:r>
                                    </m:sup>
                                    <m:e>
                                      <m:sSub>
                                        <m:sSubPr>
                                          <m:ctrlPr>
                                            <a:rPr lang="en-US" sz="2800" b="1" i="1">
                                              <a:solidFill>
                                                <a:srgbClr val="FF0000"/>
                                              </a:solidFill>
                                              <a:latin typeface="Cambria Math"/>
                                              <a:ea typeface="Cambria Math" panose="02040503050406030204" pitchFamily="18" charset="0"/>
                                            </a:rPr>
                                          </m:ctrlPr>
                                        </m:sSubPr>
                                        <m:e>
                                          <m:r>
                                            <a:rPr lang="en-US" sz="2800" b="1" i="0">
                                              <a:solidFill>
                                                <a:srgbClr val="FF0000"/>
                                              </a:solidFill>
                                              <a:latin typeface="Cambria Math" panose="02040503050406030204" pitchFamily="18" charset="0"/>
                                              <a:ea typeface="Cambria Math" panose="02040503050406030204" pitchFamily="18" charset="0"/>
                                            </a:rPr>
                                            <m:t>𝐱</m:t>
                                          </m:r>
                                        </m:e>
                                        <m:sub>
                                          <m:r>
                                            <a:rPr lang="en-US" sz="2800" b="1" i="0">
                                              <a:solidFill>
                                                <a:srgbClr val="FF0000"/>
                                              </a:solidFill>
                                              <a:latin typeface="Cambria Math" panose="02040503050406030204" pitchFamily="18" charset="0"/>
                                              <a:ea typeface="Cambria Math" panose="02040503050406030204" pitchFamily="18" charset="0"/>
                                            </a:rPr>
                                            <m:t>𝐢</m:t>
                                          </m:r>
                                        </m:sub>
                                      </m:sSub>
                                    </m:e>
                                  </m:nary>
                                </m:e>
                              </m:d>
                            </m:e>
                            <m:sup>
                              <m:r>
                                <a:rPr lang="en-US" sz="2800" b="1" i="0" smtClean="0">
                                  <a:solidFill>
                                    <a:srgbClr val="FF0000"/>
                                  </a:solidFill>
                                  <a:latin typeface="Cambria Math"/>
                                  <a:ea typeface="Cambria Math" panose="02040503050406030204" pitchFamily="18" charset="0"/>
                                </a:rPr>
                                <m:t>𝟐</m:t>
                              </m:r>
                            </m:sup>
                          </m:sSup>
                        </m:e>
                      </m:d>
                      <m:r>
                        <m:rPr>
                          <m:nor/>
                        </m:rPr>
                        <a:rPr lang="en-US" sz="2800" dirty="0">
                          <a:latin typeface="Cambria Math" panose="02040503050406030204" pitchFamily="18" charset="0"/>
                          <a:ea typeface="Cambria Math" panose="02040503050406030204" pitchFamily="18" charset="0"/>
                        </a:rPr>
                        <m:t>    </m:t>
                      </m:r>
                      <m:r>
                        <m:rPr>
                          <m:nor/>
                        </m:rPr>
                        <a:rPr lang="en-US" sz="2800" b="0" i="1" dirty="0" smtClean="0">
                          <a:latin typeface="Cambria Math" panose="02040503050406030204" pitchFamily="18" charset="0"/>
                          <a:ea typeface="Cambria Math" panose="02040503050406030204" pitchFamily="18" charset="0"/>
                        </a:rPr>
                        <m:t>          </m:t>
                      </m:r>
                      <m:r>
                        <m:rPr>
                          <m:nor/>
                        </m:rPr>
                        <a:rPr lang="en-US" sz="2800" i="1" dirty="0"/>
                        <m:t>      (</m:t>
                      </m:r>
                      <m:r>
                        <m:rPr>
                          <m:nor/>
                        </m:rPr>
                        <a:rPr lang="en-US" sz="2800" b="0" i="1" dirty="0" smtClean="0"/>
                        <m:t>9</m:t>
                      </m:r>
                      <m:r>
                        <m:rPr>
                          <m:nor/>
                        </m:rPr>
                        <a:rPr lang="en-US" sz="2800" b="0" i="1" dirty="0" smtClean="0"/>
                        <m:t>a</m:t>
                      </m:r>
                      <m:r>
                        <m:rPr>
                          <m:nor/>
                        </m:rPr>
                        <a:rPr lang="en-US" sz="2800" i="1" dirty="0"/>
                        <m:t>)</m:t>
                      </m:r>
                    </m:oMath>
                  </m:oMathPara>
                </a14:m>
                <a:endParaRPr lang="en-US" sz="2800" dirty="0"/>
              </a:p>
              <a:p>
                <a:endParaRPr lang="en-US" sz="2800" dirty="0" smtClean="0"/>
              </a:p>
              <a:p>
                <a:endParaRPr lang="ru-RU" sz="2800" dirty="0"/>
              </a:p>
            </p:txBody>
          </p:sp>
        </mc:Choice>
        <mc:Fallback xmlns="">
          <p:sp>
            <p:nvSpPr>
              <p:cNvPr id="4" name="Прямоугольник 3"/>
              <p:cNvSpPr>
                <a:spLocks noRot="1" noChangeAspect="1" noMove="1" noResize="1" noEditPoints="1" noAdjustHandles="1" noChangeArrowheads="1" noChangeShapeType="1" noTextEdit="1"/>
              </p:cNvSpPr>
              <p:nvPr/>
            </p:nvSpPr>
            <p:spPr>
              <a:xfrm>
                <a:off x="0" y="807106"/>
                <a:ext cx="9144000" cy="6401304"/>
              </a:xfrm>
              <a:prstGeom prst="rect">
                <a:avLst/>
              </a:prstGeom>
              <a:blipFill rotWithShape="1">
                <a:blip r:embed="rId2"/>
                <a:stretch>
                  <a:fillRect l="-1333" t="-857" r="-1333"/>
                </a:stretch>
              </a:blipFill>
            </p:spPr>
            <p:txBody>
              <a:bodyPr/>
              <a:lstStyle/>
              <a:p>
                <a:r>
                  <a:rPr lang="ru-RU">
                    <a:noFill/>
                  </a:rPr>
                  <a:t> </a:t>
                </a:r>
              </a:p>
            </p:txBody>
          </p:sp>
        </mc:Fallback>
      </mc:AlternateContent>
      <p:sp>
        <p:nvSpPr>
          <p:cNvPr id="5" name="Title 3"/>
          <p:cNvSpPr>
            <a:spLocks noGrp="1"/>
          </p:cNvSpPr>
          <p:nvPr>
            <p:ph type="title"/>
          </p:nvPr>
        </p:nvSpPr>
        <p:spPr>
          <a:xfrm>
            <a:off x="0" y="-99392"/>
            <a:ext cx="9144000" cy="683568"/>
          </a:xfrm>
        </p:spPr>
        <p:txBody>
          <a:bodyPr>
            <a:normAutofit fontScale="90000"/>
          </a:bodyPr>
          <a:lstStyle/>
          <a:p>
            <a:r>
              <a:rPr lang="en-US" b="1" dirty="0"/>
              <a:t>Least Squares Principle</a:t>
            </a:r>
            <a:endParaRPr lang="en-GB" b="1" dirty="0"/>
          </a:p>
        </p:txBody>
      </p:sp>
    </p:spTree>
    <p:extLst>
      <p:ext uri="{BB962C8B-B14F-4D97-AF65-F5344CB8AC3E}">
        <p14:creationId xmlns:p14="http://schemas.microsoft.com/office/powerpoint/2010/main" val="141981094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p:cNvSpPr>
            <a:spLocks noGrp="1"/>
          </p:cNvSpPr>
          <p:nvPr>
            <p:ph type="sldNum" sz="quarter" idx="12"/>
          </p:nvPr>
        </p:nvSpPr>
        <p:spPr/>
        <p:txBody>
          <a:bodyPr/>
          <a:lstStyle/>
          <a:p>
            <a:fld id="{7A0D5CAB-8BF0-4EA3-BAE4-9835C852A49B}" type="slidenum">
              <a:rPr lang="en-GB" smtClean="0"/>
              <a:pPr/>
              <a:t>11</a:t>
            </a:fld>
            <a:endParaRPr lang="en-GB" dirty="0"/>
          </a:p>
        </p:txBody>
      </p:sp>
      <mc:AlternateContent xmlns:mc="http://schemas.openxmlformats.org/markup-compatibility/2006" xmlns:a14="http://schemas.microsoft.com/office/drawing/2010/main">
        <mc:Choice Requires="a14">
          <p:sp>
            <p:nvSpPr>
              <p:cNvPr id="4" name="Прямоугольник 3"/>
              <p:cNvSpPr/>
              <p:nvPr/>
            </p:nvSpPr>
            <p:spPr>
              <a:xfrm>
                <a:off x="0" y="402912"/>
                <a:ext cx="9144000" cy="5783827"/>
              </a:xfrm>
              <a:prstGeom prst="rect">
                <a:avLst/>
              </a:prstGeom>
            </p:spPr>
            <p:txBody>
              <a:bodyPr wrap="square">
                <a:spAutoFit/>
              </a:bodyPr>
              <a:lstStyle/>
              <a:p>
                <a:r>
                  <a:rPr lang="en-US" sz="2800" dirty="0" smtClean="0"/>
                  <a:t>From (5) we see that the sample regression line passes through the point </a:t>
                </a:r>
                <a14:m>
                  <m:oMath xmlns:m="http://schemas.openxmlformats.org/officeDocument/2006/math">
                    <m:r>
                      <a:rPr lang="en-US" sz="2800" b="0" i="0" smtClean="0">
                        <a:solidFill>
                          <a:srgbClr val="FF0000"/>
                        </a:solidFill>
                        <a:latin typeface="Cambria Math"/>
                        <a:ea typeface="Cambria Math" panose="02040503050406030204" pitchFamily="18" charset="0"/>
                      </a:rPr>
                      <m:t>(</m:t>
                    </m:r>
                    <m:acc>
                      <m:accPr>
                        <m:chr m:val="̅"/>
                        <m:ctrlPr>
                          <a:rPr lang="en-US" sz="2800" b="1" i="1">
                            <a:solidFill>
                              <a:srgbClr val="FF0000"/>
                            </a:solidFill>
                            <a:latin typeface="Cambria Math"/>
                            <a:ea typeface="Cambria Math" panose="02040503050406030204" pitchFamily="18" charset="0"/>
                          </a:rPr>
                        </m:ctrlPr>
                      </m:accPr>
                      <m:e>
                        <m:r>
                          <a:rPr lang="en-US" sz="2800" b="1">
                            <a:solidFill>
                              <a:srgbClr val="FF0000"/>
                            </a:solidFill>
                            <a:latin typeface="Cambria Math" panose="02040503050406030204" pitchFamily="18" charset="0"/>
                            <a:ea typeface="Cambria Math" panose="02040503050406030204" pitchFamily="18" charset="0"/>
                          </a:rPr>
                          <m:t>𝐱</m:t>
                        </m:r>
                      </m:e>
                    </m:acc>
                    <m:r>
                      <a:rPr lang="en-US" sz="2800" b="1" i="1" smtClean="0">
                        <a:solidFill>
                          <a:srgbClr val="FF0000"/>
                        </a:solidFill>
                        <a:latin typeface="Cambria Math"/>
                        <a:ea typeface="Cambria Math" panose="02040503050406030204" pitchFamily="18" charset="0"/>
                      </a:rPr>
                      <m:t>,</m:t>
                    </m:r>
                    <m:acc>
                      <m:accPr>
                        <m:chr m:val="̅"/>
                        <m:ctrlPr>
                          <a:rPr lang="en-US" sz="2800" b="1" i="1">
                            <a:solidFill>
                              <a:srgbClr val="FF0000"/>
                            </a:solidFill>
                            <a:latin typeface="Cambria Math"/>
                            <a:ea typeface="Cambria Math" panose="02040503050406030204" pitchFamily="18" charset="0"/>
                          </a:rPr>
                        </m:ctrlPr>
                      </m:accPr>
                      <m:e>
                        <m:r>
                          <a:rPr lang="en-US" sz="2800" b="1">
                            <a:solidFill>
                              <a:srgbClr val="FF0000"/>
                            </a:solidFill>
                            <a:latin typeface="Cambria Math" panose="02040503050406030204" pitchFamily="18" charset="0"/>
                            <a:ea typeface="Cambria Math" panose="02040503050406030204" pitchFamily="18" charset="0"/>
                          </a:rPr>
                          <m:t>𝐲</m:t>
                        </m:r>
                      </m:e>
                    </m:acc>
                    <m:r>
                      <a:rPr lang="en-US" sz="2800" b="1" i="1" smtClean="0">
                        <a:solidFill>
                          <a:srgbClr val="FF0000"/>
                        </a:solidFill>
                        <a:latin typeface="Cambria Math"/>
                        <a:ea typeface="Cambria Math" panose="02040503050406030204" pitchFamily="18" charset="0"/>
                      </a:rPr>
                      <m:t>)</m:t>
                    </m:r>
                  </m:oMath>
                </a14:m>
                <a:r>
                  <a:rPr lang="en-US" sz="2800" dirty="0" smtClean="0"/>
                  <a:t>, by </a:t>
                </a:r>
                <a:r>
                  <a:rPr lang="en-US" sz="2800" dirty="0"/>
                  <a:t>which it is determined, together with the regression coefficient (7). We may call </a:t>
                </a:r>
                <a14:m>
                  <m:oMath xmlns:m="http://schemas.openxmlformats.org/officeDocument/2006/math">
                    <m:r>
                      <a:rPr lang="en-US" sz="2800" b="1">
                        <a:solidFill>
                          <a:srgbClr val="FF0000"/>
                        </a:solidFill>
                        <a:latin typeface="Cambria Math"/>
                        <a:ea typeface="Cambria Math" panose="02040503050406030204" pitchFamily="18" charset="0"/>
                      </a:rPr>
                      <m:t>𝐬</m:t>
                    </m:r>
                    <m:sPre>
                      <m:sPrePr>
                        <m:ctrlPr>
                          <a:rPr lang="en-US" sz="2800" b="1" i="1">
                            <a:solidFill>
                              <a:srgbClr val="FF0000"/>
                            </a:solidFill>
                            <a:latin typeface="Cambria Math"/>
                            <a:ea typeface="Cambria Math" panose="02040503050406030204" pitchFamily="18" charset="0"/>
                          </a:rPr>
                        </m:ctrlPr>
                      </m:sPrePr>
                      <m:sub>
                        <m:r>
                          <a:rPr lang="en-US" sz="2800" b="1">
                            <a:solidFill>
                              <a:srgbClr val="FF0000"/>
                            </a:solidFill>
                            <a:latin typeface="Cambria Math"/>
                            <a:ea typeface="Cambria Math" panose="02040503050406030204" pitchFamily="18" charset="0"/>
                          </a:rPr>
                          <m:t>𝐱</m:t>
                        </m:r>
                      </m:sub>
                      <m:sup>
                        <m:r>
                          <a:rPr lang="en-US" sz="2800" b="1">
                            <a:solidFill>
                              <a:srgbClr val="FF0000"/>
                            </a:solidFill>
                            <a:latin typeface="Cambria Math"/>
                            <a:ea typeface="Cambria Math" panose="02040503050406030204" pitchFamily="18" charset="0"/>
                          </a:rPr>
                          <m:t>𝟐</m:t>
                        </m:r>
                      </m:sup>
                      <m:e/>
                    </m:sPre>
                  </m:oMath>
                </a14:m>
                <a:r>
                  <a:rPr lang="en-US" sz="2800" dirty="0" smtClean="0"/>
                  <a:t>the </a:t>
                </a:r>
                <a:r>
                  <a:rPr lang="en-US" sz="2800" dirty="0"/>
                  <a:t>variance of the </a:t>
                </a:r>
                <a:r>
                  <a:rPr lang="en-US" sz="2800" b="1" dirty="0">
                    <a:solidFill>
                      <a:srgbClr val="FF0000"/>
                    </a:solidFill>
                  </a:rPr>
                  <a:t>x</a:t>
                </a:r>
                <a:r>
                  <a:rPr lang="en-US" sz="2800" dirty="0"/>
                  <a:t>-values, but we should keep in mind that </a:t>
                </a:r>
                <a:r>
                  <a:rPr lang="en-US" sz="2800" b="1" dirty="0">
                    <a:solidFill>
                      <a:srgbClr val="FF0000"/>
                    </a:solidFill>
                  </a:rPr>
                  <a:t>x</a:t>
                </a:r>
                <a:r>
                  <a:rPr lang="en-US" sz="2800" dirty="0"/>
                  <a:t> is an ordinary variable, not a random variable</a:t>
                </a:r>
                <a:r>
                  <a:rPr lang="en-US" sz="2800" dirty="0" smtClean="0"/>
                  <a:t>.</a:t>
                </a:r>
              </a:p>
              <a:p>
                <a:r>
                  <a:rPr lang="en-US" sz="2800" dirty="0"/>
                  <a:t>We shall soon also </a:t>
                </a:r>
                <a:r>
                  <a:rPr lang="en-US" sz="2800" dirty="0" smtClean="0"/>
                  <a:t>need</a:t>
                </a:r>
              </a:p>
              <a:p>
                <a:pPr/>
                <a14:m>
                  <m:oMathPara xmlns:m="http://schemas.openxmlformats.org/officeDocument/2006/math">
                    <m:oMathParaPr>
                      <m:jc m:val="centerGroup"/>
                    </m:oMathParaPr>
                    <m:oMath xmlns:m="http://schemas.openxmlformats.org/officeDocument/2006/math">
                      <m:r>
                        <a:rPr lang="en-US" sz="2800" b="1" i="0">
                          <a:solidFill>
                            <a:srgbClr val="FF0000"/>
                          </a:solidFill>
                          <a:latin typeface="Cambria Math"/>
                          <a:ea typeface="Cambria Math" panose="02040503050406030204" pitchFamily="18" charset="0"/>
                        </a:rPr>
                        <m:t>𝐬</m:t>
                      </m:r>
                      <m:sPre>
                        <m:sPrePr>
                          <m:ctrlPr>
                            <a:rPr lang="en-US" sz="2800" b="1" i="1">
                              <a:solidFill>
                                <a:srgbClr val="FF0000"/>
                              </a:solidFill>
                              <a:latin typeface="Cambria Math"/>
                              <a:ea typeface="Cambria Math" panose="02040503050406030204" pitchFamily="18" charset="0"/>
                            </a:rPr>
                          </m:ctrlPr>
                        </m:sPrePr>
                        <m:sub>
                          <m:r>
                            <a:rPr lang="en-US" sz="2800" b="1" i="0" smtClean="0">
                              <a:solidFill>
                                <a:srgbClr val="FF0000"/>
                              </a:solidFill>
                              <a:latin typeface="Cambria Math"/>
                              <a:ea typeface="Cambria Math" panose="02040503050406030204" pitchFamily="18" charset="0"/>
                            </a:rPr>
                            <m:t>𝐲</m:t>
                          </m:r>
                        </m:sub>
                        <m:sup>
                          <m:r>
                            <a:rPr lang="en-US" sz="2800" b="1" i="0">
                              <a:solidFill>
                                <a:srgbClr val="FF0000"/>
                              </a:solidFill>
                              <a:latin typeface="Cambria Math"/>
                              <a:ea typeface="Cambria Math" panose="02040503050406030204" pitchFamily="18" charset="0"/>
                            </a:rPr>
                            <m:t>𝟐</m:t>
                          </m:r>
                        </m:sup>
                        <m:e/>
                      </m:sPre>
                      <m:r>
                        <a:rPr lang="en-US" sz="2800" b="1" i="0">
                          <a:solidFill>
                            <a:srgbClr val="FF0000"/>
                          </a:solidFill>
                          <a:latin typeface="Cambria Math" panose="02040503050406030204" pitchFamily="18" charset="0"/>
                          <a:ea typeface="Cambria Math" panose="02040503050406030204" pitchFamily="18" charset="0"/>
                        </a:rPr>
                        <m:t>= </m:t>
                      </m:r>
                      <m:f>
                        <m:fPr>
                          <m:ctrlPr>
                            <a:rPr lang="en-US" sz="2800" b="1" i="1">
                              <a:solidFill>
                                <a:srgbClr val="FF0000"/>
                              </a:solidFill>
                              <a:latin typeface="Cambria Math"/>
                              <a:ea typeface="Cambria Math" panose="02040503050406030204" pitchFamily="18" charset="0"/>
                            </a:rPr>
                          </m:ctrlPr>
                        </m:fPr>
                        <m:num>
                          <m:r>
                            <a:rPr lang="en-US" sz="2800" b="1" i="0">
                              <a:solidFill>
                                <a:srgbClr val="FF0000"/>
                              </a:solidFill>
                              <a:latin typeface="Cambria Math" panose="02040503050406030204" pitchFamily="18" charset="0"/>
                              <a:ea typeface="Cambria Math" panose="02040503050406030204" pitchFamily="18" charset="0"/>
                            </a:rPr>
                            <m:t>𝟏</m:t>
                          </m:r>
                        </m:num>
                        <m:den>
                          <m:r>
                            <a:rPr lang="en-US" sz="2800" b="1" i="0">
                              <a:solidFill>
                                <a:srgbClr val="FF0000"/>
                              </a:solidFill>
                              <a:latin typeface="Cambria Math" panose="02040503050406030204" pitchFamily="18" charset="0"/>
                              <a:ea typeface="Cambria Math" panose="02040503050406030204" pitchFamily="18" charset="0"/>
                            </a:rPr>
                            <m:t>𝐧</m:t>
                          </m:r>
                          <m:r>
                            <a:rPr lang="en-US" sz="2800" b="1" i="0">
                              <a:solidFill>
                                <a:srgbClr val="FF0000"/>
                              </a:solidFill>
                              <a:latin typeface="Cambria Math" panose="02040503050406030204" pitchFamily="18" charset="0"/>
                              <a:ea typeface="Cambria Math" panose="02040503050406030204" pitchFamily="18" charset="0"/>
                            </a:rPr>
                            <m:t>−</m:t>
                          </m:r>
                          <m:r>
                            <a:rPr lang="en-US" sz="2800" b="1" i="0">
                              <a:solidFill>
                                <a:srgbClr val="FF0000"/>
                              </a:solidFill>
                              <a:latin typeface="Cambria Math" panose="02040503050406030204" pitchFamily="18" charset="0"/>
                              <a:ea typeface="Cambria Math" panose="02040503050406030204" pitchFamily="18" charset="0"/>
                            </a:rPr>
                            <m:t>𝟏</m:t>
                          </m:r>
                        </m:den>
                      </m:f>
                      <m:nary>
                        <m:naryPr>
                          <m:chr m:val="∑"/>
                          <m:ctrlPr>
                            <a:rPr lang="en-US" sz="2800" b="1" i="1">
                              <a:solidFill>
                                <a:srgbClr val="FF0000"/>
                              </a:solidFill>
                              <a:latin typeface="Cambria Math"/>
                              <a:ea typeface="Cambria Math" panose="02040503050406030204" pitchFamily="18" charset="0"/>
                            </a:rPr>
                          </m:ctrlPr>
                        </m:naryPr>
                        <m:sub>
                          <m:r>
                            <m:rPr>
                              <m:brk m:alnAt="23"/>
                            </m:rPr>
                            <a:rPr lang="en-US" sz="2800" b="1" i="0">
                              <a:solidFill>
                                <a:srgbClr val="FF0000"/>
                              </a:solidFill>
                              <a:latin typeface="Cambria Math" panose="02040503050406030204" pitchFamily="18" charset="0"/>
                              <a:ea typeface="Cambria Math" panose="02040503050406030204" pitchFamily="18" charset="0"/>
                            </a:rPr>
                            <m:t>𝐣</m:t>
                          </m:r>
                          <m:r>
                            <a:rPr lang="en-US" sz="2800" b="1" i="0">
                              <a:solidFill>
                                <a:srgbClr val="FF0000"/>
                              </a:solidFill>
                              <a:latin typeface="Cambria Math" panose="02040503050406030204" pitchFamily="18" charset="0"/>
                              <a:ea typeface="Cambria Math" panose="02040503050406030204" pitchFamily="18" charset="0"/>
                            </a:rPr>
                            <m:t>=</m:t>
                          </m:r>
                          <m:r>
                            <a:rPr lang="en-US" sz="2800" b="1" i="0">
                              <a:solidFill>
                                <a:srgbClr val="FF0000"/>
                              </a:solidFill>
                              <a:latin typeface="Cambria Math" panose="02040503050406030204" pitchFamily="18" charset="0"/>
                              <a:ea typeface="Cambria Math" panose="02040503050406030204" pitchFamily="18" charset="0"/>
                            </a:rPr>
                            <m:t>𝟏</m:t>
                          </m:r>
                        </m:sub>
                        <m:sup>
                          <m:r>
                            <a:rPr lang="en-US" sz="2800" b="1" i="0">
                              <a:solidFill>
                                <a:srgbClr val="FF0000"/>
                              </a:solidFill>
                              <a:latin typeface="Cambria Math" panose="02040503050406030204" pitchFamily="18" charset="0"/>
                              <a:ea typeface="Cambria Math" panose="02040503050406030204" pitchFamily="18" charset="0"/>
                            </a:rPr>
                            <m:t>𝐧</m:t>
                          </m:r>
                        </m:sup>
                        <m:e>
                          <m:sSup>
                            <m:sSupPr>
                              <m:ctrlPr>
                                <a:rPr lang="en-US" sz="2800" b="1" i="1">
                                  <a:solidFill>
                                    <a:srgbClr val="FF0000"/>
                                  </a:solidFill>
                                  <a:latin typeface="Cambria Math"/>
                                  <a:ea typeface="Cambria Math" panose="02040503050406030204" pitchFamily="18" charset="0"/>
                                </a:rPr>
                              </m:ctrlPr>
                            </m:sSupPr>
                            <m:e>
                              <m:r>
                                <a:rPr lang="en-US" sz="2800" b="1" i="0">
                                  <a:solidFill>
                                    <a:srgbClr val="FF0000"/>
                                  </a:solidFill>
                                  <a:latin typeface="Cambria Math" panose="02040503050406030204" pitchFamily="18" charset="0"/>
                                  <a:ea typeface="Cambria Math" panose="02040503050406030204" pitchFamily="18" charset="0"/>
                                </a:rPr>
                                <m:t>(</m:t>
                              </m:r>
                              <m:sSub>
                                <m:sSubPr>
                                  <m:ctrlPr>
                                    <a:rPr lang="en-US" sz="2800" b="1" i="1">
                                      <a:solidFill>
                                        <a:srgbClr val="FF0000"/>
                                      </a:solidFill>
                                      <a:latin typeface="Cambria Math"/>
                                      <a:ea typeface="Cambria Math" panose="02040503050406030204" pitchFamily="18" charset="0"/>
                                    </a:rPr>
                                  </m:ctrlPr>
                                </m:sSubPr>
                                <m:e>
                                  <m:r>
                                    <a:rPr lang="en-US" sz="2800" b="1" i="0" smtClean="0">
                                      <a:solidFill>
                                        <a:srgbClr val="FF0000"/>
                                      </a:solidFill>
                                      <a:latin typeface="Cambria Math"/>
                                      <a:ea typeface="Cambria Math" panose="02040503050406030204" pitchFamily="18" charset="0"/>
                                    </a:rPr>
                                    <m:t>𝐲</m:t>
                                  </m:r>
                                </m:e>
                                <m:sub>
                                  <m:r>
                                    <a:rPr lang="en-US" sz="2800" b="1" i="0">
                                      <a:solidFill>
                                        <a:srgbClr val="FF0000"/>
                                      </a:solidFill>
                                      <a:latin typeface="Cambria Math" panose="02040503050406030204" pitchFamily="18" charset="0"/>
                                      <a:ea typeface="Cambria Math" panose="02040503050406030204" pitchFamily="18" charset="0"/>
                                    </a:rPr>
                                    <m:t>𝐣</m:t>
                                  </m:r>
                                </m:sub>
                              </m:sSub>
                              <m:r>
                                <a:rPr lang="en-US" sz="2800" b="1" i="0">
                                  <a:solidFill>
                                    <a:srgbClr val="FF0000"/>
                                  </a:solidFill>
                                  <a:latin typeface="Cambria Math" panose="02040503050406030204" pitchFamily="18" charset="0"/>
                                  <a:ea typeface="Cambria Math" panose="02040503050406030204" pitchFamily="18" charset="0"/>
                                </a:rPr>
                                <m:t>−</m:t>
                              </m:r>
                              <m:acc>
                                <m:accPr>
                                  <m:chr m:val="̅"/>
                                  <m:ctrlPr>
                                    <a:rPr lang="en-US" sz="2800" b="1" i="1">
                                      <a:solidFill>
                                        <a:srgbClr val="FF0000"/>
                                      </a:solidFill>
                                      <a:latin typeface="Cambria Math"/>
                                      <a:ea typeface="Cambria Math" panose="02040503050406030204" pitchFamily="18" charset="0"/>
                                    </a:rPr>
                                  </m:ctrlPr>
                                </m:accPr>
                                <m:e>
                                  <m:r>
                                    <a:rPr lang="en-US" sz="2800" b="1" i="0" smtClean="0">
                                      <a:solidFill>
                                        <a:srgbClr val="FF0000"/>
                                      </a:solidFill>
                                      <a:latin typeface="Cambria Math"/>
                                      <a:ea typeface="Cambria Math" panose="02040503050406030204" pitchFamily="18" charset="0"/>
                                    </a:rPr>
                                    <m:t>𝐲</m:t>
                                  </m:r>
                                </m:e>
                              </m:acc>
                              <m:r>
                                <a:rPr lang="en-US" sz="2800" b="1" i="0">
                                  <a:solidFill>
                                    <a:srgbClr val="FF0000"/>
                                  </a:solidFill>
                                  <a:latin typeface="Cambria Math" panose="02040503050406030204" pitchFamily="18" charset="0"/>
                                  <a:ea typeface="Cambria Math" panose="02040503050406030204" pitchFamily="18" charset="0"/>
                                </a:rPr>
                                <m:t>)</m:t>
                              </m:r>
                            </m:e>
                            <m:sup>
                              <m:r>
                                <a:rPr lang="en-US" sz="2800" b="1" i="0">
                                  <a:solidFill>
                                    <a:srgbClr val="FF0000"/>
                                  </a:solidFill>
                                  <a:latin typeface="Cambria Math"/>
                                  <a:ea typeface="Cambria Math" panose="02040503050406030204" pitchFamily="18" charset="0"/>
                                </a:rPr>
                                <m:t>𝟐</m:t>
                              </m:r>
                            </m:sup>
                          </m:sSup>
                          <m:r>
                            <a:rPr lang="en-US" sz="2800" b="1" i="0">
                              <a:solidFill>
                                <a:srgbClr val="FF0000"/>
                              </a:solidFill>
                              <a:latin typeface="Cambria Math" panose="02040503050406030204" pitchFamily="18" charset="0"/>
                              <a:ea typeface="Cambria Math" panose="02040503050406030204" pitchFamily="18" charset="0"/>
                            </a:rPr>
                            <m:t>=</m:t>
                          </m:r>
                        </m:e>
                      </m:nary>
                    </m:oMath>
                  </m:oMathPara>
                </a14:m>
                <a:endParaRPr lang="en-US" sz="2800" b="1" dirty="0">
                  <a:solidFill>
                    <a:srgbClr val="FF0000"/>
                  </a:solidFill>
                  <a:latin typeface="Cambria Math" panose="02040503050406030204" pitchFamily="18" charset="0"/>
                  <a:ea typeface="Cambria Math" panose="02040503050406030204" pitchFamily="18" charset="0"/>
                </a:endParaRPr>
              </a:p>
              <a:p>
                <a:pPr algn="r"/>
                <a14:m>
                  <m:oMathPara xmlns:m="http://schemas.openxmlformats.org/officeDocument/2006/math">
                    <m:oMathParaPr>
                      <m:jc m:val="right"/>
                    </m:oMathParaPr>
                    <m:oMath xmlns:m="http://schemas.openxmlformats.org/officeDocument/2006/math">
                      <m:r>
                        <m:rPr>
                          <m:nor/>
                        </m:rPr>
                        <a:rPr lang="en-US" sz="2800" b="1" dirty="0">
                          <a:solidFill>
                            <a:srgbClr val="FF0000"/>
                          </a:solidFill>
                          <a:latin typeface="Cambria Math" panose="02040503050406030204" pitchFamily="18" charset="0"/>
                          <a:ea typeface="Cambria Math" panose="02040503050406030204" pitchFamily="18" charset="0"/>
                        </a:rPr>
                        <m:t>=</m:t>
                      </m:r>
                      <m:f>
                        <m:fPr>
                          <m:ctrlPr>
                            <a:rPr lang="en-US" sz="2800" b="1" i="1">
                              <a:solidFill>
                                <a:srgbClr val="FF0000"/>
                              </a:solidFill>
                              <a:latin typeface="Cambria Math"/>
                              <a:ea typeface="Cambria Math" panose="02040503050406030204" pitchFamily="18" charset="0"/>
                            </a:rPr>
                          </m:ctrlPr>
                        </m:fPr>
                        <m:num>
                          <m:r>
                            <a:rPr lang="en-US" sz="2800" b="1" i="0">
                              <a:solidFill>
                                <a:srgbClr val="FF0000"/>
                              </a:solidFill>
                              <a:latin typeface="Cambria Math" panose="02040503050406030204" pitchFamily="18" charset="0"/>
                              <a:ea typeface="Cambria Math" panose="02040503050406030204" pitchFamily="18" charset="0"/>
                            </a:rPr>
                            <m:t>𝟏</m:t>
                          </m:r>
                        </m:num>
                        <m:den>
                          <m:r>
                            <a:rPr lang="en-US" sz="2800" b="1" i="0">
                              <a:solidFill>
                                <a:srgbClr val="FF0000"/>
                              </a:solidFill>
                              <a:latin typeface="Cambria Math" panose="02040503050406030204" pitchFamily="18" charset="0"/>
                              <a:ea typeface="Cambria Math" panose="02040503050406030204" pitchFamily="18" charset="0"/>
                            </a:rPr>
                            <m:t>𝐧</m:t>
                          </m:r>
                          <m:r>
                            <a:rPr lang="en-US" sz="2800" b="1" i="0">
                              <a:solidFill>
                                <a:srgbClr val="FF0000"/>
                              </a:solidFill>
                              <a:latin typeface="Cambria Math" panose="02040503050406030204" pitchFamily="18" charset="0"/>
                              <a:ea typeface="Cambria Math" panose="02040503050406030204" pitchFamily="18" charset="0"/>
                            </a:rPr>
                            <m:t>−</m:t>
                          </m:r>
                          <m:r>
                            <a:rPr lang="en-US" sz="2800" b="1" i="0">
                              <a:solidFill>
                                <a:srgbClr val="FF0000"/>
                              </a:solidFill>
                              <a:latin typeface="Cambria Math" panose="02040503050406030204" pitchFamily="18" charset="0"/>
                              <a:ea typeface="Cambria Math" panose="02040503050406030204" pitchFamily="18" charset="0"/>
                            </a:rPr>
                            <m:t>𝟏</m:t>
                          </m:r>
                        </m:den>
                      </m:f>
                      <m:d>
                        <m:dPr>
                          <m:begChr m:val="["/>
                          <m:endChr m:val="]"/>
                          <m:ctrlPr>
                            <a:rPr lang="en-US" sz="2800" b="1" i="1">
                              <a:solidFill>
                                <a:srgbClr val="FF0000"/>
                              </a:solidFill>
                              <a:latin typeface="Cambria Math"/>
                              <a:ea typeface="Cambria Math" panose="02040503050406030204" pitchFamily="18" charset="0"/>
                            </a:rPr>
                          </m:ctrlPr>
                        </m:dPr>
                        <m:e>
                          <m:nary>
                            <m:naryPr>
                              <m:chr m:val="∑"/>
                              <m:ctrlPr>
                                <a:rPr lang="en-US" sz="2800" b="1" i="1">
                                  <a:solidFill>
                                    <a:srgbClr val="FF0000"/>
                                  </a:solidFill>
                                  <a:latin typeface="Cambria Math"/>
                                  <a:ea typeface="Cambria Math" panose="02040503050406030204" pitchFamily="18" charset="0"/>
                                </a:rPr>
                              </m:ctrlPr>
                            </m:naryPr>
                            <m:sub>
                              <m:r>
                                <m:rPr>
                                  <m:brk m:alnAt="23"/>
                                </m:rPr>
                                <a:rPr lang="en-US" sz="2800" b="1" i="0">
                                  <a:solidFill>
                                    <a:srgbClr val="FF0000"/>
                                  </a:solidFill>
                                  <a:latin typeface="Cambria Math" panose="02040503050406030204" pitchFamily="18" charset="0"/>
                                  <a:ea typeface="Cambria Math" panose="02040503050406030204" pitchFamily="18" charset="0"/>
                                </a:rPr>
                                <m:t>𝐣</m:t>
                              </m:r>
                              <m:r>
                                <a:rPr lang="en-US" sz="2800" b="1" i="0">
                                  <a:solidFill>
                                    <a:srgbClr val="FF0000"/>
                                  </a:solidFill>
                                  <a:latin typeface="Cambria Math" panose="02040503050406030204" pitchFamily="18" charset="0"/>
                                  <a:ea typeface="Cambria Math" panose="02040503050406030204" pitchFamily="18" charset="0"/>
                                </a:rPr>
                                <m:t>=</m:t>
                              </m:r>
                              <m:r>
                                <a:rPr lang="en-US" sz="2800" b="1" i="0">
                                  <a:solidFill>
                                    <a:srgbClr val="FF0000"/>
                                  </a:solidFill>
                                  <a:latin typeface="Cambria Math" panose="02040503050406030204" pitchFamily="18" charset="0"/>
                                  <a:ea typeface="Cambria Math" panose="02040503050406030204" pitchFamily="18" charset="0"/>
                                </a:rPr>
                                <m:t>𝟏</m:t>
                              </m:r>
                            </m:sub>
                            <m:sup>
                              <m:r>
                                <a:rPr lang="en-US" sz="2800" b="1" i="0">
                                  <a:solidFill>
                                    <a:srgbClr val="FF0000"/>
                                  </a:solidFill>
                                  <a:latin typeface="Cambria Math" panose="02040503050406030204" pitchFamily="18" charset="0"/>
                                  <a:ea typeface="Cambria Math" panose="02040503050406030204" pitchFamily="18" charset="0"/>
                                </a:rPr>
                                <m:t>𝐧</m:t>
                              </m:r>
                            </m:sup>
                            <m:e>
                              <m:r>
                                <a:rPr lang="en-US" sz="2800" b="1" i="0" smtClean="0">
                                  <a:solidFill>
                                    <a:srgbClr val="FF0000"/>
                                  </a:solidFill>
                                  <a:latin typeface="Cambria Math"/>
                                  <a:ea typeface="Cambria Math" panose="02040503050406030204" pitchFamily="18" charset="0"/>
                                </a:rPr>
                                <m:t>𝐲</m:t>
                              </m:r>
                              <m:sPre>
                                <m:sPrePr>
                                  <m:ctrlPr>
                                    <a:rPr lang="en-US" sz="2800" b="1" i="1">
                                      <a:solidFill>
                                        <a:srgbClr val="FF0000"/>
                                      </a:solidFill>
                                      <a:latin typeface="Cambria Math"/>
                                      <a:ea typeface="Cambria Math" panose="02040503050406030204" pitchFamily="18" charset="0"/>
                                    </a:rPr>
                                  </m:ctrlPr>
                                </m:sPrePr>
                                <m:sub>
                                  <m:r>
                                    <a:rPr lang="en-US" sz="2800" b="1" i="0">
                                      <a:solidFill>
                                        <a:srgbClr val="FF0000"/>
                                      </a:solidFill>
                                      <a:latin typeface="Cambria Math"/>
                                      <a:ea typeface="Cambria Math" panose="02040503050406030204" pitchFamily="18" charset="0"/>
                                    </a:rPr>
                                    <m:t>𝐣</m:t>
                                  </m:r>
                                </m:sub>
                                <m:sup>
                                  <m:r>
                                    <a:rPr lang="en-US" sz="2800" b="1" i="0">
                                      <a:solidFill>
                                        <a:srgbClr val="FF0000"/>
                                      </a:solidFill>
                                      <a:latin typeface="Cambria Math"/>
                                      <a:ea typeface="Cambria Math" panose="02040503050406030204" pitchFamily="18" charset="0"/>
                                    </a:rPr>
                                    <m:t>𝟐</m:t>
                                  </m:r>
                                </m:sup>
                                <m:e/>
                              </m:sPre>
                            </m:e>
                          </m:nary>
                          <m:r>
                            <a:rPr lang="en-US" sz="2800" b="1" i="0">
                              <a:solidFill>
                                <a:srgbClr val="FF0000"/>
                              </a:solidFill>
                              <a:latin typeface="Cambria Math" panose="02040503050406030204" pitchFamily="18" charset="0"/>
                              <a:ea typeface="Cambria Math" panose="02040503050406030204" pitchFamily="18" charset="0"/>
                            </a:rPr>
                            <m:t>−</m:t>
                          </m:r>
                          <m:f>
                            <m:fPr>
                              <m:ctrlPr>
                                <a:rPr lang="en-US" sz="2800" b="1" i="1">
                                  <a:solidFill>
                                    <a:srgbClr val="FF0000"/>
                                  </a:solidFill>
                                  <a:latin typeface="Cambria Math"/>
                                  <a:ea typeface="Cambria Math" panose="02040503050406030204" pitchFamily="18" charset="0"/>
                                </a:rPr>
                              </m:ctrlPr>
                            </m:fPr>
                            <m:num>
                              <m:r>
                                <a:rPr lang="en-US" sz="2800" b="1" i="0">
                                  <a:solidFill>
                                    <a:srgbClr val="FF0000"/>
                                  </a:solidFill>
                                  <a:latin typeface="Cambria Math" panose="02040503050406030204" pitchFamily="18" charset="0"/>
                                  <a:ea typeface="Cambria Math" panose="02040503050406030204" pitchFamily="18" charset="0"/>
                                </a:rPr>
                                <m:t>𝟏</m:t>
                              </m:r>
                            </m:num>
                            <m:den>
                              <m:r>
                                <a:rPr lang="en-US" sz="2800" b="1" i="0">
                                  <a:solidFill>
                                    <a:srgbClr val="FF0000"/>
                                  </a:solidFill>
                                  <a:latin typeface="Cambria Math" panose="02040503050406030204" pitchFamily="18" charset="0"/>
                                  <a:ea typeface="Cambria Math" panose="02040503050406030204" pitchFamily="18" charset="0"/>
                                </a:rPr>
                                <m:t>𝐧</m:t>
                              </m:r>
                            </m:den>
                          </m:f>
                          <m:sSup>
                            <m:sSupPr>
                              <m:ctrlPr>
                                <a:rPr lang="en-US" sz="2800" b="1" i="1">
                                  <a:solidFill>
                                    <a:srgbClr val="FF0000"/>
                                  </a:solidFill>
                                  <a:latin typeface="Cambria Math"/>
                                  <a:ea typeface="Cambria Math" panose="02040503050406030204" pitchFamily="18" charset="0"/>
                                </a:rPr>
                              </m:ctrlPr>
                            </m:sSupPr>
                            <m:e>
                              <m:d>
                                <m:dPr>
                                  <m:ctrlPr>
                                    <a:rPr lang="en-US" sz="2800" b="1" i="1">
                                      <a:solidFill>
                                        <a:srgbClr val="FF0000"/>
                                      </a:solidFill>
                                      <a:latin typeface="Cambria Math"/>
                                      <a:ea typeface="Cambria Math" panose="02040503050406030204" pitchFamily="18" charset="0"/>
                                    </a:rPr>
                                  </m:ctrlPr>
                                </m:dPr>
                                <m:e>
                                  <m:nary>
                                    <m:naryPr>
                                      <m:chr m:val="∑"/>
                                      <m:ctrlPr>
                                        <a:rPr lang="en-US" sz="2800" b="1" i="1">
                                          <a:solidFill>
                                            <a:srgbClr val="FF0000"/>
                                          </a:solidFill>
                                          <a:latin typeface="Cambria Math"/>
                                          <a:ea typeface="Cambria Math" panose="02040503050406030204" pitchFamily="18" charset="0"/>
                                        </a:rPr>
                                      </m:ctrlPr>
                                    </m:naryPr>
                                    <m:sub>
                                      <m:r>
                                        <m:rPr>
                                          <m:brk m:alnAt="23"/>
                                        </m:rPr>
                                        <a:rPr lang="en-US" sz="2800" b="1" i="0">
                                          <a:solidFill>
                                            <a:srgbClr val="FF0000"/>
                                          </a:solidFill>
                                          <a:latin typeface="Cambria Math" panose="02040503050406030204" pitchFamily="18" charset="0"/>
                                          <a:ea typeface="Cambria Math" panose="02040503050406030204" pitchFamily="18" charset="0"/>
                                        </a:rPr>
                                        <m:t>𝐢</m:t>
                                      </m:r>
                                      <m:r>
                                        <a:rPr lang="en-US" sz="2800" b="1" i="0">
                                          <a:solidFill>
                                            <a:srgbClr val="FF0000"/>
                                          </a:solidFill>
                                          <a:latin typeface="Cambria Math" panose="02040503050406030204" pitchFamily="18" charset="0"/>
                                          <a:ea typeface="Cambria Math" panose="02040503050406030204" pitchFamily="18" charset="0"/>
                                        </a:rPr>
                                        <m:t>=</m:t>
                                      </m:r>
                                      <m:r>
                                        <a:rPr lang="en-US" sz="2800" b="1" i="0">
                                          <a:solidFill>
                                            <a:srgbClr val="FF0000"/>
                                          </a:solidFill>
                                          <a:latin typeface="Cambria Math" panose="02040503050406030204" pitchFamily="18" charset="0"/>
                                          <a:ea typeface="Cambria Math" panose="02040503050406030204" pitchFamily="18" charset="0"/>
                                        </a:rPr>
                                        <m:t>𝟏</m:t>
                                      </m:r>
                                    </m:sub>
                                    <m:sup>
                                      <m:r>
                                        <a:rPr lang="en-US" sz="2800" b="1" i="0">
                                          <a:solidFill>
                                            <a:srgbClr val="FF0000"/>
                                          </a:solidFill>
                                          <a:latin typeface="Cambria Math" panose="02040503050406030204" pitchFamily="18" charset="0"/>
                                          <a:ea typeface="Cambria Math" panose="02040503050406030204" pitchFamily="18" charset="0"/>
                                        </a:rPr>
                                        <m:t>𝐧</m:t>
                                      </m:r>
                                    </m:sup>
                                    <m:e>
                                      <m:sSub>
                                        <m:sSubPr>
                                          <m:ctrlPr>
                                            <a:rPr lang="en-US" sz="2800" b="1" i="1">
                                              <a:solidFill>
                                                <a:srgbClr val="FF0000"/>
                                              </a:solidFill>
                                              <a:latin typeface="Cambria Math"/>
                                              <a:ea typeface="Cambria Math" panose="02040503050406030204" pitchFamily="18" charset="0"/>
                                            </a:rPr>
                                          </m:ctrlPr>
                                        </m:sSubPr>
                                        <m:e>
                                          <m:r>
                                            <a:rPr lang="en-US" sz="2800" b="1" i="0" smtClean="0">
                                              <a:solidFill>
                                                <a:srgbClr val="FF0000"/>
                                              </a:solidFill>
                                              <a:latin typeface="Cambria Math"/>
                                              <a:ea typeface="Cambria Math" panose="02040503050406030204" pitchFamily="18" charset="0"/>
                                            </a:rPr>
                                            <m:t>𝐲</m:t>
                                          </m:r>
                                        </m:e>
                                        <m:sub>
                                          <m:r>
                                            <a:rPr lang="en-US" sz="2800" b="1" i="0">
                                              <a:solidFill>
                                                <a:srgbClr val="FF0000"/>
                                              </a:solidFill>
                                              <a:latin typeface="Cambria Math" panose="02040503050406030204" pitchFamily="18" charset="0"/>
                                              <a:ea typeface="Cambria Math" panose="02040503050406030204" pitchFamily="18" charset="0"/>
                                            </a:rPr>
                                            <m:t>𝐢</m:t>
                                          </m:r>
                                        </m:sub>
                                      </m:sSub>
                                    </m:e>
                                  </m:nary>
                                </m:e>
                              </m:d>
                            </m:e>
                            <m:sup>
                              <m:r>
                                <a:rPr lang="en-US" sz="2800" b="1" i="0">
                                  <a:solidFill>
                                    <a:srgbClr val="FF0000"/>
                                  </a:solidFill>
                                  <a:latin typeface="Cambria Math"/>
                                  <a:ea typeface="Cambria Math" panose="02040503050406030204" pitchFamily="18" charset="0"/>
                                </a:rPr>
                                <m:t>𝟐</m:t>
                              </m:r>
                            </m:sup>
                          </m:sSup>
                        </m:e>
                      </m:d>
                      <m:r>
                        <m:rPr>
                          <m:nor/>
                        </m:rPr>
                        <a:rPr lang="en-US" sz="2800" dirty="0">
                          <a:latin typeface="Cambria Math" panose="02040503050406030204" pitchFamily="18" charset="0"/>
                          <a:ea typeface="Cambria Math" panose="02040503050406030204" pitchFamily="18" charset="0"/>
                        </a:rPr>
                        <m:t>     </m:t>
                      </m:r>
                      <m:r>
                        <m:rPr>
                          <m:nor/>
                        </m:rPr>
                        <a:rPr lang="en-US" sz="2800" i="1" dirty="0">
                          <a:latin typeface="Cambria Math" panose="02040503050406030204" pitchFamily="18" charset="0"/>
                          <a:ea typeface="Cambria Math" panose="02040503050406030204" pitchFamily="18" charset="0"/>
                        </a:rPr>
                        <m:t>         </m:t>
                      </m:r>
                      <m:r>
                        <m:rPr>
                          <m:nor/>
                        </m:rPr>
                        <a:rPr lang="en-US" sz="2800" i="1" dirty="0"/>
                        <m:t>      (9</m:t>
                      </m:r>
                      <m:r>
                        <m:rPr>
                          <m:nor/>
                        </m:rPr>
                        <a:rPr lang="en-US" sz="2800" b="0" i="1" dirty="0" smtClean="0"/>
                        <m:t>b</m:t>
                      </m:r>
                      <m:r>
                        <m:rPr>
                          <m:nor/>
                        </m:rPr>
                        <a:rPr lang="en-US" sz="2800" i="1" dirty="0"/>
                        <m:t>)</m:t>
                      </m:r>
                    </m:oMath>
                  </m:oMathPara>
                </a14:m>
                <a:endParaRPr lang="en-US" sz="2800" dirty="0" smtClean="0"/>
              </a:p>
              <a:p>
                <a:endParaRPr lang="ru-RU" sz="2800" dirty="0"/>
              </a:p>
            </p:txBody>
          </p:sp>
        </mc:Choice>
        <mc:Fallback xmlns="">
          <p:sp>
            <p:nvSpPr>
              <p:cNvPr id="4" name="Прямоугольник 3"/>
              <p:cNvSpPr>
                <a:spLocks noRot="1" noChangeAspect="1" noMove="1" noResize="1" noEditPoints="1" noAdjustHandles="1" noChangeArrowheads="1" noChangeShapeType="1" noTextEdit="1"/>
              </p:cNvSpPr>
              <p:nvPr/>
            </p:nvSpPr>
            <p:spPr>
              <a:xfrm>
                <a:off x="0" y="402912"/>
                <a:ext cx="9144000" cy="5783827"/>
              </a:xfrm>
              <a:prstGeom prst="rect">
                <a:avLst/>
              </a:prstGeom>
              <a:blipFill rotWithShape="1">
                <a:blip r:embed="rId2"/>
                <a:stretch>
                  <a:fillRect l="-1333" t="-948" r="-467"/>
                </a:stretch>
              </a:blipFill>
            </p:spPr>
            <p:txBody>
              <a:bodyPr/>
              <a:lstStyle/>
              <a:p>
                <a:r>
                  <a:rPr lang="ru-RU">
                    <a:noFill/>
                  </a:rPr>
                  <a:t> </a:t>
                </a:r>
              </a:p>
            </p:txBody>
          </p:sp>
        </mc:Fallback>
      </mc:AlternateContent>
      <p:sp>
        <p:nvSpPr>
          <p:cNvPr id="5" name="Title 3"/>
          <p:cNvSpPr>
            <a:spLocks noGrp="1"/>
          </p:cNvSpPr>
          <p:nvPr>
            <p:ph type="title"/>
          </p:nvPr>
        </p:nvSpPr>
        <p:spPr>
          <a:xfrm>
            <a:off x="0" y="-99392"/>
            <a:ext cx="9144000" cy="683568"/>
          </a:xfrm>
        </p:spPr>
        <p:txBody>
          <a:bodyPr>
            <a:normAutofit fontScale="90000"/>
          </a:bodyPr>
          <a:lstStyle/>
          <a:p>
            <a:r>
              <a:rPr lang="en-US" b="1" dirty="0"/>
              <a:t>Least Squares Principle</a:t>
            </a:r>
            <a:endParaRPr lang="en-GB" b="1" dirty="0"/>
          </a:p>
        </p:txBody>
      </p:sp>
    </p:spTree>
    <p:extLst>
      <p:ext uri="{BB962C8B-B14F-4D97-AF65-F5344CB8AC3E}">
        <p14:creationId xmlns:p14="http://schemas.microsoft.com/office/powerpoint/2010/main" val="330165330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p:cNvSpPr>
            <a:spLocks noGrp="1"/>
          </p:cNvSpPr>
          <p:nvPr>
            <p:ph type="sldNum" sz="quarter" idx="12"/>
          </p:nvPr>
        </p:nvSpPr>
        <p:spPr/>
        <p:txBody>
          <a:bodyPr/>
          <a:lstStyle/>
          <a:p>
            <a:fld id="{7A0D5CAB-8BF0-4EA3-BAE4-9835C852A49B}" type="slidenum">
              <a:rPr lang="en-GB" smtClean="0"/>
              <a:pPr/>
              <a:t>12</a:t>
            </a:fld>
            <a:endParaRPr lang="en-GB" dirty="0"/>
          </a:p>
        </p:txBody>
      </p:sp>
      <mc:AlternateContent xmlns:mc="http://schemas.openxmlformats.org/markup-compatibility/2006" xmlns:a14="http://schemas.microsoft.com/office/drawing/2010/main">
        <mc:Choice Requires="a14">
          <p:sp>
            <p:nvSpPr>
              <p:cNvPr id="4" name="Прямоугольник 3"/>
              <p:cNvSpPr/>
              <p:nvPr/>
            </p:nvSpPr>
            <p:spPr>
              <a:xfrm>
                <a:off x="0" y="402912"/>
                <a:ext cx="9144000" cy="4804649"/>
              </a:xfrm>
              <a:prstGeom prst="rect">
                <a:avLst/>
              </a:prstGeom>
            </p:spPr>
            <p:txBody>
              <a:bodyPr wrap="square">
                <a:spAutoFit/>
              </a:bodyPr>
              <a:lstStyle/>
              <a:p>
                <a:r>
                  <a:rPr lang="en-US" sz="2800" b="1" dirty="0" smtClean="0"/>
                  <a:t>Derivation of (5) and (7). </a:t>
                </a:r>
                <a:r>
                  <a:rPr lang="en-US" sz="2800" dirty="0"/>
                  <a:t>Differentiating (3) and using (4), we first </a:t>
                </a:r>
                <a:r>
                  <a:rPr lang="en-US" sz="2800" dirty="0" smtClean="0"/>
                  <a:t>obtain</a:t>
                </a:r>
              </a:p>
              <a:p>
                <a:pPr/>
                <a14:m>
                  <m:oMathPara xmlns:m="http://schemas.openxmlformats.org/officeDocument/2006/math">
                    <m:oMathParaPr>
                      <m:jc m:val="centerGroup"/>
                    </m:oMathParaPr>
                    <m:oMath xmlns:m="http://schemas.openxmlformats.org/officeDocument/2006/math">
                      <m:f>
                        <m:fPr>
                          <m:ctrlPr>
                            <a:rPr lang="en-US" sz="2800" b="1" i="1">
                              <a:solidFill>
                                <a:srgbClr val="FF0000"/>
                              </a:solidFill>
                              <a:latin typeface="Cambria Math"/>
                              <a:ea typeface="Cambria Math" panose="02040503050406030204" pitchFamily="18" charset="0"/>
                            </a:rPr>
                          </m:ctrlPr>
                        </m:fPr>
                        <m:num>
                          <m:r>
                            <a:rPr lang="en-US" sz="2800" b="1">
                              <a:solidFill>
                                <a:srgbClr val="FF0000"/>
                              </a:solidFill>
                              <a:latin typeface="Cambria Math" panose="02040503050406030204" pitchFamily="18" charset="0"/>
                              <a:ea typeface="Cambria Math" panose="02040503050406030204" pitchFamily="18" charset="0"/>
                            </a:rPr>
                            <m:t>𝛛</m:t>
                          </m:r>
                          <m:r>
                            <a:rPr lang="en-US" sz="2800" b="1">
                              <a:solidFill>
                                <a:srgbClr val="FF0000"/>
                              </a:solidFill>
                              <a:latin typeface="Cambria Math" panose="02040503050406030204" pitchFamily="18" charset="0"/>
                              <a:ea typeface="Cambria Math" panose="02040503050406030204" pitchFamily="18" charset="0"/>
                            </a:rPr>
                            <m:t>𝐪</m:t>
                          </m:r>
                        </m:num>
                        <m:den>
                          <m:r>
                            <a:rPr lang="en-US" sz="2800" b="1">
                              <a:solidFill>
                                <a:srgbClr val="FF0000"/>
                              </a:solidFill>
                              <a:latin typeface="Cambria Math" panose="02040503050406030204" pitchFamily="18" charset="0"/>
                              <a:ea typeface="Cambria Math" panose="02040503050406030204" pitchFamily="18" charset="0"/>
                            </a:rPr>
                            <m:t>𝛛</m:t>
                          </m:r>
                          <m:sSub>
                            <m:sSubPr>
                              <m:ctrlPr>
                                <a:rPr lang="en-US" sz="2800" b="1" i="1">
                                  <a:solidFill>
                                    <a:srgbClr val="FF0000"/>
                                  </a:solidFill>
                                  <a:latin typeface="Cambria Math"/>
                                  <a:ea typeface="Cambria Math" panose="02040503050406030204" pitchFamily="18" charset="0"/>
                                </a:rPr>
                              </m:ctrlPr>
                            </m:sSubPr>
                            <m:e>
                              <m:r>
                                <a:rPr lang="en-US" sz="2800" b="1">
                                  <a:solidFill>
                                    <a:srgbClr val="FF0000"/>
                                  </a:solidFill>
                                  <a:latin typeface="Cambria Math" panose="02040503050406030204" pitchFamily="18" charset="0"/>
                                  <a:ea typeface="Cambria Math" panose="02040503050406030204" pitchFamily="18" charset="0"/>
                                </a:rPr>
                                <m:t>𝐤</m:t>
                              </m:r>
                            </m:e>
                            <m:sub>
                              <m:r>
                                <a:rPr lang="en-US" sz="2800" b="1">
                                  <a:solidFill>
                                    <a:srgbClr val="FF0000"/>
                                  </a:solidFill>
                                  <a:latin typeface="Cambria Math" panose="02040503050406030204" pitchFamily="18" charset="0"/>
                                  <a:ea typeface="Cambria Math" panose="02040503050406030204" pitchFamily="18" charset="0"/>
                                </a:rPr>
                                <m:t>𝟎</m:t>
                              </m:r>
                            </m:sub>
                          </m:sSub>
                        </m:den>
                      </m:f>
                      <m:r>
                        <a:rPr lang="en-US" sz="2800" b="1">
                          <a:solidFill>
                            <a:srgbClr val="FF0000"/>
                          </a:solidFill>
                          <a:latin typeface="Cambria Math" panose="02040503050406030204" pitchFamily="18" charset="0"/>
                          <a:ea typeface="Cambria Math" panose="02040503050406030204" pitchFamily="18" charset="0"/>
                        </a:rPr>
                        <m:t>=</m:t>
                      </m:r>
                      <m:r>
                        <a:rPr lang="en-US" sz="2800" b="1" i="1" smtClean="0">
                          <a:solidFill>
                            <a:srgbClr val="FF0000"/>
                          </a:solidFill>
                          <a:latin typeface="Cambria Math"/>
                          <a:ea typeface="Cambria Math" panose="02040503050406030204" pitchFamily="18" charset="0"/>
                        </a:rPr>
                        <m:t>−</m:t>
                      </m:r>
                      <m:r>
                        <a:rPr lang="en-US" sz="2800" b="1" i="1" smtClean="0">
                          <a:solidFill>
                            <a:srgbClr val="FF0000"/>
                          </a:solidFill>
                          <a:latin typeface="Cambria Math"/>
                          <a:ea typeface="Cambria Math" panose="02040503050406030204" pitchFamily="18" charset="0"/>
                        </a:rPr>
                        <m:t>𝟐</m:t>
                      </m:r>
                      <m:nary>
                        <m:naryPr>
                          <m:chr m:val="∑"/>
                          <m:subHide m:val="on"/>
                          <m:supHide m:val="on"/>
                          <m:ctrlPr>
                            <a:rPr lang="en-US" sz="2800" b="1" i="1">
                              <a:solidFill>
                                <a:srgbClr val="FF0000"/>
                              </a:solidFill>
                              <a:latin typeface="Cambria Math"/>
                            </a:rPr>
                          </m:ctrlPr>
                        </m:naryPr>
                        <m:sub/>
                        <m:sup/>
                        <m:e>
                          <m:sSup>
                            <m:sSupPr>
                              <m:ctrlPr>
                                <a:rPr lang="en-US" sz="2800" b="1" i="1">
                                  <a:solidFill>
                                    <a:srgbClr val="FF0000"/>
                                  </a:solidFill>
                                  <a:latin typeface="Cambria Math"/>
                                </a:rPr>
                              </m:ctrlPr>
                            </m:sSupPr>
                            <m:e>
                              <m:d>
                                <m:dPr>
                                  <m:ctrlPr>
                                    <a:rPr lang="en-US" sz="2800" b="1" i="1">
                                      <a:solidFill>
                                        <a:srgbClr val="FF0000"/>
                                      </a:solidFill>
                                      <a:latin typeface="Cambria Math"/>
                                    </a:rPr>
                                  </m:ctrlPr>
                                </m:dPr>
                                <m:e>
                                  <m:sSub>
                                    <m:sSubPr>
                                      <m:ctrlPr>
                                        <a:rPr lang="en-US" sz="2800" b="1" i="1">
                                          <a:solidFill>
                                            <a:srgbClr val="FF0000"/>
                                          </a:solidFill>
                                          <a:latin typeface="Cambria Math"/>
                                        </a:rPr>
                                      </m:ctrlPr>
                                    </m:sSubPr>
                                    <m:e>
                                      <m:r>
                                        <a:rPr lang="en-US" sz="2800" b="1">
                                          <a:solidFill>
                                            <a:srgbClr val="FF0000"/>
                                          </a:solidFill>
                                          <a:latin typeface="Cambria Math"/>
                                        </a:rPr>
                                        <m:t>𝐲</m:t>
                                      </m:r>
                                    </m:e>
                                    <m:sub>
                                      <m:r>
                                        <a:rPr lang="en-US" sz="2800" b="1">
                                          <a:solidFill>
                                            <a:srgbClr val="FF0000"/>
                                          </a:solidFill>
                                          <a:latin typeface="Cambria Math"/>
                                        </a:rPr>
                                        <m:t>𝐣</m:t>
                                      </m:r>
                                    </m:sub>
                                  </m:sSub>
                                  <m:r>
                                    <a:rPr lang="en-US" sz="2800" b="1">
                                      <a:solidFill>
                                        <a:srgbClr val="FF0000"/>
                                      </a:solidFill>
                                      <a:latin typeface="Cambria Math"/>
                                    </a:rPr>
                                    <m:t>−</m:t>
                                  </m:r>
                                  <m:sSub>
                                    <m:sSubPr>
                                      <m:ctrlPr>
                                        <a:rPr lang="en-US" sz="2800" b="1" i="1">
                                          <a:solidFill>
                                            <a:srgbClr val="FF0000"/>
                                          </a:solidFill>
                                          <a:latin typeface="Cambria Math"/>
                                        </a:rPr>
                                      </m:ctrlPr>
                                    </m:sSubPr>
                                    <m:e>
                                      <m:r>
                                        <a:rPr lang="en-US" sz="2800" b="1">
                                          <a:solidFill>
                                            <a:srgbClr val="FF0000"/>
                                          </a:solidFill>
                                          <a:latin typeface="Cambria Math"/>
                                        </a:rPr>
                                        <m:t>𝐤</m:t>
                                      </m:r>
                                    </m:e>
                                    <m:sub>
                                      <m:r>
                                        <a:rPr lang="en-US" sz="2800" b="1">
                                          <a:solidFill>
                                            <a:srgbClr val="FF0000"/>
                                          </a:solidFill>
                                          <a:latin typeface="Cambria Math"/>
                                        </a:rPr>
                                        <m:t>𝟎</m:t>
                                      </m:r>
                                    </m:sub>
                                  </m:sSub>
                                  <m:r>
                                    <a:rPr lang="en-US" sz="2800" b="1">
                                      <a:solidFill>
                                        <a:srgbClr val="FF0000"/>
                                      </a:solidFill>
                                      <a:latin typeface="Cambria Math"/>
                                    </a:rPr>
                                    <m:t>−</m:t>
                                  </m:r>
                                  <m:sSub>
                                    <m:sSubPr>
                                      <m:ctrlPr>
                                        <a:rPr lang="en-US" sz="2800" b="1" i="1">
                                          <a:solidFill>
                                            <a:srgbClr val="FF0000"/>
                                          </a:solidFill>
                                          <a:latin typeface="Cambria Math"/>
                                        </a:rPr>
                                      </m:ctrlPr>
                                    </m:sSubPr>
                                    <m:e>
                                      <m:r>
                                        <a:rPr lang="en-US" sz="2800" b="1">
                                          <a:solidFill>
                                            <a:srgbClr val="FF0000"/>
                                          </a:solidFill>
                                          <a:latin typeface="Cambria Math"/>
                                        </a:rPr>
                                        <m:t>𝐤</m:t>
                                      </m:r>
                                    </m:e>
                                    <m:sub>
                                      <m:r>
                                        <a:rPr lang="en-US" sz="2800" b="1">
                                          <a:solidFill>
                                            <a:srgbClr val="FF0000"/>
                                          </a:solidFill>
                                          <a:latin typeface="Cambria Math"/>
                                        </a:rPr>
                                        <m:t>𝟏</m:t>
                                      </m:r>
                                    </m:sub>
                                  </m:sSub>
                                  <m:sSub>
                                    <m:sSubPr>
                                      <m:ctrlPr>
                                        <a:rPr lang="en-US" sz="2800" b="1" i="1">
                                          <a:solidFill>
                                            <a:srgbClr val="FF0000"/>
                                          </a:solidFill>
                                          <a:latin typeface="Cambria Math"/>
                                        </a:rPr>
                                      </m:ctrlPr>
                                    </m:sSubPr>
                                    <m:e>
                                      <m:r>
                                        <a:rPr lang="en-US" sz="2800" b="1">
                                          <a:solidFill>
                                            <a:srgbClr val="FF0000"/>
                                          </a:solidFill>
                                          <a:latin typeface="Cambria Math"/>
                                        </a:rPr>
                                        <m:t>𝐱</m:t>
                                      </m:r>
                                    </m:e>
                                    <m:sub>
                                      <m:r>
                                        <a:rPr lang="en-US" sz="2800" b="1">
                                          <a:solidFill>
                                            <a:srgbClr val="FF0000"/>
                                          </a:solidFill>
                                          <a:latin typeface="Cambria Math"/>
                                        </a:rPr>
                                        <m:t>𝐣</m:t>
                                      </m:r>
                                    </m:sub>
                                  </m:sSub>
                                </m:e>
                              </m:d>
                            </m:e>
                            <m:sup/>
                          </m:sSup>
                          <m:r>
                            <a:rPr lang="en-US" sz="2800" b="1" i="1" smtClean="0">
                              <a:solidFill>
                                <a:srgbClr val="FF0000"/>
                              </a:solidFill>
                              <a:latin typeface="Cambria Math"/>
                            </a:rPr>
                            <m:t>=</m:t>
                          </m:r>
                        </m:e>
                      </m:nary>
                      <m:r>
                        <a:rPr lang="en-US" sz="2800" b="1">
                          <a:solidFill>
                            <a:srgbClr val="FF0000"/>
                          </a:solidFill>
                          <a:latin typeface="Cambria Math" panose="02040503050406030204" pitchFamily="18" charset="0"/>
                          <a:ea typeface="Cambria Math" panose="02040503050406030204" pitchFamily="18" charset="0"/>
                        </a:rPr>
                        <m:t>𝟎</m:t>
                      </m:r>
                      <m:r>
                        <a:rPr lang="en-US" sz="2800" b="1" i="0" smtClean="0">
                          <a:solidFill>
                            <a:srgbClr val="FF0000"/>
                          </a:solidFill>
                          <a:latin typeface="Cambria Math"/>
                          <a:ea typeface="Cambria Math" panose="02040503050406030204" pitchFamily="18" charset="0"/>
                        </a:rPr>
                        <m:t>,</m:t>
                      </m:r>
                    </m:oMath>
                  </m:oMathPara>
                </a14:m>
                <a:endParaRPr lang="en-US" sz="2800" dirty="0"/>
              </a:p>
              <a:p>
                <a:endParaRPr lang="en-US" sz="2800" dirty="0" smtClean="0"/>
              </a:p>
              <a:p>
                <a:pPr/>
                <a14:m>
                  <m:oMathPara xmlns:m="http://schemas.openxmlformats.org/officeDocument/2006/math">
                    <m:oMathParaPr>
                      <m:jc m:val="centerGroup"/>
                    </m:oMathParaPr>
                    <m:oMath xmlns:m="http://schemas.openxmlformats.org/officeDocument/2006/math">
                      <m:f>
                        <m:fPr>
                          <m:ctrlPr>
                            <a:rPr lang="en-US" sz="2800" b="1" i="1">
                              <a:solidFill>
                                <a:srgbClr val="FF0000"/>
                              </a:solidFill>
                              <a:latin typeface="Cambria Math"/>
                              <a:ea typeface="Cambria Math" panose="02040503050406030204" pitchFamily="18" charset="0"/>
                            </a:rPr>
                          </m:ctrlPr>
                        </m:fPr>
                        <m:num>
                          <m:r>
                            <a:rPr lang="en-US" sz="2800" b="1">
                              <a:solidFill>
                                <a:srgbClr val="FF0000"/>
                              </a:solidFill>
                              <a:latin typeface="Cambria Math" panose="02040503050406030204" pitchFamily="18" charset="0"/>
                              <a:ea typeface="Cambria Math" panose="02040503050406030204" pitchFamily="18" charset="0"/>
                            </a:rPr>
                            <m:t>𝛛</m:t>
                          </m:r>
                          <m:r>
                            <a:rPr lang="en-US" sz="2800" b="1">
                              <a:solidFill>
                                <a:srgbClr val="FF0000"/>
                              </a:solidFill>
                              <a:latin typeface="Cambria Math" panose="02040503050406030204" pitchFamily="18" charset="0"/>
                              <a:ea typeface="Cambria Math" panose="02040503050406030204" pitchFamily="18" charset="0"/>
                            </a:rPr>
                            <m:t>𝐪</m:t>
                          </m:r>
                        </m:num>
                        <m:den>
                          <m:r>
                            <a:rPr lang="en-US" sz="2800" b="1">
                              <a:solidFill>
                                <a:srgbClr val="FF0000"/>
                              </a:solidFill>
                              <a:latin typeface="Cambria Math" panose="02040503050406030204" pitchFamily="18" charset="0"/>
                              <a:ea typeface="Cambria Math" panose="02040503050406030204" pitchFamily="18" charset="0"/>
                            </a:rPr>
                            <m:t>𝛛</m:t>
                          </m:r>
                          <m:sSub>
                            <m:sSubPr>
                              <m:ctrlPr>
                                <a:rPr lang="en-US" sz="2800" b="1" i="1">
                                  <a:solidFill>
                                    <a:srgbClr val="FF0000"/>
                                  </a:solidFill>
                                  <a:latin typeface="Cambria Math"/>
                                  <a:ea typeface="Cambria Math" panose="02040503050406030204" pitchFamily="18" charset="0"/>
                                </a:rPr>
                              </m:ctrlPr>
                            </m:sSubPr>
                            <m:e>
                              <m:r>
                                <a:rPr lang="en-US" sz="2800" b="1">
                                  <a:solidFill>
                                    <a:srgbClr val="FF0000"/>
                                  </a:solidFill>
                                  <a:latin typeface="Cambria Math" panose="02040503050406030204" pitchFamily="18" charset="0"/>
                                  <a:ea typeface="Cambria Math" panose="02040503050406030204" pitchFamily="18" charset="0"/>
                                </a:rPr>
                                <m:t>𝐤</m:t>
                              </m:r>
                            </m:e>
                            <m:sub>
                              <m:r>
                                <a:rPr lang="en-US" sz="2800" b="1" i="0" smtClean="0">
                                  <a:solidFill>
                                    <a:srgbClr val="FF0000"/>
                                  </a:solidFill>
                                  <a:latin typeface="Cambria Math"/>
                                  <a:ea typeface="Cambria Math" panose="02040503050406030204" pitchFamily="18" charset="0"/>
                                </a:rPr>
                                <m:t>𝟏</m:t>
                              </m:r>
                            </m:sub>
                          </m:sSub>
                        </m:den>
                      </m:f>
                      <m:r>
                        <a:rPr lang="en-US" sz="2800" b="1">
                          <a:solidFill>
                            <a:srgbClr val="FF0000"/>
                          </a:solidFill>
                          <a:latin typeface="Cambria Math" panose="02040503050406030204" pitchFamily="18" charset="0"/>
                          <a:ea typeface="Cambria Math" panose="02040503050406030204" pitchFamily="18" charset="0"/>
                        </a:rPr>
                        <m:t>=</m:t>
                      </m:r>
                      <m:r>
                        <a:rPr lang="en-US" sz="2800" b="1" i="1">
                          <a:solidFill>
                            <a:srgbClr val="FF0000"/>
                          </a:solidFill>
                          <a:latin typeface="Cambria Math"/>
                          <a:ea typeface="Cambria Math" panose="02040503050406030204" pitchFamily="18" charset="0"/>
                        </a:rPr>
                        <m:t>−</m:t>
                      </m:r>
                      <m:r>
                        <a:rPr lang="en-US" sz="2800" b="1" i="1">
                          <a:solidFill>
                            <a:srgbClr val="FF0000"/>
                          </a:solidFill>
                          <a:latin typeface="Cambria Math"/>
                          <a:ea typeface="Cambria Math" panose="02040503050406030204" pitchFamily="18" charset="0"/>
                        </a:rPr>
                        <m:t>𝟐</m:t>
                      </m:r>
                      <m:nary>
                        <m:naryPr>
                          <m:chr m:val="∑"/>
                          <m:subHide m:val="on"/>
                          <m:supHide m:val="on"/>
                          <m:ctrlPr>
                            <a:rPr lang="en-US" sz="2800" b="1" i="1">
                              <a:solidFill>
                                <a:srgbClr val="FF0000"/>
                              </a:solidFill>
                              <a:latin typeface="Cambria Math"/>
                            </a:rPr>
                          </m:ctrlPr>
                        </m:naryPr>
                        <m:sub/>
                        <m:sup/>
                        <m:e>
                          <m:sSup>
                            <m:sSupPr>
                              <m:ctrlPr>
                                <a:rPr lang="en-US" sz="2800" b="1" i="1">
                                  <a:solidFill>
                                    <a:srgbClr val="FF0000"/>
                                  </a:solidFill>
                                  <a:latin typeface="Cambria Math"/>
                                </a:rPr>
                              </m:ctrlPr>
                            </m:sSupPr>
                            <m:e>
                              <m:sSub>
                                <m:sSubPr>
                                  <m:ctrlPr>
                                    <a:rPr lang="en-US" sz="2800" b="1" i="1">
                                      <a:solidFill>
                                        <a:srgbClr val="FF0000"/>
                                      </a:solidFill>
                                      <a:latin typeface="Cambria Math"/>
                                    </a:rPr>
                                  </m:ctrlPr>
                                </m:sSubPr>
                                <m:e>
                                  <m:r>
                                    <a:rPr lang="en-US" sz="2800" b="1">
                                      <a:solidFill>
                                        <a:srgbClr val="FF0000"/>
                                      </a:solidFill>
                                      <a:latin typeface="Cambria Math"/>
                                    </a:rPr>
                                    <m:t>𝐲</m:t>
                                  </m:r>
                                </m:e>
                                <m:sub>
                                  <m:r>
                                    <a:rPr lang="en-US" sz="2800" b="1">
                                      <a:solidFill>
                                        <a:srgbClr val="FF0000"/>
                                      </a:solidFill>
                                      <a:latin typeface="Cambria Math"/>
                                    </a:rPr>
                                    <m:t>𝐣</m:t>
                                  </m:r>
                                </m:sub>
                              </m:sSub>
                              <m:d>
                                <m:dPr>
                                  <m:ctrlPr>
                                    <a:rPr lang="en-US" sz="2800" b="1" i="1">
                                      <a:solidFill>
                                        <a:srgbClr val="FF0000"/>
                                      </a:solidFill>
                                      <a:latin typeface="Cambria Math"/>
                                    </a:rPr>
                                  </m:ctrlPr>
                                </m:dPr>
                                <m:e>
                                  <m:sSub>
                                    <m:sSubPr>
                                      <m:ctrlPr>
                                        <a:rPr lang="en-US" sz="2800" b="1" i="1">
                                          <a:solidFill>
                                            <a:srgbClr val="FF0000"/>
                                          </a:solidFill>
                                          <a:latin typeface="Cambria Math"/>
                                        </a:rPr>
                                      </m:ctrlPr>
                                    </m:sSubPr>
                                    <m:e>
                                      <m:r>
                                        <a:rPr lang="en-US" sz="2800" b="1">
                                          <a:solidFill>
                                            <a:srgbClr val="FF0000"/>
                                          </a:solidFill>
                                          <a:latin typeface="Cambria Math"/>
                                        </a:rPr>
                                        <m:t>𝐲</m:t>
                                      </m:r>
                                    </m:e>
                                    <m:sub>
                                      <m:r>
                                        <a:rPr lang="en-US" sz="2800" b="1">
                                          <a:solidFill>
                                            <a:srgbClr val="FF0000"/>
                                          </a:solidFill>
                                          <a:latin typeface="Cambria Math"/>
                                        </a:rPr>
                                        <m:t>𝐣</m:t>
                                      </m:r>
                                    </m:sub>
                                  </m:sSub>
                                  <m:r>
                                    <a:rPr lang="en-US" sz="2800" b="1">
                                      <a:solidFill>
                                        <a:srgbClr val="FF0000"/>
                                      </a:solidFill>
                                      <a:latin typeface="Cambria Math"/>
                                    </a:rPr>
                                    <m:t>−</m:t>
                                  </m:r>
                                  <m:sSub>
                                    <m:sSubPr>
                                      <m:ctrlPr>
                                        <a:rPr lang="en-US" sz="2800" b="1" i="1">
                                          <a:solidFill>
                                            <a:srgbClr val="FF0000"/>
                                          </a:solidFill>
                                          <a:latin typeface="Cambria Math"/>
                                        </a:rPr>
                                      </m:ctrlPr>
                                    </m:sSubPr>
                                    <m:e>
                                      <m:r>
                                        <a:rPr lang="en-US" sz="2800" b="1">
                                          <a:solidFill>
                                            <a:srgbClr val="FF0000"/>
                                          </a:solidFill>
                                          <a:latin typeface="Cambria Math"/>
                                        </a:rPr>
                                        <m:t>𝐤</m:t>
                                      </m:r>
                                    </m:e>
                                    <m:sub>
                                      <m:r>
                                        <a:rPr lang="en-US" sz="2800" b="1">
                                          <a:solidFill>
                                            <a:srgbClr val="FF0000"/>
                                          </a:solidFill>
                                          <a:latin typeface="Cambria Math"/>
                                        </a:rPr>
                                        <m:t>𝟎</m:t>
                                      </m:r>
                                    </m:sub>
                                  </m:sSub>
                                  <m:r>
                                    <a:rPr lang="en-US" sz="2800" b="1">
                                      <a:solidFill>
                                        <a:srgbClr val="FF0000"/>
                                      </a:solidFill>
                                      <a:latin typeface="Cambria Math"/>
                                    </a:rPr>
                                    <m:t>−</m:t>
                                  </m:r>
                                  <m:sSub>
                                    <m:sSubPr>
                                      <m:ctrlPr>
                                        <a:rPr lang="en-US" sz="2800" b="1" i="1">
                                          <a:solidFill>
                                            <a:srgbClr val="FF0000"/>
                                          </a:solidFill>
                                          <a:latin typeface="Cambria Math"/>
                                        </a:rPr>
                                      </m:ctrlPr>
                                    </m:sSubPr>
                                    <m:e>
                                      <m:r>
                                        <a:rPr lang="en-US" sz="2800" b="1">
                                          <a:solidFill>
                                            <a:srgbClr val="FF0000"/>
                                          </a:solidFill>
                                          <a:latin typeface="Cambria Math"/>
                                        </a:rPr>
                                        <m:t>𝐤</m:t>
                                      </m:r>
                                    </m:e>
                                    <m:sub>
                                      <m:r>
                                        <a:rPr lang="en-US" sz="2800" b="1">
                                          <a:solidFill>
                                            <a:srgbClr val="FF0000"/>
                                          </a:solidFill>
                                          <a:latin typeface="Cambria Math"/>
                                        </a:rPr>
                                        <m:t>𝟏</m:t>
                                      </m:r>
                                    </m:sub>
                                  </m:sSub>
                                  <m:sSub>
                                    <m:sSubPr>
                                      <m:ctrlPr>
                                        <a:rPr lang="en-US" sz="2800" b="1" i="1">
                                          <a:solidFill>
                                            <a:srgbClr val="FF0000"/>
                                          </a:solidFill>
                                          <a:latin typeface="Cambria Math"/>
                                        </a:rPr>
                                      </m:ctrlPr>
                                    </m:sSubPr>
                                    <m:e>
                                      <m:r>
                                        <a:rPr lang="en-US" sz="2800" b="1">
                                          <a:solidFill>
                                            <a:srgbClr val="FF0000"/>
                                          </a:solidFill>
                                          <a:latin typeface="Cambria Math"/>
                                        </a:rPr>
                                        <m:t>𝐱</m:t>
                                      </m:r>
                                    </m:e>
                                    <m:sub>
                                      <m:r>
                                        <a:rPr lang="en-US" sz="2800" b="1">
                                          <a:solidFill>
                                            <a:srgbClr val="FF0000"/>
                                          </a:solidFill>
                                          <a:latin typeface="Cambria Math"/>
                                        </a:rPr>
                                        <m:t>𝐣</m:t>
                                      </m:r>
                                    </m:sub>
                                  </m:sSub>
                                </m:e>
                              </m:d>
                            </m:e>
                            <m:sup/>
                          </m:sSup>
                          <m:r>
                            <a:rPr lang="en-US" sz="2800" b="1" i="1">
                              <a:solidFill>
                                <a:srgbClr val="FF0000"/>
                              </a:solidFill>
                              <a:latin typeface="Cambria Math"/>
                            </a:rPr>
                            <m:t>=</m:t>
                          </m:r>
                        </m:e>
                      </m:nary>
                      <m:r>
                        <a:rPr lang="en-US" sz="2800" b="1">
                          <a:solidFill>
                            <a:srgbClr val="FF0000"/>
                          </a:solidFill>
                          <a:latin typeface="Cambria Math" panose="02040503050406030204" pitchFamily="18" charset="0"/>
                          <a:ea typeface="Cambria Math" panose="02040503050406030204" pitchFamily="18" charset="0"/>
                        </a:rPr>
                        <m:t>𝟎</m:t>
                      </m:r>
                      <m:r>
                        <a:rPr lang="en-US" sz="2800" b="1">
                          <a:solidFill>
                            <a:srgbClr val="FF0000"/>
                          </a:solidFill>
                          <a:latin typeface="Cambria Math"/>
                          <a:ea typeface="Cambria Math" panose="02040503050406030204" pitchFamily="18" charset="0"/>
                        </a:rPr>
                        <m:t>,</m:t>
                      </m:r>
                    </m:oMath>
                  </m:oMathPara>
                </a14:m>
                <a:endParaRPr lang="en-US" sz="2800" dirty="0" smtClean="0"/>
              </a:p>
              <a:p>
                <a:r>
                  <a:rPr lang="en-US" sz="2800" dirty="0"/>
                  <a:t>where we sum over </a:t>
                </a:r>
                <a:r>
                  <a:rPr lang="en-US" sz="2800" b="1" dirty="0">
                    <a:solidFill>
                      <a:srgbClr val="FF0000"/>
                    </a:solidFill>
                  </a:rPr>
                  <a:t>j</a:t>
                </a:r>
                <a:r>
                  <a:rPr lang="en-US" sz="2800" i="1" dirty="0"/>
                  <a:t> </a:t>
                </a:r>
                <a:r>
                  <a:rPr lang="en-US" sz="2800" dirty="0"/>
                  <a:t>from 1 to </a:t>
                </a:r>
                <a:r>
                  <a:rPr lang="en-US" sz="2800" b="1" dirty="0">
                    <a:solidFill>
                      <a:srgbClr val="FF0000"/>
                    </a:solidFill>
                  </a:rPr>
                  <a:t>n</a:t>
                </a:r>
                <a:r>
                  <a:rPr lang="en-US" sz="2800" dirty="0"/>
                  <a:t>. We now divide by 2, write each of the two sums </a:t>
                </a:r>
                <a:r>
                  <a:rPr lang="en-US" sz="2800" dirty="0" smtClean="0"/>
                  <a:t>as three </a:t>
                </a:r>
                <a:r>
                  <a:rPr lang="en-US" sz="2800" dirty="0"/>
                  <a:t>sums, and take the </a:t>
                </a:r>
                <a:r>
                  <a:rPr lang="en-US" sz="2800" dirty="0" smtClean="0"/>
                  <a:t>sums containing </a:t>
                </a:r>
                <a14:m>
                  <m:oMath xmlns:m="http://schemas.openxmlformats.org/officeDocument/2006/math">
                    <m:sSub>
                      <m:sSubPr>
                        <m:ctrlPr>
                          <a:rPr lang="en-US" sz="2800" b="1" i="1">
                            <a:solidFill>
                              <a:srgbClr val="FF0000"/>
                            </a:solidFill>
                            <a:latin typeface="Cambria Math"/>
                          </a:rPr>
                        </m:ctrlPr>
                      </m:sSubPr>
                      <m:e>
                        <m:r>
                          <a:rPr lang="en-US" sz="2800" b="1">
                            <a:solidFill>
                              <a:srgbClr val="FF0000"/>
                            </a:solidFill>
                            <a:latin typeface="Cambria Math"/>
                          </a:rPr>
                          <m:t>𝐲</m:t>
                        </m:r>
                      </m:e>
                      <m:sub>
                        <m:r>
                          <a:rPr lang="en-US" sz="2800" b="1">
                            <a:solidFill>
                              <a:srgbClr val="FF0000"/>
                            </a:solidFill>
                            <a:latin typeface="Cambria Math"/>
                          </a:rPr>
                          <m:t>𝐣</m:t>
                        </m:r>
                      </m:sub>
                    </m:sSub>
                  </m:oMath>
                </a14:m>
                <a:r>
                  <a:rPr lang="en-US" sz="2800" dirty="0" smtClean="0"/>
                  <a:t> and </a:t>
                </a:r>
                <a14:m>
                  <m:oMath xmlns:m="http://schemas.openxmlformats.org/officeDocument/2006/math">
                    <m:sSub>
                      <m:sSubPr>
                        <m:ctrlPr>
                          <a:rPr lang="en-US" sz="2800" b="1" i="1">
                            <a:solidFill>
                              <a:srgbClr val="FF0000"/>
                            </a:solidFill>
                            <a:latin typeface="Cambria Math"/>
                          </a:rPr>
                        </m:ctrlPr>
                      </m:sSubPr>
                      <m:e>
                        <m:r>
                          <a:rPr lang="en-US" sz="2800" b="1" i="0" smtClean="0">
                            <a:solidFill>
                              <a:srgbClr val="FF0000"/>
                            </a:solidFill>
                            <a:latin typeface="Cambria Math"/>
                          </a:rPr>
                          <m:t>𝐱</m:t>
                        </m:r>
                      </m:e>
                      <m:sub>
                        <m:r>
                          <a:rPr lang="en-US" sz="2800" b="1" i="0">
                            <a:solidFill>
                              <a:srgbClr val="FF0000"/>
                            </a:solidFill>
                            <a:latin typeface="Cambria Math"/>
                          </a:rPr>
                          <m:t>𝐣</m:t>
                        </m:r>
                      </m:sub>
                    </m:sSub>
                    <m:sSub>
                      <m:sSubPr>
                        <m:ctrlPr>
                          <a:rPr lang="en-US" sz="2800" b="1" i="1">
                            <a:solidFill>
                              <a:srgbClr val="FF0000"/>
                            </a:solidFill>
                            <a:latin typeface="Cambria Math"/>
                          </a:rPr>
                        </m:ctrlPr>
                      </m:sSubPr>
                      <m:e>
                        <m:r>
                          <a:rPr lang="en-US" sz="2800" b="1">
                            <a:solidFill>
                              <a:srgbClr val="FF0000"/>
                            </a:solidFill>
                            <a:latin typeface="Cambria Math"/>
                          </a:rPr>
                          <m:t>𝐲</m:t>
                        </m:r>
                      </m:e>
                      <m:sub>
                        <m:r>
                          <a:rPr lang="en-US" sz="2800" b="1">
                            <a:solidFill>
                              <a:srgbClr val="FF0000"/>
                            </a:solidFill>
                            <a:latin typeface="Cambria Math"/>
                          </a:rPr>
                          <m:t>𝐣</m:t>
                        </m:r>
                      </m:sub>
                    </m:sSub>
                  </m:oMath>
                </a14:m>
                <a:r>
                  <a:rPr lang="en-US" sz="2800" dirty="0" smtClean="0"/>
                  <a:t> over </a:t>
                </a:r>
                <a:r>
                  <a:rPr lang="en-US" sz="2800" dirty="0"/>
                  <a:t>to the right. </a:t>
                </a:r>
                <a:endParaRPr lang="ru-RU" sz="2800" dirty="0"/>
              </a:p>
            </p:txBody>
          </p:sp>
        </mc:Choice>
        <mc:Fallback xmlns="">
          <p:sp>
            <p:nvSpPr>
              <p:cNvPr id="4" name="Прямоугольник 3"/>
              <p:cNvSpPr>
                <a:spLocks noRot="1" noChangeAspect="1" noMove="1" noResize="1" noEditPoints="1" noAdjustHandles="1" noChangeArrowheads="1" noChangeShapeType="1" noTextEdit="1"/>
              </p:cNvSpPr>
              <p:nvPr/>
            </p:nvSpPr>
            <p:spPr>
              <a:xfrm>
                <a:off x="0" y="402912"/>
                <a:ext cx="9144000" cy="4804649"/>
              </a:xfrm>
              <a:prstGeom prst="rect">
                <a:avLst/>
              </a:prstGeom>
              <a:blipFill rotWithShape="1">
                <a:blip r:embed="rId2"/>
                <a:stretch>
                  <a:fillRect l="-1333" t="-1142" r="-600" b="-1904"/>
                </a:stretch>
              </a:blipFill>
            </p:spPr>
            <p:txBody>
              <a:bodyPr/>
              <a:lstStyle/>
              <a:p>
                <a:r>
                  <a:rPr lang="ru-RU">
                    <a:noFill/>
                  </a:rPr>
                  <a:t> </a:t>
                </a:r>
              </a:p>
            </p:txBody>
          </p:sp>
        </mc:Fallback>
      </mc:AlternateContent>
      <p:sp>
        <p:nvSpPr>
          <p:cNvPr id="5" name="Title 3"/>
          <p:cNvSpPr>
            <a:spLocks noGrp="1"/>
          </p:cNvSpPr>
          <p:nvPr>
            <p:ph type="title"/>
          </p:nvPr>
        </p:nvSpPr>
        <p:spPr>
          <a:xfrm>
            <a:off x="0" y="-99392"/>
            <a:ext cx="9144000" cy="683568"/>
          </a:xfrm>
        </p:spPr>
        <p:txBody>
          <a:bodyPr>
            <a:normAutofit fontScale="90000"/>
          </a:bodyPr>
          <a:lstStyle/>
          <a:p>
            <a:r>
              <a:rPr lang="en-US" b="1" dirty="0"/>
              <a:t>Least Squares Principle</a:t>
            </a:r>
            <a:endParaRPr lang="en-GB" b="1" dirty="0"/>
          </a:p>
        </p:txBody>
      </p:sp>
    </p:spTree>
    <p:extLst>
      <p:ext uri="{BB962C8B-B14F-4D97-AF65-F5344CB8AC3E}">
        <p14:creationId xmlns:p14="http://schemas.microsoft.com/office/powerpoint/2010/main" val="387143369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p:cNvSpPr>
            <a:spLocks noGrp="1"/>
          </p:cNvSpPr>
          <p:nvPr>
            <p:ph type="sldNum" sz="quarter" idx="12"/>
          </p:nvPr>
        </p:nvSpPr>
        <p:spPr/>
        <p:txBody>
          <a:bodyPr/>
          <a:lstStyle/>
          <a:p>
            <a:fld id="{7A0D5CAB-8BF0-4EA3-BAE4-9835C852A49B}" type="slidenum">
              <a:rPr lang="en-GB" smtClean="0"/>
              <a:pPr/>
              <a:t>13</a:t>
            </a:fld>
            <a:endParaRPr lang="en-GB" dirty="0"/>
          </a:p>
        </p:txBody>
      </p:sp>
      <mc:AlternateContent xmlns:mc="http://schemas.openxmlformats.org/markup-compatibility/2006" xmlns:a14="http://schemas.microsoft.com/office/drawing/2010/main">
        <mc:Choice Requires="a14">
          <p:sp>
            <p:nvSpPr>
              <p:cNvPr id="4" name="Прямоугольник 3"/>
              <p:cNvSpPr/>
              <p:nvPr/>
            </p:nvSpPr>
            <p:spPr>
              <a:xfrm>
                <a:off x="0" y="402912"/>
                <a:ext cx="9144000" cy="6594819"/>
              </a:xfrm>
              <a:prstGeom prst="rect">
                <a:avLst/>
              </a:prstGeom>
            </p:spPr>
            <p:txBody>
              <a:bodyPr wrap="square">
                <a:spAutoFit/>
              </a:bodyPr>
              <a:lstStyle/>
              <a:p>
                <a:r>
                  <a:rPr lang="en-US" sz="2800" dirty="0" smtClean="0"/>
                  <a:t>Then we get the “</a:t>
                </a:r>
                <a:r>
                  <a:rPr lang="en-US" sz="2800" b="1" dirty="0"/>
                  <a:t>normal equations</a:t>
                </a:r>
                <a:r>
                  <a:rPr lang="en-US" sz="2800" dirty="0"/>
                  <a:t>” </a:t>
                </a:r>
                <a:endParaRPr lang="en-US" sz="2800" dirty="0" smtClean="0"/>
              </a:p>
              <a:p>
                <a:pPr/>
                <a14:m>
                  <m:oMathPara xmlns:m="http://schemas.openxmlformats.org/officeDocument/2006/math">
                    <m:oMathParaPr>
                      <m:jc m:val="centerGroup"/>
                    </m:oMathParaPr>
                    <m:oMath xmlns:m="http://schemas.openxmlformats.org/officeDocument/2006/math">
                      <m:sSub>
                        <m:sSubPr>
                          <m:ctrlPr>
                            <a:rPr lang="en-US" sz="2800" b="1" i="1">
                              <a:solidFill>
                                <a:srgbClr val="FF0000"/>
                              </a:solidFill>
                              <a:latin typeface="Cambria Math"/>
                            </a:rPr>
                          </m:ctrlPr>
                        </m:sSubPr>
                        <m:e>
                          <m:r>
                            <a:rPr lang="en-US" sz="2800" b="1" i="0">
                              <a:solidFill>
                                <a:srgbClr val="FF0000"/>
                              </a:solidFill>
                              <a:latin typeface="Cambria Math"/>
                            </a:rPr>
                            <m:t>𝐤</m:t>
                          </m:r>
                        </m:e>
                        <m:sub>
                          <m:r>
                            <a:rPr lang="en-US" sz="2800" b="1" i="0">
                              <a:solidFill>
                                <a:srgbClr val="FF0000"/>
                              </a:solidFill>
                              <a:latin typeface="Cambria Math"/>
                            </a:rPr>
                            <m:t>𝟎</m:t>
                          </m:r>
                        </m:sub>
                      </m:sSub>
                      <m:r>
                        <a:rPr lang="en-US" sz="2800" b="1" i="0" smtClean="0">
                          <a:solidFill>
                            <a:srgbClr val="FF0000"/>
                          </a:solidFill>
                          <a:latin typeface="Cambria Math"/>
                        </a:rPr>
                        <m:t>𝐧</m:t>
                      </m:r>
                      <m:r>
                        <a:rPr lang="en-US" sz="2800" b="1" i="0" smtClean="0">
                          <a:solidFill>
                            <a:srgbClr val="FF0000"/>
                          </a:solidFill>
                          <a:latin typeface="Cambria Math"/>
                        </a:rPr>
                        <m:t>+</m:t>
                      </m:r>
                      <m:sSub>
                        <m:sSubPr>
                          <m:ctrlPr>
                            <a:rPr lang="en-US" sz="2800" b="1" i="1">
                              <a:solidFill>
                                <a:srgbClr val="FF0000"/>
                              </a:solidFill>
                              <a:latin typeface="Cambria Math"/>
                            </a:rPr>
                          </m:ctrlPr>
                        </m:sSubPr>
                        <m:e>
                          <m:r>
                            <a:rPr lang="en-US" sz="2800" b="1" i="0">
                              <a:solidFill>
                                <a:srgbClr val="FF0000"/>
                              </a:solidFill>
                              <a:latin typeface="Cambria Math"/>
                            </a:rPr>
                            <m:t>𝐤</m:t>
                          </m:r>
                        </m:e>
                        <m:sub>
                          <m:r>
                            <a:rPr lang="en-US" sz="2800" b="1" i="0">
                              <a:solidFill>
                                <a:srgbClr val="FF0000"/>
                              </a:solidFill>
                              <a:latin typeface="Cambria Math"/>
                            </a:rPr>
                            <m:t>𝟏</m:t>
                          </m:r>
                        </m:sub>
                      </m:sSub>
                      <m:nary>
                        <m:naryPr>
                          <m:chr m:val="∑"/>
                          <m:subHide m:val="on"/>
                          <m:supHide m:val="on"/>
                          <m:ctrlPr>
                            <a:rPr lang="en-US" sz="2800" b="1" i="1" smtClean="0">
                              <a:solidFill>
                                <a:srgbClr val="FF0000"/>
                              </a:solidFill>
                              <a:latin typeface="Cambria Math"/>
                            </a:rPr>
                          </m:ctrlPr>
                        </m:naryPr>
                        <m:sub/>
                        <m:sup/>
                        <m:e>
                          <m:sSub>
                            <m:sSubPr>
                              <m:ctrlPr>
                                <a:rPr lang="en-US" sz="2800" b="1" i="1">
                                  <a:solidFill>
                                    <a:srgbClr val="FF0000"/>
                                  </a:solidFill>
                                  <a:latin typeface="Cambria Math"/>
                                </a:rPr>
                              </m:ctrlPr>
                            </m:sSubPr>
                            <m:e>
                              <m:r>
                                <a:rPr lang="en-US" sz="2800" b="1" i="0">
                                  <a:solidFill>
                                    <a:srgbClr val="FF0000"/>
                                  </a:solidFill>
                                  <a:latin typeface="Cambria Math"/>
                                </a:rPr>
                                <m:t>𝐱</m:t>
                              </m:r>
                            </m:e>
                            <m:sub>
                              <m:r>
                                <a:rPr lang="en-US" sz="2800" b="1" i="0">
                                  <a:solidFill>
                                    <a:srgbClr val="FF0000"/>
                                  </a:solidFill>
                                  <a:latin typeface="Cambria Math"/>
                                </a:rPr>
                                <m:t>𝐣</m:t>
                              </m:r>
                            </m:sub>
                          </m:sSub>
                        </m:e>
                      </m:nary>
                      <m:r>
                        <a:rPr lang="en-US" sz="2800" b="1" i="0" smtClean="0">
                          <a:solidFill>
                            <a:srgbClr val="FF0000"/>
                          </a:solidFill>
                          <a:latin typeface="Cambria Math"/>
                        </a:rPr>
                        <m:t>=</m:t>
                      </m:r>
                      <m:nary>
                        <m:naryPr>
                          <m:chr m:val="∑"/>
                          <m:subHide m:val="on"/>
                          <m:supHide m:val="on"/>
                          <m:ctrlPr>
                            <a:rPr lang="en-US" sz="2800" b="1" i="1">
                              <a:solidFill>
                                <a:srgbClr val="FF0000"/>
                              </a:solidFill>
                              <a:latin typeface="Cambria Math"/>
                            </a:rPr>
                          </m:ctrlPr>
                        </m:naryPr>
                        <m:sub/>
                        <m:sup/>
                        <m:e>
                          <m:sSub>
                            <m:sSubPr>
                              <m:ctrlPr>
                                <a:rPr lang="en-US" sz="2800" b="1" i="1">
                                  <a:solidFill>
                                    <a:srgbClr val="FF0000"/>
                                  </a:solidFill>
                                  <a:latin typeface="Cambria Math"/>
                                </a:rPr>
                              </m:ctrlPr>
                            </m:sSubPr>
                            <m:e>
                              <m:r>
                                <a:rPr lang="en-US" sz="2800" b="1" i="0" smtClean="0">
                                  <a:solidFill>
                                    <a:srgbClr val="FF0000"/>
                                  </a:solidFill>
                                  <a:latin typeface="Cambria Math"/>
                                </a:rPr>
                                <m:t>𝐲</m:t>
                              </m:r>
                            </m:e>
                            <m:sub>
                              <m:r>
                                <a:rPr lang="en-US" sz="2800" b="1" i="0">
                                  <a:solidFill>
                                    <a:srgbClr val="FF0000"/>
                                  </a:solidFill>
                                  <a:latin typeface="Cambria Math"/>
                                </a:rPr>
                                <m:t>𝐣</m:t>
                              </m:r>
                            </m:sub>
                          </m:sSub>
                        </m:e>
                      </m:nary>
                      <m:r>
                        <a:rPr lang="en-US" sz="2800" b="1" i="0">
                          <a:solidFill>
                            <a:srgbClr val="FF0000"/>
                          </a:solidFill>
                          <a:latin typeface="Cambria Math"/>
                          <a:ea typeface="Cambria Math" panose="02040503050406030204" pitchFamily="18" charset="0"/>
                        </a:rPr>
                        <m:t>,</m:t>
                      </m:r>
                    </m:oMath>
                  </m:oMathPara>
                </a14:m>
                <a:endParaRPr lang="en-US" sz="2800" dirty="0" smtClean="0"/>
              </a:p>
              <a:p>
                <a:pPr algn="r"/>
                <a14:m>
                  <m:oMath xmlns:m="http://schemas.openxmlformats.org/officeDocument/2006/math">
                    <m:sSub>
                      <m:sSubPr>
                        <m:ctrlPr>
                          <a:rPr lang="en-US" sz="2800" b="1" i="1">
                            <a:solidFill>
                              <a:srgbClr val="FF0000"/>
                            </a:solidFill>
                            <a:latin typeface="Cambria Math"/>
                          </a:rPr>
                        </m:ctrlPr>
                      </m:sSubPr>
                      <m:e>
                        <m:r>
                          <a:rPr lang="en-US" sz="2800" b="1" i="0">
                            <a:solidFill>
                              <a:srgbClr val="FF0000"/>
                            </a:solidFill>
                            <a:latin typeface="Cambria Math"/>
                          </a:rPr>
                          <m:t>𝐤</m:t>
                        </m:r>
                      </m:e>
                      <m:sub>
                        <m:r>
                          <a:rPr lang="en-US" sz="2800" b="1" i="0">
                            <a:solidFill>
                              <a:srgbClr val="FF0000"/>
                            </a:solidFill>
                            <a:latin typeface="Cambria Math"/>
                          </a:rPr>
                          <m:t>𝟎</m:t>
                        </m:r>
                      </m:sub>
                    </m:sSub>
                    <m:nary>
                      <m:naryPr>
                        <m:chr m:val="∑"/>
                        <m:subHide m:val="on"/>
                        <m:supHide m:val="on"/>
                        <m:ctrlPr>
                          <a:rPr lang="en-US" sz="2800" b="1" i="1">
                            <a:solidFill>
                              <a:srgbClr val="FF0000"/>
                            </a:solidFill>
                            <a:latin typeface="Cambria Math"/>
                          </a:rPr>
                        </m:ctrlPr>
                      </m:naryPr>
                      <m:sub/>
                      <m:sup/>
                      <m:e>
                        <m:sSub>
                          <m:sSubPr>
                            <m:ctrlPr>
                              <a:rPr lang="en-US" sz="2800" b="1" i="1">
                                <a:solidFill>
                                  <a:srgbClr val="FF0000"/>
                                </a:solidFill>
                                <a:latin typeface="Cambria Math"/>
                              </a:rPr>
                            </m:ctrlPr>
                          </m:sSubPr>
                          <m:e>
                            <m:r>
                              <a:rPr lang="en-US" sz="2800" b="1" i="0">
                                <a:solidFill>
                                  <a:srgbClr val="FF0000"/>
                                </a:solidFill>
                                <a:latin typeface="Cambria Math"/>
                              </a:rPr>
                              <m:t>𝐱</m:t>
                            </m:r>
                          </m:e>
                          <m:sub>
                            <m:r>
                              <a:rPr lang="en-US" sz="2800" b="1" i="0">
                                <a:solidFill>
                                  <a:srgbClr val="FF0000"/>
                                </a:solidFill>
                                <a:latin typeface="Cambria Math"/>
                              </a:rPr>
                              <m:t>𝐣</m:t>
                            </m:r>
                          </m:sub>
                        </m:sSub>
                      </m:e>
                    </m:nary>
                    <m:r>
                      <a:rPr lang="en-US" sz="2800" b="1" i="0">
                        <a:solidFill>
                          <a:srgbClr val="FF0000"/>
                        </a:solidFill>
                        <a:latin typeface="Cambria Math"/>
                      </a:rPr>
                      <m:t>+</m:t>
                    </m:r>
                    <m:sSub>
                      <m:sSubPr>
                        <m:ctrlPr>
                          <a:rPr lang="en-US" sz="2800" b="1" i="1">
                            <a:solidFill>
                              <a:srgbClr val="FF0000"/>
                            </a:solidFill>
                            <a:latin typeface="Cambria Math"/>
                          </a:rPr>
                        </m:ctrlPr>
                      </m:sSubPr>
                      <m:e>
                        <m:r>
                          <a:rPr lang="en-US" sz="2800" b="1" i="0">
                            <a:solidFill>
                              <a:srgbClr val="FF0000"/>
                            </a:solidFill>
                            <a:latin typeface="Cambria Math"/>
                          </a:rPr>
                          <m:t>𝐤</m:t>
                        </m:r>
                      </m:e>
                      <m:sub>
                        <m:r>
                          <a:rPr lang="en-US" sz="2800" b="1" i="0">
                            <a:solidFill>
                              <a:srgbClr val="FF0000"/>
                            </a:solidFill>
                            <a:latin typeface="Cambria Math"/>
                          </a:rPr>
                          <m:t>𝟏</m:t>
                        </m:r>
                      </m:sub>
                    </m:sSub>
                    <m:nary>
                      <m:naryPr>
                        <m:chr m:val="∑"/>
                        <m:subHide m:val="on"/>
                        <m:supHide m:val="on"/>
                        <m:ctrlPr>
                          <a:rPr lang="en-US" sz="2800" b="1" i="1">
                            <a:solidFill>
                              <a:srgbClr val="FF0000"/>
                            </a:solidFill>
                            <a:latin typeface="Cambria Math"/>
                          </a:rPr>
                        </m:ctrlPr>
                      </m:naryPr>
                      <m:sub/>
                      <m:sup/>
                      <m:e>
                        <m:r>
                          <a:rPr lang="en-US" sz="2800" b="1" i="0" smtClean="0">
                            <a:solidFill>
                              <a:srgbClr val="FF0000"/>
                            </a:solidFill>
                            <a:latin typeface="Cambria Math"/>
                          </a:rPr>
                          <m:t>𝐱</m:t>
                        </m:r>
                        <m:sPre>
                          <m:sPrePr>
                            <m:ctrlPr>
                              <a:rPr lang="en-US" sz="2800" b="1" i="1">
                                <a:solidFill>
                                  <a:srgbClr val="FF0000"/>
                                </a:solidFill>
                                <a:latin typeface="Cambria Math"/>
                                <a:ea typeface="Cambria Math" panose="02040503050406030204" pitchFamily="18" charset="0"/>
                              </a:rPr>
                            </m:ctrlPr>
                          </m:sPrePr>
                          <m:sub>
                            <m:r>
                              <a:rPr lang="en-US" sz="2800" b="1" i="0" smtClean="0">
                                <a:solidFill>
                                  <a:srgbClr val="FF0000"/>
                                </a:solidFill>
                                <a:latin typeface="Cambria Math"/>
                                <a:ea typeface="Cambria Math" panose="02040503050406030204" pitchFamily="18" charset="0"/>
                              </a:rPr>
                              <m:t>𝐣</m:t>
                            </m:r>
                          </m:sub>
                          <m:sup>
                            <m:r>
                              <a:rPr lang="en-US" sz="2800" b="1" i="0">
                                <a:solidFill>
                                  <a:srgbClr val="FF0000"/>
                                </a:solidFill>
                                <a:latin typeface="Cambria Math"/>
                                <a:ea typeface="Cambria Math" panose="02040503050406030204" pitchFamily="18" charset="0"/>
                              </a:rPr>
                              <m:t>𝟐</m:t>
                            </m:r>
                          </m:sup>
                          <m:e/>
                        </m:sPre>
                      </m:e>
                    </m:nary>
                    <m:r>
                      <a:rPr lang="en-US" sz="2800" b="1" i="0">
                        <a:solidFill>
                          <a:srgbClr val="FF0000"/>
                        </a:solidFill>
                        <a:latin typeface="Cambria Math"/>
                      </a:rPr>
                      <m:t>=</m:t>
                    </m:r>
                    <m:nary>
                      <m:naryPr>
                        <m:chr m:val="∑"/>
                        <m:subHide m:val="on"/>
                        <m:supHide m:val="on"/>
                        <m:ctrlPr>
                          <a:rPr lang="en-US" sz="2800" b="1" i="1">
                            <a:solidFill>
                              <a:srgbClr val="FF0000"/>
                            </a:solidFill>
                            <a:latin typeface="Cambria Math"/>
                          </a:rPr>
                        </m:ctrlPr>
                      </m:naryPr>
                      <m:sub/>
                      <m:sup/>
                      <m:e>
                        <m:sSub>
                          <m:sSubPr>
                            <m:ctrlPr>
                              <a:rPr lang="en-US" sz="2800" b="1" i="1">
                                <a:solidFill>
                                  <a:srgbClr val="FF0000"/>
                                </a:solidFill>
                                <a:latin typeface="Cambria Math"/>
                              </a:rPr>
                            </m:ctrlPr>
                          </m:sSubPr>
                          <m:e>
                            <m:r>
                              <a:rPr lang="en-US" sz="2800" b="1" i="0">
                                <a:solidFill>
                                  <a:srgbClr val="FF0000"/>
                                </a:solidFill>
                                <a:latin typeface="Cambria Math"/>
                              </a:rPr>
                              <m:t>𝐱</m:t>
                            </m:r>
                          </m:e>
                          <m:sub>
                            <m:r>
                              <a:rPr lang="en-US" sz="2800" b="1" i="0">
                                <a:solidFill>
                                  <a:srgbClr val="FF0000"/>
                                </a:solidFill>
                                <a:latin typeface="Cambria Math"/>
                              </a:rPr>
                              <m:t>𝐣</m:t>
                            </m:r>
                          </m:sub>
                        </m:sSub>
                        <m:sSub>
                          <m:sSubPr>
                            <m:ctrlPr>
                              <a:rPr lang="en-US" sz="2800" b="1" i="1">
                                <a:solidFill>
                                  <a:srgbClr val="FF0000"/>
                                </a:solidFill>
                                <a:latin typeface="Cambria Math"/>
                              </a:rPr>
                            </m:ctrlPr>
                          </m:sSubPr>
                          <m:e>
                            <m:r>
                              <a:rPr lang="en-US" sz="2800" b="1" i="0">
                                <a:solidFill>
                                  <a:srgbClr val="FF0000"/>
                                </a:solidFill>
                                <a:latin typeface="Cambria Math"/>
                              </a:rPr>
                              <m:t>𝐲</m:t>
                            </m:r>
                          </m:e>
                          <m:sub>
                            <m:r>
                              <a:rPr lang="en-US" sz="2800" b="1" i="0">
                                <a:solidFill>
                                  <a:srgbClr val="FF0000"/>
                                </a:solidFill>
                                <a:latin typeface="Cambria Math"/>
                              </a:rPr>
                              <m:t>𝐣</m:t>
                            </m:r>
                          </m:sub>
                        </m:sSub>
                      </m:e>
                    </m:nary>
                    <m:r>
                      <a:rPr lang="en-US" sz="2800" b="1" i="0" smtClean="0">
                        <a:solidFill>
                          <a:srgbClr val="FF0000"/>
                        </a:solidFill>
                        <a:latin typeface="Cambria Math"/>
                      </a:rPr>
                      <m:t>.</m:t>
                    </m:r>
                  </m:oMath>
                </a14:m>
                <a:r>
                  <a:rPr lang="en-US" sz="2800" dirty="0" smtClean="0"/>
                  <a:t> 	</a:t>
                </a:r>
                <a:r>
                  <a:rPr lang="en-US" sz="2800" dirty="0"/>
                  <a:t> </a:t>
                </a:r>
                <a:r>
                  <a:rPr lang="en-US" sz="2800" dirty="0" smtClean="0"/>
                  <a:t>	       </a:t>
                </a:r>
                <a:r>
                  <a:rPr lang="en-US" sz="2800" i="1" dirty="0" smtClean="0"/>
                  <a:t>(10)</a:t>
                </a:r>
                <a:endParaRPr lang="en-US" sz="2800" i="1" dirty="0"/>
              </a:p>
              <a:p>
                <a:r>
                  <a:rPr lang="en-US" sz="2800" dirty="0"/>
                  <a:t>This is a linear system of two equations in the two unknowns </a:t>
                </a:r>
                <a14:m>
                  <m:oMath xmlns:m="http://schemas.openxmlformats.org/officeDocument/2006/math">
                    <m:sSub>
                      <m:sSubPr>
                        <m:ctrlPr>
                          <a:rPr lang="en-US" sz="2800" b="1" i="1">
                            <a:solidFill>
                              <a:srgbClr val="FF0000"/>
                            </a:solidFill>
                            <a:latin typeface="Cambria Math"/>
                          </a:rPr>
                        </m:ctrlPr>
                      </m:sSubPr>
                      <m:e>
                        <m:r>
                          <a:rPr lang="en-US" sz="2800" b="1">
                            <a:solidFill>
                              <a:srgbClr val="FF0000"/>
                            </a:solidFill>
                            <a:latin typeface="Cambria Math"/>
                          </a:rPr>
                          <m:t>𝐤</m:t>
                        </m:r>
                      </m:e>
                      <m:sub>
                        <m:r>
                          <a:rPr lang="en-US" sz="2800" b="1">
                            <a:solidFill>
                              <a:srgbClr val="FF0000"/>
                            </a:solidFill>
                            <a:latin typeface="Cambria Math"/>
                          </a:rPr>
                          <m:t>𝟎</m:t>
                        </m:r>
                      </m:sub>
                    </m:sSub>
                  </m:oMath>
                </a14:m>
                <a:r>
                  <a:rPr lang="en-US" sz="2800" dirty="0" smtClean="0"/>
                  <a:t> and </a:t>
                </a:r>
                <a14:m>
                  <m:oMath xmlns:m="http://schemas.openxmlformats.org/officeDocument/2006/math">
                    <m:sSub>
                      <m:sSubPr>
                        <m:ctrlPr>
                          <a:rPr lang="en-US" sz="2800" b="1" i="1">
                            <a:solidFill>
                              <a:srgbClr val="FF0000"/>
                            </a:solidFill>
                            <a:latin typeface="Cambria Math"/>
                          </a:rPr>
                        </m:ctrlPr>
                      </m:sSubPr>
                      <m:e>
                        <m:r>
                          <a:rPr lang="en-US" sz="2800" b="1">
                            <a:solidFill>
                              <a:srgbClr val="FF0000"/>
                            </a:solidFill>
                            <a:latin typeface="Cambria Math"/>
                          </a:rPr>
                          <m:t>𝐤</m:t>
                        </m:r>
                      </m:e>
                      <m:sub>
                        <m:r>
                          <a:rPr lang="en-US" sz="2800" b="1">
                            <a:solidFill>
                              <a:srgbClr val="FF0000"/>
                            </a:solidFill>
                            <a:latin typeface="Cambria Math"/>
                          </a:rPr>
                          <m:t>𝟏</m:t>
                        </m:r>
                      </m:sub>
                    </m:sSub>
                  </m:oMath>
                </a14:m>
                <a:r>
                  <a:rPr lang="en-US" sz="2800" dirty="0" smtClean="0"/>
                  <a:t> Its coefficient determinant </a:t>
                </a:r>
                <a:r>
                  <a:rPr lang="en-US" sz="2800" dirty="0"/>
                  <a:t>is [see (9</a:t>
                </a:r>
                <a:r>
                  <a:rPr lang="en-US" sz="2800" dirty="0" smtClean="0"/>
                  <a:t>)]</a:t>
                </a:r>
              </a:p>
              <a:p>
                <a:pPr/>
                <a14:m>
                  <m:oMathPara xmlns:m="http://schemas.openxmlformats.org/officeDocument/2006/math">
                    <m:oMathParaPr>
                      <m:jc m:val="centerGroup"/>
                    </m:oMathParaPr>
                    <m:oMath xmlns:m="http://schemas.openxmlformats.org/officeDocument/2006/math">
                      <m:d>
                        <m:dPr>
                          <m:begChr m:val="|"/>
                          <m:endChr m:val="|"/>
                          <m:ctrlPr>
                            <a:rPr lang="en-US" sz="2800" b="1" i="1" smtClean="0">
                              <a:solidFill>
                                <a:srgbClr val="FF0000"/>
                              </a:solidFill>
                              <a:latin typeface="Cambria Math"/>
                              <a:ea typeface="Cambria Math" panose="02040503050406030204" pitchFamily="18" charset="0"/>
                            </a:rPr>
                          </m:ctrlPr>
                        </m:dPr>
                        <m:e>
                          <m:m>
                            <m:mPr>
                              <m:mcs>
                                <m:mc>
                                  <m:mcPr>
                                    <m:count m:val="2"/>
                                    <m:mcJc m:val="center"/>
                                  </m:mcPr>
                                </m:mc>
                              </m:mcs>
                              <m:ctrlPr>
                                <a:rPr lang="en-US" sz="2800" b="1" i="1" smtClean="0">
                                  <a:solidFill>
                                    <a:srgbClr val="FF0000"/>
                                  </a:solidFill>
                                  <a:latin typeface="Cambria Math"/>
                                  <a:ea typeface="Cambria Math" panose="02040503050406030204" pitchFamily="18" charset="0"/>
                                </a:rPr>
                              </m:ctrlPr>
                            </m:mPr>
                            <m:mr>
                              <m:e>
                                <m:r>
                                  <m:rPr>
                                    <m:brk m:alnAt="7"/>
                                  </m:rPr>
                                  <a:rPr lang="en-US" sz="2800" b="1" i="0" smtClean="0">
                                    <a:solidFill>
                                      <a:srgbClr val="FF0000"/>
                                    </a:solidFill>
                                    <a:latin typeface="Cambria Math"/>
                                    <a:ea typeface="Cambria Math" panose="02040503050406030204" pitchFamily="18" charset="0"/>
                                  </a:rPr>
                                  <m:t>𝐧</m:t>
                                </m:r>
                              </m:e>
                              <m:e>
                                <m:nary>
                                  <m:naryPr>
                                    <m:chr m:val="∑"/>
                                    <m:subHide m:val="on"/>
                                    <m:supHide m:val="on"/>
                                    <m:ctrlPr>
                                      <a:rPr lang="en-US" sz="2800" b="1" i="1">
                                        <a:solidFill>
                                          <a:srgbClr val="FF0000"/>
                                        </a:solidFill>
                                        <a:latin typeface="Cambria Math"/>
                                        <a:ea typeface="Cambria Math" panose="02040503050406030204" pitchFamily="18" charset="0"/>
                                      </a:rPr>
                                    </m:ctrlPr>
                                  </m:naryPr>
                                  <m:sub/>
                                  <m:sup/>
                                  <m:e>
                                    <m:sSub>
                                      <m:sSubPr>
                                        <m:ctrlPr>
                                          <a:rPr lang="en-US" sz="2800" b="1" i="1">
                                            <a:solidFill>
                                              <a:srgbClr val="FF0000"/>
                                            </a:solidFill>
                                            <a:latin typeface="Cambria Math"/>
                                            <a:ea typeface="Cambria Math" panose="02040503050406030204" pitchFamily="18" charset="0"/>
                                          </a:rPr>
                                        </m:ctrlPr>
                                      </m:sSubPr>
                                      <m:e>
                                        <m:r>
                                          <a:rPr lang="en-US" sz="2800" b="1" i="0">
                                            <a:solidFill>
                                              <a:srgbClr val="FF0000"/>
                                            </a:solidFill>
                                            <a:latin typeface="Cambria Math" panose="02040503050406030204" pitchFamily="18" charset="0"/>
                                            <a:ea typeface="Cambria Math" panose="02040503050406030204" pitchFamily="18" charset="0"/>
                                          </a:rPr>
                                          <m:t>𝐱</m:t>
                                        </m:r>
                                      </m:e>
                                      <m:sub>
                                        <m:r>
                                          <a:rPr lang="en-US" sz="2800" b="1" i="0">
                                            <a:solidFill>
                                              <a:srgbClr val="FF0000"/>
                                            </a:solidFill>
                                            <a:latin typeface="Cambria Math"/>
                                            <a:ea typeface="Cambria Math" panose="02040503050406030204" pitchFamily="18" charset="0"/>
                                          </a:rPr>
                                          <m:t>𝐣</m:t>
                                        </m:r>
                                      </m:sub>
                                    </m:sSub>
                                  </m:e>
                                </m:nary>
                              </m:e>
                            </m:mr>
                            <m:mr>
                              <m:e>
                                <m:nary>
                                  <m:naryPr>
                                    <m:chr m:val="∑"/>
                                    <m:subHide m:val="on"/>
                                    <m:supHide m:val="on"/>
                                    <m:ctrlPr>
                                      <a:rPr lang="en-US" sz="2800" b="1" i="1">
                                        <a:solidFill>
                                          <a:srgbClr val="FF0000"/>
                                        </a:solidFill>
                                        <a:latin typeface="Cambria Math"/>
                                        <a:ea typeface="Cambria Math" panose="02040503050406030204" pitchFamily="18" charset="0"/>
                                      </a:rPr>
                                    </m:ctrlPr>
                                  </m:naryPr>
                                  <m:sub/>
                                  <m:sup/>
                                  <m:e>
                                    <m:sSub>
                                      <m:sSubPr>
                                        <m:ctrlPr>
                                          <a:rPr lang="en-US" sz="2800" b="1" i="1">
                                            <a:solidFill>
                                              <a:srgbClr val="FF0000"/>
                                            </a:solidFill>
                                            <a:latin typeface="Cambria Math"/>
                                            <a:ea typeface="Cambria Math" panose="02040503050406030204" pitchFamily="18" charset="0"/>
                                          </a:rPr>
                                        </m:ctrlPr>
                                      </m:sSubPr>
                                      <m:e>
                                        <m:r>
                                          <a:rPr lang="en-US" sz="2800" b="1" i="0">
                                            <a:solidFill>
                                              <a:srgbClr val="FF0000"/>
                                            </a:solidFill>
                                            <a:latin typeface="Cambria Math" panose="02040503050406030204" pitchFamily="18" charset="0"/>
                                            <a:ea typeface="Cambria Math" panose="02040503050406030204" pitchFamily="18" charset="0"/>
                                          </a:rPr>
                                          <m:t>𝐱</m:t>
                                        </m:r>
                                      </m:e>
                                      <m:sub>
                                        <m:r>
                                          <a:rPr lang="en-US" sz="2800" b="1" i="0">
                                            <a:solidFill>
                                              <a:srgbClr val="FF0000"/>
                                            </a:solidFill>
                                            <a:latin typeface="Cambria Math"/>
                                            <a:ea typeface="Cambria Math" panose="02040503050406030204" pitchFamily="18" charset="0"/>
                                          </a:rPr>
                                          <m:t>𝐣</m:t>
                                        </m:r>
                                      </m:sub>
                                    </m:sSub>
                                  </m:e>
                                </m:nary>
                              </m:e>
                              <m:e>
                                <m:nary>
                                  <m:naryPr>
                                    <m:chr m:val="∑"/>
                                    <m:subHide m:val="on"/>
                                    <m:supHide m:val="on"/>
                                    <m:ctrlPr>
                                      <a:rPr lang="en-US" sz="2800" b="1" i="1">
                                        <a:solidFill>
                                          <a:srgbClr val="FF0000"/>
                                        </a:solidFill>
                                        <a:latin typeface="Cambria Math"/>
                                        <a:ea typeface="Cambria Math" panose="02040503050406030204" pitchFamily="18" charset="0"/>
                                      </a:rPr>
                                    </m:ctrlPr>
                                  </m:naryPr>
                                  <m:sub/>
                                  <m:sup/>
                                  <m:e>
                                    <m:r>
                                      <a:rPr lang="en-US" sz="2800" b="1" i="0">
                                        <a:solidFill>
                                          <a:srgbClr val="FF0000"/>
                                        </a:solidFill>
                                        <a:latin typeface="Cambria Math"/>
                                        <a:ea typeface="Cambria Math" panose="02040503050406030204" pitchFamily="18" charset="0"/>
                                      </a:rPr>
                                      <m:t>𝐱</m:t>
                                    </m:r>
                                    <m:sPre>
                                      <m:sPrePr>
                                        <m:ctrlPr>
                                          <a:rPr lang="en-US" sz="2800" b="1" i="1">
                                            <a:solidFill>
                                              <a:srgbClr val="FF0000"/>
                                            </a:solidFill>
                                            <a:latin typeface="Cambria Math"/>
                                            <a:ea typeface="Cambria Math" panose="02040503050406030204" pitchFamily="18" charset="0"/>
                                          </a:rPr>
                                        </m:ctrlPr>
                                      </m:sPrePr>
                                      <m:sub>
                                        <m:r>
                                          <a:rPr lang="en-US" sz="2800" b="1" i="0">
                                            <a:solidFill>
                                              <a:srgbClr val="FF0000"/>
                                            </a:solidFill>
                                            <a:latin typeface="Cambria Math"/>
                                            <a:ea typeface="Cambria Math" panose="02040503050406030204" pitchFamily="18" charset="0"/>
                                          </a:rPr>
                                          <m:t>𝐣</m:t>
                                        </m:r>
                                      </m:sub>
                                      <m:sup>
                                        <m:r>
                                          <a:rPr lang="en-US" sz="2800" b="1" i="0">
                                            <a:solidFill>
                                              <a:srgbClr val="FF0000"/>
                                            </a:solidFill>
                                            <a:latin typeface="Cambria Math"/>
                                            <a:ea typeface="Cambria Math" panose="02040503050406030204" pitchFamily="18" charset="0"/>
                                          </a:rPr>
                                          <m:t>𝟐</m:t>
                                        </m:r>
                                      </m:sup>
                                      <m:e/>
                                    </m:sPre>
                                  </m:e>
                                </m:nary>
                              </m:e>
                            </m:mr>
                          </m:m>
                        </m:e>
                      </m:d>
                      <m:r>
                        <a:rPr lang="en-US" sz="2800" b="1" i="0" smtClean="0">
                          <a:solidFill>
                            <a:srgbClr val="FF0000"/>
                          </a:solidFill>
                          <a:latin typeface="Cambria Math"/>
                          <a:ea typeface="Cambria Math" panose="02040503050406030204" pitchFamily="18" charset="0"/>
                        </a:rPr>
                        <m:t>=</m:t>
                      </m:r>
                    </m:oMath>
                  </m:oMathPara>
                </a14:m>
                <a:endParaRPr lang="en-US" sz="2800" b="1" i="0" dirty="0" smtClean="0">
                  <a:solidFill>
                    <a:srgbClr val="FF0000"/>
                  </a:solidFill>
                  <a:latin typeface="Cambria Math"/>
                  <a:ea typeface="Cambria Math" panose="02040503050406030204" pitchFamily="18" charset="0"/>
                </a:endParaRPr>
              </a:p>
              <a:p>
                <a:r>
                  <a:rPr lang="en-US" sz="2800" b="1" dirty="0" smtClean="0">
                    <a:solidFill>
                      <a:srgbClr val="FF0000"/>
                    </a:solidFill>
                    <a:ea typeface="Cambria Math" panose="02040503050406030204" pitchFamily="18" charset="0"/>
                  </a:rPr>
                  <a:t>=</a:t>
                </a:r>
                <a14:m>
                  <m:oMath xmlns:m="http://schemas.openxmlformats.org/officeDocument/2006/math">
                    <m:r>
                      <a:rPr lang="en-US" sz="2800" b="1" i="0" smtClean="0">
                        <a:solidFill>
                          <a:srgbClr val="FF0000"/>
                        </a:solidFill>
                        <a:latin typeface="Cambria Math"/>
                        <a:ea typeface="Cambria Math" panose="02040503050406030204" pitchFamily="18" charset="0"/>
                      </a:rPr>
                      <m:t>𝐧</m:t>
                    </m:r>
                    <m:nary>
                      <m:naryPr>
                        <m:chr m:val="∑"/>
                        <m:subHide m:val="on"/>
                        <m:supHide m:val="on"/>
                        <m:ctrlPr>
                          <a:rPr lang="en-US" sz="2800" b="1" i="1">
                            <a:solidFill>
                              <a:srgbClr val="FF0000"/>
                            </a:solidFill>
                            <a:latin typeface="Cambria Math"/>
                            <a:ea typeface="Cambria Math" panose="02040503050406030204" pitchFamily="18" charset="0"/>
                          </a:rPr>
                        </m:ctrlPr>
                      </m:naryPr>
                      <m:sub/>
                      <m:sup/>
                      <m:e>
                        <m:r>
                          <a:rPr lang="en-US" sz="2800" b="1" i="0">
                            <a:solidFill>
                              <a:srgbClr val="FF0000"/>
                            </a:solidFill>
                            <a:latin typeface="Cambria Math"/>
                            <a:ea typeface="Cambria Math" panose="02040503050406030204" pitchFamily="18" charset="0"/>
                          </a:rPr>
                          <m:t>𝐱</m:t>
                        </m:r>
                        <m:sPre>
                          <m:sPrePr>
                            <m:ctrlPr>
                              <a:rPr lang="en-US" sz="2800" b="1" i="1">
                                <a:solidFill>
                                  <a:srgbClr val="FF0000"/>
                                </a:solidFill>
                                <a:latin typeface="Cambria Math"/>
                                <a:ea typeface="Cambria Math" panose="02040503050406030204" pitchFamily="18" charset="0"/>
                              </a:rPr>
                            </m:ctrlPr>
                          </m:sPrePr>
                          <m:sub>
                            <m:r>
                              <a:rPr lang="en-US" sz="2800" b="1" i="0">
                                <a:solidFill>
                                  <a:srgbClr val="FF0000"/>
                                </a:solidFill>
                                <a:latin typeface="Cambria Math"/>
                                <a:ea typeface="Cambria Math" panose="02040503050406030204" pitchFamily="18" charset="0"/>
                              </a:rPr>
                              <m:t>𝐣</m:t>
                            </m:r>
                          </m:sub>
                          <m:sup>
                            <m:r>
                              <a:rPr lang="en-US" sz="2800" b="1" i="0">
                                <a:solidFill>
                                  <a:srgbClr val="FF0000"/>
                                </a:solidFill>
                                <a:latin typeface="Cambria Math"/>
                                <a:ea typeface="Cambria Math" panose="02040503050406030204" pitchFamily="18" charset="0"/>
                              </a:rPr>
                              <m:t>𝟐</m:t>
                            </m:r>
                          </m:sup>
                          <m:e/>
                        </m:sPre>
                      </m:e>
                    </m:nary>
                    <m:r>
                      <a:rPr lang="en-US" sz="2800" b="1" i="0">
                        <a:solidFill>
                          <a:srgbClr val="FF0000"/>
                        </a:solidFill>
                        <a:latin typeface="Cambria Math" panose="02040503050406030204" pitchFamily="18" charset="0"/>
                        <a:ea typeface="Cambria Math" panose="02040503050406030204" pitchFamily="18" charset="0"/>
                      </a:rPr>
                      <m:t>−</m:t>
                    </m:r>
                    <m:sSup>
                      <m:sSupPr>
                        <m:ctrlPr>
                          <a:rPr lang="en-US" sz="2800" b="1" i="1">
                            <a:solidFill>
                              <a:srgbClr val="FF0000"/>
                            </a:solidFill>
                            <a:latin typeface="Cambria Math"/>
                            <a:ea typeface="Cambria Math" panose="02040503050406030204" pitchFamily="18" charset="0"/>
                          </a:rPr>
                        </m:ctrlPr>
                      </m:sSupPr>
                      <m:e>
                        <m:d>
                          <m:dPr>
                            <m:ctrlPr>
                              <a:rPr lang="en-US" sz="2800" b="1" i="1">
                                <a:solidFill>
                                  <a:srgbClr val="FF0000"/>
                                </a:solidFill>
                                <a:latin typeface="Cambria Math"/>
                                <a:ea typeface="Cambria Math" panose="02040503050406030204" pitchFamily="18" charset="0"/>
                              </a:rPr>
                            </m:ctrlPr>
                          </m:dPr>
                          <m:e>
                            <m:nary>
                              <m:naryPr>
                                <m:chr m:val="∑"/>
                                <m:subHide m:val="on"/>
                                <m:supHide m:val="on"/>
                                <m:ctrlPr>
                                  <a:rPr lang="en-US" sz="2800" b="1" i="1">
                                    <a:solidFill>
                                      <a:srgbClr val="FF0000"/>
                                    </a:solidFill>
                                    <a:latin typeface="Cambria Math"/>
                                    <a:ea typeface="Cambria Math" panose="02040503050406030204" pitchFamily="18" charset="0"/>
                                  </a:rPr>
                                </m:ctrlPr>
                              </m:naryPr>
                              <m:sub/>
                              <m:sup/>
                              <m:e>
                                <m:sSub>
                                  <m:sSubPr>
                                    <m:ctrlPr>
                                      <a:rPr lang="en-US" sz="2800" b="1" i="1">
                                        <a:solidFill>
                                          <a:srgbClr val="FF0000"/>
                                        </a:solidFill>
                                        <a:latin typeface="Cambria Math"/>
                                        <a:ea typeface="Cambria Math" panose="02040503050406030204" pitchFamily="18" charset="0"/>
                                      </a:rPr>
                                    </m:ctrlPr>
                                  </m:sSubPr>
                                  <m:e>
                                    <m:r>
                                      <a:rPr lang="en-US" sz="2800" b="1" i="0">
                                        <a:solidFill>
                                          <a:srgbClr val="FF0000"/>
                                        </a:solidFill>
                                        <a:latin typeface="Cambria Math" panose="02040503050406030204" pitchFamily="18" charset="0"/>
                                        <a:ea typeface="Cambria Math" panose="02040503050406030204" pitchFamily="18" charset="0"/>
                                      </a:rPr>
                                      <m:t>𝐱</m:t>
                                    </m:r>
                                  </m:e>
                                  <m:sub>
                                    <m:r>
                                      <a:rPr lang="en-US" sz="2800" b="1" i="0" smtClean="0">
                                        <a:solidFill>
                                          <a:srgbClr val="FF0000"/>
                                        </a:solidFill>
                                        <a:latin typeface="Cambria Math"/>
                                        <a:ea typeface="Cambria Math" panose="02040503050406030204" pitchFamily="18" charset="0"/>
                                      </a:rPr>
                                      <m:t>𝐣</m:t>
                                    </m:r>
                                  </m:sub>
                                </m:sSub>
                              </m:e>
                            </m:nary>
                          </m:e>
                        </m:d>
                      </m:e>
                      <m:sup>
                        <m:r>
                          <a:rPr lang="en-US" sz="2800" b="1" i="0">
                            <a:solidFill>
                              <a:srgbClr val="FF0000"/>
                            </a:solidFill>
                            <a:latin typeface="Cambria Math"/>
                            <a:ea typeface="Cambria Math" panose="02040503050406030204" pitchFamily="18" charset="0"/>
                          </a:rPr>
                          <m:t>𝟐</m:t>
                        </m:r>
                      </m:sup>
                    </m:sSup>
                    <m:r>
                      <a:rPr lang="en-US" sz="2800" b="1" i="0" smtClean="0">
                        <a:solidFill>
                          <a:srgbClr val="FF0000"/>
                        </a:solidFill>
                        <a:latin typeface="Cambria Math"/>
                        <a:ea typeface="Cambria Math" panose="02040503050406030204" pitchFamily="18" charset="0"/>
                      </a:rPr>
                      <m:t>=</m:t>
                    </m:r>
                    <m:r>
                      <a:rPr lang="en-US" sz="2800" b="1" i="0" smtClean="0">
                        <a:solidFill>
                          <a:srgbClr val="FF0000"/>
                        </a:solidFill>
                        <a:latin typeface="Cambria Math"/>
                        <a:ea typeface="Cambria Math" panose="02040503050406030204" pitchFamily="18" charset="0"/>
                      </a:rPr>
                      <m:t>𝐧</m:t>
                    </m:r>
                    <m:d>
                      <m:dPr>
                        <m:ctrlPr>
                          <a:rPr lang="en-US" sz="2800" b="1" i="1" smtClean="0">
                            <a:solidFill>
                              <a:srgbClr val="FF0000"/>
                            </a:solidFill>
                            <a:latin typeface="Cambria Math"/>
                            <a:ea typeface="Cambria Math" panose="02040503050406030204" pitchFamily="18" charset="0"/>
                          </a:rPr>
                        </m:ctrlPr>
                      </m:dPr>
                      <m:e>
                        <m:r>
                          <a:rPr lang="en-US" sz="2800" b="1" i="0" smtClean="0">
                            <a:solidFill>
                              <a:srgbClr val="FF0000"/>
                            </a:solidFill>
                            <a:latin typeface="Cambria Math"/>
                            <a:ea typeface="Cambria Math" panose="02040503050406030204" pitchFamily="18" charset="0"/>
                          </a:rPr>
                          <m:t>𝐧</m:t>
                        </m:r>
                        <m:r>
                          <a:rPr lang="en-US" sz="2800" b="1" i="0" smtClean="0">
                            <a:solidFill>
                              <a:srgbClr val="FF0000"/>
                            </a:solidFill>
                            <a:latin typeface="Cambria Math"/>
                            <a:ea typeface="Cambria Math" panose="02040503050406030204" pitchFamily="18" charset="0"/>
                          </a:rPr>
                          <m:t>−</m:t>
                        </m:r>
                        <m:r>
                          <a:rPr lang="en-US" sz="2800" b="1" i="0" smtClean="0">
                            <a:solidFill>
                              <a:srgbClr val="FF0000"/>
                            </a:solidFill>
                            <a:latin typeface="Cambria Math"/>
                            <a:ea typeface="Cambria Math" panose="02040503050406030204" pitchFamily="18" charset="0"/>
                          </a:rPr>
                          <m:t>𝟏</m:t>
                        </m:r>
                      </m:e>
                    </m:d>
                    <m:r>
                      <a:rPr lang="en-US" sz="2800" b="1" i="0">
                        <a:solidFill>
                          <a:srgbClr val="FF0000"/>
                        </a:solidFill>
                        <a:latin typeface="Cambria Math"/>
                        <a:ea typeface="Cambria Math" panose="02040503050406030204" pitchFamily="18" charset="0"/>
                      </a:rPr>
                      <m:t>𝐬</m:t>
                    </m:r>
                    <m:sPre>
                      <m:sPrePr>
                        <m:ctrlPr>
                          <a:rPr lang="en-US" sz="2800" b="1" i="1">
                            <a:solidFill>
                              <a:srgbClr val="FF0000"/>
                            </a:solidFill>
                            <a:latin typeface="Cambria Math"/>
                            <a:ea typeface="Cambria Math" panose="02040503050406030204" pitchFamily="18" charset="0"/>
                          </a:rPr>
                        </m:ctrlPr>
                      </m:sPrePr>
                      <m:sub>
                        <m:r>
                          <a:rPr lang="en-US" sz="2800" b="1" i="0">
                            <a:solidFill>
                              <a:srgbClr val="FF0000"/>
                            </a:solidFill>
                            <a:latin typeface="Cambria Math"/>
                            <a:ea typeface="Cambria Math" panose="02040503050406030204" pitchFamily="18" charset="0"/>
                          </a:rPr>
                          <m:t>𝐱</m:t>
                        </m:r>
                      </m:sub>
                      <m:sup>
                        <m:r>
                          <a:rPr lang="en-US" sz="2800" b="1" i="0">
                            <a:solidFill>
                              <a:srgbClr val="FF0000"/>
                            </a:solidFill>
                            <a:latin typeface="Cambria Math"/>
                            <a:ea typeface="Cambria Math" panose="02040503050406030204" pitchFamily="18" charset="0"/>
                          </a:rPr>
                          <m:t>𝟐</m:t>
                        </m:r>
                      </m:sup>
                      <m:e/>
                    </m:sPre>
                    <m:r>
                      <a:rPr lang="en-US" sz="2800" b="1" i="0" smtClean="0">
                        <a:solidFill>
                          <a:srgbClr val="FF0000"/>
                        </a:solidFill>
                        <a:latin typeface="Cambria Math"/>
                        <a:ea typeface="Cambria Math" panose="02040503050406030204" pitchFamily="18" charset="0"/>
                      </a:rPr>
                      <m:t>=</m:t>
                    </m:r>
                    <m:r>
                      <a:rPr lang="en-US" sz="2800" b="1" i="0" smtClean="0">
                        <a:solidFill>
                          <a:srgbClr val="FF0000"/>
                        </a:solidFill>
                        <a:latin typeface="Cambria Math"/>
                        <a:ea typeface="Cambria Math" panose="02040503050406030204" pitchFamily="18" charset="0"/>
                      </a:rPr>
                      <m:t>𝐧</m:t>
                    </m:r>
                    <m:nary>
                      <m:naryPr>
                        <m:chr m:val="∑"/>
                        <m:subHide m:val="on"/>
                        <m:supHide m:val="on"/>
                        <m:ctrlPr>
                          <a:rPr lang="en-US" sz="2800" b="1" i="1">
                            <a:solidFill>
                              <a:srgbClr val="FF0000"/>
                            </a:solidFill>
                            <a:latin typeface="Cambria Math"/>
                            <a:ea typeface="Cambria Math" panose="02040503050406030204" pitchFamily="18" charset="0"/>
                          </a:rPr>
                        </m:ctrlPr>
                      </m:naryPr>
                      <m:sub/>
                      <m:sup/>
                      <m:e>
                        <m:sSup>
                          <m:sSupPr>
                            <m:ctrlPr>
                              <a:rPr lang="en-US" sz="2800" b="1" i="1">
                                <a:solidFill>
                                  <a:srgbClr val="FF0000"/>
                                </a:solidFill>
                                <a:latin typeface="Cambria Math"/>
                                <a:ea typeface="Cambria Math" panose="02040503050406030204" pitchFamily="18" charset="0"/>
                              </a:rPr>
                            </m:ctrlPr>
                          </m:sSupPr>
                          <m:e>
                            <m:r>
                              <a:rPr lang="en-US" sz="2800" b="1" i="0">
                                <a:solidFill>
                                  <a:srgbClr val="FF0000"/>
                                </a:solidFill>
                                <a:latin typeface="Cambria Math" panose="02040503050406030204" pitchFamily="18" charset="0"/>
                                <a:ea typeface="Cambria Math" panose="02040503050406030204" pitchFamily="18" charset="0"/>
                              </a:rPr>
                              <m:t>(</m:t>
                            </m:r>
                            <m:sSub>
                              <m:sSubPr>
                                <m:ctrlPr>
                                  <a:rPr lang="en-US" sz="2800" b="1" i="1">
                                    <a:solidFill>
                                      <a:srgbClr val="FF0000"/>
                                    </a:solidFill>
                                    <a:latin typeface="Cambria Math"/>
                                    <a:ea typeface="Cambria Math" panose="02040503050406030204" pitchFamily="18" charset="0"/>
                                  </a:rPr>
                                </m:ctrlPr>
                              </m:sSubPr>
                              <m:e>
                                <m:r>
                                  <a:rPr lang="en-US" sz="2800" b="1" i="0">
                                    <a:solidFill>
                                      <a:srgbClr val="FF0000"/>
                                    </a:solidFill>
                                    <a:latin typeface="Cambria Math" panose="02040503050406030204" pitchFamily="18" charset="0"/>
                                    <a:ea typeface="Cambria Math" panose="02040503050406030204" pitchFamily="18" charset="0"/>
                                  </a:rPr>
                                  <m:t>𝐱</m:t>
                                </m:r>
                              </m:e>
                              <m:sub>
                                <m:r>
                                  <a:rPr lang="en-US" sz="2800" b="1" i="0">
                                    <a:solidFill>
                                      <a:srgbClr val="FF0000"/>
                                    </a:solidFill>
                                    <a:latin typeface="Cambria Math" panose="02040503050406030204" pitchFamily="18" charset="0"/>
                                    <a:ea typeface="Cambria Math" panose="02040503050406030204" pitchFamily="18" charset="0"/>
                                  </a:rPr>
                                  <m:t>𝐣</m:t>
                                </m:r>
                              </m:sub>
                            </m:sSub>
                            <m:r>
                              <a:rPr lang="en-US" sz="2800" b="1" i="0">
                                <a:solidFill>
                                  <a:srgbClr val="FF0000"/>
                                </a:solidFill>
                                <a:latin typeface="Cambria Math" panose="02040503050406030204" pitchFamily="18" charset="0"/>
                                <a:ea typeface="Cambria Math" panose="02040503050406030204" pitchFamily="18" charset="0"/>
                              </a:rPr>
                              <m:t>−</m:t>
                            </m:r>
                            <m:acc>
                              <m:accPr>
                                <m:chr m:val="̅"/>
                                <m:ctrlPr>
                                  <a:rPr lang="en-US" sz="2800" b="1" i="1">
                                    <a:solidFill>
                                      <a:srgbClr val="FF0000"/>
                                    </a:solidFill>
                                    <a:latin typeface="Cambria Math"/>
                                    <a:ea typeface="Cambria Math" panose="02040503050406030204" pitchFamily="18" charset="0"/>
                                  </a:rPr>
                                </m:ctrlPr>
                              </m:accPr>
                              <m:e>
                                <m:r>
                                  <a:rPr lang="en-US" sz="2800" b="1" i="0">
                                    <a:solidFill>
                                      <a:srgbClr val="FF0000"/>
                                    </a:solidFill>
                                    <a:latin typeface="Cambria Math" panose="02040503050406030204" pitchFamily="18" charset="0"/>
                                    <a:ea typeface="Cambria Math" panose="02040503050406030204" pitchFamily="18" charset="0"/>
                                  </a:rPr>
                                  <m:t>𝐱</m:t>
                                </m:r>
                              </m:e>
                            </m:acc>
                            <m:r>
                              <a:rPr lang="en-US" sz="2800" b="1" i="0">
                                <a:solidFill>
                                  <a:srgbClr val="FF0000"/>
                                </a:solidFill>
                                <a:latin typeface="Cambria Math" panose="02040503050406030204" pitchFamily="18" charset="0"/>
                                <a:ea typeface="Cambria Math" panose="02040503050406030204" pitchFamily="18" charset="0"/>
                              </a:rPr>
                              <m:t>)</m:t>
                            </m:r>
                          </m:e>
                          <m:sup>
                            <m:r>
                              <a:rPr lang="en-US" sz="2800" b="1" i="0">
                                <a:solidFill>
                                  <a:srgbClr val="FF0000"/>
                                </a:solidFill>
                                <a:latin typeface="Cambria Math"/>
                                <a:ea typeface="Cambria Math" panose="02040503050406030204" pitchFamily="18" charset="0"/>
                              </a:rPr>
                              <m:t>𝟐</m:t>
                            </m:r>
                          </m:sup>
                        </m:sSup>
                      </m:e>
                    </m:nary>
                  </m:oMath>
                </a14:m>
                <a:endParaRPr lang="en-US" sz="2800" dirty="0"/>
              </a:p>
              <a:p>
                <a:endParaRPr lang="en-US" sz="2800" dirty="0" smtClean="0"/>
              </a:p>
              <a:p>
                <a:endParaRPr lang="en-US" sz="2800" dirty="0" smtClean="0"/>
              </a:p>
            </p:txBody>
          </p:sp>
        </mc:Choice>
        <mc:Fallback xmlns="">
          <p:sp>
            <p:nvSpPr>
              <p:cNvPr id="4" name="Прямоугольник 3"/>
              <p:cNvSpPr>
                <a:spLocks noRot="1" noChangeAspect="1" noMove="1" noResize="1" noEditPoints="1" noAdjustHandles="1" noChangeArrowheads="1" noChangeShapeType="1" noTextEdit="1"/>
              </p:cNvSpPr>
              <p:nvPr/>
            </p:nvSpPr>
            <p:spPr>
              <a:xfrm>
                <a:off x="0" y="402912"/>
                <a:ext cx="9144000" cy="6594819"/>
              </a:xfrm>
              <a:prstGeom prst="rect">
                <a:avLst/>
              </a:prstGeom>
              <a:blipFill rotWithShape="1">
                <a:blip r:embed="rId2"/>
                <a:stretch>
                  <a:fillRect l="-1333" t="-832" r="-1333"/>
                </a:stretch>
              </a:blipFill>
            </p:spPr>
            <p:txBody>
              <a:bodyPr/>
              <a:lstStyle/>
              <a:p>
                <a:r>
                  <a:rPr lang="ru-RU">
                    <a:noFill/>
                  </a:rPr>
                  <a:t> </a:t>
                </a:r>
              </a:p>
            </p:txBody>
          </p:sp>
        </mc:Fallback>
      </mc:AlternateContent>
      <p:sp>
        <p:nvSpPr>
          <p:cNvPr id="5" name="Title 3"/>
          <p:cNvSpPr>
            <a:spLocks noGrp="1"/>
          </p:cNvSpPr>
          <p:nvPr>
            <p:ph type="title"/>
          </p:nvPr>
        </p:nvSpPr>
        <p:spPr>
          <a:xfrm>
            <a:off x="0" y="-99392"/>
            <a:ext cx="9144000" cy="683568"/>
          </a:xfrm>
        </p:spPr>
        <p:txBody>
          <a:bodyPr>
            <a:normAutofit fontScale="90000"/>
          </a:bodyPr>
          <a:lstStyle/>
          <a:p>
            <a:r>
              <a:rPr lang="en-US" b="1" dirty="0"/>
              <a:t>Least Squares Principle</a:t>
            </a:r>
            <a:endParaRPr lang="en-GB" b="1" dirty="0"/>
          </a:p>
        </p:txBody>
      </p:sp>
    </p:spTree>
    <p:extLst>
      <p:ext uri="{BB962C8B-B14F-4D97-AF65-F5344CB8AC3E}">
        <p14:creationId xmlns:p14="http://schemas.microsoft.com/office/powerpoint/2010/main" val="154420487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p:cNvSpPr>
            <a:spLocks noGrp="1"/>
          </p:cNvSpPr>
          <p:nvPr>
            <p:ph type="sldNum" sz="quarter" idx="12"/>
          </p:nvPr>
        </p:nvSpPr>
        <p:spPr/>
        <p:txBody>
          <a:bodyPr/>
          <a:lstStyle/>
          <a:p>
            <a:fld id="{7A0D5CAB-8BF0-4EA3-BAE4-9835C852A49B}" type="slidenum">
              <a:rPr lang="en-GB" smtClean="0"/>
              <a:pPr/>
              <a:t>14</a:t>
            </a:fld>
            <a:endParaRPr lang="en-GB" dirty="0"/>
          </a:p>
        </p:txBody>
      </p:sp>
      <mc:AlternateContent xmlns:mc="http://schemas.openxmlformats.org/markup-compatibility/2006" xmlns:a14="http://schemas.microsoft.com/office/drawing/2010/main">
        <mc:Choice Requires="a14">
          <p:sp>
            <p:nvSpPr>
              <p:cNvPr id="4" name="Прямоугольник 3"/>
              <p:cNvSpPr/>
              <p:nvPr/>
            </p:nvSpPr>
            <p:spPr>
              <a:xfrm>
                <a:off x="0" y="402912"/>
                <a:ext cx="9144000" cy="3695114"/>
              </a:xfrm>
              <a:prstGeom prst="rect">
                <a:avLst/>
              </a:prstGeom>
            </p:spPr>
            <p:txBody>
              <a:bodyPr wrap="square">
                <a:spAutoFit/>
              </a:bodyPr>
              <a:lstStyle/>
              <a:p>
                <a:r>
                  <a:rPr lang="en-US" sz="2800" dirty="0" smtClean="0"/>
                  <a:t>and is not zero because of Assumption (A1). Hence the system has a unique solution. Dividing </a:t>
                </a:r>
                <a:r>
                  <a:rPr lang="en-US" sz="2800" dirty="0"/>
                  <a:t>the first equation of (10) by </a:t>
                </a:r>
                <a:r>
                  <a:rPr lang="en-US" sz="2800" b="1" dirty="0">
                    <a:solidFill>
                      <a:srgbClr val="FF0000"/>
                    </a:solidFill>
                  </a:rPr>
                  <a:t>n</a:t>
                </a:r>
                <a:r>
                  <a:rPr lang="en-US" sz="2800" i="1" dirty="0"/>
                  <a:t> </a:t>
                </a:r>
                <a:r>
                  <a:rPr lang="en-US" sz="2800" dirty="0"/>
                  <a:t>and using (6), we get </a:t>
                </a:r>
                <a14:m>
                  <m:oMath xmlns:m="http://schemas.openxmlformats.org/officeDocument/2006/math">
                    <m:sSub>
                      <m:sSubPr>
                        <m:ctrlPr>
                          <a:rPr lang="en-US" sz="2800" b="1" i="1">
                            <a:solidFill>
                              <a:srgbClr val="FF0000"/>
                            </a:solidFill>
                            <a:latin typeface="Cambria Math"/>
                            <a:ea typeface="Cambria Math" panose="02040503050406030204" pitchFamily="18" charset="0"/>
                          </a:rPr>
                        </m:ctrlPr>
                      </m:sSubPr>
                      <m:e>
                        <m:r>
                          <a:rPr lang="en-US" sz="2800" b="1">
                            <a:solidFill>
                              <a:srgbClr val="FF0000"/>
                            </a:solidFill>
                            <a:latin typeface="Cambria Math" panose="02040503050406030204" pitchFamily="18" charset="0"/>
                            <a:ea typeface="Cambria Math" panose="02040503050406030204" pitchFamily="18" charset="0"/>
                          </a:rPr>
                          <m:t>𝐤</m:t>
                        </m:r>
                      </m:e>
                      <m:sub>
                        <m:r>
                          <a:rPr lang="en-US" sz="2800" b="1">
                            <a:solidFill>
                              <a:srgbClr val="FF0000"/>
                            </a:solidFill>
                            <a:latin typeface="Cambria Math" panose="02040503050406030204" pitchFamily="18" charset="0"/>
                            <a:ea typeface="Cambria Math" panose="02040503050406030204" pitchFamily="18" charset="0"/>
                          </a:rPr>
                          <m:t>𝟎</m:t>
                        </m:r>
                      </m:sub>
                    </m:sSub>
                    <m:r>
                      <a:rPr lang="en-US" sz="2800" b="1" i="1" smtClean="0">
                        <a:solidFill>
                          <a:srgbClr val="FF0000"/>
                        </a:solidFill>
                        <a:latin typeface="Cambria Math" panose="02040503050406030204" pitchFamily="18" charset="0"/>
                        <a:ea typeface="Cambria Math" panose="02040503050406030204" pitchFamily="18" charset="0"/>
                      </a:rPr>
                      <m:t>=</m:t>
                    </m:r>
                    <m:acc>
                      <m:accPr>
                        <m:chr m:val="̅"/>
                        <m:ctrlPr>
                          <a:rPr lang="en-US" sz="2800" b="1" i="1">
                            <a:solidFill>
                              <a:srgbClr val="FF0000"/>
                            </a:solidFill>
                            <a:latin typeface="Cambria Math"/>
                            <a:ea typeface="Cambria Math" panose="02040503050406030204" pitchFamily="18" charset="0"/>
                          </a:rPr>
                        </m:ctrlPr>
                      </m:accPr>
                      <m:e>
                        <m:r>
                          <a:rPr lang="en-US" sz="2800" b="1" i="1" smtClean="0">
                            <a:solidFill>
                              <a:srgbClr val="FF0000"/>
                            </a:solidFill>
                            <a:latin typeface="Cambria Math" panose="02040503050406030204" pitchFamily="18" charset="0"/>
                            <a:ea typeface="Cambria Math" panose="02040503050406030204" pitchFamily="18" charset="0"/>
                          </a:rPr>
                          <m:t>𝒚</m:t>
                        </m:r>
                      </m:e>
                    </m:acc>
                    <m:r>
                      <a:rPr lang="en-US" sz="2800" b="1" i="1" smtClean="0">
                        <a:solidFill>
                          <a:srgbClr val="FF0000"/>
                        </a:solidFill>
                        <a:latin typeface="Cambria Math" panose="02040503050406030204" pitchFamily="18" charset="0"/>
                        <a:ea typeface="Cambria Math" panose="02040503050406030204" pitchFamily="18" charset="0"/>
                      </a:rPr>
                      <m:t>−</m:t>
                    </m:r>
                    <m:sSub>
                      <m:sSubPr>
                        <m:ctrlPr>
                          <a:rPr lang="en-US" sz="2800" b="1" i="1">
                            <a:solidFill>
                              <a:srgbClr val="FF0000"/>
                            </a:solidFill>
                            <a:latin typeface="Cambria Math"/>
                            <a:ea typeface="Cambria Math" panose="02040503050406030204" pitchFamily="18" charset="0"/>
                          </a:rPr>
                        </m:ctrlPr>
                      </m:sSubPr>
                      <m:e>
                        <m:r>
                          <a:rPr lang="en-US" sz="2800" b="1">
                            <a:solidFill>
                              <a:srgbClr val="FF0000"/>
                            </a:solidFill>
                            <a:latin typeface="Cambria Math" panose="02040503050406030204" pitchFamily="18" charset="0"/>
                            <a:ea typeface="Cambria Math" panose="02040503050406030204" pitchFamily="18" charset="0"/>
                          </a:rPr>
                          <m:t>𝐤</m:t>
                        </m:r>
                      </m:e>
                      <m:sub>
                        <m:r>
                          <a:rPr lang="en-US" sz="2800" b="1" i="1" smtClean="0">
                            <a:solidFill>
                              <a:srgbClr val="FF0000"/>
                            </a:solidFill>
                            <a:latin typeface="Cambria Math" panose="02040503050406030204" pitchFamily="18" charset="0"/>
                            <a:ea typeface="Cambria Math" panose="02040503050406030204" pitchFamily="18" charset="0"/>
                          </a:rPr>
                          <m:t>𝟏</m:t>
                        </m:r>
                      </m:sub>
                    </m:sSub>
                    <m:acc>
                      <m:accPr>
                        <m:chr m:val="̅"/>
                        <m:ctrlPr>
                          <a:rPr lang="en-US" sz="2800" b="1" i="1">
                            <a:solidFill>
                              <a:srgbClr val="FF0000"/>
                            </a:solidFill>
                            <a:latin typeface="Cambria Math"/>
                            <a:ea typeface="Cambria Math" panose="02040503050406030204" pitchFamily="18" charset="0"/>
                          </a:rPr>
                        </m:ctrlPr>
                      </m:accPr>
                      <m:e>
                        <m:r>
                          <a:rPr lang="en-US" sz="2800" b="1">
                            <a:solidFill>
                              <a:srgbClr val="FF0000"/>
                            </a:solidFill>
                            <a:latin typeface="Cambria Math" panose="02040503050406030204" pitchFamily="18" charset="0"/>
                            <a:ea typeface="Cambria Math" panose="02040503050406030204" pitchFamily="18" charset="0"/>
                          </a:rPr>
                          <m:t>𝐱</m:t>
                        </m:r>
                      </m:e>
                    </m:acc>
                  </m:oMath>
                </a14:m>
                <a:r>
                  <a:rPr lang="en-US" sz="2800" dirty="0" smtClean="0">
                    <a:latin typeface="Cambria Math" panose="02040503050406030204" pitchFamily="18" charset="0"/>
                    <a:ea typeface="Cambria Math" panose="02040503050406030204" pitchFamily="18" charset="0"/>
                  </a:rPr>
                  <a:t>.</a:t>
                </a:r>
              </a:p>
              <a:p>
                <a:r>
                  <a:rPr lang="en-US" sz="2800" dirty="0" smtClean="0"/>
                  <a:t>Together with </a:t>
                </a:r>
                <a:r>
                  <a:rPr lang="en-US" sz="2800" b="1" dirty="0">
                    <a:solidFill>
                      <a:srgbClr val="FF0000"/>
                    </a:solidFill>
                  </a:rPr>
                  <a:t>y =  k</a:t>
                </a:r>
                <a:r>
                  <a:rPr lang="en-US" sz="2800" b="1" baseline="-25000" dirty="0">
                    <a:solidFill>
                      <a:srgbClr val="FF0000"/>
                    </a:solidFill>
                  </a:rPr>
                  <a:t>0</a:t>
                </a:r>
                <a:r>
                  <a:rPr lang="en-US" sz="2800" b="1" dirty="0">
                    <a:solidFill>
                      <a:srgbClr val="FF0000"/>
                    </a:solidFill>
                  </a:rPr>
                  <a:t> + </a:t>
                </a:r>
                <a:r>
                  <a:rPr lang="en-US" sz="2800" b="1" dirty="0" smtClean="0">
                    <a:solidFill>
                      <a:srgbClr val="FF0000"/>
                    </a:solidFill>
                  </a:rPr>
                  <a:t>k</a:t>
                </a:r>
                <a:r>
                  <a:rPr lang="en-US" sz="2800" b="1" baseline="-25000" dirty="0" smtClean="0">
                    <a:solidFill>
                      <a:srgbClr val="FF0000"/>
                    </a:solidFill>
                  </a:rPr>
                  <a:t>1</a:t>
                </a:r>
                <a:r>
                  <a:rPr lang="en-US" sz="2800" b="1" dirty="0" smtClean="0">
                    <a:solidFill>
                      <a:srgbClr val="FF0000"/>
                    </a:solidFill>
                  </a:rPr>
                  <a:t>x</a:t>
                </a:r>
                <a:r>
                  <a:rPr lang="en-US" sz="2800" dirty="0" smtClean="0"/>
                  <a:t> in </a:t>
                </a:r>
                <a:r>
                  <a:rPr lang="en-US" sz="2800" dirty="0"/>
                  <a:t>(2) this gives (5). To get (7), we solve the system (10) by </a:t>
                </a:r>
                <a:r>
                  <a:rPr lang="en-US" sz="2800" dirty="0" smtClean="0"/>
                  <a:t>Cramer’s rule or </a:t>
                </a:r>
                <a:r>
                  <a:rPr lang="en-US" sz="2800" dirty="0"/>
                  <a:t>elimination, </a:t>
                </a:r>
                <a:r>
                  <a:rPr lang="en-US" sz="2800" dirty="0" smtClean="0"/>
                  <a:t>finding</a:t>
                </a:r>
              </a:p>
              <a:p>
                <a:pPr/>
                <a14:m>
                  <m:oMathPara xmlns:m="http://schemas.openxmlformats.org/officeDocument/2006/math">
                    <m:oMathParaPr>
                      <m:jc m:val="centerGroup"/>
                    </m:oMathParaPr>
                    <m:oMath xmlns:m="http://schemas.openxmlformats.org/officeDocument/2006/math">
                      <m:sSub>
                        <m:sSubPr>
                          <m:ctrlPr>
                            <a:rPr lang="en-US" sz="2800" b="1" i="1">
                              <a:solidFill>
                                <a:srgbClr val="FF0000"/>
                              </a:solidFill>
                              <a:latin typeface="Cambria Math"/>
                            </a:rPr>
                          </m:ctrlPr>
                        </m:sSubPr>
                        <m:e>
                          <m:r>
                            <a:rPr lang="en-US" sz="2800" b="1" i="0">
                              <a:solidFill>
                                <a:srgbClr val="FF0000"/>
                              </a:solidFill>
                              <a:latin typeface="Cambria Math"/>
                            </a:rPr>
                            <m:t>𝐤</m:t>
                          </m:r>
                        </m:e>
                        <m:sub>
                          <m:r>
                            <a:rPr lang="en-US" sz="2800" b="1" i="0">
                              <a:solidFill>
                                <a:srgbClr val="FF0000"/>
                              </a:solidFill>
                              <a:latin typeface="Cambria Math"/>
                            </a:rPr>
                            <m:t>𝟏</m:t>
                          </m:r>
                        </m:sub>
                      </m:sSub>
                      <m:r>
                        <a:rPr lang="en-US" sz="2800" b="1" i="0" smtClean="0">
                          <a:solidFill>
                            <a:srgbClr val="FF0000"/>
                          </a:solidFill>
                          <a:latin typeface="Cambria Math"/>
                        </a:rPr>
                        <m:t>=</m:t>
                      </m:r>
                      <m:f>
                        <m:fPr>
                          <m:ctrlPr>
                            <a:rPr lang="en-US" sz="2800" b="1" i="1" smtClean="0">
                              <a:solidFill>
                                <a:srgbClr val="FF0000"/>
                              </a:solidFill>
                              <a:latin typeface="Cambria Math"/>
                            </a:rPr>
                          </m:ctrlPr>
                        </m:fPr>
                        <m:num>
                          <m:r>
                            <a:rPr lang="en-US" sz="2800" b="1" i="0" smtClean="0">
                              <a:solidFill>
                                <a:srgbClr val="FF0000"/>
                              </a:solidFill>
                              <a:latin typeface="Cambria Math"/>
                            </a:rPr>
                            <m:t>𝐧</m:t>
                          </m:r>
                          <m:nary>
                            <m:naryPr>
                              <m:chr m:val="∑"/>
                              <m:subHide m:val="on"/>
                              <m:supHide m:val="on"/>
                              <m:ctrlPr>
                                <a:rPr lang="en-US" sz="2800" b="1" i="1">
                                  <a:solidFill>
                                    <a:srgbClr val="FF0000"/>
                                  </a:solidFill>
                                  <a:latin typeface="Cambria Math"/>
                                </a:rPr>
                              </m:ctrlPr>
                            </m:naryPr>
                            <m:sub/>
                            <m:sup/>
                            <m:e>
                              <m:sSub>
                                <m:sSubPr>
                                  <m:ctrlPr>
                                    <a:rPr lang="en-US" sz="2800" b="1" i="1">
                                      <a:solidFill>
                                        <a:srgbClr val="FF0000"/>
                                      </a:solidFill>
                                      <a:latin typeface="Cambria Math"/>
                                    </a:rPr>
                                  </m:ctrlPr>
                                </m:sSubPr>
                                <m:e>
                                  <m:r>
                                    <a:rPr lang="en-US" sz="2800" b="1" i="0">
                                      <a:solidFill>
                                        <a:srgbClr val="FF0000"/>
                                      </a:solidFill>
                                      <a:latin typeface="Cambria Math"/>
                                    </a:rPr>
                                    <m:t>𝐱</m:t>
                                  </m:r>
                                </m:e>
                                <m:sub>
                                  <m:r>
                                    <a:rPr lang="en-US" sz="2800" b="1" i="0">
                                      <a:solidFill>
                                        <a:srgbClr val="FF0000"/>
                                      </a:solidFill>
                                      <a:latin typeface="Cambria Math"/>
                                    </a:rPr>
                                    <m:t>𝐣</m:t>
                                  </m:r>
                                </m:sub>
                              </m:sSub>
                              <m:sSub>
                                <m:sSubPr>
                                  <m:ctrlPr>
                                    <a:rPr lang="en-US" sz="2800" b="1" i="1">
                                      <a:solidFill>
                                        <a:srgbClr val="FF0000"/>
                                      </a:solidFill>
                                      <a:latin typeface="Cambria Math"/>
                                    </a:rPr>
                                  </m:ctrlPr>
                                </m:sSubPr>
                                <m:e>
                                  <m:r>
                                    <a:rPr lang="en-US" sz="2800" b="1" i="0">
                                      <a:solidFill>
                                        <a:srgbClr val="FF0000"/>
                                      </a:solidFill>
                                      <a:latin typeface="Cambria Math"/>
                                    </a:rPr>
                                    <m:t>𝐲</m:t>
                                  </m:r>
                                </m:e>
                                <m:sub>
                                  <m:r>
                                    <a:rPr lang="en-US" sz="2800" b="1" i="0">
                                      <a:solidFill>
                                        <a:srgbClr val="FF0000"/>
                                      </a:solidFill>
                                      <a:latin typeface="Cambria Math"/>
                                    </a:rPr>
                                    <m:t>𝐣</m:t>
                                  </m:r>
                                </m:sub>
                              </m:sSub>
                            </m:e>
                          </m:nary>
                          <m:r>
                            <a:rPr lang="en-US" sz="2800" b="1" i="0" smtClean="0">
                              <a:solidFill>
                                <a:srgbClr val="FF0000"/>
                              </a:solidFill>
                              <a:latin typeface="Cambria Math"/>
                            </a:rPr>
                            <m:t>−</m:t>
                          </m:r>
                          <m:nary>
                            <m:naryPr>
                              <m:chr m:val="∑"/>
                              <m:subHide m:val="on"/>
                              <m:supHide m:val="on"/>
                              <m:ctrlPr>
                                <a:rPr lang="en-US" sz="2800" b="1" i="1">
                                  <a:solidFill>
                                    <a:srgbClr val="FF0000"/>
                                  </a:solidFill>
                                  <a:latin typeface="Cambria Math"/>
                                </a:rPr>
                              </m:ctrlPr>
                            </m:naryPr>
                            <m:sub/>
                            <m:sup/>
                            <m:e>
                              <m:sSub>
                                <m:sSubPr>
                                  <m:ctrlPr>
                                    <a:rPr lang="en-US" sz="2800" b="1" i="1">
                                      <a:solidFill>
                                        <a:srgbClr val="FF0000"/>
                                      </a:solidFill>
                                      <a:latin typeface="Cambria Math"/>
                                    </a:rPr>
                                  </m:ctrlPr>
                                </m:sSubPr>
                                <m:e>
                                  <m:r>
                                    <a:rPr lang="en-US" sz="2800" b="1" i="0">
                                      <a:solidFill>
                                        <a:srgbClr val="FF0000"/>
                                      </a:solidFill>
                                      <a:latin typeface="Cambria Math"/>
                                    </a:rPr>
                                    <m:t>𝐱</m:t>
                                  </m:r>
                                </m:e>
                                <m:sub>
                                  <m:r>
                                    <a:rPr lang="en-US" sz="2800" b="1" i="0">
                                      <a:solidFill>
                                        <a:srgbClr val="FF0000"/>
                                      </a:solidFill>
                                      <a:latin typeface="Cambria Math"/>
                                    </a:rPr>
                                    <m:t>𝐣</m:t>
                                  </m:r>
                                </m:sub>
                              </m:sSub>
                            </m:e>
                          </m:nary>
                          <m:nary>
                            <m:naryPr>
                              <m:chr m:val="∑"/>
                              <m:subHide m:val="on"/>
                              <m:supHide m:val="on"/>
                              <m:ctrlPr>
                                <a:rPr lang="en-US" sz="2800" b="1" i="1">
                                  <a:solidFill>
                                    <a:srgbClr val="FF0000"/>
                                  </a:solidFill>
                                  <a:latin typeface="Cambria Math"/>
                                </a:rPr>
                              </m:ctrlPr>
                            </m:naryPr>
                            <m:sub/>
                            <m:sup/>
                            <m:e>
                              <m:sSub>
                                <m:sSubPr>
                                  <m:ctrlPr>
                                    <a:rPr lang="en-US" sz="2800" b="1" i="1">
                                      <a:solidFill>
                                        <a:srgbClr val="FF0000"/>
                                      </a:solidFill>
                                      <a:latin typeface="Cambria Math"/>
                                    </a:rPr>
                                  </m:ctrlPr>
                                </m:sSubPr>
                                <m:e>
                                  <m:r>
                                    <a:rPr lang="en-US" sz="2800" b="1" i="0">
                                      <a:solidFill>
                                        <a:srgbClr val="FF0000"/>
                                      </a:solidFill>
                                      <a:latin typeface="Cambria Math"/>
                                    </a:rPr>
                                    <m:t>𝐲</m:t>
                                  </m:r>
                                </m:e>
                                <m:sub>
                                  <m:r>
                                    <a:rPr lang="en-US" sz="2800" b="1" i="0">
                                      <a:solidFill>
                                        <a:srgbClr val="FF0000"/>
                                      </a:solidFill>
                                      <a:latin typeface="Cambria Math"/>
                                    </a:rPr>
                                    <m:t>𝐣</m:t>
                                  </m:r>
                                </m:sub>
                              </m:sSub>
                            </m:e>
                          </m:nary>
                        </m:num>
                        <m:den>
                          <m:r>
                            <a:rPr lang="en-US" sz="2800" b="1" i="0" smtClean="0">
                              <a:solidFill>
                                <a:srgbClr val="FF0000"/>
                              </a:solidFill>
                              <a:latin typeface="Cambria Math"/>
                            </a:rPr>
                            <m:t>𝐧</m:t>
                          </m:r>
                          <m:r>
                            <a:rPr lang="en-US" sz="2800" b="1" i="0" smtClean="0">
                              <a:solidFill>
                                <a:srgbClr val="FF0000"/>
                              </a:solidFill>
                              <a:latin typeface="Cambria Math"/>
                            </a:rPr>
                            <m:t>(</m:t>
                          </m:r>
                          <m:r>
                            <a:rPr lang="en-US" sz="2800" b="1" i="0" smtClean="0">
                              <a:solidFill>
                                <a:srgbClr val="FF0000"/>
                              </a:solidFill>
                              <a:latin typeface="Cambria Math"/>
                            </a:rPr>
                            <m:t>𝐧</m:t>
                          </m:r>
                          <m:r>
                            <a:rPr lang="en-US" sz="2800" b="1" i="0" smtClean="0">
                              <a:solidFill>
                                <a:srgbClr val="FF0000"/>
                              </a:solidFill>
                              <a:latin typeface="Cambria Math"/>
                            </a:rPr>
                            <m:t>−</m:t>
                          </m:r>
                          <m:r>
                            <a:rPr lang="en-US" sz="2800" b="1" i="0" smtClean="0">
                              <a:solidFill>
                                <a:srgbClr val="FF0000"/>
                              </a:solidFill>
                              <a:latin typeface="Cambria Math"/>
                            </a:rPr>
                            <m:t>𝟏</m:t>
                          </m:r>
                          <m:r>
                            <a:rPr lang="en-US" sz="2800" b="1" i="0" smtClean="0">
                              <a:solidFill>
                                <a:srgbClr val="FF0000"/>
                              </a:solidFill>
                              <a:latin typeface="Cambria Math"/>
                            </a:rPr>
                            <m:t>)</m:t>
                          </m:r>
                          <m:r>
                            <a:rPr lang="en-US" sz="2800" b="1" i="0">
                              <a:solidFill>
                                <a:srgbClr val="FF0000"/>
                              </a:solidFill>
                              <a:latin typeface="Cambria Math"/>
                              <a:ea typeface="Cambria Math" panose="02040503050406030204" pitchFamily="18" charset="0"/>
                            </a:rPr>
                            <m:t>𝐬</m:t>
                          </m:r>
                          <m:sPre>
                            <m:sPrePr>
                              <m:ctrlPr>
                                <a:rPr lang="en-US" sz="2800" b="1" i="1">
                                  <a:solidFill>
                                    <a:srgbClr val="FF0000"/>
                                  </a:solidFill>
                                  <a:latin typeface="Cambria Math"/>
                                  <a:ea typeface="Cambria Math" panose="02040503050406030204" pitchFamily="18" charset="0"/>
                                </a:rPr>
                              </m:ctrlPr>
                            </m:sPrePr>
                            <m:sub>
                              <m:r>
                                <a:rPr lang="en-US" sz="2800" b="1" i="0">
                                  <a:solidFill>
                                    <a:srgbClr val="FF0000"/>
                                  </a:solidFill>
                                  <a:latin typeface="Cambria Math"/>
                                  <a:ea typeface="Cambria Math" panose="02040503050406030204" pitchFamily="18" charset="0"/>
                                </a:rPr>
                                <m:t>𝐱</m:t>
                              </m:r>
                            </m:sub>
                            <m:sup>
                              <m:r>
                                <a:rPr lang="en-US" sz="2800" b="1" i="0">
                                  <a:solidFill>
                                    <a:srgbClr val="FF0000"/>
                                  </a:solidFill>
                                  <a:latin typeface="Cambria Math"/>
                                  <a:ea typeface="Cambria Math" panose="02040503050406030204" pitchFamily="18" charset="0"/>
                                </a:rPr>
                                <m:t>𝟐</m:t>
                              </m:r>
                            </m:sup>
                            <m:e/>
                          </m:sPre>
                        </m:den>
                      </m:f>
                      <m:r>
                        <a:rPr lang="en-US" sz="2800" b="1" i="0" smtClean="0">
                          <a:solidFill>
                            <a:srgbClr val="FF0000"/>
                          </a:solidFill>
                          <a:latin typeface="Cambria Math"/>
                        </a:rPr>
                        <m:t>.</m:t>
                      </m:r>
                    </m:oMath>
                  </m:oMathPara>
                </a14:m>
                <a:endParaRPr lang="en-US" sz="2800" dirty="0" smtClean="0"/>
              </a:p>
              <a:p>
                <a:r>
                  <a:rPr lang="en-US" sz="2800" dirty="0"/>
                  <a:t>This gives (7)–(9) and completes the derivation. </a:t>
                </a:r>
                <a:endParaRPr lang="en-US" sz="2800" dirty="0" smtClean="0"/>
              </a:p>
            </p:txBody>
          </p:sp>
        </mc:Choice>
        <mc:Fallback xmlns="">
          <p:sp>
            <p:nvSpPr>
              <p:cNvPr id="4" name="Прямоугольник 3"/>
              <p:cNvSpPr>
                <a:spLocks noRot="1" noChangeAspect="1" noMove="1" noResize="1" noEditPoints="1" noAdjustHandles="1" noChangeArrowheads="1" noChangeShapeType="1" noTextEdit="1"/>
              </p:cNvSpPr>
              <p:nvPr/>
            </p:nvSpPr>
            <p:spPr>
              <a:xfrm>
                <a:off x="0" y="402912"/>
                <a:ext cx="9144000" cy="3695114"/>
              </a:xfrm>
              <a:prstGeom prst="rect">
                <a:avLst/>
              </a:prstGeom>
              <a:blipFill rotWithShape="1">
                <a:blip r:embed="rId2"/>
                <a:stretch>
                  <a:fillRect l="-1333" t="-1485" b="-3795"/>
                </a:stretch>
              </a:blipFill>
            </p:spPr>
            <p:txBody>
              <a:bodyPr/>
              <a:lstStyle/>
              <a:p>
                <a:r>
                  <a:rPr lang="ru-RU">
                    <a:noFill/>
                  </a:rPr>
                  <a:t> </a:t>
                </a:r>
              </a:p>
            </p:txBody>
          </p:sp>
        </mc:Fallback>
      </mc:AlternateContent>
      <p:sp>
        <p:nvSpPr>
          <p:cNvPr id="5" name="Title 3"/>
          <p:cNvSpPr>
            <a:spLocks noGrp="1"/>
          </p:cNvSpPr>
          <p:nvPr>
            <p:ph type="title"/>
          </p:nvPr>
        </p:nvSpPr>
        <p:spPr>
          <a:xfrm>
            <a:off x="0" y="-99392"/>
            <a:ext cx="9144000" cy="683568"/>
          </a:xfrm>
        </p:spPr>
        <p:txBody>
          <a:bodyPr>
            <a:normAutofit fontScale="90000"/>
          </a:bodyPr>
          <a:lstStyle/>
          <a:p>
            <a:r>
              <a:rPr lang="en-US" b="1" dirty="0"/>
              <a:t>Least Squares Principle</a:t>
            </a:r>
            <a:endParaRPr lang="en-GB" b="1" dirty="0"/>
          </a:p>
        </p:txBody>
      </p:sp>
    </p:spTree>
    <p:extLst>
      <p:ext uri="{BB962C8B-B14F-4D97-AF65-F5344CB8AC3E}">
        <p14:creationId xmlns:p14="http://schemas.microsoft.com/office/powerpoint/2010/main" val="97092688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p:cNvSpPr>
            <a:spLocks noGrp="1"/>
          </p:cNvSpPr>
          <p:nvPr>
            <p:ph type="sldNum" sz="quarter" idx="12"/>
          </p:nvPr>
        </p:nvSpPr>
        <p:spPr/>
        <p:txBody>
          <a:bodyPr/>
          <a:lstStyle/>
          <a:p>
            <a:fld id="{7A0D5CAB-8BF0-4EA3-BAE4-9835C852A49B}" type="slidenum">
              <a:rPr lang="en-GB" smtClean="0"/>
              <a:pPr/>
              <a:t>15</a:t>
            </a:fld>
            <a:endParaRPr lang="en-GB" dirty="0"/>
          </a:p>
        </p:txBody>
      </p:sp>
      <p:sp>
        <p:nvSpPr>
          <p:cNvPr id="4" name="Прямоугольник 3"/>
          <p:cNvSpPr/>
          <p:nvPr/>
        </p:nvSpPr>
        <p:spPr>
          <a:xfrm>
            <a:off x="0" y="402912"/>
            <a:ext cx="9144000" cy="5693866"/>
          </a:xfrm>
          <a:prstGeom prst="rect">
            <a:avLst/>
          </a:prstGeom>
        </p:spPr>
        <p:txBody>
          <a:bodyPr wrap="square">
            <a:spAutoFit/>
          </a:bodyPr>
          <a:lstStyle/>
          <a:p>
            <a:r>
              <a:rPr lang="en-US" sz="2800" dirty="0"/>
              <a:t>If we want to get confidence intervals, we have to make assumptions about the distribution of </a:t>
            </a:r>
            <a:r>
              <a:rPr lang="en-US" sz="2800" b="1" dirty="0">
                <a:solidFill>
                  <a:srgbClr val="FF0000"/>
                </a:solidFill>
              </a:rPr>
              <a:t>Y </a:t>
            </a:r>
            <a:r>
              <a:rPr lang="en-US" sz="2800" dirty="0"/>
              <a:t>(which we have not made so far; least squares is a “geometric principle,” nowhere involving probabilities!). We assume normality and independence in sampling:</a:t>
            </a:r>
          </a:p>
          <a:p>
            <a:r>
              <a:rPr lang="en-US" sz="2800" b="1" dirty="0"/>
              <a:t>Assumption (A2)</a:t>
            </a:r>
          </a:p>
          <a:p>
            <a:r>
              <a:rPr lang="en-US" sz="2800" dirty="0"/>
              <a:t>For each fixed </a:t>
            </a:r>
            <a:r>
              <a:rPr lang="en-US" sz="2800" b="1" dirty="0">
                <a:solidFill>
                  <a:srgbClr val="FF0000"/>
                </a:solidFill>
              </a:rPr>
              <a:t>x</a:t>
            </a:r>
            <a:r>
              <a:rPr lang="en-US" sz="2800" dirty="0"/>
              <a:t> the random variable </a:t>
            </a:r>
            <a:r>
              <a:rPr lang="en-US" sz="2800" b="1" dirty="0">
                <a:solidFill>
                  <a:srgbClr val="FF0000"/>
                </a:solidFill>
              </a:rPr>
              <a:t>Y</a:t>
            </a:r>
            <a:r>
              <a:rPr lang="en-US" sz="2800" dirty="0"/>
              <a:t> is normal with mean (1), that </a:t>
            </a:r>
            <a:r>
              <a:rPr lang="en-US" sz="2800" dirty="0" smtClean="0"/>
              <a:t>is,</a:t>
            </a:r>
          </a:p>
          <a:p>
            <a:pPr algn="r"/>
            <a:r>
              <a:rPr lang="el-GR" sz="2800" b="1" dirty="0">
                <a:solidFill>
                  <a:srgbClr val="FF0000"/>
                </a:solidFill>
              </a:rPr>
              <a:t>μ</a:t>
            </a:r>
            <a:r>
              <a:rPr lang="en-US" sz="2800" b="1" dirty="0">
                <a:solidFill>
                  <a:srgbClr val="FF0000"/>
                </a:solidFill>
              </a:rPr>
              <a:t>(x) = k</a:t>
            </a:r>
            <a:r>
              <a:rPr lang="en-US" sz="2800" b="1" baseline="-25000" dirty="0">
                <a:solidFill>
                  <a:srgbClr val="FF0000"/>
                </a:solidFill>
              </a:rPr>
              <a:t>0</a:t>
            </a:r>
            <a:r>
              <a:rPr lang="en-US" sz="2800" b="1" dirty="0">
                <a:solidFill>
                  <a:srgbClr val="FF0000"/>
                </a:solidFill>
              </a:rPr>
              <a:t> + k</a:t>
            </a:r>
            <a:r>
              <a:rPr lang="en-US" sz="2800" b="1" baseline="-25000" dirty="0">
                <a:solidFill>
                  <a:srgbClr val="FF0000"/>
                </a:solidFill>
              </a:rPr>
              <a:t>1</a:t>
            </a:r>
            <a:r>
              <a:rPr lang="en-US" sz="2800" b="1" dirty="0">
                <a:solidFill>
                  <a:srgbClr val="FF0000"/>
                </a:solidFill>
              </a:rPr>
              <a:t>x</a:t>
            </a:r>
            <a:r>
              <a:rPr lang="en-US" sz="2800" b="1" dirty="0" smtClean="0">
                <a:solidFill>
                  <a:srgbClr val="FF0000"/>
                </a:solidFill>
              </a:rPr>
              <a:t>.</a:t>
            </a:r>
            <a:r>
              <a:rPr lang="en-US" sz="2800" dirty="0"/>
              <a:t> </a:t>
            </a:r>
            <a:r>
              <a:rPr lang="en-US" sz="2800" dirty="0" smtClean="0"/>
              <a:t>                                </a:t>
            </a:r>
            <a:r>
              <a:rPr lang="en-US" sz="2800" i="1" dirty="0" smtClean="0"/>
              <a:t>(12)</a:t>
            </a:r>
          </a:p>
          <a:p>
            <a:r>
              <a:rPr lang="en-US" sz="2800" dirty="0" smtClean="0"/>
              <a:t>and </a:t>
            </a:r>
            <a:r>
              <a:rPr lang="en-US" sz="2800" dirty="0"/>
              <a:t>variance </a:t>
            </a:r>
            <a:r>
              <a:rPr lang="el-GR" sz="2800" b="1" dirty="0" smtClean="0">
                <a:solidFill>
                  <a:srgbClr val="FF0000"/>
                </a:solidFill>
              </a:rPr>
              <a:t>σ</a:t>
            </a:r>
            <a:r>
              <a:rPr lang="en-US" sz="2800" b="1" baseline="30000" dirty="0" smtClean="0">
                <a:solidFill>
                  <a:srgbClr val="FF0000"/>
                </a:solidFill>
              </a:rPr>
              <a:t>2</a:t>
            </a:r>
            <a:r>
              <a:rPr lang="en-US" sz="2800" dirty="0" smtClean="0"/>
              <a:t> independent </a:t>
            </a:r>
            <a:r>
              <a:rPr lang="en-US" sz="2800" dirty="0"/>
              <a:t>of </a:t>
            </a:r>
            <a:r>
              <a:rPr lang="en-US" sz="2800" b="1" dirty="0">
                <a:solidFill>
                  <a:srgbClr val="FF0000"/>
                </a:solidFill>
              </a:rPr>
              <a:t>x</a:t>
            </a:r>
            <a:r>
              <a:rPr lang="en-US" sz="2800" dirty="0"/>
              <a:t>.</a:t>
            </a:r>
          </a:p>
          <a:p>
            <a:r>
              <a:rPr lang="en-US" sz="2800" b="1" dirty="0"/>
              <a:t>Assumption (A3)</a:t>
            </a:r>
          </a:p>
          <a:p>
            <a:r>
              <a:rPr lang="en-US" sz="2800" dirty="0"/>
              <a:t>The </a:t>
            </a:r>
            <a:r>
              <a:rPr lang="en-US" sz="2800" b="1" dirty="0">
                <a:solidFill>
                  <a:srgbClr val="FF0000"/>
                </a:solidFill>
              </a:rPr>
              <a:t>n</a:t>
            </a:r>
            <a:r>
              <a:rPr lang="en-US" sz="2800" dirty="0"/>
              <a:t> performances of the experiment by which we obtain a </a:t>
            </a:r>
            <a:r>
              <a:rPr lang="en-US" sz="2800" dirty="0" smtClean="0"/>
              <a:t>sample </a:t>
            </a:r>
            <a:r>
              <a:rPr lang="en-US" sz="2800" b="1" dirty="0">
                <a:solidFill>
                  <a:srgbClr val="FF0000"/>
                </a:solidFill>
              </a:rPr>
              <a:t>(x</a:t>
            </a:r>
            <a:r>
              <a:rPr lang="en-US" sz="2800" b="1" baseline="-25000" dirty="0">
                <a:solidFill>
                  <a:srgbClr val="FF0000"/>
                </a:solidFill>
              </a:rPr>
              <a:t>1</a:t>
            </a:r>
            <a:r>
              <a:rPr lang="en-US" sz="2800" b="1" dirty="0">
                <a:solidFill>
                  <a:srgbClr val="FF0000"/>
                </a:solidFill>
              </a:rPr>
              <a:t>, y</a:t>
            </a:r>
            <a:r>
              <a:rPr lang="en-US" sz="2800" b="1" baseline="-25000" dirty="0">
                <a:solidFill>
                  <a:srgbClr val="FF0000"/>
                </a:solidFill>
              </a:rPr>
              <a:t>1</a:t>
            </a:r>
            <a:r>
              <a:rPr lang="en-US" sz="2800" b="1" dirty="0">
                <a:solidFill>
                  <a:srgbClr val="FF0000"/>
                </a:solidFill>
              </a:rPr>
              <a:t>)</a:t>
            </a:r>
            <a:r>
              <a:rPr lang="en-US" sz="2800" dirty="0"/>
              <a:t>, </a:t>
            </a:r>
            <a:r>
              <a:rPr lang="en-US" sz="2800" b="1" dirty="0">
                <a:solidFill>
                  <a:srgbClr val="FF0000"/>
                </a:solidFill>
              </a:rPr>
              <a:t>(x</a:t>
            </a:r>
            <a:r>
              <a:rPr lang="en-US" sz="2800" b="1" baseline="-25000" dirty="0">
                <a:solidFill>
                  <a:srgbClr val="FF0000"/>
                </a:solidFill>
              </a:rPr>
              <a:t>2</a:t>
            </a:r>
            <a:r>
              <a:rPr lang="en-US" sz="2800" b="1" dirty="0">
                <a:solidFill>
                  <a:srgbClr val="FF0000"/>
                </a:solidFill>
              </a:rPr>
              <a:t>, y</a:t>
            </a:r>
            <a:r>
              <a:rPr lang="en-US" sz="2800" b="1" baseline="-25000" dirty="0">
                <a:solidFill>
                  <a:srgbClr val="FF0000"/>
                </a:solidFill>
              </a:rPr>
              <a:t>2</a:t>
            </a:r>
            <a:r>
              <a:rPr lang="en-US" sz="2800" b="1" dirty="0">
                <a:solidFill>
                  <a:srgbClr val="FF0000"/>
                </a:solidFill>
              </a:rPr>
              <a:t>)</a:t>
            </a:r>
            <a:r>
              <a:rPr lang="en-US" sz="2800" dirty="0"/>
              <a:t>, …, </a:t>
            </a:r>
            <a:r>
              <a:rPr lang="en-US" sz="2800" b="1" dirty="0">
                <a:solidFill>
                  <a:srgbClr val="FF0000"/>
                </a:solidFill>
              </a:rPr>
              <a:t>(</a:t>
            </a:r>
            <a:r>
              <a:rPr lang="en-US" sz="2800" b="1" dirty="0" err="1">
                <a:solidFill>
                  <a:srgbClr val="FF0000"/>
                </a:solidFill>
              </a:rPr>
              <a:t>x</a:t>
            </a:r>
            <a:r>
              <a:rPr lang="en-US" sz="2800" b="1" baseline="-25000" dirty="0" err="1">
                <a:solidFill>
                  <a:srgbClr val="FF0000"/>
                </a:solidFill>
              </a:rPr>
              <a:t>n</a:t>
            </a:r>
            <a:r>
              <a:rPr lang="en-US" sz="2800" b="1" dirty="0">
                <a:solidFill>
                  <a:srgbClr val="FF0000"/>
                </a:solidFill>
              </a:rPr>
              <a:t>, </a:t>
            </a:r>
            <a:r>
              <a:rPr lang="en-US" sz="2800" b="1" dirty="0" err="1" smtClean="0">
                <a:solidFill>
                  <a:srgbClr val="FF0000"/>
                </a:solidFill>
              </a:rPr>
              <a:t>y</a:t>
            </a:r>
            <a:r>
              <a:rPr lang="en-US" sz="2800" b="1" baseline="-25000" dirty="0" err="1" smtClean="0">
                <a:solidFill>
                  <a:srgbClr val="FF0000"/>
                </a:solidFill>
              </a:rPr>
              <a:t>n</a:t>
            </a:r>
            <a:r>
              <a:rPr lang="en-US" sz="2800" b="1" dirty="0" smtClean="0">
                <a:solidFill>
                  <a:srgbClr val="FF0000"/>
                </a:solidFill>
              </a:rPr>
              <a:t>) </a:t>
            </a:r>
            <a:r>
              <a:rPr lang="en-US" sz="2800" dirty="0" smtClean="0"/>
              <a:t>are </a:t>
            </a:r>
            <a:r>
              <a:rPr lang="en-US" sz="2800" dirty="0"/>
              <a:t>independent</a:t>
            </a:r>
            <a:r>
              <a:rPr lang="en-US" sz="2800" dirty="0" smtClean="0"/>
              <a:t>.</a:t>
            </a:r>
            <a:endParaRPr lang="en-US" sz="2800" dirty="0"/>
          </a:p>
        </p:txBody>
      </p:sp>
      <p:sp>
        <p:nvSpPr>
          <p:cNvPr id="5" name="Title 3"/>
          <p:cNvSpPr>
            <a:spLocks noGrp="1"/>
          </p:cNvSpPr>
          <p:nvPr>
            <p:ph type="title"/>
          </p:nvPr>
        </p:nvSpPr>
        <p:spPr>
          <a:xfrm>
            <a:off x="0" y="-99392"/>
            <a:ext cx="9144000" cy="683568"/>
          </a:xfrm>
        </p:spPr>
        <p:txBody>
          <a:bodyPr>
            <a:normAutofit/>
          </a:bodyPr>
          <a:lstStyle/>
          <a:p>
            <a:r>
              <a:rPr lang="en-US" sz="3600" b="1" dirty="0"/>
              <a:t>Confidence Intervals in Regression Analysis</a:t>
            </a:r>
            <a:endParaRPr lang="en-GB" sz="3600" b="1" dirty="0"/>
          </a:p>
        </p:txBody>
      </p:sp>
    </p:spTree>
    <p:extLst>
      <p:ext uri="{BB962C8B-B14F-4D97-AF65-F5344CB8AC3E}">
        <p14:creationId xmlns:p14="http://schemas.microsoft.com/office/powerpoint/2010/main" val="154121932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p:cNvSpPr>
            <a:spLocks noGrp="1"/>
          </p:cNvSpPr>
          <p:nvPr>
            <p:ph type="sldNum" sz="quarter" idx="12"/>
          </p:nvPr>
        </p:nvSpPr>
        <p:spPr/>
        <p:txBody>
          <a:bodyPr/>
          <a:lstStyle/>
          <a:p>
            <a:fld id="{7A0D5CAB-8BF0-4EA3-BAE4-9835C852A49B}" type="slidenum">
              <a:rPr lang="en-GB" smtClean="0"/>
              <a:pPr/>
              <a:t>16</a:t>
            </a:fld>
            <a:endParaRPr lang="en-GB" dirty="0"/>
          </a:p>
        </p:txBody>
      </p:sp>
      <p:sp>
        <p:nvSpPr>
          <p:cNvPr id="4" name="Прямоугольник 3"/>
          <p:cNvSpPr/>
          <p:nvPr/>
        </p:nvSpPr>
        <p:spPr>
          <a:xfrm>
            <a:off x="0" y="751344"/>
            <a:ext cx="9144000" cy="2677656"/>
          </a:xfrm>
          <a:prstGeom prst="rect">
            <a:avLst/>
          </a:prstGeom>
        </p:spPr>
        <p:txBody>
          <a:bodyPr wrap="square">
            <a:spAutoFit/>
          </a:bodyPr>
          <a:lstStyle/>
          <a:p>
            <a:r>
              <a:rPr lang="en-US" sz="2800" b="1" dirty="0">
                <a:solidFill>
                  <a:srgbClr val="FF0000"/>
                </a:solidFill>
              </a:rPr>
              <a:t>k</a:t>
            </a:r>
            <a:r>
              <a:rPr lang="en-US" sz="2800" b="1" baseline="-25000" dirty="0">
                <a:solidFill>
                  <a:srgbClr val="FF0000"/>
                </a:solidFill>
              </a:rPr>
              <a:t>1</a:t>
            </a:r>
            <a:r>
              <a:rPr lang="en-US" sz="2800" dirty="0" smtClean="0"/>
              <a:t> in </a:t>
            </a:r>
            <a:r>
              <a:rPr lang="en-US" sz="2800" dirty="0"/>
              <a:t>(12) is called the </a:t>
            </a:r>
            <a:r>
              <a:rPr lang="en-US" sz="2800" b="1" dirty="0"/>
              <a:t>regression coefficient </a:t>
            </a:r>
            <a:r>
              <a:rPr lang="en-US" sz="2800" dirty="0"/>
              <a:t>of the population because it can be </a:t>
            </a:r>
            <a:r>
              <a:rPr lang="en-US" sz="2800" dirty="0" smtClean="0"/>
              <a:t>shown that</a:t>
            </a:r>
            <a:r>
              <a:rPr lang="en-US" sz="2800" dirty="0"/>
              <a:t>, under Assumptions (A1)–(A3), the maximum likelihood estimate </a:t>
            </a:r>
            <a:r>
              <a:rPr lang="en-US" sz="2800" b="1" dirty="0">
                <a:solidFill>
                  <a:srgbClr val="FF0000"/>
                </a:solidFill>
              </a:rPr>
              <a:t>k</a:t>
            </a:r>
            <a:r>
              <a:rPr lang="en-US" sz="2800" b="1" baseline="-25000" dirty="0">
                <a:solidFill>
                  <a:srgbClr val="FF0000"/>
                </a:solidFill>
              </a:rPr>
              <a:t>1</a:t>
            </a:r>
            <a:r>
              <a:rPr lang="en-US" sz="2800" dirty="0" smtClean="0"/>
              <a:t> of </a:t>
            </a:r>
            <a:r>
              <a:rPr lang="en-US" sz="2800" dirty="0"/>
              <a:t>is the </a:t>
            </a:r>
            <a:r>
              <a:rPr lang="en-US" sz="2800" dirty="0" smtClean="0"/>
              <a:t>sample regression coefficient </a:t>
            </a:r>
            <a:r>
              <a:rPr lang="en-US" sz="2800" b="1" dirty="0">
                <a:solidFill>
                  <a:srgbClr val="FF0000"/>
                </a:solidFill>
              </a:rPr>
              <a:t>k</a:t>
            </a:r>
            <a:r>
              <a:rPr lang="en-US" sz="2800" b="1" baseline="-25000" dirty="0">
                <a:solidFill>
                  <a:srgbClr val="FF0000"/>
                </a:solidFill>
              </a:rPr>
              <a:t>1</a:t>
            </a:r>
            <a:r>
              <a:rPr lang="en-US" sz="2800" dirty="0" smtClean="0"/>
              <a:t> </a:t>
            </a:r>
            <a:r>
              <a:rPr lang="en-US" sz="2800" dirty="0"/>
              <a:t>given by (11).</a:t>
            </a:r>
          </a:p>
          <a:p>
            <a:r>
              <a:rPr lang="en-US" sz="2800" dirty="0"/>
              <a:t>Under Assumptions (A1)–(A3), we may now obtain a confidence interval for </a:t>
            </a:r>
            <a:r>
              <a:rPr lang="en-US" sz="2800" b="1" dirty="0">
                <a:solidFill>
                  <a:srgbClr val="FF0000"/>
                </a:solidFill>
              </a:rPr>
              <a:t>k</a:t>
            </a:r>
            <a:r>
              <a:rPr lang="en-US" sz="2800" b="1" baseline="-25000" dirty="0">
                <a:solidFill>
                  <a:srgbClr val="FF0000"/>
                </a:solidFill>
              </a:rPr>
              <a:t>1</a:t>
            </a:r>
            <a:r>
              <a:rPr lang="en-US" sz="2800" dirty="0" smtClean="0"/>
              <a:t>, as shown below.</a:t>
            </a:r>
          </a:p>
        </p:txBody>
      </p:sp>
      <p:sp>
        <p:nvSpPr>
          <p:cNvPr id="5" name="Title 3"/>
          <p:cNvSpPr>
            <a:spLocks noGrp="1"/>
          </p:cNvSpPr>
          <p:nvPr>
            <p:ph type="title"/>
          </p:nvPr>
        </p:nvSpPr>
        <p:spPr>
          <a:xfrm>
            <a:off x="0" y="-99392"/>
            <a:ext cx="9144000" cy="683568"/>
          </a:xfrm>
        </p:spPr>
        <p:txBody>
          <a:bodyPr>
            <a:normAutofit/>
          </a:bodyPr>
          <a:lstStyle/>
          <a:p>
            <a:r>
              <a:rPr lang="en-US" sz="3600" b="1" dirty="0" smtClean="0"/>
              <a:t>Confidence Intervals in Regression Analysis</a:t>
            </a:r>
            <a:endParaRPr lang="en-GB" sz="3600" b="1" dirty="0"/>
          </a:p>
        </p:txBody>
      </p:sp>
    </p:spTree>
    <p:extLst>
      <p:ext uri="{BB962C8B-B14F-4D97-AF65-F5344CB8AC3E}">
        <p14:creationId xmlns:p14="http://schemas.microsoft.com/office/powerpoint/2010/main" val="325274507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p:cNvSpPr>
            <a:spLocks noGrp="1"/>
          </p:cNvSpPr>
          <p:nvPr>
            <p:ph type="sldNum" sz="quarter" idx="12"/>
          </p:nvPr>
        </p:nvSpPr>
        <p:spPr/>
        <p:txBody>
          <a:bodyPr/>
          <a:lstStyle/>
          <a:p>
            <a:fld id="{7A0D5CAB-8BF0-4EA3-BAE4-9835C852A49B}" type="slidenum">
              <a:rPr lang="en-GB" smtClean="0"/>
              <a:pPr/>
              <a:t>17</a:t>
            </a:fld>
            <a:endParaRPr lang="en-GB" dirty="0"/>
          </a:p>
        </p:txBody>
      </p:sp>
      <mc:AlternateContent xmlns:mc="http://schemas.openxmlformats.org/markup-compatibility/2006" xmlns:a14="http://schemas.microsoft.com/office/drawing/2010/main">
        <mc:Choice Requires="a14">
          <p:sp>
            <p:nvSpPr>
              <p:cNvPr id="4" name="Прямоугольник 3"/>
              <p:cNvSpPr/>
              <p:nvPr/>
            </p:nvSpPr>
            <p:spPr>
              <a:xfrm>
                <a:off x="0" y="751344"/>
                <a:ext cx="9144000" cy="5770747"/>
              </a:xfrm>
              <a:prstGeom prst="rect">
                <a:avLst/>
              </a:prstGeom>
            </p:spPr>
            <p:txBody>
              <a:bodyPr wrap="square">
                <a:spAutoFit/>
              </a:bodyPr>
              <a:lstStyle/>
              <a:p>
                <a:r>
                  <a:rPr lang="en-US" sz="2800" b="1" dirty="0" smtClean="0"/>
                  <a:t>Determination of a Confidence Interval for </a:t>
                </a:r>
                <a:r>
                  <a:rPr lang="en-US" sz="2800" b="1" dirty="0">
                    <a:solidFill>
                      <a:srgbClr val="FF0000"/>
                    </a:solidFill>
                  </a:rPr>
                  <a:t>k</a:t>
                </a:r>
                <a:r>
                  <a:rPr lang="en-US" sz="2800" b="1" baseline="-25000" dirty="0">
                    <a:solidFill>
                      <a:srgbClr val="FF0000"/>
                    </a:solidFill>
                  </a:rPr>
                  <a:t>1</a:t>
                </a:r>
                <a:r>
                  <a:rPr lang="en-US" sz="2800" b="1" dirty="0" smtClean="0"/>
                  <a:t> </a:t>
                </a:r>
                <a:r>
                  <a:rPr lang="en-US" sz="2800" b="1" dirty="0"/>
                  <a:t>in (1) under Assumptions (A1)–(A3)</a:t>
                </a:r>
                <a:endParaRPr lang="en-US" sz="2800" dirty="0" smtClean="0"/>
              </a:p>
              <a:p>
                <a:r>
                  <a:rPr lang="en-US" sz="2800" b="1" i="1" dirty="0"/>
                  <a:t>Step 1. </a:t>
                </a:r>
                <a:r>
                  <a:rPr lang="en-US" sz="2800" dirty="0"/>
                  <a:t>Choose a confidence level </a:t>
                </a:r>
                <a:r>
                  <a:rPr lang="el-GR" sz="2800" b="1" dirty="0" smtClean="0">
                    <a:solidFill>
                      <a:srgbClr val="FF0000"/>
                    </a:solidFill>
                  </a:rPr>
                  <a:t>γ</a:t>
                </a:r>
                <a:r>
                  <a:rPr lang="en-US" sz="2800" dirty="0" smtClean="0"/>
                  <a:t> (95</a:t>
                </a:r>
                <a:r>
                  <a:rPr lang="en-US" sz="2800" dirty="0"/>
                  <a:t>%, 99%, or the like).</a:t>
                </a:r>
              </a:p>
              <a:p>
                <a:r>
                  <a:rPr lang="en-US" sz="2800" b="1" i="1" dirty="0"/>
                  <a:t>Step 2. </a:t>
                </a:r>
                <a:r>
                  <a:rPr lang="en-US" sz="2800" dirty="0"/>
                  <a:t>Determine the solution </a:t>
                </a:r>
                <a:r>
                  <a:rPr lang="en-US" sz="2800" b="1" dirty="0">
                    <a:solidFill>
                      <a:srgbClr val="FF0000"/>
                    </a:solidFill>
                  </a:rPr>
                  <a:t>c</a:t>
                </a:r>
                <a:r>
                  <a:rPr lang="en-US" sz="2800" i="1" dirty="0"/>
                  <a:t> </a:t>
                </a:r>
                <a:r>
                  <a:rPr lang="en-US" sz="2800" dirty="0"/>
                  <a:t>of the equation</a:t>
                </a:r>
              </a:p>
              <a:p>
                <a:endParaRPr lang="en-US" sz="2800" dirty="0" smtClean="0"/>
              </a:p>
              <a:p>
                <a:r>
                  <a:rPr lang="en-US" sz="2800" dirty="0"/>
                  <a:t>from the table of the </a:t>
                </a:r>
                <a:r>
                  <a:rPr lang="en-US" sz="2800" b="1" dirty="0">
                    <a:solidFill>
                      <a:srgbClr val="FF0000"/>
                    </a:solidFill>
                  </a:rPr>
                  <a:t>t-</a:t>
                </a:r>
                <a:r>
                  <a:rPr lang="en-US" sz="2800" dirty="0"/>
                  <a:t>distribution with </a:t>
                </a:r>
                <a:r>
                  <a:rPr lang="en-US" sz="2800" b="1" dirty="0" smtClean="0">
                    <a:solidFill>
                      <a:srgbClr val="FF0000"/>
                    </a:solidFill>
                  </a:rPr>
                  <a:t>n-2</a:t>
                </a:r>
                <a:r>
                  <a:rPr lang="en-US" sz="2800" dirty="0" smtClean="0"/>
                  <a:t> degrees </a:t>
                </a:r>
                <a:r>
                  <a:rPr lang="en-US" sz="2800" dirty="0"/>
                  <a:t>of </a:t>
                </a:r>
                <a:r>
                  <a:rPr lang="en-US" sz="2800" dirty="0" smtClean="0"/>
                  <a:t>freedom.</a:t>
                </a:r>
                <a:endParaRPr lang="en-US" sz="2800" dirty="0"/>
              </a:p>
              <a:p>
                <a:r>
                  <a:rPr lang="en-US" sz="2800" b="1" i="1" dirty="0"/>
                  <a:t>Step 3. </a:t>
                </a:r>
                <a:r>
                  <a:rPr lang="en-US" sz="2800" dirty="0"/>
                  <a:t>Using a sample </a:t>
                </a:r>
                <a:r>
                  <a:rPr lang="en-US" sz="2800" b="1" dirty="0">
                    <a:solidFill>
                      <a:srgbClr val="FF0000"/>
                    </a:solidFill>
                  </a:rPr>
                  <a:t>(x</a:t>
                </a:r>
                <a:r>
                  <a:rPr lang="en-US" sz="2800" b="1" baseline="-25000" dirty="0">
                    <a:solidFill>
                      <a:srgbClr val="FF0000"/>
                    </a:solidFill>
                  </a:rPr>
                  <a:t>1</a:t>
                </a:r>
                <a:r>
                  <a:rPr lang="en-US" sz="2800" b="1" dirty="0">
                    <a:solidFill>
                      <a:srgbClr val="FF0000"/>
                    </a:solidFill>
                  </a:rPr>
                  <a:t>, y</a:t>
                </a:r>
                <a:r>
                  <a:rPr lang="en-US" sz="2800" b="1" baseline="-25000" dirty="0">
                    <a:solidFill>
                      <a:srgbClr val="FF0000"/>
                    </a:solidFill>
                  </a:rPr>
                  <a:t>1</a:t>
                </a:r>
                <a:r>
                  <a:rPr lang="en-US" sz="2800" b="1" dirty="0">
                    <a:solidFill>
                      <a:srgbClr val="FF0000"/>
                    </a:solidFill>
                  </a:rPr>
                  <a:t>)</a:t>
                </a:r>
                <a:r>
                  <a:rPr lang="en-US" sz="2800" dirty="0"/>
                  <a:t>, </a:t>
                </a:r>
                <a:r>
                  <a:rPr lang="en-US" sz="2800" b="1" dirty="0">
                    <a:solidFill>
                      <a:srgbClr val="FF0000"/>
                    </a:solidFill>
                  </a:rPr>
                  <a:t>(x</a:t>
                </a:r>
                <a:r>
                  <a:rPr lang="en-US" sz="2800" b="1" baseline="-25000" dirty="0">
                    <a:solidFill>
                      <a:srgbClr val="FF0000"/>
                    </a:solidFill>
                  </a:rPr>
                  <a:t>2</a:t>
                </a:r>
                <a:r>
                  <a:rPr lang="en-US" sz="2800" b="1" dirty="0">
                    <a:solidFill>
                      <a:srgbClr val="FF0000"/>
                    </a:solidFill>
                  </a:rPr>
                  <a:t>, y</a:t>
                </a:r>
                <a:r>
                  <a:rPr lang="en-US" sz="2800" b="1" baseline="-25000" dirty="0">
                    <a:solidFill>
                      <a:srgbClr val="FF0000"/>
                    </a:solidFill>
                  </a:rPr>
                  <a:t>2</a:t>
                </a:r>
                <a:r>
                  <a:rPr lang="en-US" sz="2800" b="1" dirty="0">
                    <a:solidFill>
                      <a:srgbClr val="FF0000"/>
                    </a:solidFill>
                  </a:rPr>
                  <a:t>)</a:t>
                </a:r>
                <a:r>
                  <a:rPr lang="en-US" sz="2800" dirty="0"/>
                  <a:t>, …, </a:t>
                </a:r>
                <a:r>
                  <a:rPr lang="en-US" sz="2800" b="1" dirty="0">
                    <a:solidFill>
                      <a:srgbClr val="FF0000"/>
                    </a:solidFill>
                  </a:rPr>
                  <a:t>(</a:t>
                </a:r>
                <a:r>
                  <a:rPr lang="en-US" sz="2800" b="1" dirty="0" err="1">
                    <a:solidFill>
                      <a:srgbClr val="FF0000"/>
                    </a:solidFill>
                  </a:rPr>
                  <a:t>x</a:t>
                </a:r>
                <a:r>
                  <a:rPr lang="en-US" sz="2800" b="1" baseline="-25000" dirty="0" err="1">
                    <a:solidFill>
                      <a:srgbClr val="FF0000"/>
                    </a:solidFill>
                  </a:rPr>
                  <a:t>n</a:t>
                </a:r>
                <a:r>
                  <a:rPr lang="en-US" sz="2800" b="1" dirty="0">
                    <a:solidFill>
                      <a:srgbClr val="FF0000"/>
                    </a:solidFill>
                  </a:rPr>
                  <a:t>, </a:t>
                </a:r>
                <a:r>
                  <a:rPr lang="en-US" sz="2800" b="1" dirty="0" err="1">
                    <a:solidFill>
                      <a:srgbClr val="FF0000"/>
                    </a:solidFill>
                  </a:rPr>
                  <a:t>y</a:t>
                </a:r>
                <a:r>
                  <a:rPr lang="en-US" sz="2800" b="1" baseline="-25000" dirty="0" err="1">
                    <a:solidFill>
                      <a:srgbClr val="FF0000"/>
                    </a:solidFill>
                  </a:rPr>
                  <a:t>n</a:t>
                </a:r>
                <a:r>
                  <a:rPr lang="en-US" sz="2800" b="1" dirty="0">
                    <a:solidFill>
                      <a:srgbClr val="FF0000"/>
                    </a:solidFill>
                  </a:rPr>
                  <a:t>)</a:t>
                </a:r>
                <a:r>
                  <a:rPr lang="en-US" sz="2800" dirty="0" smtClean="0"/>
                  <a:t> compute </a:t>
                </a:r>
                <a14:m>
                  <m:oMath xmlns:m="http://schemas.openxmlformats.org/officeDocument/2006/math">
                    <m:d>
                      <m:dPr>
                        <m:ctrlPr>
                          <a:rPr lang="en-US" sz="2800" b="1" i="1">
                            <a:solidFill>
                              <a:srgbClr val="FF0000"/>
                            </a:solidFill>
                            <a:latin typeface="Cambria Math"/>
                            <a:ea typeface="Cambria Math" panose="02040503050406030204" pitchFamily="18" charset="0"/>
                          </a:rPr>
                        </m:ctrlPr>
                      </m:dPr>
                      <m:e>
                        <m:r>
                          <a:rPr lang="en-US" sz="2800" b="1">
                            <a:solidFill>
                              <a:srgbClr val="FF0000"/>
                            </a:solidFill>
                            <a:latin typeface="Cambria Math"/>
                            <a:ea typeface="Cambria Math" panose="02040503050406030204" pitchFamily="18" charset="0"/>
                          </a:rPr>
                          <m:t>𝐧</m:t>
                        </m:r>
                        <m:r>
                          <a:rPr lang="en-US" sz="2800" b="1">
                            <a:solidFill>
                              <a:srgbClr val="FF0000"/>
                            </a:solidFill>
                            <a:latin typeface="Cambria Math"/>
                            <a:ea typeface="Cambria Math" panose="02040503050406030204" pitchFamily="18" charset="0"/>
                          </a:rPr>
                          <m:t>−</m:t>
                        </m:r>
                        <m:r>
                          <a:rPr lang="en-US" sz="2800" b="1">
                            <a:solidFill>
                              <a:srgbClr val="FF0000"/>
                            </a:solidFill>
                            <a:latin typeface="Cambria Math"/>
                            <a:ea typeface="Cambria Math" panose="02040503050406030204" pitchFamily="18" charset="0"/>
                          </a:rPr>
                          <m:t>𝟏</m:t>
                        </m:r>
                      </m:e>
                    </m:d>
                    <m:r>
                      <a:rPr lang="en-US" sz="2800" b="1">
                        <a:solidFill>
                          <a:srgbClr val="FF0000"/>
                        </a:solidFill>
                        <a:latin typeface="Cambria Math"/>
                        <a:ea typeface="Cambria Math" panose="02040503050406030204" pitchFamily="18" charset="0"/>
                      </a:rPr>
                      <m:t>𝐬</m:t>
                    </m:r>
                    <m:sPre>
                      <m:sPrePr>
                        <m:ctrlPr>
                          <a:rPr lang="en-US" sz="2800" b="1" i="1">
                            <a:solidFill>
                              <a:srgbClr val="FF0000"/>
                            </a:solidFill>
                            <a:latin typeface="Cambria Math"/>
                            <a:ea typeface="Cambria Math" panose="02040503050406030204" pitchFamily="18" charset="0"/>
                          </a:rPr>
                        </m:ctrlPr>
                      </m:sPrePr>
                      <m:sub>
                        <m:r>
                          <a:rPr lang="en-US" sz="2800" b="1">
                            <a:solidFill>
                              <a:srgbClr val="FF0000"/>
                            </a:solidFill>
                            <a:latin typeface="Cambria Math"/>
                            <a:ea typeface="Cambria Math" panose="02040503050406030204" pitchFamily="18" charset="0"/>
                          </a:rPr>
                          <m:t>𝐱</m:t>
                        </m:r>
                      </m:sub>
                      <m:sup>
                        <m:r>
                          <a:rPr lang="en-US" sz="2800" b="1">
                            <a:solidFill>
                              <a:srgbClr val="FF0000"/>
                            </a:solidFill>
                            <a:latin typeface="Cambria Math"/>
                            <a:ea typeface="Cambria Math" panose="02040503050406030204" pitchFamily="18" charset="0"/>
                          </a:rPr>
                          <m:t>𝟐</m:t>
                        </m:r>
                      </m:sup>
                      <m:e/>
                    </m:sPre>
                  </m:oMath>
                </a14:m>
                <a:r>
                  <a:rPr lang="en-US" sz="2800" dirty="0" smtClean="0"/>
                  <a:t> from </a:t>
                </a:r>
                <a:r>
                  <a:rPr lang="en-US" sz="2800" dirty="0"/>
                  <a:t>(9a</a:t>
                </a:r>
                <a:r>
                  <a:rPr lang="en-US" sz="2800" dirty="0" smtClean="0"/>
                  <a:t>), </a:t>
                </a:r>
                <a14:m>
                  <m:oMath xmlns:m="http://schemas.openxmlformats.org/officeDocument/2006/math">
                    <m:d>
                      <m:dPr>
                        <m:ctrlPr>
                          <a:rPr lang="en-US" sz="2800" b="1" i="1">
                            <a:solidFill>
                              <a:srgbClr val="FF0000"/>
                            </a:solidFill>
                            <a:latin typeface="Cambria Math"/>
                            <a:ea typeface="Cambria Math" panose="02040503050406030204" pitchFamily="18" charset="0"/>
                          </a:rPr>
                        </m:ctrlPr>
                      </m:dPr>
                      <m:e>
                        <m:r>
                          <a:rPr lang="en-US" sz="2800" b="1">
                            <a:solidFill>
                              <a:srgbClr val="FF0000"/>
                            </a:solidFill>
                            <a:latin typeface="Cambria Math"/>
                            <a:ea typeface="Cambria Math" panose="02040503050406030204" pitchFamily="18" charset="0"/>
                          </a:rPr>
                          <m:t>𝐧</m:t>
                        </m:r>
                        <m:r>
                          <a:rPr lang="en-US" sz="2800" b="1">
                            <a:solidFill>
                              <a:srgbClr val="FF0000"/>
                            </a:solidFill>
                            <a:latin typeface="Cambria Math"/>
                            <a:ea typeface="Cambria Math" panose="02040503050406030204" pitchFamily="18" charset="0"/>
                          </a:rPr>
                          <m:t>−</m:t>
                        </m:r>
                        <m:r>
                          <a:rPr lang="en-US" sz="2800" b="1">
                            <a:solidFill>
                              <a:srgbClr val="FF0000"/>
                            </a:solidFill>
                            <a:latin typeface="Cambria Math"/>
                            <a:ea typeface="Cambria Math" panose="02040503050406030204" pitchFamily="18" charset="0"/>
                          </a:rPr>
                          <m:t>𝟏</m:t>
                        </m:r>
                      </m:e>
                    </m:d>
                    <m:r>
                      <a:rPr lang="en-US" sz="2800" b="1">
                        <a:solidFill>
                          <a:srgbClr val="FF0000"/>
                        </a:solidFill>
                        <a:latin typeface="Cambria Math"/>
                        <a:ea typeface="Cambria Math" panose="02040503050406030204" pitchFamily="18" charset="0"/>
                      </a:rPr>
                      <m:t>𝐬</m:t>
                    </m:r>
                    <m:sPre>
                      <m:sPrePr>
                        <m:ctrlPr>
                          <a:rPr lang="en-US" sz="2800" b="1" i="1">
                            <a:solidFill>
                              <a:srgbClr val="FF0000"/>
                            </a:solidFill>
                            <a:latin typeface="Cambria Math"/>
                            <a:ea typeface="Cambria Math" panose="02040503050406030204" pitchFamily="18" charset="0"/>
                          </a:rPr>
                        </m:ctrlPr>
                      </m:sPrePr>
                      <m:sub>
                        <m:r>
                          <a:rPr lang="en-US" sz="2800" b="1">
                            <a:solidFill>
                              <a:srgbClr val="FF0000"/>
                            </a:solidFill>
                            <a:latin typeface="Cambria Math"/>
                            <a:ea typeface="Cambria Math" panose="02040503050406030204" pitchFamily="18" charset="0"/>
                          </a:rPr>
                          <m:t>𝐱</m:t>
                        </m:r>
                        <m:r>
                          <a:rPr lang="en-US" sz="2800" b="1" i="0" smtClean="0">
                            <a:solidFill>
                              <a:srgbClr val="FF0000"/>
                            </a:solidFill>
                            <a:latin typeface="Cambria Math"/>
                            <a:ea typeface="Cambria Math" panose="02040503050406030204" pitchFamily="18" charset="0"/>
                          </a:rPr>
                          <m:t>𝐲</m:t>
                        </m:r>
                      </m:sub>
                      <m:sup/>
                      <m:e/>
                    </m:sPre>
                  </m:oMath>
                </a14:m>
                <a:r>
                  <a:rPr lang="en-US" sz="2800" dirty="0" smtClean="0"/>
                  <a:t>from </a:t>
                </a:r>
                <a:r>
                  <a:rPr lang="en-US" sz="2800" dirty="0"/>
                  <a:t>(8), </a:t>
                </a:r>
                <a:r>
                  <a:rPr lang="en-US" sz="2800" b="1" dirty="0" smtClean="0">
                    <a:solidFill>
                      <a:srgbClr val="FF0000"/>
                    </a:solidFill>
                  </a:rPr>
                  <a:t>k</a:t>
                </a:r>
                <a:r>
                  <a:rPr lang="en-US" sz="2800" b="1" baseline="-25000" dirty="0" smtClean="0">
                    <a:solidFill>
                      <a:srgbClr val="FF0000"/>
                    </a:solidFill>
                  </a:rPr>
                  <a:t>1</a:t>
                </a:r>
                <a:r>
                  <a:rPr lang="en-US" sz="2800" dirty="0" smtClean="0"/>
                  <a:t> from </a:t>
                </a:r>
                <a:r>
                  <a:rPr lang="en-US" sz="2800" dirty="0"/>
                  <a:t>(7</a:t>
                </a:r>
                <a:r>
                  <a:rPr lang="en-US" sz="2800" dirty="0" smtClean="0"/>
                  <a:t>),</a:t>
                </a:r>
              </a:p>
              <a:p>
                <a:endParaRPr lang="en-US" sz="2800" dirty="0"/>
              </a:p>
              <a:p>
                <a:r>
                  <a:rPr lang="en-US" sz="2800" dirty="0"/>
                  <a:t>[as in (9b)], </a:t>
                </a:r>
                <a:r>
                  <a:rPr lang="en-US" sz="2800" dirty="0" smtClean="0"/>
                  <a:t>and</a:t>
                </a:r>
              </a:p>
              <a:p>
                <a:endParaRPr lang="en-US" sz="2800" dirty="0" smtClean="0"/>
              </a:p>
              <a:p>
                <a:endParaRPr lang="en-US" sz="2800" dirty="0" smtClean="0"/>
              </a:p>
            </p:txBody>
          </p:sp>
        </mc:Choice>
        <mc:Fallback xmlns="">
          <p:sp>
            <p:nvSpPr>
              <p:cNvPr id="4" name="Прямоугольник 3"/>
              <p:cNvSpPr>
                <a:spLocks noRot="1" noChangeAspect="1" noMove="1" noResize="1" noEditPoints="1" noAdjustHandles="1" noChangeArrowheads="1" noChangeShapeType="1" noTextEdit="1"/>
              </p:cNvSpPr>
              <p:nvPr/>
            </p:nvSpPr>
            <p:spPr>
              <a:xfrm>
                <a:off x="0" y="751344"/>
                <a:ext cx="9144000" cy="5770747"/>
              </a:xfrm>
              <a:prstGeom prst="rect">
                <a:avLst/>
              </a:prstGeom>
              <a:blipFill rotWithShape="1">
                <a:blip r:embed="rId2"/>
                <a:stretch>
                  <a:fillRect l="-1333" t="-950"/>
                </a:stretch>
              </a:blipFill>
            </p:spPr>
            <p:txBody>
              <a:bodyPr/>
              <a:lstStyle/>
              <a:p>
                <a:r>
                  <a:rPr lang="ru-RU">
                    <a:noFill/>
                  </a:rPr>
                  <a:t> </a:t>
                </a:r>
              </a:p>
            </p:txBody>
          </p:sp>
        </mc:Fallback>
      </mc:AlternateContent>
      <p:sp>
        <p:nvSpPr>
          <p:cNvPr id="5" name="Title 3"/>
          <p:cNvSpPr>
            <a:spLocks noGrp="1"/>
          </p:cNvSpPr>
          <p:nvPr>
            <p:ph type="title"/>
          </p:nvPr>
        </p:nvSpPr>
        <p:spPr>
          <a:xfrm>
            <a:off x="0" y="-99392"/>
            <a:ext cx="9144000" cy="683568"/>
          </a:xfrm>
        </p:spPr>
        <p:txBody>
          <a:bodyPr>
            <a:normAutofit/>
          </a:bodyPr>
          <a:lstStyle/>
          <a:p>
            <a:r>
              <a:rPr lang="en-US" sz="3600" b="1" dirty="0" smtClean="0"/>
              <a:t>Confidence Intervals in Regression Analysis</a:t>
            </a:r>
            <a:endParaRPr lang="en-GB" sz="3600" b="1"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38562" y="2467556"/>
            <a:ext cx="1913558" cy="6014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99903" y="4725144"/>
            <a:ext cx="3190875" cy="7715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8"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358155" y="5805264"/>
            <a:ext cx="2390775" cy="3333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1927592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p:cNvSpPr>
            <a:spLocks noGrp="1"/>
          </p:cNvSpPr>
          <p:nvPr>
            <p:ph type="sldNum" sz="quarter" idx="12"/>
          </p:nvPr>
        </p:nvSpPr>
        <p:spPr/>
        <p:txBody>
          <a:bodyPr/>
          <a:lstStyle/>
          <a:p>
            <a:fld id="{7A0D5CAB-8BF0-4EA3-BAE4-9835C852A49B}" type="slidenum">
              <a:rPr lang="en-GB" smtClean="0"/>
              <a:pPr/>
              <a:t>18</a:t>
            </a:fld>
            <a:endParaRPr lang="en-GB" dirty="0"/>
          </a:p>
        </p:txBody>
      </p:sp>
      <p:sp>
        <p:nvSpPr>
          <p:cNvPr id="4" name="Прямоугольник 3"/>
          <p:cNvSpPr/>
          <p:nvPr/>
        </p:nvSpPr>
        <p:spPr>
          <a:xfrm>
            <a:off x="0" y="751344"/>
            <a:ext cx="9144000" cy="1815882"/>
          </a:xfrm>
          <a:prstGeom prst="rect">
            <a:avLst/>
          </a:prstGeom>
        </p:spPr>
        <p:txBody>
          <a:bodyPr wrap="square">
            <a:spAutoFit/>
          </a:bodyPr>
          <a:lstStyle/>
          <a:p>
            <a:r>
              <a:rPr lang="en-US" sz="2800" b="1" i="1" dirty="0"/>
              <a:t>Step 4. </a:t>
            </a:r>
            <a:r>
              <a:rPr lang="en-US" sz="2800" dirty="0" smtClean="0"/>
              <a:t>Compute</a:t>
            </a:r>
          </a:p>
          <a:p>
            <a:endParaRPr lang="en-US" sz="2800" dirty="0"/>
          </a:p>
          <a:p>
            <a:endParaRPr lang="en-US" sz="2800" dirty="0"/>
          </a:p>
          <a:p>
            <a:r>
              <a:rPr lang="en-US" sz="2800" dirty="0"/>
              <a:t>The confidence interval is</a:t>
            </a:r>
            <a:endParaRPr lang="en-US" sz="2800" dirty="0" smtClean="0"/>
          </a:p>
        </p:txBody>
      </p:sp>
      <p:sp>
        <p:nvSpPr>
          <p:cNvPr id="5" name="Title 3"/>
          <p:cNvSpPr>
            <a:spLocks noGrp="1"/>
          </p:cNvSpPr>
          <p:nvPr>
            <p:ph type="title"/>
          </p:nvPr>
        </p:nvSpPr>
        <p:spPr>
          <a:xfrm>
            <a:off x="0" y="-99392"/>
            <a:ext cx="9144000" cy="683568"/>
          </a:xfrm>
        </p:spPr>
        <p:txBody>
          <a:bodyPr>
            <a:normAutofit/>
          </a:bodyPr>
          <a:lstStyle/>
          <a:p>
            <a:r>
              <a:rPr lang="en-US" sz="3600" b="1" dirty="0" smtClean="0"/>
              <a:t>Confidence Intervals in Regression Analysis</a:t>
            </a:r>
            <a:endParaRPr lang="en-GB" sz="3600" b="1"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01637" y="878234"/>
            <a:ext cx="3819398" cy="111060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95736" y="2927226"/>
            <a:ext cx="5462859" cy="6225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52873621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dirty="0" smtClean="0"/>
              <a:t>End </a:t>
            </a:r>
            <a:r>
              <a:rPr lang="en-GB" smtClean="0"/>
              <a:t>of Lecture-5</a:t>
            </a:r>
            <a:endParaRPr lang="en-GB" dirty="0"/>
          </a:p>
        </p:txBody>
      </p:sp>
      <p:sp>
        <p:nvSpPr>
          <p:cNvPr id="6" name="Slide Number Placeholder 5"/>
          <p:cNvSpPr>
            <a:spLocks noGrp="1"/>
          </p:cNvSpPr>
          <p:nvPr>
            <p:ph type="sldNum" sz="quarter" idx="12"/>
          </p:nvPr>
        </p:nvSpPr>
        <p:spPr/>
        <p:txBody>
          <a:bodyPr/>
          <a:lstStyle/>
          <a:p>
            <a:fld id="{7A0D5CAB-8BF0-4EA3-BAE4-9835C852A49B}" type="slidenum">
              <a:rPr lang="en-GB" smtClean="0"/>
              <a:pPr/>
              <a:t>19</a:t>
            </a:fld>
            <a:endParaRPr lang="en-GB"/>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Urban</Template>
  <TotalTime>5920</TotalTime>
  <Words>1850</Words>
  <Application>Microsoft Office PowerPoint</Application>
  <PresentationFormat>Экран (4:3)</PresentationFormat>
  <Paragraphs>125</Paragraphs>
  <Slides>19</Slides>
  <Notes>1</Notes>
  <HiddenSlides>0</HiddenSlides>
  <MMClips>0</MMClips>
  <ScaleCrop>false</ScaleCrop>
  <HeadingPairs>
    <vt:vector size="4" baseType="variant">
      <vt:variant>
        <vt:lpstr>Тема</vt:lpstr>
      </vt:variant>
      <vt:variant>
        <vt:i4>1</vt:i4>
      </vt:variant>
      <vt:variant>
        <vt:lpstr>Заголовки слайдов</vt:lpstr>
      </vt:variant>
      <vt:variant>
        <vt:i4>19</vt:i4>
      </vt:variant>
    </vt:vector>
  </HeadingPairs>
  <TitlesOfParts>
    <vt:vector size="20" baseType="lpstr">
      <vt:lpstr>Office Theme</vt:lpstr>
      <vt:lpstr>Regression</vt:lpstr>
      <vt:lpstr>Pairs of values </vt:lpstr>
      <vt:lpstr>Regression analysis </vt:lpstr>
      <vt:lpstr>Correlation analysis </vt:lpstr>
      <vt:lpstr>Regression analysis </vt:lpstr>
      <vt:lpstr>Least Squares Principle</vt:lpstr>
      <vt:lpstr>Least Squares Principle</vt:lpstr>
      <vt:lpstr>Least Squares Principle</vt:lpstr>
      <vt:lpstr>Least Squares Principle</vt:lpstr>
      <vt:lpstr>Least Squares Principle</vt:lpstr>
      <vt:lpstr>Least Squares Principle</vt:lpstr>
      <vt:lpstr>Least Squares Principle</vt:lpstr>
      <vt:lpstr>Least Squares Principle</vt:lpstr>
      <vt:lpstr>Least Squares Principle</vt:lpstr>
      <vt:lpstr>Confidence Intervals in Regression Analysis</vt:lpstr>
      <vt:lpstr>Confidence Intervals in Regression Analysis</vt:lpstr>
      <vt:lpstr>Confidence Intervals in Regression Analysis</vt:lpstr>
      <vt:lpstr>Confidence Intervals in Regression Analysis</vt:lpstr>
      <vt:lpstr>End of Lecture-5</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Imtiaz Hussain</dc:creator>
  <cp:lastModifiedBy>Dmitriy S. Nikitin</cp:lastModifiedBy>
  <cp:revision>799</cp:revision>
  <dcterms:created xsi:type="dcterms:W3CDTF">2012-07-01T09:15:58Z</dcterms:created>
  <dcterms:modified xsi:type="dcterms:W3CDTF">2018-10-05T08:30:26Z</dcterms:modified>
</cp:coreProperties>
</file>