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Roboto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9.png"/><Relationship Id="rId5" Type="http://schemas.openxmlformats.org/officeDocument/2006/relationships/image" Target="../media/image6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20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20.png"/><Relationship Id="rId9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10" Type="http://schemas.openxmlformats.org/officeDocument/2006/relationships/image" Target="../media/image46.png"/><Relationship Id="rId4" Type="http://schemas.openxmlformats.org/officeDocument/2006/relationships/image" Target="../media/image2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13" Type="http://schemas.openxmlformats.org/officeDocument/2006/relationships/image" Target="../media/image52.jpeg"/><Relationship Id="rId1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5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0.png"/><Relationship Id="rId5" Type="http://schemas.openxmlformats.org/officeDocument/2006/relationships/image" Target="../media/image37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jpeg"/><Relationship Id="rId4" Type="http://schemas.openxmlformats.org/officeDocument/2006/relationships/image" Target="../media/image20.png"/><Relationship Id="rId9" Type="http://schemas.openxmlformats.org/officeDocument/2006/relationships/image" Target="../media/image48.jpeg"/><Relationship Id="rId14" Type="http://schemas.openxmlformats.org/officeDocument/2006/relationships/image" Target="../media/image5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3.png"/><Relationship Id="rId5" Type="http://schemas.openxmlformats.org/officeDocument/2006/relationships/image" Target="../media/image6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20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3">
            <a:alphaModFix/>
          </a:blip>
          <a:srcRect t="11044" b="16675"/>
          <a:stretch/>
        </p:blipFill>
        <p:spPr>
          <a:xfrm>
            <a:off x="373550" y="115537"/>
            <a:ext cx="4194576" cy="7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Shape 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05075"/>
            <a:ext cx="9143999" cy="27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0924" y="0"/>
            <a:ext cx="3533075" cy="1001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/>
          <p:nvPr/>
        </p:nvSpPr>
        <p:spPr>
          <a:xfrm>
            <a:off x="0" y="933850"/>
            <a:ext cx="9144000" cy="147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600" b="1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600" b="1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ru" sz="2800" b="1" i="1">
                <a:latin typeface="Times New Roman"/>
                <a:ea typeface="Times New Roman"/>
                <a:cs typeface="Times New Roman"/>
                <a:sym typeface="Times New Roman"/>
              </a:rPr>
              <a:t>                  </a:t>
            </a: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                    по направлению  38.04.01 «Экономика»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 sz="1800" b="1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8" name="Shape 58"/>
          <p:cNvPicPr preferRelativeResize="0"/>
          <p:nvPr/>
        </p:nvPicPr>
        <p:blipFill rotWithShape="1">
          <a:blip r:embed="rId6">
            <a:alphaModFix/>
          </a:blip>
          <a:srcRect b="13292"/>
          <a:stretch/>
        </p:blipFill>
        <p:spPr>
          <a:xfrm>
            <a:off x="77800" y="933850"/>
            <a:ext cx="1610900" cy="1396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4042500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/>
          <p:nvPr/>
        </p:nvSpPr>
        <p:spPr>
          <a:xfrm>
            <a:off x="0" y="663375"/>
            <a:ext cx="9144000" cy="75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 по направлению 38.04.01 “Экономика” 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Институт социально-гуманитарных технологий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SzPct val="91666"/>
              <a:buFont typeface="Arial"/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кафедра экономика  </a:t>
            </a:r>
          </a:p>
        </p:txBody>
      </p:sp>
      <p:sp>
        <p:nvSpPr>
          <p:cNvPr id="74" name="Shape 74"/>
          <p:cNvSpPr/>
          <p:nvPr/>
        </p:nvSpPr>
        <p:spPr>
          <a:xfrm>
            <a:off x="235575" y="1540850"/>
            <a:ext cx="8698200" cy="753000"/>
          </a:xfrm>
          <a:prstGeom prst="flowChartAlternateProcess">
            <a:avLst/>
          </a:prstGeom>
          <a:solidFill>
            <a:srgbClr val="6AA84F"/>
          </a:solidFill>
          <a:ln w="952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215100" y="3513900"/>
            <a:ext cx="8698200" cy="753000"/>
          </a:xfrm>
          <a:prstGeom prst="flowChartAlternateProcess">
            <a:avLst/>
          </a:prstGeom>
          <a:solidFill>
            <a:srgbClr val="6AA84F"/>
          </a:solidFill>
          <a:ln w="952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575" y="1572000"/>
            <a:ext cx="663299" cy="6632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/>
          <p:nvPr/>
        </p:nvSpPr>
        <p:spPr>
          <a:xfrm>
            <a:off x="194550" y="2418325"/>
            <a:ext cx="8739300" cy="971100"/>
          </a:xfrm>
          <a:prstGeom prst="flowChartAlternateProcess">
            <a:avLst/>
          </a:prstGeom>
          <a:solidFill>
            <a:srgbClr val="6AA84F"/>
          </a:solidFill>
          <a:ln w="952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/>
          <p:nvPr/>
        </p:nvSpPr>
        <p:spPr>
          <a:xfrm>
            <a:off x="1013300" y="1634000"/>
            <a:ext cx="7835100" cy="305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Инновационная экономика</a:t>
            </a:r>
          </a:p>
          <a:p>
            <a:pPr lvl="0" rtl="0">
              <a:spcBef>
                <a:spcPts val="0"/>
              </a:spcBef>
              <a:buNone/>
            </a:pPr>
            <a:endParaRPr sz="700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endParaRPr sz="700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Экономика фирмы и корпоративное планирование</a:t>
            </a:r>
          </a:p>
          <a:p>
            <a:pPr lvl="0" rtl="0">
              <a:spcBef>
                <a:spcPts val="0"/>
              </a:spcBef>
              <a:buNone/>
            </a:pPr>
            <a:endParaRPr sz="600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endParaRPr sz="600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endParaRPr sz="600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Учет, анализ и аудит</a:t>
            </a:r>
          </a:p>
          <a:p>
            <a:pPr lvl="0" rtl="0">
              <a:spcBef>
                <a:spcPts val="0"/>
              </a:spcBef>
              <a:buNone/>
            </a:pPr>
            <a:endParaRPr sz="3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" name="Shape 7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4447" y="3572437"/>
            <a:ext cx="545550" cy="54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4450" y="2640899"/>
            <a:ext cx="545549" cy="5455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/>
          <p:nvPr/>
        </p:nvSpPr>
        <p:spPr>
          <a:xfrm>
            <a:off x="235575" y="4334650"/>
            <a:ext cx="8365800" cy="54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ru" sz="18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Квалификация:  </a:t>
            </a:r>
            <a:r>
              <a:rPr lang="ru" sz="1800" b="1" i="1">
                <a:solidFill>
                  <a:srgbClr val="49721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 экономики </a:t>
            </a:r>
            <a:r>
              <a:rPr lang="ru" sz="18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 обучения:	</a:t>
            </a:r>
            <a:r>
              <a:rPr lang="ru" sz="18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года	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ru" sz="18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lang="ru" sz="18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  <a:p>
            <a:pPr lvl="0" algn="ctr">
              <a:spcBef>
                <a:spcPts val="0"/>
              </a:spcBef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2" name="Shape 82"/>
          <p:cNvCxnSpPr/>
          <p:nvPr/>
        </p:nvCxnSpPr>
        <p:spPr>
          <a:xfrm>
            <a:off x="77825" y="4365775"/>
            <a:ext cx="9027300" cy="7800"/>
          </a:xfrm>
          <a:prstGeom prst="straightConnector1">
            <a:avLst/>
          </a:prstGeom>
          <a:noFill/>
          <a:ln w="19050" cap="flat" cmpd="sng">
            <a:solidFill>
              <a:srgbClr val="CCCCCC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83" name="Shape 83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000"/>
              <a:t>2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4073687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0" y="663375"/>
            <a:ext cx="9144000" cy="421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Магистерская программа “</a:t>
            </a:r>
            <a:r>
              <a:rPr lang="ru" sz="2000" b="1" i="1">
                <a:latin typeface="Times New Roman"/>
                <a:ea typeface="Times New Roman"/>
                <a:cs typeface="Times New Roman"/>
                <a:sym typeface="Times New Roman"/>
              </a:rPr>
              <a:t>Инновационная экономика</a:t>
            </a: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</a:p>
        </p:txBody>
      </p:sp>
      <p:cxnSp>
        <p:nvCxnSpPr>
          <p:cNvPr id="99" name="Shape 99"/>
          <p:cNvCxnSpPr/>
          <p:nvPr/>
        </p:nvCxnSpPr>
        <p:spPr>
          <a:xfrm>
            <a:off x="4596075" y="2830625"/>
            <a:ext cx="0" cy="2213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00" name="Shape 100"/>
          <p:cNvCxnSpPr/>
          <p:nvPr/>
        </p:nvCxnSpPr>
        <p:spPr>
          <a:xfrm rot="10800000">
            <a:off x="107775" y="2830625"/>
            <a:ext cx="8976600" cy="6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101" name="Shape 101"/>
          <p:cNvSpPr txBox="1"/>
          <p:nvPr/>
        </p:nvSpPr>
        <p:spPr>
          <a:xfrm>
            <a:off x="471312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Трудоустройство (сферы деятельности)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16197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Исключительные компетенции выпускников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202325" y="1134150"/>
            <a:ext cx="86856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Общие сведения о программе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5177" y="1670923"/>
            <a:ext cx="937497" cy="93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1322950" y="1587450"/>
            <a:ext cx="7518300" cy="118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ru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Программа ориентирована </a:t>
            </a: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подготовку квалифицированных руководителей и специалистов в области проектно-экономической, преподавательской, научно-исследовательской, производственной деятельности в различных сферах, связанных с инновациями и инвестициями с целью внедрения новых технологий, управления инновационными проектами.</a:t>
            </a:r>
          </a:p>
        </p:txBody>
      </p:sp>
      <p:pic>
        <p:nvPicPr>
          <p:cNvPr id="106" name="Shape 10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77077" y="3849077"/>
            <a:ext cx="742399" cy="742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5073600" y="3411375"/>
            <a:ext cx="4070400" cy="136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экономические, аналитические учреждения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консалтинговые, аудиторские фирмы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банки, финансовые и страховые компании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академические и ведомственные научно-исследовательские организации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венчурные, инвестиционные фонды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39600" y="3351100"/>
            <a:ext cx="4475400" cy="149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Font typeface="Times New Roman"/>
              <a:buChar char="-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находить способы преодоления инновационных рисков;</a:t>
            </a:r>
          </a:p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Font typeface="Times New Roman"/>
              <a:buChar char="-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способность реализовать знания в области инноваций через управление деятельностью коллективов;</a:t>
            </a:r>
          </a:p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Font typeface="Times New Roman"/>
              <a:buChar char="-"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навыки научной работы.</a:t>
            </a:r>
          </a:p>
          <a:p>
            <a:pPr lvl="0">
              <a:spcBef>
                <a:spcPts val="0"/>
              </a:spcBef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Shape 10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48512" y="4463825"/>
            <a:ext cx="579899" cy="5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01949" y="4662650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3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4062662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122" name="Shape 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/>
          <p:nvPr/>
        </p:nvSpPr>
        <p:spPr>
          <a:xfrm>
            <a:off x="0" y="663375"/>
            <a:ext cx="9144000" cy="421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Магистерская программа </a:t>
            </a:r>
            <a:r>
              <a:rPr lang="ru" sz="2000" b="1" i="1">
                <a:latin typeface="Times New Roman"/>
                <a:ea typeface="Times New Roman"/>
                <a:cs typeface="Times New Roman"/>
                <a:sym typeface="Times New Roman"/>
              </a:rPr>
              <a:t>“Экономика фирмы и корпоративное планирование”</a:t>
            </a:r>
          </a:p>
        </p:txBody>
      </p:sp>
      <p:cxnSp>
        <p:nvCxnSpPr>
          <p:cNvPr id="127" name="Shape 127"/>
          <p:cNvCxnSpPr/>
          <p:nvPr/>
        </p:nvCxnSpPr>
        <p:spPr>
          <a:xfrm>
            <a:off x="4596075" y="2830625"/>
            <a:ext cx="0" cy="2213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28" name="Shape 128"/>
          <p:cNvCxnSpPr/>
          <p:nvPr/>
        </p:nvCxnSpPr>
        <p:spPr>
          <a:xfrm rot="10800000">
            <a:off x="107775" y="2830625"/>
            <a:ext cx="8976600" cy="6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129" name="Shape 129"/>
          <p:cNvSpPr txBox="1"/>
          <p:nvPr/>
        </p:nvSpPr>
        <p:spPr>
          <a:xfrm>
            <a:off x="471312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Трудоустройство (сферы деятельности)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16197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Исключительные компетенции выпускников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202325" y="1134150"/>
            <a:ext cx="86856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Общие сведения о программе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202325" y="1651175"/>
            <a:ext cx="7518300" cy="118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Формирование многовариантных расчетов и планов,</a:t>
            </a: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i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учитывающих возможные изменения внешней среды, лежат в основе внутрифирменного планирования. Бюджетирование и внутрифирменное планирование помогают компании более обоснованно принимать решения, выполнять их и контролировать степень выполнения и возможности корректировки. 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5003900" y="3271987"/>
            <a:ext cx="3976800" cy="184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rgbClr val="333333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организациях различных правовых форм собственности;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государственных финансовых, налоговых и контрольно-ревизионных органах;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аудиторских и консалтинговых фирмах;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международных и транснациональных компаниях.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39600" y="3351100"/>
            <a:ext cx="4475400" cy="149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умение аналитически обрабатывать статистическую, отчетную информацию с целью принятия управленческих решений по планированию </a:t>
            </a:r>
          </a:p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Clr>
                <a:srgbClr val="333333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умение анализировать и прогнозировать экономические процессы, финансовые потоки; </a:t>
            </a:r>
          </a:p>
        </p:txBody>
      </p:sp>
      <p:pic>
        <p:nvPicPr>
          <p:cNvPr id="135" name="Shape 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86262" y="4004750"/>
            <a:ext cx="579899" cy="5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88850" y="1829625"/>
            <a:ext cx="825975" cy="82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77150" y="3860850"/>
            <a:ext cx="579874" cy="579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4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4047125" y="3450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149" name="Shape 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/>
          <p:nvPr/>
        </p:nvSpPr>
        <p:spPr>
          <a:xfrm>
            <a:off x="0" y="663375"/>
            <a:ext cx="9144000" cy="421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Магистерская программа </a:t>
            </a:r>
            <a:r>
              <a:rPr lang="ru" sz="2000" b="1" i="1">
                <a:latin typeface="Times New Roman"/>
                <a:ea typeface="Times New Roman"/>
                <a:cs typeface="Times New Roman"/>
                <a:sym typeface="Times New Roman"/>
              </a:rPr>
              <a:t>“Учет, анализ и аудит”</a:t>
            </a:r>
          </a:p>
        </p:txBody>
      </p:sp>
      <p:cxnSp>
        <p:nvCxnSpPr>
          <p:cNvPr id="154" name="Shape 154"/>
          <p:cNvCxnSpPr/>
          <p:nvPr/>
        </p:nvCxnSpPr>
        <p:spPr>
          <a:xfrm>
            <a:off x="4596075" y="2830625"/>
            <a:ext cx="0" cy="2213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55" name="Shape 155"/>
          <p:cNvCxnSpPr/>
          <p:nvPr/>
        </p:nvCxnSpPr>
        <p:spPr>
          <a:xfrm rot="10800000">
            <a:off x="107775" y="2830625"/>
            <a:ext cx="8976600" cy="6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156" name="Shape 156"/>
          <p:cNvSpPr txBox="1"/>
          <p:nvPr/>
        </p:nvSpPr>
        <p:spPr>
          <a:xfrm>
            <a:off x="471312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Трудоустройство (сферы деятельности)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161975" y="2897800"/>
            <a:ext cx="43065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Исключительные компетенции выпускников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202325" y="1134150"/>
            <a:ext cx="8817300" cy="45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Общие сведения о программе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933750" y="1584500"/>
            <a:ext cx="8000100" cy="118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Бухгалтерский учет</a:t>
            </a: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i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одна из самых массовых профессий в нашей стране (более семи миллионов рабочих мест). Качественный учет, анализ и удит – одна из основ информационной безопасности страны. Подготовка магистров по данной программе в соответствии с международными требованиями позволит обеспечить вхождение России в мировое сообщество.</a:t>
            </a:r>
          </a:p>
        </p:txBody>
      </p:sp>
      <p:pic>
        <p:nvPicPr>
          <p:cNvPr id="160" name="Shape 1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38152" y="3821952"/>
            <a:ext cx="742399" cy="7423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5042825" y="3301225"/>
            <a:ext cx="3976800" cy="184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государственных финансовых, налоговых и контрольно-ревизионных органах;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аудиторских и консалтинговых фирмах;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научно-исследовательских и проектных институтах;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международных и транснациональных компаниях.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Shape 162"/>
          <p:cNvSpPr txBox="1"/>
          <p:nvPr/>
        </p:nvSpPr>
        <p:spPr>
          <a:xfrm>
            <a:off x="39600" y="3351100"/>
            <a:ext cx="4475400" cy="149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Clr>
                <a:srgbClr val="333333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знание теории и практики ведения бухгалтерского учета, анализа и аудита; </a:t>
            </a:r>
          </a:p>
          <a:p>
            <a:pPr marL="457200" lvl="0" indent="-228600" rtl="0">
              <a:lnSpc>
                <a:spcPct val="115000"/>
              </a:lnSpc>
              <a:spcBef>
                <a:spcPts val="200"/>
              </a:spcBef>
              <a:buClr>
                <a:srgbClr val="333333"/>
              </a:buClr>
              <a:buFont typeface="Times New Roman"/>
              <a:buChar char="-"/>
            </a:pPr>
            <a:r>
              <a:rPr lang="ru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умение анализировать учетную информацию для совершенствования механизма управления организацией; </a:t>
            </a:r>
          </a:p>
        </p:txBody>
      </p:sp>
      <p:pic>
        <p:nvPicPr>
          <p:cNvPr id="163" name="Shape 16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09612" y="4463825"/>
            <a:ext cx="579899" cy="5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4850" y="1962323"/>
            <a:ext cx="663375" cy="66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64665" y="4564315"/>
            <a:ext cx="485899" cy="485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5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Shape 173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4251200" y="-12450"/>
            <a:ext cx="1362000" cy="69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177" name="Shape 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Shape 180"/>
          <p:cNvSpPr/>
          <p:nvPr/>
        </p:nvSpPr>
        <p:spPr>
          <a:xfrm>
            <a:off x="3875350" y="-16800"/>
            <a:ext cx="421800" cy="69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0" y="663375"/>
            <a:ext cx="9144000" cy="579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Отличительные особенности и преимущества магистерских программ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кафедры экономики</a:t>
            </a:r>
          </a:p>
        </p:txBody>
      </p:sp>
      <p:pic>
        <p:nvPicPr>
          <p:cNvPr id="182" name="Shape 1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0137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 txBox="1"/>
          <p:nvPr/>
        </p:nvSpPr>
        <p:spPr>
          <a:xfrm>
            <a:off x="0" y="1243350"/>
            <a:ext cx="9144000" cy="49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20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Магистерская подготовка на кафедре ведется с 1998 года</a:t>
            </a:r>
          </a:p>
        </p:txBody>
      </p:sp>
      <p:grpSp>
        <p:nvGrpSpPr>
          <p:cNvPr id="184" name="Shape 184"/>
          <p:cNvGrpSpPr/>
          <p:nvPr/>
        </p:nvGrpSpPr>
        <p:grpSpPr>
          <a:xfrm>
            <a:off x="60575" y="1690725"/>
            <a:ext cx="8196375" cy="482924"/>
            <a:chOff x="122850" y="1783287"/>
            <a:chExt cx="8196375" cy="482924"/>
          </a:xfrm>
        </p:grpSpPr>
        <p:sp>
          <p:nvSpPr>
            <p:cNvPr id="185" name="Shape 185"/>
            <p:cNvSpPr txBox="1"/>
            <p:nvPr/>
          </p:nvSpPr>
          <p:spPr>
            <a:xfrm>
              <a:off x="684825" y="1783287"/>
              <a:ext cx="76344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ru" sz="2000">
                  <a:latin typeface="Times New Roman"/>
                  <a:ea typeface="Times New Roman"/>
                  <a:cs typeface="Times New Roman"/>
                  <a:sym typeface="Times New Roman"/>
                </a:rPr>
                <a:t>возможность сочетать работу и учебу (обучение в вечернее время)</a:t>
              </a:r>
            </a:p>
          </p:txBody>
        </p:sp>
        <p:pic>
          <p:nvPicPr>
            <p:cNvPr id="186" name="Shape 18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2850" y="1844337"/>
              <a:ext cx="421874" cy="4218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7" name="Shape 187"/>
          <p:cNvGrpSpPr/>
          <p:nvPr/>
        </p:nvGrpSpPr>
        <p:grpSpPr>
          <a:xfrm>
            <a:off x="683568" y="2129237"/>
            <a:ext cx="7842720" cy="747678"/>
            <a:chOff x="-133457" y="2329812"/>
            <a:chExt cx="7842720" cy="747678"/>
          </a:xfrm>
        </p:grpSpPr>
        <p:sp>
          <p:nvSpPr>
            <p:cNvPr id="188" name="Shape 188"/>
            <p:cNvSpPr txBox="1"/>
            <p:nvPr/>
          </p:nvSpPr>
          <p:spPr>
            <a:xfrm>
              <a:off x="-133457" y="2329812"/>
              <a:ext cx="76344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ru" sz="20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возможность поступления </a:t>
              </a:r>
              <a:r>
                <a:rPr lang="ru" sz="20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в аспирантуру (в т.ч. </a:t>
              </a:r>
              <a:r>
                <a:rPr lang="ru-RU" sz="20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б</a:t>
              </a:r>
              <a:r>
                <a:rPr lang="ru" sz="20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юджет) </a:t>
              </a:r>
            </a:p>
            <a:p>
              <a:pPr lvl="0">
                <a:spcBef>
                  <a:spcPts val="0"/>
                </a:spcBef>
                <a:buNone/>
              </a:pPr>
              <a:r>
                <a:rPr lang="ru" sz="20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и на </a:t>
              </a:r>
              <a:r>
                <a:rPr lang="ru" sz="20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курсы </a:t>
              </a:r>
              <a:r>
                <a:rPr lang="ru" sz="20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MBA </a:t>
              </a:r>
              <a:r>
                <a:rPr lang="ru" sz="1200" dirty="0" smtClean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(на </a:t>
              </a:r>
              <a:r>
                <a:rPr lang="ru" sz="12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курсы МВА можно поступить </a:t>
              </a:r>
              <a:r>
                <a:rPr lang="ru" sz="1200" i="1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только</a:t>
              </a:r>
              <a:r>
                <a:rPr lang="ru" sz="12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 после магистратуры)</a:t>
              </a:r>
            </a:p>
          </p:txBody>
        </p:sp>
        <p:pic>
          <p:nvPicPr>
            <p:cNvPr id="189" name="Shape 18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347263" y="2362311"/>
              <a:ext cx="1362000" cy="7151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Shape 190"/>
          <p:cNvGrpSpPr/>
          <p:nvPr/>
        </p:nvGrpSpPr>
        <p:grpSpPr>
          <a:xfrm>
            <a:off x="369022" y="2791212"/>
            <a:ext cx="8296939" cy="558717"/>
            <a:chOff x="1171418" y="3214147"/>
            <a:chExt cx="8311901" cy="544081"/>
          </a:xfrm>
        </p:grpSpPr>
        <p:sp>
          <p:nvSpPr>
            <p:cNvPr id="191" name="Shape 191"/>
            <p:cNvSpPr txBox="1"/>
            <p:nvPr/>
          </p:nvSpPr>
          <p:spPr>
            <a:xfrm>
              <a:off x="1848920" y="3214147"/>
              <a:ext cx="7634400" cy="4218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ru" sz="20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обеспечение более высокой зарплаты</a:t>
              </a:r>
            </a:p>
            <a:p>
              <a:pPr lvl="0" rtl="0">
                <a:spcBef>
                  <a:spcPts val="0"/>
                </a:spcBef>
                <a:buNone/>
              </a:pPr>
              <a:r>
                <a:rPr lang="ru" sz="1200" dirty="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попадание в кадровый резерв предприятий после окончания магистратуры</a:t>
              </a:r>
            </a:p>
          </p:txBody>
        </p:sp>
        <p:pic>
          <p:nvPicPr>
            <p:cNvPr id="192" name="Shape 19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553175" y="3314225"/>
              <a:ext cx="224275" cy="224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Shape 19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171418" y="3376478"/>
              <a:ext cx="381762" cy="3817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4" name="Shape 194"/>
          <p:cNvGrpSpPr/>
          <p:nvPr/>
        </p:nvGrpSpPr>
        <p:grpSpPr>
          <a:xfrm>
            <a:off x="1523600" y="3374712"/>
            <a:ext cx="6817200" cy="579900"/>
            <a:chOff x="-217300" y="4075312"/>
            <a:chExt cx="6817200" cy="579900"/>
          </a:xfrm>
        </p:grpSpPr>
        <p:sp>
          <p:nvSpPr>
            <p:cNvPr id="195" name="Shape 195"/>
            <p:cNvSpPr txBox="1"/>
            <p:nvPr/>
          </p:nvSpPr>
          <p:spPr>
            <a:xfrm>
              <a:off x="-217300" y="4075312"/>
              <a:ext cx="68172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Clr>
                  <a:schemeClr val="dk1"/>
                </a:buClr>
                <a:buSzPct val="55000"/>
                <a:buFont typeface="Arial"/>
                <a:buNone/>
              </a:pPr>
              <a:r>
                <a:rPr lang="ru" sz="200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практико- и проблемно-ориентированная подготовка</a:t>
              </a:r>
            </a:p>
          </p:txBody>
        </p:sp>
        <p:pic>
          <p:nvPicPr>
            <p:cNvPr id="196" name="Shape 196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620850" y="4146812"/>
              <a:ext cx="473100" cy="473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7" name="Shape 197"/>
          <p:cNvGrpSpPr/>
          <p:nvPr/>
        </p:nvGrpSpPr>
        <p:grpSpPr>
          <a:xfrm>
            <a:off x="385761" y="3945683"/>
            <a:ext cx="8451184" cy="558733"/>
            <a:chOff x="319674" y="3841924"/>
            <a:chExt cx="8536550" cy="579900"/>
          </a:xfrm>
        </p:grpSpPr>
        <p:sp>
          <p:nvSpPr>
            <p:cNvPr id="198" name="Shape 198"/>
            <p:cNvSpPr txBox="1"/>
            <p:nvPr/>
          </p:nvSpPr>
          <p:spPr>
            <a:xfrm>
              <a:off x="463425" y="3841925"/>
              <a:ext cx="83928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r" rtl="0">
                <a:spcBef>
                  <a:spcPts val="0"/>
                </a:spcBef>
                <a:buNone/>
              </a:pPr>
              <a:r>
                <a:rPr lang="ru" sz="180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мастер-классы и тренинги от ведущих компаний региона и России, программы международной академической мобильности</a:t>
              </a:r>
              <a:r>
                <a:rPr lang="ru" sz="120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br>
                <a:rPr lang="ru" sz="1200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endParaRPr lang="ru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99" name="Shape 199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19674" y="3841924"/>
              <a:ext cx="579899" cy="5798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Shape 200"/>
          <p:cNvGrpSpPr/>
          <p:nvPr/>
        </p:nvGrpSpPr>
        <p:grpSpPr>
          <a:xfrm>
            <a:off x="1050575" y="4613500"/>
            <a:ext cx="5073900" cy="518199"/>
            <a:chOff x="1229575" y="4593300"/>
            <a:chExt cx="5073900" cy="518199"/>
          </a:xfrm>
        </p:grpSpPr>
        <p:sp>
          <p:nvSpPr>
            <p:cNvPr id="201" name="Shape 201"/>
            <p:cNvSpPr txBox="1"/>
            <p:nvPr/>
          </p:nvSpPr>
          <p:spPr>
            <a:xfrm>
              <a:off x="1229575" y="4613500"/>
              <a:ext cx="5073900" cy="498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ru" sz="1800">
                  <a:latin typeface="Times New Roman"/>
                  <a:ea typeface="Times New Roman"/>
                  <a:cs typeface="Times New Roman"/>
                  <a:sym typeface="Times New Roman"/>
                </a:rPr>
                <a:t>модульная система обучения</a:t>
              </a:r>
            </a:p>
          </p:txBody>
        </p:sp>
        <p:pic>
          <p:nvPicPr>
            <p:cNvPr id="202" name="Shape 202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4229000" y="4593300"/>
              <a:ext cx="498000" cy="4980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03" name="Shape 203"/>
          <p:cNvCxnSpPr/>
          <p:nvPr/>
        </p:nvCxnSpPr>
        <p:spPr>
          <a:xfrm rot="10800000" flipH="1">
            <a:off x="241262" y="2205812"/>
            <a:ext cx="8740200" cy="10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204" name="Shape 204"/>
          <p:cNvCxnSpPr/>
          <p:nvPr/>
        </p:nvCxnSpPr>
        <p:spPr>
          <a:xfrm rot="10800000" flipH="1">
            <a:off x="241262" y="2786549"/>
            <a:ext cx="8740200" cy="10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205" name="Shape 205"/>
          <p:cNvCxnSpPr/>
          <p:nvPr/>
        </p:nvCxnSpPr>
        <p:spPr>
          <a:xfrm rot="10800000" flipH="1">
            <a:off x="169537" y="3409662"/>
            <a:ext cx="8740200" cy="10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206" name="Shape 206"/>
          <p:cNvCxnSpPr/>
          <p:nvPr/>
        </p:nvCxnSpPr>
        <p:spPr>
          <a:xfrm rot="10800000" flipH="1">
            <a:off x="201899" y="3941574"/>
            <a:ext cx="8740200" cy="10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207" name="Shape 207"/>
          <p:cNvCxnSpPr/>
          <p:nvPr/>
        </p:nvCxnSpPr>
        <p:spPr>
          <a:xfrm rot="10800000" flipH="1">
            <a:off x="201899" y="4613512"/>
            <a:ext cx="8740200" cy="102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208" name="Shape 208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6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14" name="Shape 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251200" y="-12450"/>
            <a:ext cx="1362000" cy="69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218" name="Shape 218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219" name="Shape 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/>
          <p:nvPr/>
        </p:nvSpPr>
        <p:spPr>
          <a:xfrm>
            <a:off x="3875350" y="-16800"/>
            <a:ext cx="421800" cy="69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23" name="Shape 2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0137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0" y="663375"/>
            <a:ext cx="9144000" cy="579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55000"/>
              <a:buFont typeface="Arial"/>
              <a:buNone/>
            </a:pPr>
            <a:r>
              <a:rPr lang="ru" sz="2000" b="1" i="1">
                <a:latin typeface="Times New Roman"/>
                <a:ea typeface="Times New Roman"/>
                <a:cs typeface="Times New Roman"/>
                <a:sym typeface="Times New Roman"/>
              </a:rPr>
              <a:t>Исключительные курсы по магистерским программам</a:t>
            </a:r>
          </a:p>
        </p:txBody>
      </p:sp>
      <p:sp>
        <p:nvSpPr>
          <p:cNvPr id="225" name="Shape 225"/>
          <p:cNvSpPr/>
          <p:nvPr/>
        </p:nvSpPr>
        <p:spPr>
          <a:xfrm>
            <a:off x="154025" y="1243300"/>
            <a:ext cx="8857800" cy="663300"/>
          </a:xfrm>
          <a:prstGeom prst="horizontalScroll">
            <a:avLst>
              <a:gd name="adj" fmla="val 12500"/>
            </a:avLst>
          </a:prstGeom>
          <a:solidFill>
            <a:schemeClr val="lt2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200"/>
              </a:spcBef>
              <a:buNone/>
            </a:pPr>
            <a:r>
              <a:rPr lang="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0" lvl="0" indent="-69850" algn="just" rtl="0">
              <a:lnSpc>
                <a:spcPct val="115000"/>
              </a:lnSpc>
              <a:spcBef>
                <a:spcPts val="20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ru" sz="1600" b="1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Инновационное предпринимательство и венчурный бизнес</a:t>
            </a:r>
            <a:endParaRPr lang="ru" dirty="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312750" y="1856925"/>
            <a:ext cx="8699100" cy="738600"/>
          </a:xfrm>
          <a:prstGeom prst="horizontalScroll">
            <a:avLst>
              <a:gd name="adj" fmla="val 12500"/>
            </a:avLst>
          </a:prstGeom>
          <a:solidFill>
            <a:srgbClr val="B6D7A8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just" rtl="0">
              <a:lnSpc>
                <a:spcPct val="115000"/>
              </a:lnSpc>
              <a:spcBef>
                <a:spcPts val="200"/>
              </a:spcBef>
              <a:buNone/>
            </a:pPr>
            <a:r>
              <a:rPr lang="ru" sz="1600" b="1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Антикризисное управление</a:t>
            </a:r>
            <a:endParaRPr lang="ru" dirty="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1011675" y="4443700"/>
            <a:ext cx="8000100" cy="663300"/>
          </a:xfrm>
          <a:prstGeom prst="horizontalScroll">
            <a:avLst>
              <a:gd name="adj" fmla="val 12500"/>
            </a:avLst>
          </a:prstGeom>
          <a:solidFill>
            <a:srgbClr val="6AA84F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ru-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Информационные технологии в планировании и организации производства на предприятии</a:t>
            </a:r>
            <a:endParaRPr lang="ru"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461525" y="2551175"/>
            <a:ext cx="8550300" cy="663300"/>
          </a:xfrm>
          <a:prstGeom prst="horizontalScroll">
            <a:avLst>
              <a:gd name="adj" fmla="val 12500"/>
            </a:avLst>
          </a:prstGeom>
          <a:solidFill>
            <a:schemeClr val="lt2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Бюджетное планирование и координация финансовых систем предприятия</a:t>
            </a:r>
            <a:endParaRPr lang="ru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633425" y="3168500"/>
            <a:ext cx="8378400" cy="663300"/>
          </a:xfrm>
          <a:prstGeom prst="horizontalScroll">
            <a:avLst>
              <a:gd name="adj" fmla="val 12500"/>
            </a:avLst>
          </a:prstGeom>
          <a:solidFill>
            <a:srgbClr val="93C47D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Стратегическое планирование фирмы</a:t>
            </a:r>
            <a:endParaRPr lang="ru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767175" y="3814050"/>
            <a:ext cx="8244600" cy="663300"/>
          </a:xfrm>
          <a:prstGeom prst="horizontalScroll">
            <a:avLst>
              <a:gd name="adj" fmla="val 12500"/>
            </a:avLst>
          </a:prstGeom>
          <a:solidFill>
            <a:schemeClr val="lt2"/>
          </a:solidFill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Международные стандарты финансовой отчетности и </a:t>
            </a:r>
            <a:r>
              <a:rPr lang="ru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аудита</a:t>
            </a:r>
            <a:endParaRPr lang="ru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1" name="Shape 2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35" y="4146495"/>
            <a:ext cx="696909" cy="6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Shape 232"/>
          <p:cNvSpPr/>
          <p:nvPr/>
        </p:nvSpPr>
        <p:spPr>
          <a:xfrm>
            <a:off x="8919600" y="4925400"/>
            <a:ext cx="224400" cy="21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900"/>
              <a:t>7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38" name="Shape 2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5589500" y="-33600"/>
            <a:ext cx="1698900" cy="69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37" y="99401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/>
          <p:nvPr/>
        </p:nvSpPr>
        <p:spPr>
          <a:xfrm>
            <a:off x="0" y="663375"/>
            <a:ext cx="9144000" cy="502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55000"/>
              <a:buFont typeface="Arial"/>
              <a:buNone/>
            </a:pPr>
            <a:r>
              <a:rPr lang="ru" sz="2000" b="1" i="1"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 для поступления в магистратуру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4120350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813900" y="1249650"/>
            <a:ext cx="7038900" cy="325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Заявление</a:t>
            </a:r>
          </a:p>
          <a:p>
            <a:pPr lvl="0" rtl="0">
              <a:spcBef>
                <a:spcPts val="0"/>
              </a:spcBef>
              <a:buNone/>
            </a:pPr>
            <a:endParaRPr sz="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Диплом (оригинал + копия)</a:t>
            </a:r>
          </a:p>
          <a:p>
            <a:pPr lvl="0" rtl="0">
              <a:spcBef>
                <a:spcPts val="0"/>
              </a:spcBef>
              <a:buNone/>
            </a:pPr>
            <a:endParaRPr sz="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Приложение к диплому</a:t>
            </a:r>
          </a:p>
          <a:p>
            <a:pPr lvl="0" rtl="0">
              <a:spcBef>
                <a:spcPts val="0"/>
              </a:spcBef>
              <a:buNone/>
            </a:pPr>
            <a:endParaRPr sz="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6 фото (3х4)</a:t>
            </a:r>
          </a:p>
          <a:p>
            <a:pPr lvl="0" rtl="0">
              <a:spcBef>
                <a:spcPts val="0"/>
              </a:spcBef>
              <a:buNone/>
            </a:pPr>
            <a:endParaRPr sz="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Лицензия негосударственного ВУЗа</a:t>
            </a:r>
          </a:p>
          <a:p>
            <a:pPr lvl="0" rtl="0">
              <a:spcBef>
                <a:spcPts val="0"/>
              </a:spcBef>
              <a:buNone/>
            </a:pPr>
            <a:endParaRPr sz="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Приложение к лицензии об аккредитации данного направления</a:t>
            </a:r>
          </a:p>
        </p:txBody>
      </p:sp>
      <p:pic>
        <p:nvPicPr>
          <p:cNvPr id="249" name="Shape 2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575" y="1312625"/>
            <a:ext cx="340324" cy="34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4751" y="1738826"/>
            <a:ext cx="340324" cy="34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4738" y="2165013"/>
            <a:ext cx="340325" cy="3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4750" y="2946175"/>
            <a:ext cx="340325" cy="3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4742" y="3364675"/>
            <a:ext cx="340325" cy="3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4750" y="2555600"/>
            <a:ext cx="340325" cy="3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Shape 25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40775" y="724252"/>
            <a:ext cx="381075" cy="3810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6" name="Shape 256"/>
          <p:cNvCxnSpPr/>
          <p:nvPr/>
        </p:nvCxnSpPr>
        <p:spPr>
          <a:xfrm rot="10800000" flipH="1">
            <a:off x="238200" y="3727325"/>
            <a:ext cx="8667600" cy="3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257" name="Shape 257"/>
          <p:cNvSpPr txBox="1"/>
          <p:nvPr/>
        </p:nvSpPr>
        <p:spPr>
          <a:xfrm>
            <a:off x="540300" y="3705000"/>
            <a:ext cx="8365500" cy="89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6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Зачисление</a:t>
            </a:r>
            <a:r>
              <a:rPr lang="ru" sz="1600" b="1">
                <a:latin typeface="Times New Roman"/>
                <a:ea typeface="Times New Roman"/>
                <a:cs typeface="Times New Roman"/>
                <a:sym typeface="Times New Roman"/>
              </a:rPr>
              <a:t> осуществляется путем </a:t>
            </a:r>
            <a:r>
              <a:rPr lang="ru" sz="1600" b="1" i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тестирования</a:t>
            </a:r>
            <a:r>
              <a:rPr lang="ru" sz="1600" b="1">
                <a:latin typeface="Times New Roman"/>
                <a:ea typeface="Times New Roman"/>
                <a:cs typeface="Times New Roman"/>
                <a:sym typeface="Times New Roman"/>
              </a:rPr>
              <a:t> по программе междисциплинарного экзамена направления 38.03.01 “Экономика”</a:t>
            </a:r>
          </a:p>
          <a:p>
            <a:pPr lvl="0" algn="ctr" rtl="0">
              <a:spcBef>
                <a:spcPts val="0"/>
              </a:spcBef>
              <a:buNone/>
            </a:pPr>
            <a:endParaRPr sz="1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ru" sz="1600" b="1">
                <a:latin typeface="Times New Roman"/>
                <a:ea typeface="Times New Roman"/>
                <a:cs typeface="Times New Roman"/>
                <a:sym typeface="Times New Roman"/>
              </a:rPr>
              <a:t>Принять участие в конкурсе могут </a:t>
            </a:r>
            <a:r>
              <a:rPr lang="ru" sz="1600" b="1" i="1">
                <a:solidFill>
                  <a:srgbClr val="49721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выпускники</a:t>
            </a:r>
            <a:r>
              <a:rPr lang="ru" sz="1600" b="1">
                <a:latin typeface="Times New Roman"/>
                <a:ea typeface="Times New Roman"/>
                <a:cs typeface="Times New Roman"/>
                <a:sym typeface="Times New Roman"/>
              </a:rPr>
              <a:t> технических, юридических, гуанитарных вузов, имеющих квалификацию “бакалавр”, “специалист”.</a:t>
            </a:r>
          </a:p>
        </p:txBody>
      </p:sp>
      <p:sp>
        <p:nvSpPr>
          <p:cNvPr id="258" name="Shape 258"/>
          <p:cNvSpPr/>
          <p:nvPr/>
        </p:nvSpPr>
        <p:spPr>
          <a:xfrm>
            <a:off x="8919600" y="4925400"/>
            <a:ext cx="224400" cy="21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900"/>
              <a:t>8</a:t>
            </a:r>
          </a:p>
        </p:txBody>
      </p:sp>
      <p:sp>
        <p:nvSpPr>
          <p:cNvPr id="259" name="Shape 259"/>
          <p:cNvSpPr/>
          <p:nvPr/>
        </p:nvSpPr>
        <p:spPr>
          <a:xfrm>
            <a:off x="5118325" y="1595324"/>
            <a:ext cx="3733500" cy="1142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Обучение осуществляется на </a:t>
            </a:r>
            <a:r>
              <a:rPr lang="ru" sz="2000" b="1" i="1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бюджетной</a:t>
            </a: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ru" sz="2000" b="1" i="1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коммерческой основе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65" name="Shape 2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4080687" y="-3230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7328425" y="26"/>
            <a:ext cx="18156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         педагогический  состав</a:t>
            </a:r>
          </a:p>
        </p:txBody>
      </p:sp>
      <p:pic>
        <p:nvPicPr>
          <p:cNvPr id="270" name="Shape 2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Shape 2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Сотрудники кафедры экономики</a:t>
            </a:r>
          </a:p>
        </p:txBody>
      </p:sp>
      <p:sp>
        <p:nvSpPr>
          <p:cNvPr id="275" name="Shape 275"/>
          <p:cNvSpPr/>
          <p:nvPr/>
        </p:nvSpPr>
        <p:spPr>
          <a:xfrm>
            <a:off x="2212" y="1055400"/>
            <a:ext cx="4637400" cy="7629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Подготовку магистров ведет высококвалифицированный профессорско-преподавательский состав</a:t>
            </a:r>
          </a:p>
        </p:txBody>
      </p:sp>
      <p:sp>
        <p:nvSpPr>
          <p:cNvPr id="276" name="Shape 276"/>
          <p:cNvSpPr/>
          <p:nvPr/>
        </p:nvSpPr>
        <p:spPr>
          <a:xfrm>
            <a:off x="659125" y="3679958"/>
            <a:ext cx="4637400" cy="5799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профессорско-преподавательский </a:t>
            </a: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состав входят: </a:t>
            </a:r>
          </a:p>
          <a:p>
            <a:pPr marL="457200" lvl="0" indent="-304800" algn="ctr" rtl="0">
              <a:spcBef>
                <a:spcPts val="0"/>
              </a:spcBef>
              <a:buSzPct val="100000"/>
              <a:buFont typeface="Times New Roman"/>
              <a:buChar char="●"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7 профессоров;</a:t>
            </a:r>
          </a:p>
          <a:p>
            <a:pPr marL="457200" lvl="0" indent="-304800" algn="ctr" rtl="0">
              <a:spcBef>
                <a:spcPts val="0"/>
              </a:spcBef>
              <a:buSzPct val="100000"/>
              <a:buFont typeface="Times New Roman"/>
              <a:buChar char="●"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более 36 доцентов.</a:t>
            </a:r>
          </a:p>
        </p:txBody>
      </p:sp>
      <p:pic>
        <p:nvPicPr>
          <p:cNvPr id="277" name="Shape 27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11362" y="1166437"/>
            <a:ext cx="1491035" cy="17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9">
            <a:alphaModFix/>
          </a:blip>
          <a:srcRect l="2771" t="36370" r="8951" b="20607"/>
          <a:stretch/>
        </p:blipFill>
        <p:spPr>
          <a:xfrm rot="5400000">
            <a:off x="7341700" y="3237837"/>
            <a:ext cx="2024449" cy="148092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/>
          <p:nvPr/>
        </p:nvSpPr>
        <p:spPr>
          <a:xfrm>
            <a:off x="6602400" y="1181425"/>
            <a:ext cx="2280900" cy="16539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/>
              <a:t>Барышева 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1200" b="1"/>
              <a:t>Галина Анзельмовна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/>
              <a:t>Заведующий лабораторией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1200"/>
              <a:t>Заведующий кафедрой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1200"/>
              <a:t>доктор экономических наук</a:t>
            </a:r>
          </a:p>
        </p:txBody>
      </p:sp>
      <p:sp>
        <p:nvSpPr>
          <p:cNvPr id="280" name="Shape 280"/>
          <p:cNvSpPr/>
          <p:nvPr/>
        </p:nvSpPr>
        <p:spPr>
          <a:xfrm>
            <a:off x="5549475" y="3353425"/>
            <a:ext cx="2063700" cy="1472400"/>
          </a:xfrm>
          <a:prstGeom prst="snip2DiagRect">
            <a:avLst>
              <a:gd name="adj1" fmla="val 23356"/>
              <a:gd name="adj2" fmla="val 0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/>
              <a:t>Фабио Касати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/>
              <a:t>Ведущий ученый Лаборатории,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/>
              <a:t>Профессор университета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/>
              <a:t> г. Тренто</a:t>
            </a:r>
          </a:p>
        </p:txBody>
      </p:sp>
      <p:sp>
        <p:nvSpPr>
          <p:cNvPr id="281" name="Shape 281"/>
          <p:cNvSpPr/>
          <p:nvPr/>
        </p:nvSpPr>
        <p:spPr>
          <a:xfrm>
            <a:off x="823900" y="4380775"/>
            <a:ext cx="4637400" cy="7629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Научная деятельность сотрудников охватывает широкий диапазон научных интересов и представлена публикациями в ведущих мировых журналах и </a:t>
            </a: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базах </a:t>
            </a: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данных</a:t>
            </a:r>
          </a:p>
        </p:txBody>
      </p:sp>
      <p:sp>
        <p:nvSpPr>
          <p:cNvPr id="282" name="Shape 282"/>
          <p:cNvSpPr/>
          <p:nvPr/>
        </p:nvSpPr>
        <p:spPr>
          <a:xfrm>
            <a:off x="297400" y="1925850"/>
            <a:ext cx="4740300" cy="1633200"/>
          </a:xfrm>
          <a:prstGeom prst="chevron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Обучение осуществляют практикующие специалисты - сотрудники предприятий и государственных структур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(наличие </a:t>
            </a: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квалификационного аттестата аудитора, диплома АССА по международной финансовой отчетности, сертификатов 1С: Бухгалтерия, «Управление процессами», «Бережливое производство</a:t>
            </a: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» и др.)</a:t>
            </a:r>
            <a:endParaRPr lang="ru" sz="12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8936525" y="4925400"/>
            <a:ext cx="207600" cy="21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800" b="1"/>
              <a:t>9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4041312" y="2365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7328425" y="-41700"/>
            <a:ext cx="1815600" cy="7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ru" sz="1300" b="1" i="1">
                <a:latin typeface="Times New Roman"/>
                <a:ea typeface="Times New Roman"/>
                <a:cs typeface="Times New Roman"/>
                <a:sym typeface="Times New Roman"/>
              </a:rPr>
              <a:t> Научно-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300" b="1" i="1">
                <a:latin typeface="Times New Roman"/>
                <a:ea typeface="Times New Roman"/>
                <a:cs typeface="Times New Roman"/>
                <a:sym typeface="Times New Roman"/>
              </a:rPr>
              <a:t>         педагогический       состав</a:t>
            </a:r>
          </a:p>
        </p:txBody>
      </p:sp>
      <p:pic>
        <p:nvPicPr>
          <p:cNvPr id="294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Выпускники кафедры экономики</a:t>
            </a:r>
          </a:p>
        </p:txBody>
      </p:sp>
      <p:cxnSp>
        <p:nvCxnSpPr>
          <p:cNvPr id="299" name="Shape 299"/>
          <p:cNvCxnSpPr/>
          <p:nvPr/>
        </p:nvCxnSpPr>
        <p:spPr>
          <a:xfrm>
            <a:off x="46050" y="3079225"/>
            <a:ext cx="9051900" cy="11700"/>
          </a:xfrm>
          <a:prstGeom prst="straightConnector1">
            <a:avLst/>
          </a:prstGeom>
          <a:noFill/>
          <a:ln w="9525" cap="flat" cmpd="sng">
            <a:solidFill>
              <a:srgbClr val="38761D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300" name="Shape 300"/>
          <p:cNvCxnSpPr/>
          <p:nvPr/>
        </p:nvCxnSpPr>
        <p:spPr>
          <a:xfrm rot="10800000" flipH="1">
            <a:off x="4563000" y="1050750"/>
            <a:ext cx="18000" cy="4033800"/>
          </a:xfrm>
          <a:prstGeom prst="straightConnector1">
            <a:avLst/>
          </a:prstGeom>
          <a:noFill/>
          <a:ln w="9525" cap="flat" cmpd="sng">
            <a:solidFill>
              <a:srgbClr val="38761D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301" name="Shape 301"/>
          <p:cNvSpPr/>
          <p:nvPr/>
        </p:nvSpPr>
        <p:spPr>
          <a:xfrm>
            <a:off x="45950" y="1110500"/>
            <a:ext cx="4283100" cy="1908900"/>
          </a:xfrm>
          <a:prstGeom prst="bevel">
            <a:avLst>
              <a:gd name="adj" fmla="val 125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2" name="Shape 3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550" y="1385562"/>
            <a:ext cx="1150425" cy="143029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/>
          <p:nvPr/>
        </p:nvSpPr>
        <p:spPr>
          <a:xfrm>
            <a:off x="4814950" y="1110500"/>
            <a:ext cx="4226400" cy="19089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4" name="Shape 30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61012" y="1345943"/>
            <a:ext cx="1150425" cy="14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Shape 305"/>
          <p:cNvSpPr txBox="1"/>
          <p:nvPr/>
        </p:nvSpPr>
        <p:spPr>
          <a:xfrm>
            <a:off x="5072925" y="1346000"/>
            <a:ext cx="2588100" cy="1399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100"/>
          </a:p>
        </p:txBody>
      </p:sp>
      <p:sp>
        <p:nvSpPr>
          <p:cNvPr id="306" name="Shape 306"/>
          <p:cNvSpPr/>
          <p:nvPr/>
        </p:nvSpPr>
        <p:spPr>
          <a:xfrm>
            <a:off x="64350" y="3150750"/>
            <a:ext cx="4283100" cy="1908900"/>
          </a:xfrm>
          <a:prstGeom prst="bevel">
            <a:avLst>
              <a:gd name="adj" fmla="val 125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7" name="Shape 30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58649" y="3397973"/>
            <a:ext cx="1150424" cy="141445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/>
          <p:nvPr/>
        </p:nvSpPr>
        <p:spPr>
          <a:xfrm>
            <a:off x="4796550" y="3150750"/>
            <a:ext cx="4226400" cy="1908900"/>
          </a:xfrm>
          <a:prstGeom prst="bevel">
            <a:avLst>
              <a:gd name="adj" fmla="val 125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9" name="Shape 30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34925" y="3401075"/>
            <a:ext cx="1065549" cy="1438024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/>
        </p:nvSpPr>
        <p:spPr>
          <a:xfrm>
            <a:off x="1560375" y="1388700"/>
            <a:ext cx="2548800" cy="1350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Гусельников Григорий 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(1976 г.р.)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 экономики первого года выпуска кафедры экономики ТПУ. Российский инвестор, бизнесмен, в банковской сфере</a:t>
            </a: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более 15 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лет </a:t>
            </a:r>
            <a:endParaRPr lang="ru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11" name="Shape 311"/>
          <p:cNvSpPr txBox="1"/>
          <p:nvPr/>
        </p:nvSpPr>
        <p:spPr>
          <a:xfrm>
            <a:off x="5072925" y="1340075"/>
            <a:ext cx="2588100" cy="15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Большанина Юлия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 (1979 г.р.)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Окончила ТПУ по специальности инженер-экономист в 2001 году. С 2013 года – Вице-президент по экономическим вопросам Томской Торгово-промышленной </a:t>
            </a:r>
            <a:r>
              <a:rPr lang="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палаты</a:t>
            </a:r>
            <a:endParaRPr lang="ru"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12" name="Shape 312"/>
          <p:cNvSpPr txBox="1"/>
          <p:nvPr/>
        </p:nvSpPr>
        <p:spPr>
          <a:xfrm>
            <a:off x="332550" y="3271900"/>
            <a:ext cx="2680500" cy="15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Чернявский Владимир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(1979 г.р.)</a:t>
            </a:r>
          </a:p>
          <a:p>
            <a:pPr lvl="0" algn="ctr"/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Закончил магистратуру кафедры 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экономики в 2002 году. 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Является </a:t>
            </a:r>
            <a:r>
              <a:rPr lang="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замдиректора по стратегии ГБУ </a:t>
            </a:r>
            <a:r>
              <a:rPr lang="ru-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«Городское </a:t>
            </a:r>
            <a:r>
              <a:rPr lang="ru-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агентство управления инвестициями»</a:t>
            </a:r>
            <a:r>
              <a:rPr lang="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г. </a:t>
            </a:r>
            <a:r>
              <a:rPr lang="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Москва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ru"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Shape 313"/>
          <p:cNvSpPr txBox="1"/>
          <p:nvPr/>
        </p:nvSpPr>
        <p:spPr>
          <a:xfrm>
            <a:off x="5988300" y="3291675"/>
            <a:ext cx="2922600" cy="143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Павелко Юлия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(1983 г.р.)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>Закончила магистратуру кафедры экономики по направлению «Инновационная экономика» в 2006 году. Работает на судостроительной верфи Nordic Yards Holding Gmbh в Германии менеджером по управлению </a:t>
            </a:r>
            <a:r>
              <a:rPr lang="ru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проектами</a:t>
            </a:r>
            <a:r>
              <a:rPr lang="ru" dirty="0"/>
              <a:t/>
            </a:r>
            <a:br>
              <a:rPr lang="ru" dirty="0"/>
            </a:br>
            <a:endParaRPr lang="ru" dirty="0"/>
          </a:p>
        </p:txBody>
      </p:sp>
      <p:sp>
        <p:nvSpPr>
          <p:cNvPr id="314" name="Shape 314"/>
          <p:cNvSpPr txBox="1"/>
          <p:nvPr/>
        </p:nvSpPr>
        <p:spPr>
          <a:xfrm>
            <a:off x="7328425" y="26"/>
            <a:ext cx="18156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         педагогический  состав</a:t>
            </a:r>
          </a:p>
        </p:txBody>
      </p:sp>
      <p:pic>
        <p:nvPicPr>
          <p:cNvPr id="315" name="Shape 3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Shape 316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800" b="1"/>
              <a:t>10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22" name="Shape 3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Shape 323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4049000" y="2440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5629512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7328425" y="-41700"/>
            <a:ext cx="18156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         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         педагогический  состав</a:t>
            </a:r>
          </a:p>
        </p:txBody>
      </p:sp>
      <p:pic>
        <p:nvPicPr>
          <p:cNvPr id="327" name="Shape 3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Shape 3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Shape 331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Лучшие магистранты кафедры экономики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5988300" y="3291675"/>
            <a:ext cx="2922600" cy="143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>
                <a:latin typeface="Times New Roman"/>
                <a:ea typeface="Times New Roman"/>
                <a:cs typeface="Times New Roman"/>
                <a:sym typeface="Times New Roman"/>
              </a:rPr>
              <a:t>Павелко Юлия</a:t>
            </a: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(1983 г.р.)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Закончила магистратуру кафедры экономики по направлению «Инновационная экономика» в 2006 году. Работает на судостроительной верфи Nordic Yards Holding Gmbh в Германии менеджером по управлению проектами.</a:t>
            </a:r>
            <a:r>
              <a:rPr lang="ru"/>
              <a:t/>
            </a:r>
            <a:br>
              <a:rPr lang="ru"/>
            </a:br>
            <a:endParaRPr lang="ru"/>
          </a:p>
        </p:txBody>
      </p:sp>
      <p:sp>
        <p:nvSpPr>
          <p:cNvPr id="333" name="Shape 333"/>
          <p:cNvSpPr/>
          <p:nvPr/>
        </p:nvSpPr>
        <p:spPr>
          <a:xfrm>
            <a:off x="0" y="1060812"/>
            <a:ext cx="5991000" cy="16929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34" name="Shape 3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924" y="1060850"/>
            <a:ext cx="1267674" cy="169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Shape 335"/>
          <p:cNvSpPr txBox="1"/>
          <p:nvPr/>
        </p:nvSpPr>
        <p:spPr>
          <a:xfrm>
            <a:off x="1907704" y="1109737"/>
            <a:ext cx="3960440" cy="1350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Зайковская Анастасия </a:t>
            </a:r>
          </a:p>
          <a:p>
            <a:pPr lvl="0" algn="ctr">
              <a:buClr>
                <a:schemeClr val="dk1"/>
              </a:buClr>
            </a:pP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Победитель 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Конкурса стипендий Фонда 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Е.Т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Гайдара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2016 г.,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Гранатового </a:t>
            </a: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конкурса Стипендиальной </a:t>
            </a: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программы Владимира Потанина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г</a:t>
            </a: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Москва, июль, 2015 г.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36" name="Shape 336"/>
          <p:cNvSpPr/>
          <p:nvPr/>
        </p:nvSpPr>
        <p:spPr>
          <a:xfrm>
            <a:off x="1766600" y="2319010"/>
            <a:ext cx="5991000" cy="16929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Nt</a:t>
            </a:r>
          </a:p>
        </p:txBody>
      </p:sp>
      <p:sp>
        <p:nvSpPr>
          <p:cNvPr id="337" name="Shape 337"/>
          <p:cNvSpPr txBox="1"/>
          <p:nvPr/>
        </p:nvSpPr>
        <p:spPr>
          <a:xfrm>
            <a:off x="3701250" y="2283718"/>
            <a:ext cx="3937200" cy="15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dirty="0">
                <a:latin typeface="Times New Roman"/>
                <a:ea typeface="Times New Roman"/>
                <a:cs typeface="Times New Roman"/>
                <a:sym typeface="Times New Roman"/>
              </a:rPr>
              <a:t>Теслюк Анна</a:t>
            </a:r>
            <a: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Roboto"/>
              </a:rPr>
              <a:t> </a:t>
            </a:r>
            <a:r>
              <a:rPr lang="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Диплом I степени за победу в Международной студенческой олимпиаде «Предпринимательство и менеджмент», Санкт-Петербург, 2013 г. </a:t>
            </a:r>
          </a:p>
        </p:txBody>
      </p:sp>
      <p:sp>
        <p:nvSpPr>
          <p:cNvPr id="338" name="Shape 338"/>
          <p:cNvSpPr/>
          <p:nvPr/>
        </p:nvSpPr>
        <p:spPr>
          <a:xfrm>
            <a:off x="3358575" y="3454700"/>
            <a:ext cx="5785500" cy="16929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28575" cap="flat" cmpd="sng">
            <a:solidFill>
              <a:srgbClr val="49721E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39" name="Shape 3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08225" y="2319061"/>
            <a:ext cx="1350354" cy="169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Shape 340"/>
          <p:cNvSpPr txBox="1"/>
          <p:nvPr/>
        </p:nvSpPr>
        <p:spPr>
          <a:xfrm>
            <a:off x="7328425" y="26"/>
            <a:ext cx="1815600" cy="66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200" b="1" i="1">
                <a:latin typeface="Times New Roman"/>
                <a:ea typeface="Times New Roman"/>
                <a:cs typeface="Times New Roman"/>
                <a:sym typeface="Times New Roman"/>
              </a:rPr>
              <a:t>         педагогический  состав</a:t>
            </a:r>
          </a:p>
        </p:txBody>
      </p:sp>
      <p:pic>
        <p:nvPicPr>
          <p:cNvPr id="341" name="Shape 3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11</a:t>
            </a:r>
          </a:p>
        </p:txBody>
      </p:sp>
      <p:pic>
        <p:nvPicPr>
          <p:cNvPr id="343" name="Shape 3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01250" y="3473475"/>
            <a:ext cx="1199525" cy="16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Shape 344"/>
          <p:cNvSpPr txBox="1"/>
          <p:nvPr/>
        </p:nvSpPr>
        <p:spPr>
          <a:xfrm>
            <a:off x="5076056" y="3435846"/>
            <a:ext cx="3888432" cy="15636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b="1" dirty="0">
                <a:latin typeface="Times New Roman"/>
                <a:ea typeface="Times New Roman"/>
                <a:cs typeface="Times New Roman"/>
                <a:sym typeface="Times New Roman"/>
              </a:rPr>
              <a:t>Туманова Инна</a:t>
            </a:r>
          </a:p>
          <a:p>
            <a:pPr algn="ctr"/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Победитель Конкурса 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стипендии Президента 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РФ, 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2013-2014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гг., </a:t>
            </a:r>
            <a:r>
              <a:rPr lang="ru-RU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важды стипендиат Фонда 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x-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Е.Т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Гайдара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2012, 2014 гг. , 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лауреат именной стипендии губернатора Томской области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2011 г., 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именной стипендии 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</a:t>
            </a:r>
            <a:r>
              <a:rPr lang="x-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«Город Томск»</a:t>
            </a:r>
            <a:r>
              <a:rPr lang="ru-RU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2010 г. и др.</a:t>
            </a:r>
          </a:p>
          <a:p>
            <a:pPr lvl="0" algn="ctr"/>
            <a:endParaRPr lang="ru" dirty="0">
              <a:solidFill>
                <a:srgbClr val="333333"/>
              </a:solidFill>
              <a:highlight>
                <a:srgbClr val="EFEFE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50" name="Shape 3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Shape 351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352" name="Shape 352"/>
          <p:cNvSpPr txBox="1"/>
          <p:nvPr/>
        </p:nvSpPr>
        <p:spPr>
          <a:xfrm>
            <a:off x="4022075" y="-21925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pic>
        <p:nvPicPr>
          <p:cNvPr id="354" name="Shape 3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Shape 3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Shape 3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Shape 357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Стратегические  партнеры кафедры экономики</a:t>
            </a:r>
          </a:p>
        </p:txBody>
      </p:sp>
      <p:pic>
        <p:nvPicPr>
          <p:cNvPr id="358" name="Shape 3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Shape 359"/>
          <p:cNvSpPr/>
          <p:nvPr/>
        </p:nvSpPr>
        <p:spPr>
          <a:xfrm>
            <a:off x="35700" y="1156062"/>
            <a:ext cx="9051900" cy="11889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60" name="Shape 3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6248" y="1212587"/>
            <a:ext cx="1549099" cy="1059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Shape 3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33199" y="1286086"/>
            <a:ext cx="1632643" cy="92883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Shape 362"/>
          <p:cNvSpPr/>
          <p:nvPr/>
        </p:nvSpPr>
        <p:spPr>
          <a:xfrm>
            <a:off x="46050" y="2516612"/>
            <a:ext cx="9051900" cy="11889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3" name="Shape 363"/>
          <p:cNvSpPr/>
          <p:nvPr/>
        </p:nvSpPr>
        <p:spPr>
          <a:xfrm>
            <a:off x="46050" y="3877175"/>
            <a:ext cx="9051900" cy="11889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64" name="Shape 3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74975" y="3935662"/>
            <a:ext cx="1698900" cy="107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Shape 36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40862" y="4052500"/>
            <a:ext cx="19812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Shape 36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7976" y="4007725"/>
            <a:ext cx="1220550" cy="104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Shape 36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6512" y="2575112"/>
            <a:ext cx="1071924" cy="107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99725" y="2821125"/>
            <a:ext cx="2102132" cy="5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Shape 369"/>
          <p:cNvPicPr preferRelativeResize="0"/>
          <p:nvPr/>
        </p:nvPicPr>
        <p:blipFill rotWithShape="1">
          <a:blip r:embed="rId15">
            <a:alphaModFix/>
          </a:blip>
          <a:srcRect t="16647" b="30504"/>
          <a:stretch/>
        </p:blipFill>
        <p:spPr>
          <a:xfrm>
            <a:off x="4774975" y="2636700"/>
            <a:ext cx="1549100" cy="8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173700" y="1277787"/>
            <a:ext cx="1393274" cy="928849"/>
          </a:xfrm>
          <a:prstGeom prst="rect">
            <a:avLst/>
          </a:prstGeom>
          <a:noFill/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</p:pic>
      <p:pic>
        <p:nvPicPr>
          <p:cNvPr id="371" name="Shape 37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22275" y="2779425"/>
            <a:ext cx="2484269" cy="663300"/>
          </a:xfrm>
          <a:prstGeom prst="rect">
            <a:avLst/>
          </a:prstGeom>
          <a:noFill/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</p:pic>
      <p:pic>
        <p:nvPicPr>
          <p:cNvPr id="372" name="Shape 37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30225" y="1200149"/>
            <a:ext cx="928822" cy="928849"/>
          </a:xfrm>
          <a:prstGeom prst="rect">
            <a:avLst/>
          </a:prstGeom>
          <a:noFill/>
          <a:ln w="19050" cap="flat" cmpd="sng">
            <a:solidFill>
              <a:srgbClr val="49721E"/>
            </a:solidFill>
            <a:prstDash val="dot"/>
            <a:round/>
            <a:headEnd type="none" w="med" len="med"/>
            <a:tailEnd type="none" w="med" len="med"/>
          </a:ln>
        </p:spPr>
      </p:pic>
      <p:sp>
        <p:nvSpPr>
          <p:cNvPr id="373" name="Shape 373"/>
          <p:cNvSpPr txBox="1"/>
          <p:nvPr/>
        </p:nvSpPr>
        <p:spPr>
          <a:xfrm>
            <a:off x="13062" y="2094850"/>
            <a:ext cx="2272500" cy="230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100">
                <a:latin typeface="Times New Roman"/>
                <a:ea typeface="Times New Roman"/>
                <a:cs typeface="Times New Roman"/>
                <a:sym typeface="Times New Roman"/>
              </a:rPr>
              <a:t>Администрация Томской области</a:t>
            </a:r>
          </a:p>
        </p:txBody>
      </p:sp>
      <p:pic>
        <p:nvPicPr>
          <p:cNvPr id="374" name="Shape 37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460325" y="3955162"/>
            <a:ext cx="1181870" cy="10329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376" name="Shape 37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Shape 377"/>
          <p:cNvSpPr/>
          <p:nvPr/>
        </p:nvSpPr>
        <p:spPr>
          <a:xfrm>
            <a:off x="8755950" y="4740425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12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83" name="Shape 3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Shape 384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385" name="Shape 385"/>
          <p:cNvSpPr txBox="1"/>
          <p:nvPr/>
        </p:nvSpPr>
        <p:spPr>
          <a:xfrm>
            <a:off x="4120350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386" name="Shape 386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pic>
        <p:nvPicPr>
          <p:cNvPr id="387" name="Shape 3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Shape 3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Shape 3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Shape 3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Shape 391"/>
          <p:cNvSpPr/>
          <p:nvPr/>
        </p:nvSpPr>
        <p:spPr>
          <a:xfrm>
            <a:off x="176550" y="1200550"/>
            <a:ext cx="3589800" cy="967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/>
              <a:t>          </a:t>
            </a:r>
          </a:p>
        </p:txBody>
      </p:sp>
      <p:sp>
        <p:nvSpPr>
          <p:cNvPr id="392" name="Shape 392"/>
          <p:cNvSpPr/>
          <p:nvPr/>
        </p:nvSpPr>
        <p:spPr>
          <a:xfrm>
            <a:off x="176550" y="2272150"/>
            <a:ext cx="3884700" cy="82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3" name="Shape 393"/>
          <p:cNvSpPr/>
          <p:nvPr/>
        </p:nvSpPr>
        <p:spPr>
          <a:xfrm>
            <a:off x="176550" y="3238950"/>
            <a:ext cx="4077600" cy="759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/>
          <p:nvPr/>
        </p:nvSpPr>
        <p:spPr>
          <a:xfrm>
            <a:off x="176550" y="4138825"/>
            <a:ext cx="4262100" cy="82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95" name="Shape 3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400" y="137935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Shape 3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400" y="3314087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Shape 39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400" y="42474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Shape 3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400" y="242960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Shape 399"/>
          <p:cNvSpPr/>
          <p:nvPr/>
        </p:nvSpPr>
        <p:spPr>
          <a:xfrm>
            <a:off x="3765750" y="1200500"/>
            <a:ext cx="1177800" cy="96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0" name="Shape 400"/>
          <p:cNvSpPr txBox="1"/>
          <p:nvPr/>
        </p:nvSpPr>
        <p:spPr>
          <a:xfrm>
            <a:off x="845000" y="1148000"/>
            <a:ext cx="2921400" cy="101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b="1"/>
              <a:t> </a:t>
            </a:r>
            <a:r>
              <a:rPr lang="ru" sz="1200" b="1">
                <a:latin typeface="Times New Roman"/>
                <a:ea typeface="Times New Roman"/>
                <a:cs typeface="Times New Roman"/>
                <a:sym typeface="Times New Roman"/>
              </a:rPr>
              <a:t>Участие в Международной научно-образовательной лаборатории технологий улучшения благополучия пожилых людей</a:t>
            </a:r>
          </a:p>
        </p:txBody>
      </p:sp>
      <p:sp>
        <p:nvSpPr>
          <p:cNvPr id="401" name="Shape 401"/>
          <p:cNvSpPr txBox="1"/>
          <p:nvPr/>
        </p:nvSpPr>
        <p:spPr>
          <a:xfrm>
            <a:off x="1106375" y="2357800"/>
            <a:ext cx="2530500" cy="6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b="1" dirty="0">
                <a:latin typeface="Times New Roman"/>
                <a:ea typeface="Times New Roman"/>
                <a:cs typeface="Times New Roman"/>
                <a:sym typeface="Times New Roman"/>
              </a:rPr>
              <a:t>Возможность участия в </a:t>
            </a:r>
            <a:r>
              <a:rPr lang="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грантах </a:t>
            </a:r>
            <a:r>
              <a:rPr lang="ru" b="1" dirty="0">
                <a:latin typeface="Times New Roman"/>
                <a:ea typeface="Times New Roman"/>
                <a:cs typeface="Times New Roman"/>
                <a:sym typeface="Times New Roman"/>
              </a:rPr>
              <a:t>различных уровней</a:t>
            </a:r>
          </a:p>
        </p:txBody>
      </p:sp>
      <p:sp>
        <p:nvSpPr>
          <p:cNvPr id="402" name="Shape 402"/>
          <p:cNvSpPr/>
          <p:nvPr/>
        </p:nvSpPr>
        <p:spPr>
          <a:xfrm>
            <a:off x="4943400" y="1134150"/>
            <a:ext cx="3931200" cy="37350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03" name="Shape 40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49875" y="3363838"/>
            <a:ext cx="1562486" cy="1779661"/>
          </a:xfrm>
          <a:prstGeom prst="rect">
            <a:avLst/>
          </a:prstGeom>
          <a:noFill/>
          <a:ln w="9525" cap="flat" cmpd="sng">
            <a:solidFill>
              <a:srgbClr val="38761D"/>
            </a:solidFill>
            <a:prstDash val="dash"/>
            <a:round/>
            <a:headEnd type="none" w="med" len="med"/>
            <a:tailEnd type="none" w="med" len="med"/>
          </a:ln>
        </p:spPr>
      </p:pic>
      <p:sp>
        <p:nvSpPr>
          <p:cNvPr id="404" name="Shape 404"/>
          <p:cNvSpPr txBox="1"/>
          <p:nvPr/>
        </p:nvSpPr>
        <p:spPr>
          <a:xfrm>
            <a:off x="5037575" y="1050675"/>
            <a:ext cx="3778200" cy="323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Лаборатория создана на базе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ТПУ при финансовой поддержке Министерства образования и науки РФ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Ведущий ученый: 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Фабио Касати (Fabio Casati), профессор кафедры инженерной и компьютерной информации Университета Тренто (Италия).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Заведующий лабораторией: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Барышева Галина Анзельмовна</a:t>
            </a:r>
            <a:br>
              <a:rPr lang="ru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Зав. кафедрой экономики ТПУ (Россия)</a:t>
            </a:r>
          </a:p>
        </p:txBody>
      </p:sp>
      <p:sp>
        <p:nvSpPr>
          <p:cNvPr id="405" name="Shape 405"/>
          <p:cNvSpPr txBox="1"/>
          <p:nvPr/>
        </p:nvSpPr>
        <p:spPr>
          <a:xfrm>
            <a:off x="1000450" y="3295237"/>
            <a:ext cx="2707200" cy="6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Публикация </a:t>
            </a: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статей </a:t>
            </a:r>
            <a:r>
              <a:rPr lang="ru" sz="1200" b="1" dirty="0">
                <a:latin typeface="Times New Roman"/>
                <a:ea typeface="Times New Roman"/>
                <a:cs typeface="Times New Roman"/>
                <a:sym typeface="Times New Roman"/>
              </a:rPr>
              <a:t>в международных Базах </a:t>
            </a:r>
            <a:r>
              <a:rPr lang="ru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данных</a:t>
            </a:r>
            <a:endParaRPr lang="ru" sz="1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ru" sz="1200" b="1" i="1" dirty="0">
                <a:latin typeface="Times New Roman"/>
                <a:ea typeface="Times New Roman"/>
                <a:cs typeface="Times New Roman"/>
                <a:sym typeface="Times New Roman"/>
              </a:rPr>
              <a:t>(Scopus, Web of Science)</a:t>
            </a:r>
          </a:p>
        </p:txBody>
      </p:sp>
      <p:sp>
        <p:nvSpPr>
          <p:cNvPr id="406" name="Shape 406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научных исследованиях и проектах 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408" name="Shape 4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Shape 409"/>
          <p:cNvSpPr txBox="1"/>
          <p:nvPr/>
        </p:nvSpPr>
        <p:spPr>
          <a:xfrm>
            <a:off x="894525" y="4260750"/>
            <a:ext cx="2813100" cy="52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300" b="1" dirty="0">
                <a:latin typeface="Times New Roman"/>
                <a:ea typeface="Times New Roman"/>
                <a:cs typeface="Times New Roman"/>
                <a:sym typeface="Times New Roman"/>
              </a:rPr>
              <a:t>Участие в международных и всероссийских </a:t>
            </a:r>
            <a:r>
              <a:rPr lang="ru" sz="13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конференциях, симпозиумах</a:t>
            </a:r>
            <a:endParaRPr lang="ru" sz="13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Shape 410"/>
          <p:cNvSpPr/>
          <p:nvPr/>
        </p:nvSpPr>
        <p:spPr>
          <a:xfrm>
            <a:off x="8801850" y="4833050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000"/>
              <a:t>13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/>
          <p:nvPr/>
        </p:nvSpPr>
        <p:spPr>
          <a:xfrm>
            <a:off x="1954925" y="0"/>
            <a:ext cx="71892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16" name="Shape 4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954925" cy="6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Shape 417"/>
          <p:cNvSpPr txBox="1"/>
          <p:nvPr/>
        </p:nvSpPr>
        <p:spPr>
          <a:xfrm>
            <a:off x="1954925" y="0"/>
            <a:ext cx="1928100" cy="663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Магистерские программы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4120350" y="0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магистратуре</a:t>
            </a:r>
          </a:p>
        </p:txBody>
      </p:sp>
      <p:sp>
        <p:nvSpPr>
          <p:cNvPr id="419" name="Shape 419"/>
          <p:cNvSpPr txBox="1"/>
          <p:nvPr/>
        </p:nvSpPr>
        <p:spPr>
          <a:xfrm>
            <a:off x="5589487" y="-12"/>
            <a:ext cx="1698900" cy="57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Необходимые документы</a:t>
            </a:r>
          </a:p>
        </p:txBody>
      </p:sp>
      <p:pic>
        <p:nvPicPr>
          <p:cNvPr id="420" name="Shape 4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973" y="120748"/>
            <a:ext cx="421875" cy="4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Shape 4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Shape 4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851" y="161539"/>
            <a:ext cx="381075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Shape 4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7924" y="99413"/>
            <a:ext cx="381074" cy="38107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Shape 424"/>
          <p:cNvSpPr/>
          <p:nvPr/>
        </p:nvSpPr>
        <p:spPr>
          <a:xfrm>
            <a:off x="0" y="663375"/>
            <a:ext cx="9144000" cy="387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>
                <a:latin typeface="Times New Roman"/>
                <a:ea typeface="Times New Roman"/>
                <a:cs typeface="Times New Roman"/>
                <a:sym typeface="Times New Roman"/>
              </a:rPr>
              <a:t>Наша контактная информация</a:t>
            </a:r>
          </a:p>
        </p:txBody>
      </p:sp>
      <p:sp>
        <p:nvSpPr>
          <p:cNvPr id="425" name="Shape 425"/>
          <p:cNvSpPr txBox="1"/>
          <p:nvPr/>
        </p:nvSpPr>
        <p:spPr>
          <a:xfrm>
            <a:off x="7713725" y="-58500"/>
            <a:ext cx="1500300" cy="69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b="1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состав</a:t>
            </a:r>
          </a:p>
        </p:txBody>
      </p:sp>
      <p:pic>
        <p:nvPicPr>
          <p:cNvPr id="426" name="Shape 4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775" y="161550"/>
            <a:ext cx="381074" cy="3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Shape 427"/>
          <p:cNvPicPr preferRelativeResize="0"/>
          <p:nvPr/>
        </p:nvPicPr>
        <p:blipFill rotWithShape="1">
          <a:blip r:embed="rId8">
            <a:alphaModFix/>
          </a:blip>
          <a:srcRect b="13292"/>
          <a:stretch/>
        </p:blipFill>
        <p:spPr>
          <a:xfrm>
            <a:off x="58750" y="1382600"/>
            <a:ext cx="1112950" cy="96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Shape 428"/>
          <p:cNvSpPr txBox="1"/>
          <p:nvPr/>
        </p:nvSpPr>
        <p:spPr>
          <a:xfrm>
            <a:off x="1021700" y="1334912"/>
            <a:ext cx="4069500" cy="198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г. Томск, ул. Белинского, 55 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(научно-техническая библиотека ТПУ)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ИСГ, кафедра экономики, каб.267</a:t>
            </a:r>
          </a:p>
          <a:p>
            <a:pPr lvl="0" algn="ctr">
              <a:spcBef>
                <a:spcPts val="0"/>
              </a:spcBef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spcBef>
                <a:spcPts val="0"/>
              </a:spcBef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9" name="Shape 4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89509" y="2028700"/>
            <a:ext cx="276900" cy="27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Shape 4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89495" y="1463683"/>
            <a:ext cx="320225" cy="32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Shape 431"/>
          <p:cNvSpPr txBox="1"/>
          <p:nvPr/>
        </p:nvSpPr>
        <p:spPr>
          <a:xfrm>
            <a:off x="4799500" y="1333825"/>
            <a:ext cx="4344600" cy="10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тел.: (3822) 606-482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факс.:(3822</a:t>
            </a:r>
            <a:r>
              <a:rPr lang="ru" sz="1800" dirty="0" smtClean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 653-600</a:t>
            </a:r>
            <a:endParaRPr lang="ru" sz="1800" dirty="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spcBef>
                <a:spcPts val="0"/>
              </a:spcBef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spcBef>
                <a:spcPts val="0"/>
              </a:spcBef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32" name="Shape 4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1520" y="3651870"/>
            <a:ext cx="917650" cy="917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3" name="Shape 433"/>
          <p:cNvGrpSpPr/>
          <p:nvPr/>
        </p:nvGrpSpPr>
        <p:grpSpPr>
          <a:xfrm>
            <a:off x="142672" y="2550425"/>
            <a:ext cx="6027427" cy="1217100"/>
            <a:chOff x="2684147" y="2458125"/>
            <a:chExt cx="6027427" cy="1217100"/>
          </a:xfrm>
        </p:grpSpPr>
        <p:pic>
          <p:nvPicPr>
            <p:cNvPr id="434" name="Shape 43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14575" y="2575775"/>
              <a:ext cx="320224" cy="320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5" name="Shape 435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684147" y="3084809"/>
              <a:ext cx="381074" cy="381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Shape 436"/>
            <p:cNvSpPr txBox="1"/>
            <p:nvPr/>
          </p:nvSpPr>
          <p:spPr>
            <a:xfrm>
              <a:off x="3173575" y="2458125"/>
              <a:ext cx="5538000" cy="12171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https://vk.com/kaf_ekon</a:t>
              </a:r>
            </a:p>
            <a:p>
              <a:pPr lvl="0" rtl="0">
                <a:spcBef>
                  <a:spcPts val="0"/>
                </a:spcBef>
                <a:buClr>
                  <a:schemeClr val="dk1"/>
                </a:buClr>
                <a:buFont typeface="Arial"/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http://portal.tpu.ru/departments/kafedra/econ</a:t>
              </a:r>
            </a:p>
            <a:p>
              <a:pPr lvl="0">
                <a:spcBef>
                  <a:spcPts val="0"/>
                </a:spcBef>
                <a:buClr>
                  <a:schemeClr val="dk1"/>
                </a:buClr>
                <a:buFont typeface="Arial"/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437" name="Shape 437"/>
          <p:cNvCxnSpPr/>
          <p:nvPr/>
        </p:nvCxnSpPr>
        <p:spPr>
          <a:xfrm rot="10800000" flipH="1">
            <a:off x="344000" y="2454075"/>
            <a:ext cx="8348700" cy="2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438" name="Shape 438"/>
          <p:cNvSpPr txBox="1"/>
          <p:nvPr/>
        </p:nvSpPr>
        <p:spPr>
          <a:xfrm>
            <a:off x="683568" y="3651870"/>
            <a:ext cx="7797900" cy="9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80000"/>
              </a:lnSpc>
              <a:spcBef>
                <a:spcPts val="400"/>
              </a:spcBef>
              <a:buNone/>
            </a:pPr>
            <a:r>
              <a:rPr lang="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Поступив к нам в магистратуру, Вы получите</a:t>
            </a:r>
            <a:r>
              <a:rPr lang="ru" sz="2000" b="1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 algn="ctr" rtl="0">
              <a:lnSpc>
                <a:spcPct val="80000"/>
              </a:lnSpc>
              <a:spcBef>
                <a:spcPts val="4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ru" sz="2000" b="1" dirty="0">
                <a:solidFill>
                  <a:srgbClr val="49721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оптимальное сочетание фундаментальной  подготовки и практических знаний!</a:t>
            </a:r>
          </a:p>
          <a:p>
            <a:pPr lvl="0">
              <a:spcBef>
                <a:spcPts val="0"/>
              </a:spcBef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Shape 439"/>
          <p:cNvSpPr txBox="1"/>
          <p:nvPr/>
        </p:nvSpPr>
        <p:spPr>
          <a:xfrm>
            <a:off x="5977125" y="2784400"/>
            <a:ext cx="2090700" cy="66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economics@tpu.ru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40" name="Shape 44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84462" y="2784400"/>
            <a:ext cx="530125" cy="530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Shape 441"/>
          <p:cNvCxnSpPr/>
          <p:nvPr/>
        </p:nvCxnSpPr>
        <p:spPr>
          <a:xfrm rot="10800000" flipH="1">
            <a:off x="344000" y="3652187"/>
            <a:ext cx="8348700" cy="2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none" w="lg" len="lg"/>
          </a:ln>
        </p:spPr>
      </p:cxnSp>
      <p:pic>
        <p:nvPicPr>
          <p:cNvPr id="442" name="Shape 44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014550" y="4626975"/>
            <a:ext cx="3045674" cy="46617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Shape 443"/>
          <p:cNvSpPr/>
          <p:nvPr/>
        </p:nvSpPr>
        <p:spPr>
          <a:xfrm>
            <a:off x="8802000" y="4883325"/>
            <a:ext cx="342000" cy="31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900"/>
              <a:t>14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1150</Words>
  <Application>Microsoft Office PowerPoint</Application>
  <PresentationFormat>Экран (16:9)</PresentationFormat>
  <Paragraphs>236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Roboto</vt:lpstr>
      <vt:lpstr>simple-light-2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Public access user</dc:creator>
  <cp:lastModifiedBy>Pavel</cp:lastModifiedBy>
  <cp:revision>7</cp:revision>
  <dcterms:modified xsi:type="dcterms:W3CDTF">2016-04-22T09:26:36Z</dcterms:modified>
</cp:coreProperties>
</file>