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7" r:id="rId2"/>
    <p:sldId id="258" r:id="rId3"/>
    <p:sldId id="292" r:id="rId4"/>
    <p:sldId id="294" r:id="rId5"/>
    <p:sldId id="304" r:id="rId6"/>
    <p:sldId id="319" r:id="rId7"/>
    <p:sldId id="322" r:id="rId8"/>
    <p:sldId id="325" r:id="rId9"/>
    <p:sldId id="344" r:id="rId10"/>
    <p:sldId id="343" r:id="rId11"/>
    <p:sldId id="324" r:id="rId12"/>
    <p:sldId id="293" r:id="rId13"/>
    <p:sldId id="330" r:id="rId14"/>
    <p:sldId id="328" r:id="rId15"/>
    <p:sldId id="331" r:id="rId16"/>
    <p:sldId id="326" r:id="rId17"/>
    <p:sldId id="289" r:id="rId18"/>
    <p:sldId id="298" r:id="rId19"/>
    <p:sldId id="300" r:id="rId20"/>
    <p:sldId id="301" r:id="rId21"/>
    <p:sldId id="339" r:id="rId22"/>
    <p:sldId id="340" r:id="rId23"/>
    <p:sldId id="341" r:id="rId24"/>
    <p:sldId id="310" r:id="rId25"/>
    <p:sldId id="342" r:id="rId26"/>
    <p:sldId id="311" r:id="rId27"/>
    <p:sldId id="312" r:id="rId28"/>
    <p:sldId id="313" r:id="rId29"/>
    <p:sldId id="314" r:id="rId30"/>
    <p:sldId id="316" r:id="rId31"/>
    <p:sldId id="333" r:id="rId32"/>
    <p:sldId id="332" r:id="rId33"/>
    <p:sldId id="351" r:id="rId34"/>
    <p:sldId id="347" r:id="rId35"/>
    <p:sldId id="352" r:id="rId36"/>
    <p:sldId id="346" r:id="rId37"/>
    <p:sldId id="353" r:id="rId38"/>
    <p:sldId id="334" r:id="rId39"/>
    <p:sldId id="358" r:id="rId40"/>
    <p:sldId id="363" r:id="rId41"/>
    <p:sldId id="336" r:id="rId42"/>
    <p:sldId id="354" r:id="rId43"/>
    <p:sldId id="355" r:id="rId44"/>
    <p:sldId id="348" r:id="rId45"/>
    <p:sldId id="350" r:id="rId46"/>
    <p:sldId id="357" r:id="rId47"/>
    <p:sldId id="360" r:id="rId48"/>
    <p:sldId id="361" r:id="rId49"/>
    <p:sldId id="362" r:id="rId50"/>
    <p:sldId id="277" r:id="rId51"/>
  </p:sldIdLst>
  <p:sldSz cx="9144000" cy="6858000" type="screen4x3"/>
  <p:notesSz cx="6735763" cy="9866313"/>
  <p:defaultTextStyle>
    <a:defPPr>
      <a:defRPr lang="ru-RU"/>
    </a:defPPr>
    <a:lvl1pPr marL="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1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BF4F329-2C5E-412D-9B4F-8AAC4EF104DB}">
          <p14:sldIdLst>
            <p14:sldId id="257"/>
            <p14:sldId id="258"/>
            <p14:sldId id="292"/>
            <p14:sldId id="294"/>
            <p14:sldId id="304"/>
            <p14:sldId id="319"/>
            <p14:sldId id="322"/>
            <p14:sldId id="325"/>
            <p14:sldId id="344"/>
            <p14:sldId id="343"/>
            <p14:sldId id="324"/>
            <p14:sldId id="293"/>
            <p14:sldId id="330"/>
            <p14:sldId id="328"/>
            <p14:sldId id="331"/>
            <p14:sldId id="326"/>
            <p14:sldId id="289"/>
            <p14:sldId id="298"/>
            <p14:sldId id="300"/>
            <p14:sldId id="301"/>
            <p14:sldId id="339"/>
            <p14:sldId id="340"/>
            <p14:sldId id="341"/>
            <p14:sldId id="310"/>
            <p14:sldId id="342"/>
            <p14:sldId id="311"/>
            <p14:sldId id="312"/>
            <p14:sldId id="313"/>
            <p14:sldId id="314"/>
            <p14:sldId id="316"/>
            <p14:sldId id="333"/>
            <p14:sldId id="332"/>
            <p14:sldId id="351"/>
            <p14:sldId id="347"/>
            <p14:sldId id="352"/>
            <p14:sldId id="346"/>
            <p14:sldId id="353"/>
            <p14:sldId id="334"/>
            <p14:sldId id="358"/>
            <p14:sldId id="363"/>
            <p14:sldId id="336"/>
            <p14:sldId id="354"/>
            <p14:sldId id="355"/>
            <p14:sldId id="348"/>
            <p14:sldId id="350"/>
            <p14:sldId id="357"/>
            <p14:sldId id="360"/>
            <p14:sldId id="361"/>
            <p14:sldId id="362"/>
          </p14:sldIdLst>
        </p14:section>
        <p14:section name="Раздел без заголовка" id="{BA7ABC76-D134-45AD-BE0C-BAC57CC415D4}">
          <p14:sldIdLst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085BA-D51B-4E5C-8C26-DAF43FE5516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137AF-146E-4C5B-9976-B4E7C0A67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1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1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5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9F372-2FBA-4249-8FAD-788AC353FA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2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7B8B6-3F73-4696-A6EE-F2BE23EC1F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18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707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6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4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3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61A12-2679-4B7D-8EEC-FE852D107D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0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4" y="1133475"/>
            <a:ext cx="3811589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93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2D1E4-9902-4E10-BBDD-B6CFD4FA63C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58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00" indent="0">
              <a:buNone/>
              <a:defRPr sz="2000" b="1"/>
            </a:lvl2pPr>
            <a:lvl3pPr marL="913801" indent="0">
              <a:buNone/>
              <a:defRPr sz="1800" b="1"/>
            </a:lvl3pPr>
            <a:lvl4pPr marL="1370700" indent="0">
              <a:buNone/>
              <a:defRPr sz="1500" b="1"/>
            </a:lvl4pPr>
            <a:lvl5pPr marL="1827601" indent="0">
              <a:buNone/>
              <a:defRPr sz="1500" b="1"/>
            </a:lvl5pPr>
            <a:lvl6pPr marL="2284502" indent="0">
              <a:buNone/>
              <a:defRPr sz="1500" b="1"/>
            </a:lvl6pPr>
            <a:lvl7pPr marL="2741402" indent="0">
              <a:buNone/>
              <a:defRPr sz="1500" b="1"/>
            </a:lvl7pPr>
            <a:lvl8pPr marL="3198302" indent="0">
              <a:buNone/>
              <a:defRPr sz="1500" b="1"/>
            </a:lvl8pPr>
            <a:lvl9pPr marL="365520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00" indent="0">
              <a:buNone/>
              <a:defRPr sz="2000" b="1"/>
            </a:lvl2pPr>
            <a:lvl3pPr marL="913801" indent="0">
              <a:buNone/>
              <a:defRPr sz="1800" b="1"/>
            </a:lvl3pPr>
            <a:lvl4pPr marL="1370700" indent="0">
              <a:buNone/>
              <a:defRPr sz="1500" b="1"/>
            </a:lvl4pPr>
            <a:lvl5pPr marL="1827601" indent="0">
              <a:buNone/>
              <a:defRPr sz="1500" b="1"/>
            </a:lvl5pPr>
            <a:lvl6pPr marL="2284502" indent="0">
              <a:buNone/>
              <a:defRPr sz="1500" b="1"/>
            </a:lvl6pPr>
            <a:lvl7pPr marL="2741402" indent="0">
              <a:buNone/>
              <a:defRPr sz="1500" b="1"/>
            </a:lvl7pPr>
            <a:lvl8pPr marL="3198302" indent="0">
              <a:buNone/>
              <a:defRPr sz="1500" b="1"/>
            </a:lvl8pPr>
            <a:lvl9pPr marL="365520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21748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AED8-0C8D-4742-8525-5839273065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3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F604E-406D-45CD-929A-F759FF7E75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7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4EC09-CEA5-491F-8D45-18053388CCB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0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6" y="273051"/>
            <a:ext cx="30083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6" y="1435102"/>
            <a:ext cx="30083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00" indent="0">
              <a:buNone/>
              <a:defRPr sz="1200"/>
            </a:lvl2pPr>
            <a:lvl3pPr marL="913801" indent="0">
              <a:buNone/>
              <a:defRPr sz="900"/>
            </a:lvl3pPr>
            <a:lvl4pPr marL="1370700" indent="0">
              <a:buNone/>
              <a:defRPr sz="900"/>
            </a:lvl4pPr>
            <a:lvl5pPr marL="1827601" indent="0">
              <a:buNone/>
              <a:defRPr sz="900"/>
            </a:lvl5pPr>
            <a:lvl6pPr marL="2284502" indent="0">
              <a:buNone/>
              <a:defRPr sz="900"/>
            </a:lvl6pPr>
            <a:lvl7pPr marL="2741402" indent="0">
              <a:buNone/>
              <a:defRPr sz="900"/>
            </a:lvl7pPr>
            <a:lvl8pPr marL="3198302" indent="0">
              <a:buNone/>
              <a:defRPr sz="900"/>
            </a:lvl8pPr>
            <a:lvl9pPr marL="36552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09133-BE53-42A1-98F3-1F1C6414E2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08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00" indent="0">
              <a:buNone/>
              <a:defRPr sz="2800"/>
            </a:lvl2pPr>
            <a:lvl3pPr marL="913801" indent="0">
              <a:buNone/>
              <a:defRPr sz="2400"/>
            </a:lvl3pPr>
            <a:lvl4pPr marL="1370700" indent="0">
              <a:buNone/>
              <a:defRPr sz="2000"/>
            </a:lvl4pPr>
            <a:lvl5pPr marL="1827601" indent="0">
              <a:buNone/>
              <a:defRPr sz="2000"/>
            </a:lvl5pPr>
            <a:lvl6pPr marL="2284502" indent="0">
              <a:buNone/>
              <a:defRPr sz="2000"/>
            </a:lvl6pPr>
            <a:lvl7pPr marL="2741402" indent="0">
              <a:buNone/>
              <a:defRPr sz="2000"/>
            </a:lvl7pPr>
            <a:lvl8pPr marL="3198302" indent="0">
              <a:buNone/>
              <a:defRPr sz="2000"/>
            </a:lvl8pPr>
            <a:lvl9pPr marL="36552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00" indent="0">
              <a:buNone/>
              <a:defRPr sz="1200"/>
            </a:lvl2pPr>
            <a:lvl3pPr marL="913801" indent="0">
              <a:buNone/>
              <a:defRPr sz="900"/>
            </a:lvl3pPr>
            <a:lvl4pPr marL="1370700" indent="0">
              <a:buNone/>
              <a:defRPr sz="900"/>
            </a:lvl4pPr>
            <a:lvl5pPr marL="1827601" indent="0">
              <a:buNone/>
              <a:defRPr sz="900"/>
            </a:lvl5pPr>
            <a:lvl6pPr marL="2284502" indent="0">
              <a:buNone/>
              <a:defRPr sz="900"/>
            </a:lvl6pPr>
            <a:lvl7pPr marL="2741402" indent="0">
              <a:buNone/>
              <a:defRPr sz="900"/>
            </a:lvl7pPr>
            <a:lvl8pPr marL="3198302" indent="0">
              <a:buNone/>
              <a:defRPr sz="900"/>
            </a:lvl8pPr>
            <a:lvl9pPr marL="36552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19CD-58DC-4B13-B0A9-9348D27553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8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29F8C-49FA-458F-894C-5C1FA6E1D8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6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5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5" y="195265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FC773-2BCA-4D62-A200-1F7E4D0DF2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03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49" y="275486"/>
            <a:ext cx="8230104" cy="11422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6949" y="1599155"/>
            <a:ext cx="8230104" cy="452646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6948" y="6356305"/>
            <a:ext cx="213354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719" y="6356305"/>
            <a:ext cx="289456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509" y="6356305"/>
            <a:ext cx="2133544" cy="365074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AAE5D-61E1-47D5-B5BD-C70EEFD7AB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97023"/>
      </p:ext>
    </p:extLst>
  </p:cSld>
  <p:clrMapOvr>
    <a:masterClrMapping/>
  </p:clrMapOvr>
  <p:transition spd="slow">
    <p:strip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49" y="275486"/>
            <a:ext cx="8230104" cy="11422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6949" y="1599155"/>
            <a:ext cx="8230104" cy="452646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6948" y="6356305"/>
            <a:ext cx="213354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719" y="6356305"/>
            <a:ext cx="289456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509" y="6356305"/>
            <a:ext cx="2133544" cy="365074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94FFE8-012F-4883-B56F-F377CDE56D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91673"/>
      </p:ext>
    </p:extLst>
  </p:cSld>
  <p:clrMapOvr>
    <a:masterClrMapping/>
  </p:clrMapOvr>
  <p:transition spd="slow">
    <p:strip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49" y="275486"/>
            <a:ext cx="8230104" cy="11422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6949" y="1599155"/>
            <a:ext cx="8230104" cy="452646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6948" y="6356305"/>
            <a:ext cx="213354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719" y="6356305"/>
            <a:ext cx="289456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509" y="6356305"/>
            <a:ext cx="2133544" cy="365074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9FDF96-A493-4D13-B7E8-3B4856EB23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55781"/>
      </p:ext>
    </p:extLst>
  </p:cSld>
  <p:clrMapOvr>
    <a:masterClrMapping/>
  </p:clrMapOvr>
  <p:transition spd="slow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6949" y="275486"/>
            <a:ext cx="8230104" cy="114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6949" y="1599155"/>
            <a:ext cx="8230104" cy="452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6948" y="6356305"/>
            <a:ext cx="2133544" cy="365074"/>
          </a:xfrm>
          <a:prstGeom prst="rect">
            <a:avLst/>
          </a:prstGeom>
        </p:spPr>
        <p:txBody>
          <a:bodyPr vert="horz" lIns="91381" tIns="45690" rIns="91381" bIns="456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719" y="6356305"/>
            <a:ext cx="2894564" cy="365074"/>
          </a:xfrm>
          <a:prstGeom prst="rect">
            <a:avLst/>
          </a:prstGeom>
        </p:spPr>
        <p:txBody>
          <a:bodyPr vert="horz" lIns="91381" tIns="45690" rIns="91381" bIns="456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509" y="6356305"/>
            <a:ext cx="2133544" cy="365074"/>
          </a:xfrm>
          <a:prstGeom prst="rect">
            <a:avLst/>
          </a:prstGeom>
        </p:spPr>
        <p:txBody>
          <a:bodyPr vert="horz" lIns="91381" tIns="45690" rIns="91381" bIns="456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5775F45-5EE6-41BA-9D4C-0F8602C35ACC}" type="slidenum">
              <a:rPr 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6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slow">
    <p:strips/>
  </p:transition>
  <p:txStyles>
    <p:titleStyle>
      <a:lvl1pPr algn="ctr" defTabSz="912454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541828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1083655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625483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2167311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405" indent="-342405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250" indent="-284084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8" indent="-227643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44" indent="-227643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430" indent="-227643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52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51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53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52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0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01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0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01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02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02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02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0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5" Type="http://schemas.openxmlformats.org/officeDocument/2006/relationships/image" Target="../media/image105.jpe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tif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10" Type="http://schemas.openxmlformats.org/officeDocument/2006/relationships/image" Target="../media/image137.jpeg"/><Relationship Id="rId4" Type="http://schemas.openxmlformats.org/officeDocument/2006/relationships/image" Target="../media/image131.jpeg"/><Relationship Id="rId9" Type="http://schemas.openxmlformats.org/officeDocument/2006/relationships/image" Target="../media/image13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7" Type="http://schemas.openxmlformats.org/officeDocument/2006/relationships/image" Target="../media/image14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3" Type="http://schemas.openxmlformats.org/officeDocument/2006/relationships/image" Target="../media/image143.jpeg"/><Relationship Id="rId7" Type="http://schemas.openxmlformats.org/officeDocument/2006/relationships/image" Target="../media/image14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jpeg"/><Relationship Id="rId3" Type="http://schemas.openxmlformats.org/officeDocument/2006/relationships/image" Target="../media/image157.jpeg"/><Relationship Id="rId7" Type="http://schemas.openxmlformats.org/officeDocument/2006/relationships/image" Target="../media/image16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Relationship Id="rId9" Type="http://schemas.openxmlformats.org/officeDocument/2006/relationships/image" Target="../media/image16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7" Type="http://schemas.openxmlformats.org/officeDocument/2006/relationships/image" Target="../media/image17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73.jpeg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7" Type="http://schemas.openxmlformats.org/officeDocument/2006/relationships/image" Target="../media/image17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183.jpe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87.jpeg"/><Relationship Id="rId5" Type="http://schemas.openxmlformats.org/officeDocument/2006/relationships/image" Target="../media/image186.jpeg"/><Relationship Id="rId4" Type="http://schemas.openxmlformats.org/officeDocument/2006/relationships/image" Target="../media/image18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7" Type="http://schemas.openxmlformats.org/officeDocument/2006/relationships/image" Target="../media/image19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189.jpeg"/><Relationship Id="rId5" Type="http://schemas.openxmlformats.org/officeDocument/2006/relationships/image" Target="../media/image16.jpeg"/><Relationship Id="rId4" Type="http://schemas.openxmlformats.org/officeDocument/2006/relationships/image" Target="../media/image188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472" y="301085"/>
            <a:ext cx="5135026" cy="3178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810142" y="6172650"/>
            <a:ext cx="1523720" cy="685352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22.05.2018</a:t>
            </a:r>
            <a:endParaRPr lang="ru-RU" altLang="ru-RU" sz="1800" b="1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75600" y="1890239"/>
            <a:ext cx="8915525" cy="3415644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3000" b="1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реализации плана работы </a:t>
            </a: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профилактике заболеваний и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асоциальных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явлений в студенческой среде;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формированию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мотиваций к ЗОЖ;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развитию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экологического направления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волонтерской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</a:t>
            </a: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2018 уч. года</a:t>
            </a: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3000" b="1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75600" y="5305883"/>
            <a:ext cx="8839927" cy="35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3" tIns="45696" rIns="91393" bIns="45696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ru-RU" altLang="ru-RU" sz="21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ЦСР</a:t>
            </a:r>
            <a:endParaRPr lang="ru-RU" altLang="ru-RU" sz="21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" y="2716774"/>
            <a:ext cx="9144000" cy="152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3" tIns="45696" rIns="91393" bIns="45696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endParaRPr lang="ru-RU" altLang="ru-RU" sz="2400">
              <a:solidFill>
                <a:prstClr val="white"/>
              </a:solidFill>
              <a:latin typeface="Arial" charset="0"/>
              <a:ea typeface="Verdana" pitchFamily="34" charset="0"/>
              <a:cs typeface="Arial" charset="0"/>
            </a:endParaRPr>
          </a:p>
        </p:txBody>
      </p:sp>
      <p:sp>
        <p:nvSpPr>
          <p:cNvPr id="2057" name="TextBox 1"/>
          <p:cNvSpPr txBox="1">
            <a:spLocks noChangeArrowheads="1"/>
          </p:cNvSpPr>
          <p:nvPr/>
        </p:nvSpPr>
        <p:spPr bwMode="auto">
          <a:xfrm>
            <a:off x="1970590" y="3937417"/>
            <a:ext cx="218826" cy="38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206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74" y="584569"/>
            <a:ext cx="2683750" cy="972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84010" y="5880262"/>
            <a:ext cx="2731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докладчик </a:t>
            </a:r>
            <a:r>
              <a:rPr lang="ru-RU" sz="1600" dirty="0"/>
              <a:t>– Татаринова </a:t>
            </a:r>
            <a:r>
              <a:rPr lang="ru-RU" sz="1600" dirty="0" smtClean="0"/>
              <a:t>О.Л.</a:t>
            </a:r>
          </a:p>
          <a:p>
            <a:r>
              <a:rPr lang="ru-RU" sz="1600" dirty="0" err="1" smtClean="0"/>
              <a:t>тьютор</a:t>
            </a:r>
            <a:r>
              <a:rPr lang="ru-RU" sz="1600" dirty="0" smtClean="0"/>
              <a:t> </a:t>
            </a:r>
            <a:r>
              <a:rPr lang="ru-RU" sz="1600" dirty="0"/>
              <a:t>ЦСР</a:t>
            </a:r>
          </a:p>
        </p:txBody>
      </p:sp>
    </p:spTree>
    <p:extLst>
      <p:ext uri="{BB962C8B-B14F-4D97-AF65-F5344CB8AC3E}">
        <p14:creationId xmlns:p14="http://schemas.microsoft.com/office/powerpoint/2010/main" val="4255039963"/>
      </p:ext>
    </p:extLst>
  </p:cSld>
  <p:clrMapOvr>
    <a:masterClrMapping/>
  </p:clrMapOvr>
  <p:transition spd="slow" advTm="536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1916832"/>
            <a:ext cx="7127292" cy="3464144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Неделя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Здоровья ТПУ –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2017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150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Международный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день здорового питания: круглый стол "Правильное питание", интеллектуальный </a:t>
            </a:r>
            <a:r>
              <a:rPr lang="ru-RU" altLang="ru-RU" sz="16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квест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"Еда и я"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День открытых дверей ВО и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клубов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300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Лыжный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кросс «Сибирские забавы в ТПУ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»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200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Спортивная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игра «Большие гонки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»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32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чел)</a:t>
            </a:r>
            <a:endParaRPr lang="ru-RU" altLang="ru-RU" sz="16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Открытие Дней здоровья ТПУ – 2018 в рамках Всероссийской акции «Будь здоров!» (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400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Информационные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площадки на базе общежитий «Здоровье для всех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»: Здоровое питание и Активный образ жизни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132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2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чел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Тематическое оформление Уголков здоровья 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13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общежитий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1274 человека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620688"/>
            <a:ext cx="7127292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Формирование мотиваций к ЗОЖ, </a:t>
            </a: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укрепление </a:t>
            </a: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традиций ТПУ</a:t>
            </a:r>
            <a:endParaRPr lang="ru-RU" altLang="ru-RU" sz="32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381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52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tatarinova\Desktop\фоты на отчет\неделя здоровья\П-18...дарт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01" b="4701"/>
          <a:stretch/>
        </p:blipFill>
        <p:spPr bwMode="auto">
          <a:xfrm>
            <a:off x="4796375" y="3474005"/>
            <a:ext cx="4168113" cy="326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atarinova\Desktop\фоты на отчет\неделя здоровья\В-37...кроссфит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74" b="3674"/>
          <a:stretch/>
        </p:blipFill>
        <p:spPr bwMode="auto">
          <a:xfrm>
            <a:off x="4731339" y="0"/>
            <a:ext cx="4233149" cy="317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atarinova\Desktop\фоты на отчет\неделя здоровья\В-33...дартс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5" b="3735"/>
          <a:stretch/>
        </p:blipFill>
        <p:spPr bwMode="auto">
          <a:xfrm>
            <a:off x="179512" y="3474005"/>
            <a:ext cx="4356484" cy="326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atarinova\Desktop\фоты на отчет\неделя здоровья\gBKSF_io_T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80" b="3680"/>
          <a:stretch/>
        </p:blipFill>
        <p:spPr bwMode="auto">
          <a:xfrm>
            <a:off x="179512" y="0"/>
            <a:ext cx="421950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331640" y="2924944"/>
            <a:ext cx="6408712" cy="65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Неделя </a:t>
            </a:r>
            <a:r>
              <a:rPr lang="ru-RU" sz="2800" dirty="0" smtClean="0">
                <a:solidFill>
                  <a:srgbClr val="FF0000"/>
                </a:solidFill>
              </a:rPr>
              <a:t>здоровья ТПУ - 2017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4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atarinova\Desktop\фоты на отчет\информация ДЗП\eTiD0vjnHc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31" t="1" r="6199" b="4663"/>
          <a:stretch/>
        </p:blipFill>
        <p:spPr bwMode="auto">
          <a:xfrm>
            <a:off x="-252000" y="116630"/>
            <a:ext cx="4757798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tatarinova\Desktop\KI1rOn_92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04" y="116632"/>
            <a:ext cx="4319880" cy="30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tatarinova\Desktop\фоты на отчет\информация ДЗП\C2dwCcRCVn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25" t="-9889" r="17817" b="14360"/>
          <a:stretch/>
        </p:blipFill>
        <p:spPr bwMode="auto">
          <a:xfrm>
            <a:off x="4565544" y="3360112"/>
            <a:ext cx="4398944" cy="338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atarinova\Desktop\фоты на отчет\информация ДЗП\CgXPn9Y9y1U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4" t="-10118" r="8036" b="10118"/>
          <a:stretch/>
        </p:blipFill>
        <p:spPr bwMode="auto">
          <a:xfrm>
            <a:off x="0" y="3353010"/>
            <a:ext cx="4355976" cy="338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110225" y="3068960"/>
            <a:ext cx="8910638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Международный День  здорового питания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93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4483671" y="620688"/>
            <a:ext cx="4536504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468363" y="2996952"/>
            <a:ext cx="8208093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День открытых </a:t>
            </a:r>
            <a:r>
              <a:rPr lang="ru-RU" sz="2800" dirty="0" smtClean="0">
                <a:solidFill>
                  <a:srgbClr val="FF0000"/>
                </a:solidFill>
              </a:rPr>
              <a:t>дверей ВО и клубов ТПУ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3" name="Picture 5" descr="C:\Users\tatarinova\Desktop\фоты на отчет\информация по ДОД\ajp_s5DeTN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"/>
          <a:stretch/>
        </p:blipFill>
        <p:spPr bwMode="auto">
          <a:xfrm>
            <a:off x="201446" y="116632"/>
            <a:ext cx="432388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tatarinova\Desktop\фоты на отчет\информация по ДОД\277534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124" b="3563"/>
          <a:stretch/>
        </p:blipFill>
        <p:spPr bwMode="auto">
          <a:xfrm>
            <a:off x="4780493" y="116633"/>
            <a:ext cx="428087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tatarinova\Desktop\фоты на отчет\информация по ДОД\fYtgjzoRKR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45" y="3609439"/>
            <a:ext cx="4282225" cy="313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tatarinova\Desktop\фоты на отчет\информация по ДОД\277534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492" y="3635698"/>
            <a:ext cx="4239681" cy="310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83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atarinova\Desktop\фоты на отчет\отчет по кроссу\_g87iKgW0U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12914"/>
          <a:stretch/>
        </p:blipFill>
        <p:spPr bwMode="auto">
          <a:xfrm>
            <a:off x="108000" y="116632"/>
            <a:ext cx="3960000" cy="303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tatarinova\Desktop\фоты на отчет\отчет по кроссу\zA_U0kJ9z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6632"/>
            <a:ext cx="40324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atarinova\Desktop\фоты на отчет\отчет по кроссу\4_zd8qOF7m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t="-5697" r="6582" b="5697"/>
          <a:stretch/>
        </p:blipFill>
        <p:spPr bwMode="auto">
          <a:xfrm>
            <a:off x="4788024" y="3431149"/>
            <a:ext cx="4176464" cy="331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atarinova\Desktop\фоты на отчет\отчет по кроссу\wniCuovJ52U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4" t="-1389" r="6763" b="-4167"/>
          <a:stretch/>
        </p:blipFill>
        <p:spPr bwMode="auto">
          <a:xfrm>
            <a:off x="179512" y="3582343"/>
            <a:ext cx="3826224" cy="323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51520" y="3068960"/>
            <a:ext cx="8758114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Лыжный </a:t>
            </a:r>
            <a:r>
              <a:rPr lang="ru-RU" sz="2800" dirty="0" smtClean="0">
                <a:solidFill>
                  <a:srgbClr val="FF0000"/>
                </a:solidFill>
              </a:rPr>
              <a:t>кросс «Сибирские </a:t>
            </a:r>
            <a:r>
              <a:rPr lang="ru-RU" sz="2800" dirty="0">
                <a:solidFill>
                  <a:srgbClr val="FF0000"/>
                </a:solidFill>
              </a:rPr>
              <a:t>забавы в ТПУ» </a:t>
            </a:r>
          </a:p>
        </p:txBody>
      </p:sp>
    </p:spTree>
    <p:extLst>
      <p:ext uri="{BB962C8B-B14F-4D97-AF65-F5344CB8AC3E}">
        <p14:creationId xmlns:p14="http://schemas.microsoft.com/office/powerpoint/2010/main" val="1132867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80330" y="3006278"/>
            <a:ext cx="8712149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Спортивная </a:t>
            </a:r>
            <a:r>
              <a:rPr lang="ru-RU" sz="2800" dirty="0" smtClean="0">
                <a:solidFill>
                  <a:srgbClr val="FF0000"/>
                </a:solidFill>
              </a:rPr>
              <a:t>игра «Большие гонки»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tatarinova\Desktop\фоты на отчет\отчет по игре\ag6aYb3faa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5472608" cy="297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atarinova\Desktop\фоты на отчет\отчет по игре\qvKBtPYjKB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324" y="116632"/>
            <a:ext cx="3154163" cy="297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atarinova\Desktop\фоты на отчет\отчет по игре\P_w0Aa9HRJ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01008"/>
            <a:ext cx="323098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atarinova\Desktop\фоты на отчет\отчет по игре\c1iAf2JERw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43" y="4379737"/>
            <a:ext cx="3107213" cy="236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atarinova\Desktop\фоты на отчет\отчет по игре\q84blhDB99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61" y="4358031"/>
            <a:ext cx="3095526" cy="236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943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9512" y="3068960"/>
            <a:ext cx="884066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Открытие Дней здоровья </a:t>
            </a:r>
            <a:r>
              <a:rPr lang="ru-RU" sz="2800" dirty="0" smtClean="0">
                <a:solidFill>
                  <a:srgbClr val="FF0000"/>
                </a:solidFill>
              </a:rPr>
              <a:t>в ТПУ </a:t>
            </a:r>
            <a:r>
              <a:rPr lang="ru-RU" sz="2800" dirty="0">
                <a:solidFill>
                  <a:srgbClr val="FF0000"/>
                </a:solidFill>
              </a:rPr>
              <a:t>– 2018 </a:t>
            </a:r>
          </a:p>
        </p:txBody>
      </p:sp>
      <p:pic>
        <p:nvPicPr>
          <p:cNvPr id="5123" name="Picture 3" descr="C:\Users\tatarinova\Desktop\фоты на отчет\день здоровья НТБ\7K4A77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87" b="6642"/>
          <a:stretch/>
        </p:blipFill>
        <p:spPr bwMode="auto">
          <a:xfrm>
            <a:off x="107504" y="116632"/>
            <a:ext cx="3960000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atarinova\Desktop\фоты на отчет\день здоровья НТБ\7K4A79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3" y="3653056"/>
            <a:ext cx="4062477" cy="307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tatarinova\Desktop\фоты на отчет\день здоровья НТБ\7K4A77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645024"/>
            <a:ext cx="412111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tatarinova\Desktop\фоты на отчет\день здоровья НТБ\7K4A788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43680"/>
            <a:ext cx="4121111" cy="292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190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tatarinova\Desktop\рабочая\Дни здоровья 2018\5 инфопалатка Здоровье для всех\фото\e4gV28Ja36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4752528" cy="34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tatarinova\Desktop\рабочая\Дни здоровья 2018\5 инфопалатка Здоровье для всех\фото\KrLlea8ua9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963283" cy="263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atarinova\Desktop\рабочая\Дни здоровья 2018\5 инфопалатка Здоровье для всех\фото\TQy05DZhyf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84984"/>
            <a:ext cx="3960440" cy="341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tatarinova\Desktop\рабочая\Дни здоровья 2018\5 инфопалатка Здоровье для всех\фото\1v6x4OvsB4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6632"/>
            <a:ext cx="2913523" cy="263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tatarinova\Desktop\рабочая\Дни здоровья 2018\5 инфопалатка Здоровье для всех\фото\czTNoIFbRk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" r="6673" b="459"/>
          <a:stretch/>
        </p:blipFill>
        <p:spPr bwMode="auto">
          <a:xfrm>
            <a:off x="6120496" y="116632"/>
            <a:ext cx="2916000" cy="263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670455" y="2660536"/>
            <a:ext cx="5637849" cy="55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Инфопалатка</a:t>
            </a:r>
            <a:r>
              <a:rPr lang="ru-RU" sz="2800" dirty="0" smtClean="0">
                <a:solidFill>
                  <a:srgbClr val="FF0000"/>
                </a:solidFill>
              </a:rPr>
              <a:t> «Здоровье </a:t>
            </a:r>
            <a:r>
              <a:rPr lang="ru-RU" sz="2800" dirty="0">
                <a:solidFill>
                  <a:srgbClr val="FF0000"/>
                </a:solidFill>
              </a:rPr>
              <a:t>для всех» </a:t>
            </a:r>
          </a:p>
        </p:txBody>
      </p:sp>
    </p:spTree>
    <p:extLst>
      <p:ext uri="{BB962C8B-B14F-4D97-AF65-F5344CB8AC3E}">
        <p14:creationId xmlns:p14="http://schemas.microsoft.com/office/powerpoint/2010/main" val="551318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atarinova\Desktop\lhC-B50Hs7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3816424" cy="30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51520" y="3068960"/>
            <a:ext cx="8640960" cy="54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Тематическое </a:t>
            </a:r>
            <a:r>
              <a:rPr lang="ru-RU" sz="2800" dirty="0" smtClean="0">
                <a:solidFill>
                  <a:srgbClr val="FF0000"/>
                </a:solidFill>
              </a:rPr>
              <a:t>оформление Уголков Здоровья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tatarinova\Documents\Восстановленные\+ весна 2018\Ст.Ж\стенды\D5gwKEWTAA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632"/>
            <a:ext cx="3769502" cy="307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atarinova\Documents\Восстановленные\+ весна 2018\Ст.Ж\стенды\IMG_20180404_1044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3816424" cy="309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tatarinova\Documents\Восстановленные\+ весна 2018\Ст.Ж\стенды\IMG_20180327_1124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82666"/>
            <a:ext cx="3726325" cy="301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926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1988840"/>
            <a:ext cx="7127292" cy="3402589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16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Декада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репродуктивного здоровья: Информационно – образовательная интернет-акция по профилактике абортов «Подари мне жизнь» -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1137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чел; Лекции: «Репродуктивное здоровье» и Семейные ценности» -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209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чел. (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1346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Вакцинация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от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гриппа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1910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Комплексное обследование студентов «Убедись, что ты здоров!» (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148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Лекции «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Профилактика клещевого энцефалита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»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150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чел)</a:t>
            </a:r>
            <a:endParaRPr lang="ru-RU" altLang="ru-RU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6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16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3554 человека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620688"/>
            <a:ext cx="7127292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рофилактика заболеваний в студенческой среде</a:t>
            </a:r>
            <a:endParaRPr lang="ru-RU" altLang="ru-RU" sz="32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381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26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3707904" y="109454"/>
            <a:ext cx="5256584" cy="130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tatarinova\Documents\Восстановленные\осень 2017\акция_в защиту жизни...15.09.17\инфа по акции...аборт\pKELRbefmz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2" y="2795951"/>
            <a:ext cx="3525982" cy="392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tatarinova\Documents\Восстановленные\осень 2017\акция_в защиту жизни...15.09.17\инфа по акции...аборт\QKD8_pqX7w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628" b="4409"/>
          <a:stretch/>
        </p:blipFill>
        <p:spPr bwMode="auto">
          <a:xfrm>
            <a:off x="3914119" y="127731"/>
            <a:ext cx="5069452" cy="373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tatarinova\Documents\Восстановленные\осень 2017\акция_в защиту жизни...15.09.17\инфа по акции...аборт\KgUTs9AlSl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59"/>
          <a:stretch/>
        </p:blipFill>
        <p:spPr bwMode="auto">
          <a:xfrm>
            <a:off x="135650" y="127731"/>
            <a:ext cx="3564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3"/>
          <p:cNvSpPr txBox="1">
            <a:spLocks/>
          </p:cNvSpPr>
          <p:nvPr/>
        </p:nvSpPr>
        <p:spPr bwMode="auto">
          <a:xfrm>
            <a:off x="419746" y="2642461"/>
            <a:ext cx="8832774" cy="129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                             Информационно </a:t>
            </a:r>
            <a:r>
              <a:rPr lang="ru-RU" sz="2800" dirty="0">
                <a:solidFill>
                  <a:srgbClr val="FF0000"/>
                </a:solidFill>
              </a:rPr>
              <a:t>– образовательная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                                                                    интернет-акция                    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                                                          «</a:t>
            </a:r>
            <a:r>
              <a:rPr lang="ru-RU" sz="2800" dirty="0">
                <a:solidFill>
                  <a:srgbClr val="FF0000"/>
                </a:solidFill>
              </a:rPr>
              <a:t>Подари мне жизнь» 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3891694" y="4045677"/>
            <a:ext cx="5073523" cy="270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 smtClean="0"/>
              <a:t>Результаты интернет-опроса: 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«Ваше </a:t>
            </a:r>
            <a:r>
              <a:rPr lang="ru-RU" sz="1400" dirty="0">
                <a:solidFill>
                  <a:srgbClr val="FF0000"/>
                </a:solidFill>
              </a:rPr>
              <a:t>отношение к абортам»</a:t>
            </a:r>
          </a:p>
          <a:p>
            <a:r>
              <a:rPr lang="ru-RU" sz="1400" dirty="0"/>
              <a:t>22,7% - неприемлемо</a:t>
            </a:r>
          </a:p>
          <a:p>
            <a:r>
              <a:rPr lang="ru-RU" sz="1400" dirty="0"/>
              <a:t>38,3% - зависит от обстоятельств</a:t>
            </a:r>
          </a:p>
          <a:p>
            <a:r>
              <a:rPr lang="ru-RU" sz="1400" dirty="0"/>
              <a:t>10,6% - допустимо по необходимости и настоянию врачей</a:t>
            </a:r>
          </a:p>
          <a:p>
            <a:r>
              <a:rPr lang="ru-RU" sz="1400" dirty="0"/>
              <a:t>23,4% - «Не вижу в этом ничего такого»</a:t>
            </a:r>
          </a:p>
          <a:p>
            <a:r>
              <a:rPr lang="ru-RU" sz="1400" dirty="0">
                <a:solidFill>
                  <a:srgbClr val="FF0000"/>
                </a:solidFill>
              </a:rPr>
              <a:t>«Наиболее благоприятный возраст для рождения ребенка» </a:t>
            </a:r>
          </a:p>
          <a:p>
            <a:r>
              <a:rPr lang="ru-RU" sz="1400" dirty="0"/>
              <a:t>24 – 26 лет - 56,8% </a:t>
            </a:r>
          </a:p>
          <a:p>
            <a:r>
              <a:rPr lang="ru-RU" sz="1400" dirty="0"/>
              <a:t>21 – 23 года - 20,3% </a:t>
            </a:r>
          </a:p>
          <a:p>
            <a:r>
              <a:rPr lang="ru-RU" sz="1400" dirty="0"/>
              <a:t>27 – 30 лет - 16,2% </a:t>
            </a:r>
          </a:p>
          <a:p>
            <a:r>
              <a:rPr lang="ru-RU" sz="1400" dirty="0"/>
              <a:t>после 30 лет - 4,1% </a:t>
            </a:r>
          </a:p>
          <a:p>
            <a:r>
              <a:rPr lang="ru-RU" sz="1400" dirty="0"/>
              <a:t>18 – 20 лет - 2,7% </a:t>
            </a:r>
          </a:p>
        </p:txBody>
      </p:sp>
    </p:spTree>
    <p:extLst>
      <p:ext uri="{BB962C8B-B14F-4D97-AF65-F5344CB8AC3E}">
        <p14:creationId xmlns:p14="http://schemas.microsoft.com/office/powerpoint/2010/main" val="292799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:\Users\tatarinova\Desktop\фоты на отчет\лекции репродуктивка\1-y2ptY04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85" y="123068"/>
            <a:ext cx="4918957" cy="337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3"/>
          <p:cNvSpPr txBox="1">
            <a:spLocks/>
          </p:cNvSpPr>
          <p:nvPr/>
        </p:nvSpPr>
        <p:spPr bwMode="auto">
          <a:xfrm>
            <a:off x="4139952" y="764704"/>
            <a:ext cx="4536504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35496" y="2780928"/>
            <a:ext cx="4657763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Лекции в общежитиях: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Репродуктивное здоровье</a:t>
            </a:r>
            <a:r>
              <a:rPr lang="ru-RU" sz="2800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Семейные ценности» </a:t>
            </a:r>
          </a:p>
        </p:txBody>
      </p:sp>
      <p:pic>
        <p:nvPicPr>
          <p:cNvPr id="8194" name="Picture 2" descr="C:\Users\tatarinova\Desktop\фоты на отчет\лекции репродуктивка\1-y2ptY04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2081321" y="9088778"/>
            <a:ext cx="6383249" cy="438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tatarinova\Desktop\фоты на отчет\лекции репродуктивка\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07504" y="116632"/>
            <a:ext cx="380426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tatarinova\Desktop\фоты на отчет\лекции репродуктивка\i7gLGpuP2p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4644008" y="3732215"/>
            <a:ext cx="4337934" cy="293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tatarinova\Desktop\фоты на отчет\лекции репродуктивка\1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79512" y="4042919"/>
            <a:ext cx="3960440" cy="26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938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3"/>
          <p:cNvSpPr txBox="1">
            <a:spLocks/>
          </p:cNvSpPr>
          <p:nvPr/>
        </p:nvSpPr>
        <p:spPr bwMode="auto">
          <a:xfrm>
            <a:off x="71500" y="5670574"/>
            <a:ext cx="4536504" cy="85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C:\Users\tatarinova\Documents\Восстановленные\осень 2017\вакцинацияГРИПП...25.09-06.10...09.10-13.10\Вакцинация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091698" cy="248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tatarinova\Documents\Восстановленные\весна 2017\2...проф. мероприятия...16-17\07.04-31.05.17...Дни Здоровья ТПУ\10...скрининг...ОКБ... 17-19.05.17\отчет...скрининг\20170517_1013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78042"/>
            <a:ext cx="3833685" cy="291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tatarinova\Documents\Восстановленные\весна 2017\2...проф. мероприятия...16-17\07.04-31.05.17...Дни Здоровья ТПУ\10...скрининг...ОКБ... 17-19.05.17\отчет...скрининг\20170517_1014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8" r="6340" b="2511"/>
          <a:stretch/>
        </p:blipFill>
        <p:spPr bwMode="auto">
          <a:xfrm>
            <a:off x="1979712" y="2132856"/>
            <a:ext cx="331200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tatarinova\Documents\Восстановленные\весна 2017\2...проф. мероприятия...16-17\07.04-31.05.17...Дни Здоровья ТПУ\10...скрининг...ОКБ... 17-19.05.17\отчет...скрининг\20170517_1013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t="16832" r="412" b="-10892"/>
          <a:stretch/>
        </p:blipFill>
        <p:spPr bwMode="auto">
          <a:xfrm>
            <a:off x="4716000" y="3717032"/>
            <a:ext cx="4284000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tatarinova\Documents\Восстановленные\весна 2017\2...проф. мероприятия...16-17\07.04-31.05.17...Дни Здоровья ТПУ\10...скрининг...ОКБ... 17-19.05.17\отчет...скрининг\20170517_1512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08" y="3933056"/>
            <a:ext cx="4013528" cy="276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43808" y="44624"/>
            <a:ext cx="63367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Вакцинация от гриппа </a:t>
            </a:r>
            <a:endParaRPr lang="ru-RU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Комплексное обследование студентов «Убедись, что ты здоров!»</a:t>
            </a:r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421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79512" y="3284984"/>
            <a:ext cx="878497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Лекции «Профилактика клещевого энцефалита» </a:t>
            </a:r>
          </a:p>
        </p:txBody>
      </p:sp>
      <p:pic>
        <p:nvPicPr>
          <p:cNvPr id="11266" name="Picture 2" descr="C:\Users\tatarinova\Desktop\фоты на отчет\клещ\hmhbuZ1zKX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33056"/>
            <a:ext cx="3960440" cy="278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tatarinova\Desktop\фоты на отчет\клещ\-qOSv7-luX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3990"/>
            <a:ext cx="4224558" cy="324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tatarinova\Desktop\фоты на отчет\клещ\WjuIyqnV04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07" y="3933056"/>
            <a:ext cx="3282573" cy="280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tatarinova\Desktop\фоты на отчет\клещ\GKwszZ1748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8"/>
          <a:stretch/>
        </p:blipFill>
        <p:spPr bwMode="auto">
          <a:xfrm>
            <a:off x="251520" y="225000"/>
            <a:ext cx="3744416" cy="32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23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1484784"/>
            <a:ext cx="7127292" cy="4633695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Декада профилактики употребления алкогольных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напитков: </a:t>
            </a:r>
            <a:r>
              <a:rPr lang="ru-RU" altLang="ru-RU" sz="1600" b="1" dirty="0" err="1">
                <a:latin typeface="Arial" charset="0"/>
                <a:cs typeface="Arial" charset="0"/>
              </a:rPr>
              <a:t>к</a:t>
            </a:r>
            <a:r>
              <a:rPr lang="ru-RU" altLang="ru-RU" sz="1600" b="1" dirty="0" err="1" smtClean="0">
                <a:latin typeface="Arial" charset="0"/>
                <a:cs typeface="Arial" charset="0"/>
              </a:rPr>
              <a:t>визы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</a:t>
            </a:r>
            <a:r>
              <a:rPr lang="ru-RU" altLang="ru-RU" sz="1600" b="1" dirty="0">
                <a:latin typeface="Arial" charset="0"/>
                <a:cs typeface="Arial" charset="0"/>
              </a:rPr>
              <a:t>в общежитиях «Весь мир знает. А ты?»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354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Профилактическая </a:t>
            </a:r>
            <a:r>
              <a:rPr lang="ru-RU" altLang="ru-RU" sz="1600" b="1" dirty="0">
                <a:latin typeface="Arial" charset="0"/>
                <a:cs typeface="Arial" charset="0"/>
              </a:rPr>
              <a:t>акция «Скажи алкоголю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НЕТ!»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100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чел.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454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чел) 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Декада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отказа от курения</a:t>
            </a:r>
            <a:r>
              <a:rPr lang="ru-RU" altLang="ru-RU" sz="1600" b="1" dirty="0">
                <a:latin typeface="Arial" charset="0"/>
                <a:cs typeface="Arial" charset="0"/>
              </a:rPr>
              <a:t>: «Школа  отказа от курения»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Акция </a:t>
            </a:r>
            <a:r>
              <a:rPr lang="ru-RU" altLang="ru-RU" sz="1600" b="1" dirty="0">
                <a:latin typeface="Arial" charset="0"/>
                <a:cs typeface="Arial" charset="0"/>
              </a:rPr>
              <a:t>к Международному Дню отказа от курения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150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чел.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200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чел)</a:t>
            </a:r>
            <a:endParaRPr lang="ru-RU" altLang="ru-RU" sz="1600" b="1" dirty="0"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Декада по профилактике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наркомании</a:t>
            </a:r>
            <a:r>
              <a:rPr lang="ru-RU" altLang="ru-RU" sz="1600" b="1" dirty="0">
                <a:latin typeface="Arial" charset="0"/>
                <a:cs typeface="Arial" charset="0"/>
              </a:rPr>
              <a:t>: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профилактические </a:t>
            </a:r>
            <a:r>
              <a:rPr lang="ru-RU" altLang="ru-RU" sz="1600" b="1" dirty="0">
                <a:latin typeface="Arial" charset="0"/>
                <a:cs typeface="Arial" charset="0"/>
              </a:rPr>
              <a:t>лекции «Жизнь в безопасности»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- 963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чел; антинаркотическая </a:t>
            </a:r>
            <a:r>
              <a:rPr lang="ru-RU" altLang="ru-RU" sz="1600" b="1" dirty="0">
                <a:latin typeface="Arial" charset="0"/>
                <a:cs typeface="Arial" charset="0"/>
              </a:rPr>
              <a:t>акция «Наркотикам – нет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!»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100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диспут </a:t>
            </a:r>
            <a:r>
              <a:rPr lang="ru-RU" altLang="ru-RU" sz="1600" b="1" dirty="0">
                <a:latin typeface="Arial" charset="0"/>
                <a:cs typeface="Arial" charset="0"/>
              </a:rPr>
              <a:t>«Наркомания: болезнь или преступление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?»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42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чел. 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1181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чел)</a:t>
            </a:r>
            <a:endParaRPr lang="ru-RU" altLang="ru-RU" sz="1600" b="1" dirty="0"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Декада профилактики ВИЧ/СПИДА: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акция </a:t>
            </a:r>
            <a:r>
              <a:rPr lang="ru-RU" altLang="ru-RU" sz="1600" b="1" dirty="0">
                <a:latin typeface="Arial" charset="0"/>
                <a:cs typeface="Arial" charset="0"/>
              </a:rPr>
              <a:t>«Не зависеть – ради жизни!»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132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Всемирный </a:t>
            </a:r>
            <a:r>
              <a:rPr lang="ru-RU" altLang="ru-RU" sz="1600" b="1" dirty="0">
                <a:latin typeface="Arial" charset="0"/>
                <a:cs typeface="Arial" charset="0"/>
              </a:rPr>
              <a:t>День борьбы со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СПИДом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250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круглый </a:t>
            </a:r>
            <a:r>
              <a:rPr lang="ru-RU" altLang="ru-RU" sz="1600" b="1" dirty="0">
                <a:latin typeface="Arial" charset="0"/>
                <a:cs typeface="Arial" charset="0"/>
              </a:rPr>
              <a:t>стол «Проблемы заболеваний и распространения СПИДа в студенческой среде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»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35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экспресс-тестирование </a:t>
            </a:r>
            <a:r>
              <a:rPr lang="ru-RU" altLang="ru-RU" sz="1600" b="1" dirty="0">
                <a:latin typeface="Arial" charset="0"/>
                <a:cs typeface="Arial" charset="0"/>
              </a:rPr>
              <a:t>на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ВИЧ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653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участие в соцопросах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1483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</a:t>
            </a:r>
            <a:r>
              <a:rPr lang="ru-RU" altLang="ru-RU" sz="1600" b="1" dirty="0" err="1" smtClean="0">
                <a:latin typeface="Arial" charset="0"/>
                <a:cs typeface="Arial" charset="0"/>
              </a:rPr>
              <a:t>флешмоб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</a:t>
            </a:r>
            <a:r>
              <a:rPr lang="ru-RU" altLang="ru-RU" sz="1600" b="1" dirty="0">
                <a:latin typeface="Arial" charset="0"/>
                <a:cs typeface="Arial" charset="0"/>
              </a:rPr>
              <a:t>с </a:t>
            </a:r>
            <a:r>
              <a:rPr lang="ru-RU" altLang="ru-RU" sz="1600" b="1" dirty="0" err="1">
                <a:latin typeface="Arial" charset="0"/>
                <a:cs typeface="Arial" charset="0"/>
              </a:rPr>
              <a:t>хэштегами</a:t>
            </a:r>
            <a:r>
              <a:rPr lang="ru-RU" altLang="ru-RU" sz="1600" b="1" dirty="0">
                <a:latin typeface="Arial" charset="0"/>
                <a:cs typeface="Arial" charset="0"/>
              </a:rPr>
              <a:t> акции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220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Школа </a:t>
            </a:r>
            <a:r>
              <a:rPr lang="ru-RU" altLang="ru-RU" sz="1600" b="1" dirty="0">
                <a:latin typeface="Arial" charset="0"/>
                <a:cs typeface="Arial" charset="0"/>
              </a:rPr>
              <a:t>волонтеров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56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</a:t>
            </a:r>
            <a:r>
              <a:rPr lang="ru-RU" altLang="ru-RU" sz="1600" b="1" dirty="0">
                <a:latin typeface="Arial" charset="0"/>
                <a:cs typeface="Arial" charset="0"/>
              </a:rPr>
              <a:t>.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(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3844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)</a:t>
            </a: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5679 человек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260648"/>
            <a:ext cx="7127292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Профилактика асоциальных явлений в студенческой среде</a:t>
            </a:r>
            <a:endParaRPr lang="ru-RU" altLang="ru-RU" sz="32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7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atarinova\Desktop\фоты на отчет\алкоголь квизы\IMG_42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4" y="4068712"/>
            <a:ext cx="4008984" cy="267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atarinova\Desktop\фоты на отчет\алкоголь квизы\IMG_428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5" b="-10926"/>
          <a:stretch/>
        </p:blipFill>
        <p:spPr bwMode="auto">
          <a:xfrm>
            <a:off x="107504" y="130733"/>
            <a:ext cx="2952328" cy="40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tatarinova\Desktop\фоты на отчет\алкоголь квизы\IMG_4269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8640"/>
            <a:ext cx="4103903" cy="273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987429" y="3501008"/>
            <a:ext cx="504056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Квизы</a:t>
            </a:r>
            <a:r>
              <a:rPr lang="ru-RU" sz="2800" dirty="0" smtClean="0">
                <a:solidFill>
                  <a:srgbClr val="FF0000"/>
                </a:solidFill>
              </a:rPr>
              <a:t> «</a:t>
            </a:r>
            <a:r>
              <a:rPr lang="ru-RU" sz="2800" dirty="0">
                <a:solidFill>
                  <a:srgbClr val="FF0000"/>
                </a:solidFill>
              </a:rPr>
              <a:t>Весь мир знает</a:t>
            </a:r>
            <a:r>
              <a:rPr lang="ru-RU" sz="2800" dirty="0" smtClean="0">
                <a:solidFill>
                  <a:srgbClr val="FF0000"/>
                </a:solidFill>
              </a:rPr>
              <a:t>. А </a:t>
            </a:r>
            <a:r>
              <a:rPr lang="ru-RU" sz="2800" dirty="0">
                <a:solidFill>
                  <a:srgbClr val="FF0000"/>
                </a:solidFill>
              </a:rPr>
              <a:t>ты</a:t>
            </a:r>
            <a:r>
              <a:rPr lang="ru-RU" sz="2800" dirty="0" smtClean="0">
                <a:solidFill>
                  <a:srgbClr val="FF0000"/>
                </a:solidFill>
              </a:rPr>
              <a:t>?»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tatarinova\Desktop\фоты на отчет\алкоголь квизы\IMG_43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52472"/>
            <a:ext cx="2925930" cy="438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8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251520" y="2935008"/>
            <a:ext cx="8712968" cy="92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Всемирный день </a:t>
            </a:r>
            <a:r>
              <a:rPr lang="ru-RU" sz="2800" dirty="0" smtClean="0">
                <a:solidFill>
                  <a:srgbClr val="FF0000"/>
                </a:solidFill>
              </a:rPr>
              <a:t>трезвости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Акция «Скажи алкоголю НЕТ!»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tatarinova\Desktop\фоты на отчет\информация день трезвости\OBn5unTPBH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5476"/>
            <a:ext cx="3511951" cy="293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atarinova\Desktop\фоты на отчет\информация день трезвости\IOOdbbn8sI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3277145" cy="274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tatarinova\Desktop\фоты на отчет\информация день трезвости\Cg5enXSlJz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819218"/>
            <a:ext cx="5040560" cy="289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tatarinova\Desktop\фоты на отчет\информация день трезвости\c0hsdDIuI1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049" y="188640"/>
            <a:ext cx="4975998" cy="274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1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51520" y="3294310"/>
            <a:ext cx="871296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«Школа  отказа от курения» </a:t>
            </a:r>
          </a:p>
        </p:txBody>
      </p:sp>
      <p:pic>
        <p:nvPicPr>
          <p:cNvPr id="3074" name="Picture 2" descr="C:\Users\tatarinova\Desktop\фоты на отчет\шк отказа от курения\IMG_20171116_1633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71" y="203620"/>
            <a:ext cx="3925889" cy="31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tatarinova\Desktop\фоты на отчет\шк отказа от курения\rU1DuLiQS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3"/>
            <a:ext cx="4032448" cy="326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atarinova\Desktop\фоты на отчет\шк отказа от курения\IMG_6633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831" y="3861048"/>
            <a:ext cx="4545657" cy="281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tatarinova\Desktop\фоты на отчет\шк отказа от курения\IMG_6629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20" y="3902149"/>
            <a:ext cx="3753108" cy="276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03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atarinova\Desktop\фоты на отчет\шк отказа от курения\zseT9JhmX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712875" cy="304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atarinova\Desktop\фоты на отчет\шк отказа от курения\-tTXAfb0f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52936"/>
            <a:ext cx="3871913" cy="383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72008" y="3068960"/>
            <a:ext cx="896448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Международный День </a:t>
            </a:r>
            <a:r>
              <a:rPr lang="ru-RU" sz="2800" dirty="0">
                <a:solidFill>
                  <a:srgbClr val="FF0000"/>
                </a:solidFill>
              </a:rPr>
              <a:t>отказа от </a:t>
            </a:r>
            <a:r>
              <a:rPr lang="ru-RU" sz="2800" dirty="0" smtClean="0">
                <a:solidFill>
                  <a:srgbClr val="FF0000"/>
                </a:solidFill>
              </a:rPr>
              <a:t>курения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Суд над сигаретой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100" name="Picture 4" descr="C:\Users\tatarinova\Desktop\фоты на отчет\шк отказа от курения\5QG3OwynJP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8" y="4025408"/>
            <a:ext cx="4099191" cy="265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atarinova\Desktop\фоты на отчет\шк отказа от курения\ykFQlp3IgqQ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237" y="147833"/>
            <a:ext cx="4657727" cy="277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0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atarinova\Documents\Восстановленные\осень 2017\декада по наркомании\BBGH1ykbMk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177" y="3390218"/>
            <a:ext cx="3605628" cy="325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atarinova\Documents\Восстановленные\осень 2017\декада по наркомании\EeoQ9iFO_X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7352"/>
            <a:ext cx="2808312" cy="284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tatarinova\Documents\Восстановленные\осень 2017\декада по наркомании\3LdawKIbf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552" y="188639"/>
            <a:ext cx="5572725" cy="284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atarinova\Documents\Восстановленные\осень 2017\декада по наркомании\4gWtI0qWiX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 bwMode="auto">
          <a:xfrm>
            <a:off x="179512" y="3434368"/>
            <a:ext cx="424847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9512" y="2924944"/>
            <a:ext cx="8712968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3600" dirty="0" smtClean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Поточные лекции «Жизнь в безопасности»</a:t>
            </a:r>
          </a:p>
        </p:txBody>
      </p:sp>
    </p:spTree>
    <p:extLst>
      <p:ext uri="{BB962C8B-B14F-4D97-AF65-F5344CB8AC3E}">
        <p14:creationId xmlns:p14="http://schemas.microsoft.com/office/powerpoint/2010/main" val="43492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tatarinova\Desktop\акция 15.03.2018\wisXWXH-O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4077072"/>
            <a:ext cx="345638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atarinova\Desktop\акция 15.03.2018\C7W4MBXEB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20" y="245416"/>
            <a:ext cx="3764724" cy="282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atarinova\Desktop\акция 15.03.2018\RN7JAXHTxK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763" y="245416"/>
            <a:ext cx="3764725" cy="282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277009" y="3068960"/>
            <a:ext cx="8716167" cy="8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Акция </a:t>
            </a:r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Наркотикам – нет!» </a:t>
            </a:r>
            <a:r>
              <a:rPr lang="ru-RU" sz="2800" dirty="0" smtClean="0">
                <a:solidFill>
                  <a:srgbClr val="FF0000"/>
                </a:solidFill>
              </a:rPr>
              <a:t> или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                       «Котики против наркотиков!»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104" name="Picture 8" descr="C:\Users\tatarinova\Desktop\акция 15.03.2018\Gp8xtNU9--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81" y="3979791"/>
            <a:ext cx="3902571" cy="268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tatarinova\Desktop\диспут 23032018\отчет Диспут\AYPTrOPRxe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2488"/>
            <a:ext cx="3093193" cy="311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atarinova\Desktop\диспут 23032018\отчет Диспут\-jbQJonACo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697146"/>
            <a:ext cx="3093193" cy="304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Заголовок 3"/>
          <p:cNvSpPr txBox="1">
            <a:spLocks/>
          </p:cNvSpPr>
          <p:nvPr/>
        </p:nvSpPr>
        <p:spPr bwMode="auto">
          <a:xfrm>
            <a:off x="3656062" y="260648"/>
            <a:ext cx="531941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1" name="Заголовок 3"/>
          <p:cNvSpPr txBox="1">
            <a:spLocks/>
          </p:cNvSpPr>
          <p:nvPr/>
        </p:nvSpPr>
        <p:spPr bwMode="auto">
          <a:xfrm>
            <a:off x="182663" y="3212976"/>
            <a:ext cx="9141865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Диспут </a:t>
            </a:r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Наркомания: болезнь или преступление?»</a:t>
            </a:r>
          </a:p>
        </p:txBody>
      </p:sp>
      <p:pic>
        <p:nvPicPr>
          <p:cNvPr id="5122" name="Picture 2" descr="C:\Users\tatarinova\Desktop\диспут 23032018\отчет Диспут\REEYVk9On9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672408" cy="303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tatarinova\Desktop\диспут 23032018\отчет Диспут\82fQm1kvWF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1" b="6161"/>
          <a:stretch>
            <a:fillRect/>
          </a:stretch>
        </p:blipFill>
        <p:spPr bwMode="auto">
          <a:xfrm>
            <a:off x="251520" y="3883260"/>
            <a:ext cx="3714800" cy="27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0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323528" y="3017080"/>
            <a:ext cx="8784976" cy="62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 smtClean="0">
                <a:solidFill>
                  <a:srgbClr val="FF0000"/>
                </a:solidFill>
              </a:rPr>
              <a:t>кция </a:t>
            </a:r>
            <a:r>
              <a:rPr lang="ru-RU" sz="2800" dirty="0">
                <a:solidFill>
                  <a:srgbClr val="FF0000"/>
                </a:solidFill>
              </a:rPr>
              <a:t>«Не зависеть – ради жизни!»</a:t>
            </a:r>
          </a:p>
        </p:txBody>
      </p:sp>
      <p:pic>
        <p:nvPicPr>
          <p:cNvPr id="5122" name="Picture 2" descr="C:\Users\tatarinova\Desktop\фоты на отчет\акция в НТБ 17мая18\VfuPJM6w-v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7"/>
          <a:stretch/>
        </p:blipFill>
        <p:spPr bwMode="auto">
          <a:xfrm>
            <a:off x="4788024" y="3655843"/>
            <a:ext cx="4176000" cy="301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tatarinova\Desktop\фоты на отчет\акция в НТБ 17мая18\KGViJtc2GH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464496" cy="297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atarinova\Desktop\фоты на отчет\акция в НТБ 17мая18\vYQxvBzO2a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55843"/>
            <a:ext cx="4519393" cy="301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tatarinova\Desktop\фоты на отчет\акция в НТБ 17мая18\4DYATLmu0M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887968" cy="301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79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tatarinova\Desktop\Новая папка\4SHGbPnZbc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292464" cy="323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atarinova\Desktop\Новая папка\DCtnjqaPA9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8640"/>
            <a:ext cx="3744416" cy="304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tatarinova\Desktop\Новая папка\DTPXAwJWl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703" y="3767021"/>
            <a:ext cx="3869785" cy="29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atarinova\Desktop\Новая папка\ItATJLgeqk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67021"/>
            <a:ext cx="3419872" cy="29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3"/>
          <p:cNvSpPr txBox="1">
            <a:spLocks/>
          </p:cNvSpPr>
          <p:nvPr/>
        </p:nvSpPr>
        <p:spPr bwMode="auto">
          <a:xfrm>
            <a:off x="530882" y="3222302"/>
            <a:ext cx="828959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Всероссийская акция </a:t>
            </a:r>
            <a:r>
              <a:rPr lang="ru-RU" sz="2800" dirty="0" smtClean="0">
                <a:solidFill>
                  <a:srgbClr val="FF0000"/>
                </a:solidFill>
              </a:rPr>
              <a:t>«Стоп </a:t>
            </a:r>
            <a:r>
              <a:rPr lang="ru-RU" sz="2800" dirty="0">
                <a:solidFill>
                  <a:srgbClr val="FF0000"/>
                </a:solidFill>
              </a:rPr>
              <a:t>ВИЧ/СПИД!» </a:t>
            </a:r>
          </a:p>
        </p:txBody>
      </p:sp>
    </p:spTree>
    <p:extLst>
      <p:ext uri="{BB962C8B-B14F-4D97-AF65-F5344CB8AC3E}">
        <p14:creationId xmlns:p14="http://schemas.microsoft.com/office/powerpoint/2010/main" val="344218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107504" y="3068960"/>
            <a:ext cx="8856984" cy="62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Всемирный День борьбы со СПИДом </a:t>
            </a:r>
          </a:p>
        </p:txBody>
      </p:sp>
      <p:pic>
        <p:nvPicPr>
          <p:cNvPr id="7170" name="Picture 2" descr="C:\Users\tatarinova\Desktop\фоты на отчет\итоги Декады ВИЧ СПИД\BQaK_pCD7F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03" y="3696904"/>
            <a:ext cx="3128085" cy="300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tatarinova\Desktop\фоты на отчет\итоги Декады ВИЧ СПИД\Bt6rCzA_N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8953"/>
            <a:ext cx="4002423" cy="300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atarinova\Desktop\фоты на отчет\итоги Декады ВИЧ СПИД\oiPkQestEg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8952"/>
            <a:ext cx="4501846" cy="300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tatarinova\Desktop\фоты на отчет\итоги Декады ВИЧ СПИД\aDSJvTywC-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4" y="3696904"/>
            <a:ext cx="4482676" cy="298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79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179512" y="2945072"/>
            <a:ext cx="8856984" cy="91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К</a:t>
            </a:r>
            <a:r>
              <a:rPr lang="ru-RU" sz="2800" dirty="0" smtClean="0">
                <a:solidFill>
                  <a:srgbClr val="FF0000"/>
                </a:solidFill>
              </a:rPr>
              <a:t>руглый </a:t>
            </a:r>
            <a:r>
              <a:rPr lang="ru-RU" sz="2800" dirty="0">
                <a:solidFill>
                  <a:srgbClr val="FF0000"/>
                </a:solidFill>
              </a:rPr>
              <a:t>стол «Проблемы заболеваний и распространения СПИДа в студенческой среде»</a:t>
            </a:r>
          </a:p>
        </p:txBody>
      </p:sp>
      <p:pic>
        <p:nvPicPr>
          <p:cNvPr id="6146" name="Picture 2" descr="C:\Users\tatarinova\Desktop\фоты на отчет\итоги Декады ВИЧ СПИД\45JzPyORbk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79051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atarinova\Desktop\фоты на отчет\итоги Декады ВИЧ СПИД\-vtBcXDWn6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3384376" cy="275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tatarinova\Documents\Восстановленные\осень 2017\Декада по ВИЧ СПИД\30.11.17...акция СТОП ВИЧ СПИД\ogqN7IteNd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8254"/>
            <a:ext cx="3816423" cy="286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C:\Users\tatarinova\Documents\Восстановленные\осень 2017\Декада по ВИЧ СПИД\30.11.17...круглый стол\3ihKz0dasb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88641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79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07504" y="3429000"/>
            <a:ext cx="885698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Всероссийская акция «Россия, тестируйся!»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tatarinova\Desktop\фоты на отчет\итоги Декады ВИЧ СПИД\8gXgMl5EsS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3024336" cy="329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tatarinova\Desktop\фоты на отчет\итоги Декады ВИЧ СПИД\wHrnZHXdez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05166"/>
            <a:ext cx="2052152" cy="273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tatarinova\Documents\Восстановленные\осень 2017\Декада по ВИЧ СПИД\6.12...В-46...13.12...В-48...тестирование\Tr3NO6cj3k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87" y="3862548"/>
            <a:ext cx="2880345" cy="28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tatarinova\Documents\Восстановленные\осень 2017\Декада по ВИЧ СПИД\22-30.11.17...экспресс-тестирование\xlLWn2iInF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04030"/>
            <a:ext cx="2783954" cy="269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tatarinova\Documents\Восстановленные\осень 2017\Декада по ВИЧ СПИД\30.11.17...акция СТОП ВИЧ СПИД\G5pUrjQ8gT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865" y="188640"/>
            <a:ext cx="397285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79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tatarinova\Desktop\фоты на отчет\итоги Декады ВИЧ СПИД\SEsu5yi3kt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7"/>
          <a:stretch/>
        </p:blipFill>
        <p:spPr bwMode="auto">
          <a:xfrm>
            <a:off x="3455876" y="101757"/>
            <a:ext cx="2592288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79512" y="3212976"/>
            <a:ext cx="878497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>
                <a:solidFill>
                  <a:srgbClr val="FF0000"/>
                </a:solidFill>
              </a:rPr>
              <a:t>Ф</a:t>
            </a:r>
            <a:r>
              <a:rPr lang="ru-RU" sz="2800" dirty="0" err="1" smtClean="0">
                <a:solidFill>
                  <a:srgbClr val="FF0000"/>
                </a:solidFill>
              </a:rPr>
              <a:t>лешмоб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 </a:t>
            </a:r>
            <a:r>
              <a:rPr lang="ru-RU" sz="2800" dirty="0" err="1">
                <a:solidFill>
                  <a:srgbClr val="FF0000"/>
                </a:solidFill>
              </a:rPr>
              <a:t>хэштегами</a:t>
            </a:r>
            <a:r>
              <a:rPr lang="ru-RU" sz="2800" dirty="0">
                <a:solidFill>
                  <a:srgbClr val="FF0000"/>
                </a:solidFill>
              </a:rPr>
              <a:t> акции</a:t>
            </a:r>
          </a:p>
        </p:txBody>
      </p:sp>
      <p:pic>
        <p:nvPicPr>
          <p:cNvPr id="8195" name="Picture 3" descr="C:\Users\tatarinova\Desktop\фоты на отчет\итоги Декады ВИЧ СПИД\3wOuzoON4v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52" y="4298213"/>
            <a:ext cx="18002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tatarinova\Desktop\фоты на отчет\итоги Декады ВИЧ СПИД\Lu7sKJtZPOI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6" b="9670"/>
          <a:stretch/>
        </p:blipFill>
        <p:spPr bwMode="auto">
          <a:xfrm>
            <a:off x="2555776" y="4293368"/>
            <a:ext cx="2425091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tatarinova\Desktop\фоты на отчет\итоги Декады ВИЧ СПИД\UySAyqMTvU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88" y="116632"/>
            <a:ext cx="280776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tatarinova\Desktop\фоты на отчет\акция в НТБ 17мая18\161gJ0nOGCQ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855"/>
          <a:stretch/>
        </p:blipFill>
        <p:spPr bwMode="auto">
          <a:xfrm>
            <a:off x="5142704" y="4329360"/>
            <a:ext cx="1810919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tatarinova\Desktop\фоты на отчет\акция в НТБ 17мая18\GveMkuHgay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55327"/>
            <a:ext cx="2104207" cy="248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:\Users\tatarinova\Documents\Восстановленные\осень 2017\Декада по ВИЧ СПИД\итоги Декады ВИЧ СПИД\_UovE3hrX6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666"/>
          <a:stretch/>
        </p:blipFill>
        <p:spPr bwMode="auto">
          <a:xfrm>
            <a:off x="82702" y="116632"/>
            <a:ext cx="3275856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C:\Users\tatarinova\Documents\Восстановленные\осень 2017\Декада по ВИЧ СПИД\22-30.11.17...экспресс-тестирование\xlLWn2iInFk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84987"/>
            <a:ext cx="2083455" cy="189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15" descr="C:\Users\tatarinova\Documents\Восстановленные\осень 2017\Декада по ВИЧ СПИД\итоги Декады ВИЧ СПИД\6lTeCSJp8xI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267" y="2132856"/>
            <a:ext cx="2384222" cy="200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79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339752" y="3356992"/>
            <a:ext cx="468052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Школа волонтеров </a:t>
            </a:r>
          </a:p>
        </p:txBody>
      </p:sp>
      <p:pic>
        <p:nvPicPr>
          <p:cNvPr id="10242" name="Picture 2" descr="C:\Users\tatarinova\Desktop\фоты на отчет\школа волонтеров\4SHGbPnZbc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30" y="3933056"/>
            <a:ext cx="363326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tatarinova\Desktop\фоты на отчет\школа волонтеров\DTPXAwJWl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65" y="188640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tatarinova\Desktop\фоты на отчет\школа волонтеров\XTZs_fLDZo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8640"/>
            <a:ext cx="3499017" cy="303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tatarinova\Desktop\фоты на отчет\школа волонтеров\wmiOr1Db99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65" y="3933056"/>
            <a:ext cx="4031206" cy="270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317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1916832"/>
            <a:ext cx="7127292" cy="4202808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Проект по </a:t>
            </a:r>
            <a:r>
              <a:rPr lang="ru-RU" altLang="ru-RU" sz="1600" b="1" dirty="0" err="1">
                <a:latin typeface="Arial" charset="0"/>
                <a:cs typeface="Arial" charset="0"/>
              </a:rPr>
              <a:t>зоозащите</a:t>
            </a:r>
            <a:r>
              <a:rPr lang="ru-RU" altLang="ru-RU" sz="1600" b="1" dirty="0">
                <a:latin typeface="Arial" charset="0"/>
                <a:cs typeface="Arial" charset="0"/>
              </a:rPr>
              <a:t> «Х.В.О.С.Т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.»: организация сбора товаров для подшефных приютов – 7 точек,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520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кг. корма и круп; организация субботников 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</a:t>
            </a:r>
            <a:r>
              <a:rPr lang="ru-RU" altLang="ru-RU" sz="1600" b="1" dirty="0" err="1" smtClean="0">
                <a:latin typeface="Arial" charset="0"/>
                <a:cs typeface="Arial" charset="0"/>
              </a:rPr>
              <a:t>шт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,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230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человек</a:t>
            </a:r>
            <a:r>
              <a:rPr lang="ru-RU" altLang="ru-RU" sz="1600" b="1" dirty="0">
                <a:latin typeface="Arial" charset="0"/>
                <a:cs typeface="Arial" charset="0"/>
              </a:rPr>
              <a:t>; Интеллектуальная игра «Хвостатый друг» -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35</a:t>
            </a:r>
            <a:r>
              <a:rPr lang="ru-RU" altLang="ru-RU" sz="1600" b="1" dirty="0">
                <a:latin typeface="Arial" charset="0"/>
                <a:cs typeface="Arial" charset="0"/>
              </a:rPr>
              <a:t> чел;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конкурс </a:t>
            </a:r>
            <a:r>
              <a:rPr lang="ru-RU" altLang="ru-RU" sz="1600" b="1" dirty="0">
                <a:latin typeface="Arial" charset="0"/>
                <a:cs typeface="Arial" charset="0"/>
              </a:rPr>
              <a:t>плакатов по </a:t>
            </a:r>
            <a:r>
              <a:rPr lang="ru-RU" altLang="ru-RU" sz="1600" b="1" dirty="0" err="1">
                <a:latin typeface="Arial" charset="0"/>
                <a:cs typeface="Arial" charset="0"/>
              </a:rPr>
              <a:t>зоозащите</a:t>
            </a:r>
            <a:r>
              <a:rPr lang="ru-RU" altLang="ru-RU" sz="1600" b="1" dirty="0">
                <a:latin typeface="Arial" charset="0"/>
                <a:cs typeface="Arial" charset="0"/>
              </a:rPr>
              <a:t> «Хвостатое чудо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»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общежития. 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latin typeface="Arial" charset="0"/>
                <a:cs typeface="Arial" charset="0"/>
              </a:rPr>
              <a:t>Защита </a:t>
            </a:r>
            <a:r>
              <a:rPr lang="ru-RU" altLang="ru-RU" sz="1600" b="1" dirty="0">
                <a:latin typeface="Arial" charset="0"/>
                <a:cs typeface="Arial" charset="0"/>
              </a:rPr>
              <a:t>экологии: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экологический </a:t>
            </a:r>
            <a:r>
              <a:rPr lang="ru-RU" altLang="ru-RU" sz="1600" b="1" dirty="0">
                <a:latin typeface="Arial" charset="0"/>
                <a:cs typeface="Arial" charset="0"/>
              </a:rPr>
              <a:t>фестиваль «Зелёные дни в ТПУ» -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2018 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119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чел. (ЧГК на </a:t>
            </a:r>
            <a:r>
              <a:rPr lang="ru-RU" altLang="ru-RU" sz="1600" b="1" dirty="0">
                <a:latin typeface="Arial" charset="0"/>
                <a:cs typeface="Arial" charset="0"/>
              </a:rPr>
              <a:t>экологическую тематику 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40</a:t>
            </a:r>
            <a:r>
              <a:rPr lang="ru-RU" altLang="ru-RU" sz="1600" b="1" dirty="0">
                <a:latin typeface="Arial" charset="0"/>
                <a:cs typeface="Arial" charset="0"/>
              </a:rPr>
              <a:t> чел; лекторий "Зелёные технологии в моей специальности"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22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</a:t>
            </a:r>
            <a:r>
              <a:rPr lang="ru-RU" altLang="ru-RU" sz="1600" b="1" dirty="0">
                <a:latin typeface="Arial" charset="0"/>
                <a:cs typeface="Arial" charset="0"/>
              </a:rPr>
              <a:t>;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просмотр и обсуждение </a:t>
            </a:r>
            <a:r>
              <a:rPr lang="ru-RU" altLang="ru-RU" sz="1600" b="1" dirty="0">
                <a:latin typeface="Arial" charset="0"/>
                <a:cs typeface="Arial" charset="0"/>
              </a:rPr>
              <a:t>фильмов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«Мусор» -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34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чел. и «Спасти планету» о проблемах экологии 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57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чел; сбор </a:t>
            </a:r>
            <a:r>
              <a:rPr lang="ru-RU" altLang="ru-RU" sz="1600" b="1" dirty="0">
                <a:latin typeface="Arial" charset="0"/>
                <a:cs typeface="Arial" charset="0"/>
              </a:rPr>
              <a:t>макулатуры –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более 1,5 т. на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3424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руб.)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Шефство над ветеранами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человека.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latin typeface="Arial" charset="0"/>
                <a:cs typeface="Arial" charset="0"/>
              </a:rPr>
              <a:t>Поздравление ветеранов ВОВ и тружеников тыла ТПУ с Новым 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годом –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19</a:t>
            </a:r>
            <a:r>
              <a:rPr lang="ru-RU" altLang="ru-RU" sz="1600" b="1" dirty="0" smtClean="0">
                <a:latin typeface="Arial" charset="0"/>
                <a:cs typeface="Arial" charset="0"/>
              </a:rPr>
              <a:t> человек.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22 волонтера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Координация деятельности </a:t>
            </a:r>
          </a:p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с</a:t>
            </a: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туденческой ВО «Стиль Жизни» </a:t>
            </a:r>
            <a:endParaRPr lang="ru-RU" sz="3200" b="1" dirty="0">
              <a:solidFill>
                <a:srgbClr val="FF0000"/>
              </a:solidFill>
              <a:latin typeface="Times New Roman"/>
              <a:ea typeface="Calibri"/>
            </a:endParaRP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8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395536" y="3284984"/>
            <a:ext cx="856895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Пропаганда ответственного отношения к животным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1279" name="Picture 15" descr="C:\Users\tatarinova\Documents\Восстановленные\+ весна 2018\наклейки\наклейки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89040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C:\Users\tatarinova\Desktop\yW1K7Z4erpk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780"/>
            <a:ext cx="2664296" cy="312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tatarinova\Desktop\nkjh9tNtMIQ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6226"/>
            <a:ext cx="2399030" cy="310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0" name="Picture 16" descr="C:\Users\tatarinova\Desktop\рабочая\СтЖ\печать\B2ppEOG4XoQ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r="5125"/>
          <a:stretch/>
        </p:blipFill>
        <p:spPr bwMode="auto">
          <a:xfrm>
            <a:off x="179512" y="3789040"/>
            <a:ext cx="5508000" cy="287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1" name="Picture 17" descr="C:\Users\tatarinova\Desktop\рабочая\СтЖ\печать\Егорка...К. Дианы\открытка с котом егорка 1 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33" y="176226"/>
            <a:ext cx="2279635" cy="310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02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395536" y="3140968"/>
            <a:ext cx="856895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Интеллектуальная игра «Хвостатый друг»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Users\tatarinova\Desktop\фоты на отчет\хвостатый друг\NhGOSHphQk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06144"/>
            <a:ext cx="4608512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tatarinova\Desktop\фоты на отчет\хвостатый друг\PsXGQayy88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-11111"/>
          <a:stretch/>
        </p:blipFill>
        <p:spPr bwMode="auto">
          <a:xfrm>
            <a:off x="5148064" y="188640"/>
            <a:ext cx="4320480" cy="289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tatarinova\Desktop\фоты на отчет\хвостатый друг\tCEot-138u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9" r="-14875"/>
          <a:stretch/>
        </p:blipFill>
        <p:spPr bwMode="auto">
          <a:xfrm>
            <a:off x="179511" y="3645024"/>
            <a:ext cx="4536000" cy="303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tatarinova\Desktop\фоты на отчет\хвостатый друг\5cOY8p9uU4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442849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470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tatarinova\Documents\Восстановленные\осень 2017\Ст.Ж\благотворительность\СБОР СРЕДСТВ\09.11.17 - В-48, У-13а - в ДОГ ХАУ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8640"/>
            <a:ext cx="301814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tatarinova\Documents\Восстановленные\+ весна 2018\Ст.Ж\благотворительность\СБОР СРЕДСТВ\сбор...янв18\-UqgcehZra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80831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915816" y="3501008"/>
            <a:ext cx="5688631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Сбор товаров «Коробки счастья»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5365" name="Picture 5" descr="C:\Users\tatarinova\Documents\Восстановленные\+ весна 2018\Ст.Ж\благотворительность\СБОР СРЕДСТВ\сбор...янв18\xiBVoIaVOy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2" y="4005064"/>
            <a:ext cx="4809176" cy="270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tatarinova\Documents\Восстановленные\+ весна 2018\Ст.Ж\благотворительность\СБОР СРЕДСТВ\сбор...янв18\В48...дек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3989688"/>
            <a:ext cx="3960440" cy="275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tatarinova\Documents\Восстановленные\+ весна 2018\Ст.Ж\благотворительность\СБОР СРЕДСТВ\отчет за дек-янв2018\1-QPgia0Sg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694" y="188640"/>
            <a:ext cx="297880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143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C:\Users\tatarinova\Documents\Восстановленные\осень 2017\Ст.Ж\благотворительность\ярмарка добра\= свитер мужской\BDuo2P4-iG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0" t="-129" r="24418" b="-129"/>
          <a:stretch/>
        </p:blipFill>
        <p:spPr bwMode="auto">
          <a:xfrm>
            <a:off x="3104738" y="3890203"/>
            <a:ext cx="1755294" cy="277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Users\tatarinova\Documents\Восстановленные\осень 2017\Ст.Ж\благотворительность\ярмарка добра\= рубашка в клетку на клепках\bVz7WYZj1U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42" r="10942"/>
          <a:stretch/>
        </p:blipFill>
        <p:spPr bwMode="auto">
          <a:xfrm>
            <a:off x="5292080" y="3904263"/>
            <a:ext cx="2880320" cy="275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35496" y="3356992"/>
            <a:ext cx="777686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Сбор макулатуры и вещей на «Ярмарку Добра»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Picture 2" descr="C:\Users\tatarinova\Documents\Восстановленные\осень 2017\Ст.Ж\благотворительность\СБОР СРЕДСТВ\К19...макулатура...де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188640"/>
            <a:ext cx="2783614" cy="320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tatarinova\Documents\Восстановленные\+ весна 2018\Ст.Ж\благотворительность\СБОР СРЕДСТВ\сбор...февраль\pUBWNotFIL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3816424" cy="32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tatarinova\Documents\Восстановленные\+ весна 2018\ВузЭкоФест\отчет экофестиваль май18\7dZkVfeC48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876041"/>
            <a:ext cx="2783613" cy="279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C:\Users\tatarinova\Documents\Восстановленные\осень 2017\Ст.Ж\благотворительность\ярмарка добра\= платье зеленое\aJR_2eUjw0I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" r="30910"/>
          <a:stretch/>
        </p:blipFill>
        <p:spPr bwMode="auto">
          <a:xfrm>
            <a:off x="7668000" y="3861048"/>
            <a:ext cx="1332000" cy="279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C:\Users\tatarinova\Documents\Восстановленные\осень 2017\Ст.Ж\благотворительность\ярмарка добра\= бриджи ждинсовые мужские\10MfceOlcdU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r="7281"/>
          <a:stretch/>
        </p:blipFill>
        <p:spPr bwMode="auto">
          <a:xfrm>
            <a:off x="4572000" y="3924840"/>
            <a:ext cx="1962023" cy="274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C:\Users\tatarinova\Documents\Восстановленные\осень 2017\Ст.Ж\благотворительность\ярмарка добра\= юбка мини. клеш\g4dz-i4zrrk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5" r="4178"/>
          <a:stretch/>
        </p:blipFill>
        <p:spPr bwMode="auto">
          <a:xfrm>
            <a:off x="7380000" y="532211"/>
            <a:ext cx="1620000" cy="277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403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tatarinova\Desktop\фоты на отчет\рабочие субботники...фоты\t9eGVY87tI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471" y="188640"/>
            <a:ext cx="3774018" cy="301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tatarinova\Desktop\фоты на отчет\рабочие субботники...фоты\HPrLo2ha2P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16928"/>
            <a:ext cx="3554336" cy="342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2627784" y="5434980"/>
            <a:ext cx="3888432" cy="1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Зоозащитное сообщество ПП "Колыбель Дианы"</a:t>
            </a:r>
          </a:p>
        </p:txBody>
      </p:sp>
      <p:pic>
        <p:nvPicPr>
          <p:cNvPr id="16390" name="Picture 6" descr="C:\Users\tatarinova\Desktop\фоты на отчет\рабочие субботники...фоты\8_Mgs_BLPc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315" y="3790436"/>
            <a:ext cx="2802174" cy="295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Users\tatarinova\Desktop\фоты на отчет\рабочие субботники...фоты\Zbnw-gOyfw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527562"/>
            <a:ext cx="2808311" cy="314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:\Users\tatarinova\Desktop\фоты на отчет\рабочие субботники...фоты\DZGBaDSjE3Q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2808311" cy="307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843808" y="692696"/>
            <a:ext cx="2520280" cy="87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Рабочие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субботники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177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90835" y="2924943"/>
            <a:ext cx="2467389" cy="88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Рабочие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субботники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9458" name="Picture 2" descr="C:\Users\tatarinova\Desktop\фоты на отчет\рабочие субботники...фоты\qXFBsIJN2V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9075"/>
            <a:ext cx="256249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tatarinova\Desktop\фоты на отчет\рабочие субботники...фоты\7XT8YXP_vz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9075"/>
            <a:ext cx="3392215" cy="348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tatarinova\Desktop\фоты на отчет\рабочие субботники...фоты\e5G_RwKiw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9075"/>
            <a:ext cx="2302861" cy="252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C:\Users\tatarinova\Desktop\фоты на отчет\рабочие субботники...фоты\zAD4IkR22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224" y="2456254"/>
            <a:ext cx="3598823" cy="269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C:\Users\tatarinova\Desktop\фоты на отчет\рабочие субботники...фоты\uWZuKd_S5a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17945"/>
            <a:ext cx="2566301" cy="302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C:\Users\tatarinova\Desktop\фоты на отчет\рабочие субботники...фоты\vOVchuyN1O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87" y="4214249"/>
            <a:ext cx="3411401" cy="247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3"/>
          <p:cNvSpPr txBox="1">
            <a:spLocks/>
          </p:cNvSpPr>
          <p:nvPr/>
        </p:nvSpPr>
        <p:spPr bwMode="auto">
          <a:xfrm>
            <a:off x="3347864" y="5229200"/>
            <a:ext cx="3168352" cy="122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Приют для собак "</a:t>
            </a:r>
            <a:r>
              <a:rPr lang="ru-RU" sz="2800" dirty="0" err="1">
                <a:solidFill>
                  <a:srgbClr val="FF0000"/>
                </a:solidFill>
              </a:rPr>
              <a:t>Dog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House</a:t>
            </a:r>
            <a:r>
              <a:rPr lang="ru-RU" sz="2800" dirty="0">
                <a:solidFill>
                  <a:srgbClr val="FF0000"/>
                </a:solidFill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84462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 descr="C:\Users\tatarinova\Desktop\фоты на отчет\25-26мая-4.06.18...Диана...забор\N04U-pmmkK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04"/>
          <a:stretch/>
        </p:blipFill>
        <p:spPr bwMode="auto">
          <a:xfrm>
            <a:off x="4896488" y="3774072"/>
            <a:ext cx="4068000" cy="293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tatarinova\Desktop\фоты на отчет\25-26мая-4.06.18...Диана...забор\ofyxBxc5P4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11639"/>
          <a:stretch/>
        </p:blipFill>
        <p:spPr bwMode="auto">
          <a:xfrm>
            <a:off x="3384488" y="188639"/>
            <a:ext cx="5580000" cy="355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tatarinova\Desktop\фоты на отчет\25-26мая-4.06.18...Диана...забор\1N0nHzVQ9M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2664296" cy="355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C:\Users\tatarinova\Desktop\фоты на отчет\25-26мая-4.06.18...Диана...забор\v2c5taRgYH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35676"/>
            <a:ext cx="4464496" cy="334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3995936" y="3929180"/>
            <a:ext cx="3670591" cy="79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Большая Стройка в «Диане»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7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atarinova\Desktop\фоты на отчет\БОЛЬШАЯ СТРОЙКА Диана 25.05-4.06.18\5 как стало - шаги\4 ty29e1OF6U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15" y="3429000"/>
            <a:ext cx="3909490" cy="329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atarinova\Desktop\фоты на отчет\БОЛЬШАЯ СТРОЙКА Диана 25.05-4.06.18\5 как стало - шаги\UYihyestEVU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0" b="-12018"/>
          <a:stretch/>
        </p:blipFill>
        <p:spPr bwMode="auto">
          <a:xfrm>
            <a:off x="5148064" y="2277172"/>
            <a:ext cx="3780195" cy="504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atarinova\Desktop\фоты на отчет\БОЛЬШАЯ СТРОЙКА Диана 25.05-4.06.18\e8Cw4E6dqX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36" y="217312"/>
            <a:ext cx="3707892" cy="295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tatarinova\Desktop\фоты на отчет\БОЛЬШАЯ СТРОЙКА Диана 25.05-4.06.18\xlub9q0YDx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4654"/>
            <a:ext cx="3384376" cy="319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5326864" y="217312"/>
            <a:ext cx="3843015" cy="169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Большая Стройка в 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«Диане</a:t>
            </a:r>
            <a:r>
              <a:rPr lang="ru-RU" sz="3200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                      - забор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6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tatarinova\Desktop\на согласование\QALqtepJSc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33672"/>
            <a:ext cx="270270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tatarinova\Desktop\на согласование\RPGk9xBp5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4" y="4233672"/>
            <a:ext cx="295417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5300985" y="188640"/>
            <a:ext cx="3843015" cy="150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Большая Стройка в 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«Диане</a:t>
            </a:r>
            <a:r>
              <a:rPr lang="ru-RU" sz="3200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                        - крыша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Picture 4" descr="C:\Users\tatarinova\Desktop\на согласование\CKbg4xhM6ZQ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320480" cy="383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atarinova\Desktop\на согласование\6jK_g5Md7o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62" y="4069957"/>
            <a:ext cx="3096344" cy="268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atarinova\Desktop\Dhe6QTlchF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71481"/>
            <a:ext cx="2736304" cy="270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atarinova\Desktop\nlZ3oEqHIyM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8" b="-19851"/>
          <a:stretch/>
        </p:blipFill>
        <p:spPr bwMode="auto">
          <a:xfrm>
            <a:off x="5724128" y="2609192"/>
            <a:ext cx="3364071" cy="269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034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471630" y="2852936"/>
            <a:ext cx="6492858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Социализация животных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482" name="Picture 2" descr="C:\Users\tatarinova\Desktop\фоты на отчет\социализация\PwT95tlB_c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884" y="3429000"/>
            <a:ext cx="296630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tatarinova\Desktop\фоты на отчет\социализация\gbnIcBPcah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630" y="116632"/>
            <a:ext cx="346852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C:\Users\tatarinova\Desktop\фоты на отчет\социализация\C0ZU2MAf23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" t="-3223" r="1327" b="9965"/>
          <a:stretch/>
        </p:blipFill>
        <p:spPr bwMode="auto">
          <a:xfrm>
            <a:off x="6057735" y="-27384"/>
            <a:ext cx="2978761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C:\Users\tatarinova\Desktop\фоты на отчет\социализация\CIqDAZjaD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771" y="3429000"/>
            <a:ext cx="266172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C:\Users\tatarinova\Desktop\фоты на отчет\социализация\xx7yOfanjr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272419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C:\Users\tatarinova\Desktop\фоты на отчет\социализация\GFfzgGnwBbw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6" y="1271804"/>
            <a:ext cx="2322279" cy="25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tatarinova\Desktop\фоты на отчет\социализация\2swlflm-6_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322602" cy="155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357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C:\Users\tatarinova\Desktop\фоты на отчет\социализация\R6yBzpbFOX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164156"/>
            <a:ext cx="2988581" cy="279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673506" y="3236226"/>
            <a:ext cx="5737971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Социализация  животных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1506" name="Picture 2" descr="C:\Users\tatarinova\Desktop\фоты на отчет\социализация\3C0nfU_8n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492" y="4005064"/>
            <a:ext cx="4405994" cy="265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tatarinova\Desktop\фоты на отчет\социализация\XofLteVIoH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3567883" cy="267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:\Users\tatarinova\Desktop\фоты на отчет\социализация\acc4zI-b5e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28" y="159251"/>
            <a:ext cx="2461755" cy="279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C:\Users\tatarinova\Desktop\фоты на отчет\социализация\xwo2oFXcV2M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r="-9201"/>
          <a:stretch/>
        </p:blipFill>
        <p:spPr bwMode="auto">
          <a:xfrm>
            <a:off x="5904000" y="186426"/>
            <a:ext cx="3444257" cy="277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285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00585" y="2564904"/>
            <a:ext cx="8547879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Волонтерские бригады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2530" name="Picture 2" descr="C:\Users\tatarinova\Desktop\фоты на отчет\команды\fVZeoun92pQ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04" r="4804"/>
          <a:stretch/>
        </p:blipFill>
        <p:spPr bwMode="auto">
          <a:xfrm>
            <a:off x="36000" y="188640"/>
            <a:ext cx="2987824" cy="224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tatarinova\Desktop\фоты на отчет\команды\MRclcHcEy2Q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7" t="304" r="1277" b="1308"/>
          <a:stretch/>
        </p:blipFill>
        <p:spPr bwMode="auto">
          <a:xfrm>
            <a:off x="6078613" y="188640"/>
            <a:ext cx="2957883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tatarinova\Desktop\фоты на отчет\команды\qSp6vQL63IY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427"/>
          <a:stretch/>
        </p:blipFill>
        <p:spPr bwMode="auto">
          <a:xfrm>
            <a:off x="3167336" y="188640"/>
            <a:ext cx="2843051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C:\Users\tatarinova\Desktop\фоты на отчет\команды\ygxbnNJJU-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2" r="8792"/>
          <a:stretch/>
        </p:blipFill>
        <p:spPr bwMode="auto">
          <a:xfrm>
            <a:off x="4139951" y="3007822"/>
            <a:ext cx="489654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C:\Users\tatarinova\Desktop\фоты на отчет\волонтеры\-fwMl6945N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r="14286"/>
          <a:stretch/>
        </p:blipFill>
        <p:spPr bwMode="auto">
          <a:xfrm>
            <a:off x="200585" y="2996952"/>
            <a:ext cx="4212000" cy="371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918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79512" y="2996952"/>
            <a:ext cx="878497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Помощь ветеранам ВОВ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2292" name="Picture 4" descr="C:\Users\tatarinova\Desktop\фоты на отчет\наша бабуля)\kOiDIoyR0D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64" y="260648"/>
            <a:ext cx="4163160" cy="287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tatarinova\Desktop\фоты на отчет\наша бабуля)\oyMraphLxW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14419"/>
          <a:stretch/>
        </p:blipFill>
        <p:spPr bwMode="auto">
          <a:xfrm>
            <a:off x="4781805" y="260648"/>
            <a:ext cx="4182683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tatarinova\Desktop\фоты на отчет\наша бабуля)\m4-lrAHUSX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" b="40033"/>
          <a:stretch/>
        </p:blipFill>
        <p:spPr bwMode="auto">
          <a:xfrm>
            <a:off x="199890" y="3573016"/>
            <a:ext cx="4581915" cy="309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tatarinova\Desktop\фоты на отчет\наша бабуля)\t3MDo0lOJu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5" t="19229" r="12985" b="7268"/>
          <a:stretch/>
        </p:blipFill>
        <p:spPr bwMode="auto">
          <a:xfrm>
            <a:off x="5688488" y="3573360"/>
            <a:ext cx="3276000" cy="3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839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51520" y="2996952"/>
            <a:ext cx="878497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Экофест</a:t>
            </a:r>
            <a:r>
              <a:rPr lang="ru-RU" sz="2800" dirty="0" smtClean="0">
                <a:solidFill>
                  <a:srgbClr val="FF0000"/>
                </a:solidFill>
              </a:rPr>
              <a:t> «Зеленые дни в ТПУ»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tatarinova\Desktop\фоты на отчет\экофестиваль май18\RdUU2z-BBv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21411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tatarinova\Desktop\фоты на отчет\экофестиваль май18\rtEgZBWnT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17" y="3628766"/>
            <a:ext cx="4581471" cy="304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tatarinova\Desktop\фоты на отчет\экофестиваль май18\FHO_9VutAl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93" y="3628766"/>
            <a:ext cx="4054125" cy="304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tatarinova\Desktop\фоты на отчет\экофестиваль май18\8muGUaXTLT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7818"/>
            <a:ext cx="4248472" cy="283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570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tatarinova\Desktop\фоты на отчет\экофестиваль май18\RdUU2z-BBv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041" y="3928830"/>
            <a:ext cx="4220455" cy="281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tatarinova\Desktop\KI1rOn_92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54" y="3928830"/>
            <a:ext cx="3923928" cy="281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tatarinova\Desktop\фоты на отчет\отчет по кроссу\zA_U0kJ9zt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40324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atarinova\Desktop\фоты на отчет\команды\fVZeoun92p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37" y="166812"/>
            <a:ext cx="3672408" cy="275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atarinova\Desktop\фоты на отчет\команды\Vsfjzcswt7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56170"/>
            <a:ext cx="3618148" cy="271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07504" y="3140968"/>
            <a:ext cx="238180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Совместные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59604" y="188640"/>
            <a:ext cx="1445698" cy="30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Актив В-39а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 bwMode="auto">
          <a:xfrm>
            <a:off x="2483768" y="1856170"/>
            <a:ext cx="144569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Актив В-48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 bwMode="auto">
          <a:xfrm>
            <a:off x="4913784" y="116632"/>
            <a:ext cx="237626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</a:rPr>
              <a:t>СПОО «Свой подход»</a:t>
            </a:r>
          </a:p>
        </p:txBody>
      </p:sp>
      <p:sp>
        <p:nvSpPr>
          <p:cNvPr id="15" name="Заголовок 3"/>
          <p:cNvSpPr txBox="1">
            <a:spLocks/>
          </p:cNvSpPr>
          <p:nvPr/>
        </p:nvSpPr>
        <p:spPr bwMode="auto">
          <a:xfrm>
            <a:off x="7884368" y="3932550"/>
            <a:ext cx="1142320" cy="34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ЧГК ТПУ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 bwMode="auto">
          <a:xfrm>
            <a:off x="155136" y="3933056"/>
            <a:ext cx="232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FF0000"/>
                </a:solidFill>
              </a:rPr>
              <a:t>Оздоровительная комиссия 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ППОСиА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ТПУ</a:t>
            </a:r>
          </a:p>
        </p:txBody>
      </p:sp>
      <p:sp>
        <p:nvSpPr>
          <p:cNvPr id="17" name="Заголовок 3"/>
          <p:cNvSpPr txBox="1">
            <a:spLocks/>
          </p:cNvSpPr>
          <p:nvPr/>
        </p:nvSpPr>
        <p:spPr bwMode="auto">
          <a:xfrm>
            <a:off x="6568024" y="3356992"/>
            <a:ext cx="23818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мероприятия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15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1479926"/>
            <a:ext cx="7127292" cy="4541362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Информационные площадки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9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Использование социальных сетей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9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Тематические Дни, Недели, Декады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9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Наглядные печатные материалы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9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 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Школы (тематическое обучение)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9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Спортивно-интеллектуальные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мероприятия–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8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Диспут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8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Акции – </a:t>
            </a:r>
            <a:r>
              <a:rPr lang="ru-RU" altLang="ru-RU" sz="16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7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Круглые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столы – </a:t>
            </a:r>
            <a:r>
              <a:rPr lang="ru-RU" altLang="ru-RU" sz="1600" b="1" dirty="0">
                <a:solidFill>
                  <a:srgbClr val="0070C0"/>
                </a:solidFill>
                <a:latin typeface="Arial" charset="0"/>
                <a:cs typeface="Arial" charset="0"/>
              </a:rPr>
              <a:t>7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Семинары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1600" b="1" dirty="0">
                <a:solidFill>
                  <a:srgbClr val="0070C0"/>
                </a:solidFill>
                <a:latin typeface="Arial" charset="0"/>
                <a:cs typeface="Arial" charset="0"/>
              </a:rPr>
              <a:t>7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Марафоны – </a:t>
            </a:r>
            <a:r>
              <a:rPr lang="ru-RU" altLang="ru-RU" sz="1600" b="1" dirty="0">
                <a:solidFill>
                  <a:srgbClr val="0070C0"/>
                </a:solidFill>
                <a:latin typeface="Arial" charset="0"/>
                <a:cs typeface="Arial" charset="0"/>
              </a:rPr>
              <a:t>7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Социальные опросы – </a:t>
            </a:r>
            <a:r>
              <a:rPr lang="ru-RU" altLang="ru-RU" sz="1600" b="1" dirty="0">
                <a:solidFill>
                  <a:srgbClr val="0070C0"/>
                </a:solidFill>
                <a:latin typeface="Arial" charset="0"/>
                <a:cs typeface="Arial" charset="0"/>
              </a:rPr>
              <a:t>7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Квизы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, викторины – </a:t>
            </a:r>
            <a:r>
              <a:rPr lang="ru-RU" altLang="ru-RU" sz="16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6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  <a:endParaRPr lang="ru-RU" altLang="ru-RU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Конкурсы – </a:t>
            </a:r>
            <a:r>
              <a:rPr lang="ru-RU" altLang="ru-RU" sz="1600" b="1" dirty="0">
                <a:solidFill>
                  <a:srgbClr val="0070C0"/>
                </a:solidFill>
                <a:latin typeface="Arial" charset="0"/>
                <a:cs typeface="Arial" charset="0"/>
              </a:rPr>
              <a:t>6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Лекции – 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4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Лектории – 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4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Кинопоказ с обсуждением – 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4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б.</a:t>
            </a:r>
            <a:endParaRPr lang="ru-RU" altLang="ru-RU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Тематические фестивали – 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3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б.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297606"/>
            <a:ext cx="7127292" cy="971154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Calibri"/>
              </a:rPr>
              <a:t>Оценка эффективности применяемых форм профилактической деятельности</a:t>
            </a:r>
            <a:endParaRPr lang="ru-RU" altLang="ru-RU" sz="28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381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16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593876"/>
              </p:ext>
            </p:extLst>
          </p:nvPr>
        </p:nvGraphicFramePr>
        <p:xfrm>
          <a:off x="539550" y="249912"/>
          <a:ext cx="7776866" cy="6363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020"/>
                <a:gridCol w="3202080"/>
                <a:gridCol w="225488"/>
                <a:gridCol w="225488"/>
                <a:gridCol w="486946"/>
                <a:gridCol w="362879"/>
                <a:gridCol w="225488"/>
                <a:gridCol w="225488"/>
                <a:gridCol w="493400"/>
                <a:gridCol w="471886"/>
                <a:gridCol w="461128"/>
                <a:gridCol w="362879"/>
                <a:gridCol w="225488"/>
                <a:gridCol w="481208"/>
              </a:tblGrid>
              <a:tr h="229629">
                <a:tc gridSpan="14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Оценка эффективности использования форм профилактической </a:t>
                      </a:r>
                      <a:r>
                        <a:rPr lang="ru-RU" sz="1600" dirty="0" smtClean="0">
                          <a:effectLst/>
                        </a:rPr>
                        <a:t>деятельности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4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Формы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Охват</a:t>
                      </a:r>
                      <a:endParaRPr lang="ru-RU" sz="800">
                        <a:effectLst/>
                      </a:endParaRPr>
                    </a:p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Мобильность</a:t>
                      </a:r>
                      <a:endParaRPr lang="ru-RU" sz="800">
                        <a:effectLst/>
                      </a:endParaRPr>
                    </a:p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Сбор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Финансы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Интерес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Качество воздействия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Люди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Время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Площадка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Обратная связь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Разнообразие форм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Систематичность 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 vert="vert27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Информационные площадки (9б)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Использование социальных сетей (9б)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Тематические Дни, Недели, Декады (9б)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Наглядные печатные материалы (9б)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Школы (тематическое обучение) (9б)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Спортивно-интеллектуальные </a:t>
                      </a:r>
                      <a:r>
                        <a:rPr lang="ru-RU" sz="900" dirty="0" smtClean="0">
                          <a:solidFill>
                            <a:srgbClr val="FF0000"/>
                          </a:solidFill>
                          <a:effectLst/>
                        </a:rPr>
                        <a:t>мероприятия </a:t>
                      </a: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(8б)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>Диспут (8б)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Акции (7б)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Круглые столы (7б)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Семинары (7б)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Марафоны (7б)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Социальные опросы (7б)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7030A0"/>
                          </a:solidFill>
                          <a:effectLst/>
                        </a:rPr>
                        <a:t>Квизы</a:t>
                      </a: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, викторины (6б)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7030A0"/>
                          </a:solidFill>
                          <a:effectLst/>
                        </a:rPr>
                        <a:t>Конкурсы (6б)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effectLst/>
                        </a:rPr>
                        <a:t>Лекции (4б)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effectLst/>
                        </a:rPr>
                        <a:t>Лектории (4б)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effectLst/>
                        </a:rPr>
                        <a:t>Кинопоказ с обсуждением (4б)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22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effectLst/>
                        </a:rPr>
                        <a:t>Тематические фестивали (3б)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</a:rPr>
                        <a:t>пр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+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  <a:tr h="3152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                                                    Минусы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ru-RU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37" marR="5173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0782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594952"/>
              </p:ext>
            </p:extLst>
          </p:nvPr>
        </p:nvGraphicFramePr>
        <p:xfrm>
          <a:off x="179513" y="378084"/>
          <a:ext cx="8784974" cy="40590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6526"/>
                <a:gridCol w="1084608"/>
                <a:gridCol w="982472"/>
                <a:gridCol w="982472"/>
                <a:gridCol w="982472"/>
                <a:gridCol w="982472"/>
                <a:gridCol w="982472"/>
                <a:gridCol w="1010422"/>
                <a:gridCol w="571058"/>
              </a:tblGrid>
              <a:tr h="655205"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Охват  студентов ТПУ профилактическими мероприятиями (ЗОЖ, профилактика заболеваний, асоциальных явлений)</a:t>
                      </a:r>
                      <a:endParaRPr lang="ru-RU" sz="9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2017-2018г. 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6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Школа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ИШЭ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ИШНКБ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ИШНПТ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ИШИТР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ИШПР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ИЯТШ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ШИП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Итг.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  <a:tr h="9828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Ответственный по ВР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Шевченко Дмитрий Сергеевич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Козырева Инга Валерьевна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Игнатенко Галина Михайловна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Понаморёва Юлия Викторовна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Максимова Светлана Юрьевна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Здерева Наталья Васильевна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Чепина Юлия Сергеевна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  <a:tr h="6552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1полугодие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873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492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352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296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786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540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102 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3425 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  <a:tr h="719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 полугодие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486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329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145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68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268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77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197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1570 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  <a:tr h="719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Итого за год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1359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821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497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364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1054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617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299 чел.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4995 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35281"/>
              </p:ext>
            </p:extLst>
          </p:nvPr>
        </p:nvGraphicFramePr>
        <p:xfrm>
          <a:off x="179512" y="4725144"/>
          <a:ext cx="8784974" cy="1512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6526"/>
                <a:gridCol w="1084608"/>
                <a:gridCol w="982472"/>
                <a:gridCol w="982472"/>
                <a:gridCol w="982472"/>
                <a:gridCol w="982472"/>
                <a:gridCol w="982472"/>
                <a:gridCol w="1010422"/>
                <a:gridCol w="571058"/>
              </a:tblGrid>
              <a:tr h="655205"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Охват  студентов ТПУ профилактическими мероприятиями (ЗОЖ, профилактика заболеваний, асоциальных явлений)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Весна, 2017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6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Институт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ЭНИН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ИНК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ИФВТ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ИК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ИПР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ФТИ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ИСГТ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Итг.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  <a:tr h="5293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 полугодие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142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147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116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42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189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36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0 </a:t>
                      </a:r>
                      <a:r>
                        <a:rPr lang="ru-RU" sz="1000" b="1" dirty="0">
                          <a:effectLst/>
                        </a:rPr>
                        <a:t>чел.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</a:rPr>
                        <a:t>673</a:t>
                      </a:r>
                      <a:r>
                        <a:rPr lang="ru-RU" sz="1000" b="1" dirty="0" smtClean="0">
                          <a:effectLst/>
                        </a:rPr>
                        <a:t> чел</a:t>
                      </a:r>
                      <a:r>
                        <a:rPr lang="ru-RU" sz="1000" b="1" dirty="0">
                          <a:effectLst/>
                        </a:rPr>
                        <a:t>.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83" marR="5818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903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28" y="531309"/>
            <a:ext cx="7040070" cy="5464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541" name="Group 27"/>
          <p:cNvGrpSpPr>
            <a:grpSpLocks noChangeAspect="1"/>
          </p:cNvGrpSpPr>
          <p:nvPr/>
        </p:nvGrpSpPr>
        <p:grpSpPr bwMode="auto">
          <a:xfrm>
            <a:off x="228500" y="303190"/>
            <a:ext cx="2748408" cy="1343828"/>
            <a:chOff x="363" y="562"/>
            <a:chExt cx="1768" cy="648"/>
          </a:xfrm>
        </p:grpSpPr>
        <p:sp>
          <p:nvSpPr>
            <p:cNvPr id="6554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4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defTabSz="1083655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554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4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4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07900" y="3733777"/>
            <a:ext cx="218883" cy="386409"/>
          </a:xfrm>
          <a:prstGeom prst="rect">
            <a:avLst/>
          </a:prstGeom>
          <a:noFill/>
        </p:spPr>
        <p:txBody>
          <a:bodyPr wrap="none" lIns="108351" tIns="54176" rIns="108351" bIns="54176" rtlCol="0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166" y="2311490"/>
            <a:ext cx="4114894" cy="971185"/>
          </a:xfrm>
          <a:prstGeom prst="rect">
            <a:avLst/>
          </a:prstGeom>
          <a:noFill/>
        </p:spPr>
        <p:txBody>
          <a:bodyPr wrap="square" lIns="108351" tIns="54176" rIns="108351" bIns="54176" rtlCol="0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64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2174</TotalTime>
  <Words>1658</Words>
  <Application>Microsoft Office PowerPoint</Application>
  <PresentationFormat>Экран (4:3)</PresentationFormat>
  <Paragraphs>516</Paragraphs>
  <Slides>50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121</dc:creator>
  <cp:lastModifiedBy>Olga L. Tatarinova</cp:lastModifiedBy>
  <cp:revision>174</cp:revision>
  <cp:lastPrinted>2016-11-16T05:50:11Z</cp:lastPrinted>
  <dcterms:created xsi:type="dcterms:W3CDTF">2016-11-16T02:59:43Z</dcterms:created>
  <dcterms:modified xsi:type="dcterms:W3CDTF">2018-06-28T07:40:36Z</dcterms:modified>
</cp:coreProperties>
</file>