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06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Default Extension="png" ContentType="image/png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1.xml" ContentType="application/vnd.openxmlformats-officedocument.them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24.xml" ContentType="application/vnd.openxmlformats-officedocument.presentationml.slide+xml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Default Extension="jpeg" ContentType="image/jpeg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932" r:id="rId2"/>
    <p:sldMasterId id="2147483956" r:id="rId3"/>
    <p:sldMasterId id="2147483968" r:id="rId4"/>
    <p:sldMasterId id="2147483980" r:id="rId5"/>
    <p:sldMasterId id="2147483992" r:id="rId6"/>
    <p:sldMasterId id="2147484005" r:id="rId7"/>
    <p:sldMasterId id="2147484018" r:id="rId8"/>
    <p:sldMasterId id="2147484030" r:id="rId9"/>
    <p:sldMasterId id="2147484042" r:id="rId10"/>
  </p:sldMasterIdLst>
  <p:notesMasterIdLst>
    <p:notesMasterId r:id="rId41"/>
  </p:notesMasterIdLst>
  <p:sldIdLst>
    <p:sldId id="364" r:id="rId11"/>
    <p:sldId id="395" r:id="rId12"/>
    <p:sldId id="367" r:id="rId13"/>
    <p:sldId id="368" r:id="rId14"/>
    <p:sldId id="369" r:id="rId15"/>
    <p:sldId id="314" r:id="rId16"/>
    <p:sldId id="315" r:id="rId17"/>
    <p:sldId id="316" r:id="rId18"/>
    <p:sldId id="370" r:id="rId19"/>
    <p:sldId id="373" r:id="rId20"/>
    <p:sldId id="372" r:id="rId21"/>
    <p:sldId id="374" r:id="rId22"/>
    <p:sldId id="375" r:id="rId23"/>
    <p:sldId id="377" r:id="rId24"/>
    <p:sldId id="288" r:id="rId25"/>
    <p:sldId id="289" r:id="rId26"/>
    <p:sldId id="291" r:id="rId27"/>
    <p:sldId id="292" r:id="rId28"/>
    <p:sldId id="293" r:id="rId29"/>
    <p:sldId id="294" r:id="rId30"/>
    <p:sldId id="394" r:id="rId31"/>
    <p:sldId id="379" r:id="rId32"/>
    <p:sldId id="381" r:id="rId33"/>
    <p:sldId id="383" r:id="rId34"/>
    <p:sldId id="384" r:id="rId35"/>
    <p:sldId id="385" r:id="rId36"/>
    <p:sldId id="386" r:id="rId37"/>
    <p:sldId id="387" r:id="rId38"/>
    <p:sldId id="388" r:id="rId39"/>
    <p:sldId id="391" r:id="rId40"/>
  </p:sldIdLst>
  <p:sldSz cx="9144000" cy="6858000" type="screen4x3"/>
  <p:notesSz cx="6735763" cy="9799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5" autoAdjust="0"/>
    <p:restoredTop sz="94637" autoAdjust="0"/>
  </p:normalViewPr>
  <p:slideViewPr>
    <p:cSldViewPr>
      <p:cViewPr>
        <p:scale>
          <a:sx n="100" d="100"/>
          <a:sy n="100" d="100"/>
        </p:scale>
        <p:origin x="-294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0" cy="489982"/>
          </a:xfrm>
          <a:prstGeom prst="rect">
            <a:avLst/>
          </a:prstGeom>
        </p:spPr>
        <p:txBody>
          <a:bodyPr vert="horz" lIns="90215" tIns="45107" rIns="90215" bIns="45107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4" y="0"/>
            <a:ext cx="2918830" cy="489982"/>
          </a:xfrm>
          <a:prstGeom prst="rect">
            <a:avLst/>
          </a:prstGeom>
        </p:spPr>
        <p:txBody>
          <a:bodyPr vert="horz" lIns="90215" tIns="45107" rIns="90215" bIns="45107" rtlCol="0"/>
          <a:lstStyle>
            <a:lvl1pPr algn="r">
              <a:defRPr sz="1200"/>
            </a:lvl1pPr>
          </a:lstStyle>
          <a:p>
            <a:fld id="{4606D18A-B975-496E-BE08-A25D82D6BD3E}" type="datetimeFigureOut">
              <a:rPr lang="ru-RU" smtClean="0"/>
              <a:pPr/>
              <a:t>06.04.2012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35013"/>
            <a:ext cx="4900613" cy="36750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215" tIns="45107" rIns="90215" bIns="45107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54828"/>
            <a:ext cx="5388610" cy="4409837"/>
          </a:xfrm>
          <a:prstGeom prst="rect">
            <a:avLst/>
          </a:prstGeom>
        </p:spPr>
        <p:txBody>
          <a:bodyPr vert="horz" lIns="90215" tIns="45107" rIns="90215" bIns="45107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07956"/>
            <a:ext cx="2918830" cy="489982"/>
          </a:xfrm>
          <a:prstGeom prst="rect">
            <a:avLst/>
          </a:prstGeom>
        </p:spPr>
        <p:txBody>
          <a:bodyPr vert="horz" lIns="90215" tIns="45107" rIns="90215" bIns="45107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4" y="9307956"/>
            <a:ext cx="2918830" cy="489982"/>
          </a:xfrm>
          <a:prstGeom prst="rect">
            <a:avLst/>
          </a:prstGeom>
        </p:spPr>
        <p:txBody>
          <a:bodyPr vert="horz" lIns="90215" tIns="45107" rIns="90215" bIns="45107" rtlCol="0" anchor="b"/>
          <a:lstStyle>
            <a:lvl1pPr algn="r">
              <a:defRPr sz="1200"/>
            </a:lvl1pPr>
          </a:lstStyle>
          <a:p>
            <a:fld id="{310A4FD6-B3FF-4BC8-B623-0BA5D2E8DD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298140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A4FD6-B3FF-4BC8-B623-0BA5D2E8DDC6}" type="slidenum">
              <a:rPr lang="ru-RU" smtClean="0"/>
              <a:pPr/>
              <a:t>29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61681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3483D-DEEC-4456-A4D4-769B2534F5ED}" type="datetime1">
              <a:rPr lang="ru-RU" smtClean="0"/>
              <a:pPr/>
              <a:t>06.04.2012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685E0-9E5E-4CC5-91F6-E4B4E422586F}" type="datetime1">
              <a:rPr lang="ru-RU" smtClean="0"/>
              <a:pPr/>
              <a:t>06.04.2012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F7E7E-A7D2-424B-9EEC-571E9FF44FEF}" type="datetime1">
              <a:rPr lang="ru-RU" smtClean="0"/>
              <a:pPr/>
              <a:t>06.04.2012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52CAD-7559-4A00-8751-CB934762BC1C}" type="datetime1">
              <a:rPr lang="ru-RU" smtClean="0"/>
              <a:pPr/>
              <a:t>06.04.2012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F3666-93C7-4407-88D2-5DFED4DD84DF}" type="datetime1">
              <a:rPr lang="ru-RU" smtClean="0"/>
              <a:pPr/>
              <a:t>06.04.2012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C5C4E-11D5-4BF4-8901-81E481B2A8FE}" type="datetime1">
              <a:rPr lang="ru-RU" smtClean="0"/>
              <a:pPr/>
              <a:t>06.04.2012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5086C-7EC3-41F8-92CB-F3D7D005DDDA}" type="datetime1">
              <a:rPr lang="ru-RU" smtClean="0"/>
              <a:pPr/>
              <a:t>06.04.2012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267D1-0D0C-4540-832B-158DCF927CD2}" type="datetime1">
              <a:rPr lang="ru-RU" smtClean="0"/>
              <a:pPr/>
              <a:t>06.04.2012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F9C5C-9D59-4782-BA9C-38FB5DECC927}" type="datetime1">
              <a:rPr lang="ru-RU" smtClean="0"/>
              <a:pPr/>
              <a:t>06.04.2012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CF337-2A99-48D8-BC3C-D8C9711F9ED6}" type="datetime1">
              <a:rPr lang="ru-RU" smtClean="0"/>
              <a:pPr/>
              <a:t>06.04.2012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1D310-5D61-4EA8-AE57-E070A8F48897}" type="datetime1">
              <a:rPr lang="ru-RU" smtClean="0"/>
              <a:pPr/>
              <a:t>06.04.2012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A6488-2C47-42F2-B82D-5AF43D0DC02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065684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7E7F5-29F9-471F-9A84-0136F5A4461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232863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CF8FF-F9AB-45BF-9969-BAB08ECB2E1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26206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98848-A895-4193-B363-C360447F8E7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852937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F085-6F43-4CE5-A350-0E1CB487450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374957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C45A1-5FC6-4EF5-8B81-120E71D62FB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427574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15714-0138-4CF8-9654-7933ED8D687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766919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A2CA3-43FF-4E41-90CC-864F69D7500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132828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B8ACE-4CCA-4F0C-B5C0-7D8E0B02DD6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93399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54736-C705-45F4-92E5-F63A5DF626D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573558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73106-F631-4226-BCF0-79F10F0DA5A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597520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639CD-A519-4E74-B6A6-5C3EB3B978E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36662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8E8D6-57C3-4823-8A12-1FA46CA5494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564729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6A8BB-324B-436A-8454-7CEBB3DCE72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935751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32EF8-23E6-4666-B2BD-26B189063F4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9780172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49E5F-7CA3-43A1-BEFF-F5D783EEA4B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7767928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9B03C-3A2C-4264-B802-C3A2A05FE35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754753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7B88E-9257-4B0C-BB1D-D51CF50C9B9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5986435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75F34-FC2B-4583-9E3A-26BBBCABF0A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589750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44946-5363-44D2-817B-BA5BA83B455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5457750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2E639-355C-49F1-8A84-70B6C4EF7DC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6083843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4CB13-5660-4C21-9A22-DD147EBFC2C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6709873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0A23D-75F8-4E88-AF9F-2D13C04AC61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195768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0F3CE-0FAD-412C-A3F8-897A3459CE5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4822519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889CF-0269-43AE-AF0C-BB6582D339F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3141735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6CB24-619F-44C3-8051-E13169AAA74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2377228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9DB39-ACC4-47EE-88DE-500149858C5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5357356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DEA5F-1D0A-4E67-9F39-0EC754DDDF7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998899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3F806-0DB3-4972-83A1-C5A95A127F0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1908536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7262C-63DC-40D8-844F-2E9FD877DEB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6100656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C8527-AAAC-43F8-8FCA-C6DEFFD3383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835769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3A2E6-6D27-4B45-8BC2-0EE50AF0502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8215549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A2BBC-89F9-4B5C-9F96-9CA633BBD98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0037411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634A7-936B-4856-9982-9DA5EA66BD0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997740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6FBC0-D0E9-4E3C-BB22-48D56140FA0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2040811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172AF-C4D9-434E-ADF1-96A5BCC6B5E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8399642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F3150-1AE1-4776-86EC-1D5EF5D3609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1751772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AAA00-5FA3-4C89-B175-2DB79234B9F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4727601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D3CB3-2615-40BD-9FAF-AF7E902918B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3850620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0ECB6-8794-4E16-820F-E9A9E809183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2696874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3593C-40E6-4187-84F8-8DA8E98CDE7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7347345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FDB64-E6C1-413F-9B76-D481918D8FC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4940800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C4850-4585-452F-9A11-BCEB1232F47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9521469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5AF2E-D51B-4D33-A821-35326E0052E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2058507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flipV="1">
            <a:off x="5410200" y="3810000"/>
            <a:ext cx="3733800" cy="904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 flipV="1">
            <a:off x="5410200" y="3897313"/>
            <a:ext cx="3733800" cy="19208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 flipV="1">
            <a:off x="5410200" y="4114800"/>
            <a:ext cx="3733800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5410200" y="4164013"/>
            <a:ext cx="1965325" cy="19050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 flipV="1">
            <a:off x="5410200" y="4198938"/>
            <a:ext cx="1965325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 useBgFill="1">
        <p:nvSpPr>
          <p:cNvPr id="11" name="Скругленный прямоугольник 10"/>
          <p:cNvSpPr/>
          <p:nvPr/>
        </p:nvSpPr>
        <p:spPr bwMode="white">
          <a:xfrm>
            <a:off x="5410200" y="3962400"/>
            <a:ext cx="3063875" cy="26988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 useBgFill="1">
        <p:nvSpPr>
          <p:cNvPr id="12" name="Скругленный прямоугольник 11"/>
          <p:cNvSpPr/>
          <p:nvPr/>
        </p:nvSpPr>
        <p:spPr bwMode="white">
          <a:xfrm>
            <a:off x="7377113" y="4060825"/>
            <a:ext cx="1600200" cy="36513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3649663"/>
            <a:ext cx="9144000" cy="2444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3675063"/>
            <a:ext cx="9144000" cy="1412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 flipV="1">
            <a:off x="6413500" y="3643313"/>
            <a:ext cx="2730500" cy="2476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0" y="0"/>
            <a:ext cx="9144000" cy="37020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7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875"/>
            <a:ext cx="960438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9A7C7A-D115-4431-A7F9-0FA9DAAFBF7F}" type="datetime1">
              <a:rPr lang="ru-RU" smtClean="0">
                <a:solidFill>
                  <a:srgbClr val="438086"/>
                </a:solidFill>
              </a:rPr>
              <a:pPr>
                <a:defRPr/>
              </a:pPr>
              <a:t>06.04.2012</a:t>
            </a:fld>
            <a:endParaRPr lang="ru-RU">
              <a:solidFill>
                <a:srgbClr val="438086"/>
              </a:solidFill>
            </a:endParaRPr>
          </a:p>
        </p:txBody>
      </p:sp>
      <p:sp>
        <p:nvSpPr>
          <p:cNvPr id="18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38086"/>
              </a:solidFill>
            </a:endParaRPr>
          </a:p>
        </p:txBody>
      </p:sp>
      <p:sp>
        <p:nvSpPr>
          <p:cNvPr id="1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588"/>
            <a:ext cx="747712" cy="365125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AE3F2EA-EA82-4EE0-9839-BD643E9560F4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54844712"/>
      </p:ext>
    </p:extLst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3EED87-BCFC-4AD0-B6F4-4A97728DDA22}" type="datetime1">
              <a:rPr lang="ru-RU" smtClean="0">
                <a:solidFill>
                  <a:srgbClr val="438086"/>
                </a:solidFill>
              </a:rPr>
              <a:pPr>
                <a:defRPr/>
              </a:pPr>
              <a:t>06.04.2012</a:t>
            </a:fld>
            <a:endParaRPr lang="ru-RU">
              <a:solidFill>
                <a:srgbClr val="438086"/>
              </a:solidFill>
            </a:endParaRPr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38086"/>
              </a:solidFill>
            </a:endParaRPr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9CB997-37AE-47E5-B647-7641BF3176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34579370"/>
      </p:ext>
    </p:extLst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AD4317-FB3D-41EC-A97B-7B8C3221EFAF}" type="datetime1">
              <a:rPr lang="ru-RU" smtClean="0">
                <a:solidFill>
                  <a:srgbClr val="438086"/>
                </a:solidFill>
              </a:rPr>
              <a:pPr>
                <a:defRPr/>
              </a:pPr>
              <a:t>06.04.2012</a:t>
            </a:fld>
            <a:endParaRPr lang="ru-RU">
              <a:solidFill>
                <a:srgbClr val="438086"/>
              </a:solidFill>
            </a:endParaRPr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38086"/>
              </a:solidFill>
            </a:endParaRPr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67DAFE-E14F-490C-969A-1B7A94E942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77559127"/>
      </p:ext>
    </p:extLst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494F60-99DA-4D8B-9E89-F4EE5C6A6FD2}" type="datetime1">
              <a:rPr lang="ru-RU" smtClean="0">
                <a:solidFill>
                  <a:srgbClr val="438086"/>
                </a:solidFill>
              </a:rPr>
              <a:pPr>
                <a:defRPr/>
              </a:pPr>
              <a:t>06.04.2012</a:t>
            </a:fld>
            <a:endParaRPr lang="ru-RU">
              <a:solidFill>
                <a:srgbClr val="438086"/>
              </a:solidFill>
            </a:endParaRPr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38086"/>
              </a:solidFill>
            </a:endParaRPr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7077E7-ADA4-4693-8994-F1CF6166D4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25450117"/>
      </p:ext>
    </p:extLst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/>
          <a:lstStyle>
            <a:lvl1pPr>
              <a:defRPr sz="4000" b="0" i="0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DE285D8C-859F-4163-BAE0-1E5D49658981}" type="datetime1">
              <a:rPr lang="ru-RU" smtClean="0">
                <a:solidFill>
                  <a:srgbClr val="438086"/>
                </a:solidFill>
              </a:rPr>
              <a:pPr>
                <a:defRPr/>
              </a:pPr>
              <a:t>06.04.2012</a:t>
            </a:fld>
            <a:endParaRPr lang="ru-RU">
              <a:solidFill>
                <a:srgbClr val="438086"/>
              </a:solidFill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E0D17AFF-586B-42F7-AA2B-6CF4DD855E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38086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23426799"/>
      </p:ext>
    </p:extLst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363" y="612775"/>
            <a:ext cx="95726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A3F704-300A-476F-B866-03CE17D1F3A6}" type="datetime1">
              <a:rPr lang="ru-RU" smtClean="0">
                <a:solidFill>
                  <a:srgbClr val="438086"/>
                </a:solidFill>
              </a:rPr>
              <a:pPr>
                <a:defRPr/>
              </a:pPr>
              <a:t>06.04.2012</a:t>
            </a:fld>
            <a:endParaRPr lang="ru-RU">
              <a:solidFill>
                <a:srgbClr val="438086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38086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F89F69-5335-4810-9DB5-0953C6F860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63148695"/>
      </p:ext>
    </p:extLst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3755F1-40D4-4EFE-A00A-FDFE3E2A3280}" type="datetime1">
              <a:rPr lang="ru-RU" smtClean="0">
                <a:solidFill>
                  <a:srgbClr val="438086"/>
                </a:solidFill>
              </a:rPr>
              <a:pPr>
                <a:defRPr/>
              </a:pPr>
              <a:t>06.04.2012</a:t>
            </a:fld>
            <a:endParaRPr lang="ru-RU">
              <a:solidFill>
                <a:srgbClr val="438086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38086"/>
              </a:solidFill>
            </a:endParaRPr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3C9A6A-7EBF-4363-833D-68FCFEE620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59298375"/>
      </p:ext>
    </p:extLst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18C1EC-FE80-4D37-8829-EB7BFFE3C161}" type="datetime1">
              <a:rPr lang="ru-RU" smtClean="0">
                <a:solidFill>
                  <a:srgbClr val="438086"/>
                </a:solidFill>
              </a:rPr>
              <a:pPr>
                <a:defRPr/>
              </a:pPr>
              <a:t>06.04.2012</a:t>
            </a:fld>
            <a:endParaRPr lang="ru-RU">
              <a:solidFill>
                <a:srgbClr val="438086"/>
              </a:solidFill>
            </a:endParaRPr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38086"/>
              </a:solidFill>
            </a:endParaRPr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01793-86D5-41C2-993A-72AB70514D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90544770"/>
      </p:ext>
    </p:extLst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3758B-DA9F-47B3-A313-E392F64A5C95}" type="datetime1">
              <a:rPr lang="ru-RU" smtClean="0">
                <a:solidFill>
                  <a:srgbClr val="438086"/>
                </a:solidFill>
              </a:rPr>
              <a:pPr>
                <a:defRPr/>
              </a:pPr>
              <a:t>06.04.2012</a:t>
            </a:fld>
            <a:endParaRPr lang="ru-RU">
              <a:solidFill>
                <a:srgbClr val="438086"/>
              </a:solidFill>
            </a:endParaRPr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38086"/>
              </a:solidFill>
            </a:endParaRPr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C5A18-EA33-4D9B-ABAC-F2DFF408BD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16052862"/>
      </p:ext>
    </p:extLst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CE5BC5-67C8-46C9-AABB-812B7BF138A6}" type="datetime1">
              <a:rPr lang="ru-RU" smtClean="0">
                <a:solidFill>
                  <a:srgbClr val="438086"/>
                </a:solidFill>
              </a:rPr>
              <a:pPr>
                <a:defRPr/>
              </a:pPr>
              <a:t>06.04.2012</a:t>
            </a:fld>
            <a:endParaRPr lang="ru-RU">
              <a:solidFill>
                <a:srgbClr val="438086"/>
              </a:solidFill>
            </a:endParaRPr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38086"/>
              </a:solidFill>
            </a:endParaRPr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37D541-BB2E-44F4-879B-09BA64CCD6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50110016"/>
      </p:ext>
    </p:extLst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689517-9C09-4E73-9968-342549E5EE81}" type="datetime1">
              <a:rPr lang="ru-RU" smtClean="0">
                <a:solidFill>
                  <a:srgbClr val="438086"/>
                </a:solidFill>
              </a:rPr>
              <a:pPr>
                <a:defRPr/>
              </a:pPr>
              <a:t>06.04.2012</a:t>
            </a:fld>
            <a:endParaRPr lang="ru-RU">
              <a:solidFill>
                <a:srgbClr val="438086"/>
              </a:solidFill>
            </a:endParaRPr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38086"/>
              </a:solidFill>
            </a:endParaRPr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FE6E94-FC49-4BA9-ACEE-C8142D15EC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08655533"/>
      </p:ext>
    </p:extLst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457200"/>
            <a:ext cx="8229600" cy="5410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EA5080-618B-4228-AA87-58A766399CB6}" type="datetime1">
              <a:rPr lang="ru-RU" smtClean="0">
                <a:solidFill>
                  <a:srgbClr val="438086"/>
                </a:solidFill>
              </a:rPr>
              <a:pPr>
                <a:defRPr/>
              </a:pPr>
              <a:t>06.04.2012</a:t>
            </a:fld>
            <a:endParaRPr lang="ru-RU">
              <a:solidFill>
                <a:srgbClr val="438086"/>
              </a:solidFill>
            </a:endParaRPr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38086"/>
              </a:solidFill>
            </a:endParaRPr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08339C-3F79-4834-AB4C-6FDE542E80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89306698"/>
      </p:ext>
    </p:extLst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flipV="1">
            <a:off x="5410200" y="3810000"/>
            <a:ext cx="3733800" cy="904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 flipV="1">
            <a:off x="5410200" y="3897313"/>
            <a:ext cx="3733800" cy="19208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 flipV="1">
            <a:off x="5410200" y="4114800"/>
            <a:ext cx="3733800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5410200" y="4164013"/>
            <a:ext cx="1965325" cy="19050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 flipV="1">
            <a:off x="5410200" y="4198938"/>
            <a:ext cx="1965325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 useBgFill="1">
        <p:nvSpPr>
          <p:cNvPr id="11" name="Скругленный прямоугольник 10"/>
          <p:cNvSpPr/>
          <p:nvPr/>
        </p:nvSpPr>
        <p:spPr bwMode="white">
          <a:xfrm>
            <a:off x="5410200" y="3962400"/>
            <a:ext cx="3063875" cy="26988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 useBgFill="1">
        <p:nvSpPr>
          <p:cNvPr id="12" name="Скругленный прямоугольник 11"/>
          <p:cNvSpPr/>
          <p:nvPr/>
        </p:nvSpPr>
        <p:spPr bwMode="white">
          <a:xfrm>
            <a:off x="7377113" y="4060825"/>
            <a:ext cx="1600200" cy="36513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3649663"/>
            <a:ext cx="9144000" cy="2444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3675063"/>
            <a:ext cx="9144000" cy="1412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 flipV="1">
            <a:off x="6413500" y="3643313"/>
            <a:ext cx="2730500" cy="2476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0" y="0"/>
            <a:ext cx="9144000" cy="37020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7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875"/>
            <a:ext cx="960438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7396C5-1596-47A9-B328-098D060985A6}" type="datetime1">
              <a:rPr lang="ru-RU" smtClean="0">
                <a:solidFill>
                  <a:srgbClr val="438086"/>
                </a:solidFill>
              </a:rPr>
              <a:pPr>
                <a:defRPr/>
              </a:pPr>
              <a:t>06.04.2012</a:t>
            </a:fld>
            <a:endParaRPr lang="ru-RU">
              <a:solidFill>
                <a:srgbClr val="438086"/>
              </a:solidFill>
            </a:endParaRPr>
          </a:p>
        </p:txBody>
      </p:sp>
      <p:sp>
        <p:nvSpPr>
          <p:cNvPr id="18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38086"/>
              </a:solidFill>
            </a:endParaRPr>
          </a:p>
        </p:txBody>
      </p:sp>
      <p:sp>
        <p:nvSpPr>
          <p:cNvPr id="1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588"/>
            <a:ext cx="747712" cy="365125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AE3F2EA-EA82-4EE0-9839-BD643E9560F4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51804230"/>
      </p:ext>
    </p:extLst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AD39BA-5CDF-4355-9128-67BA9D863C18}" type="datetime1">
              <a:rPr lang="ru-RU" smtClean="0">
                <a:solidFill>
                  <a:srgbClr val="438086"/>
                </a:solidFill>
              </a:rPr>
              <a:pPr>
                <a:defRPr/>
              </a:pPr>
              <a:t>06.04.2012</a:t>
            </a:fld>
            <a:endParaRPr lang="ru-RU">
              <a:solidFill>
                <a:srgbClr val="438086"/>
              </a:solidFill>
            </a:endParaRPr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38086"/>
              </a:solidFill>
            </a:endParaRPr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9CB997-37AE-47E5-B647-7641BF3176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06794285"/>
      </p:ext>
    </p:extLst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844E7A-6075-4594-9D7C-4A38CE18F39D}" type="datetime1">
              <a:rPr lang="ru-RU" smtClean="0">
                <a:solidFill>
                  <a:srgbClr val="438086"/>
                </a:solidFill>
              </a:rPr>
              <a:pPr>
                <a:defRPr/>
              </a:pPr>
              <a:t>06.04.2012</a:t>
            </a:fld>
            <a:endParaRPr lang="ru-RU">
              <a:solidFill>
                <a:srgbClr val="438086"/>
              </a:solidFill>
            </a:endParaRPr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38086"/>
              </a:solidFill>
            </a:endParaRPr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67DAFE-E14F-490C-969A-1B7A94E942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43310333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3E0C3B-C458-46A4-9EA1-D03FDDA0F858}" type="datetime1">
              <a:rPr lang="ru-RU" smtClean="0">
                <a:solidFill>
                  <a:srgbClr val="438086"/>
                </a:solidFill>
              </a:rPr>
              <a:pPr>
                <a:defRPr/>
              </a:pPr>
              <a:t>06.04.2012</a:t>
            </a:fld>
            <a:endParaRPr lang="ru-RU">
              <a:solidFill>
                <a:srgbClr val="438086"/>
              </a:solidFill>
            </a:endParaRPr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38086"/>
              </a:solidFill>
            </a:endParaRPr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7077E7-ADA4-4693-8994-F1CF6166D4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46530115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/>
          <a:lstStyle>
            <a:lvl1pPr>
              <a:defRPr sz="4000" b="0" i="0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7CAACAEE-E3C4-44F3-AD8C-392DF12155DC}" type="datetime1">
              <a:rPr lang="ru-RU" smtClean="0">
                <a:solidFill>
                  <a:srgbClr val="438086"/>
                </a:solidFill>
              </a:rPr>
              <a:pPr>
                <a:defRPr/>
              </a:pPr>
              <a:t>06.04.2012</a:t>
            </a:fld>
            <a:endParaRPr lang="ru-RU">
              <a:solidFill>
                <a:srgbClr val="438086"/>
              </a:solidFill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E0D17AFF-586B-42F7-AA2B-6CF4DD855E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38086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72432439"/>
      </p:ext>
    </p:extLst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363" y="612775"/>
            <a:ext cx="95726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E9482D-037F-4E27-8D72-2C3E7D626909}" type="datetime1">
              <a:rPr lang="ru-RU" smtClean="0">
                <a:solidFill>
                  <a:srgbClr val="438086"/>
                </a:solidFill>
              </a:rPr>
              <a:pPr>
                <a:defRPr/>
              </a:pPr>
              <a:t>06.04.2012</a:t>
            </a:fld>
            <a:endParaRPr lang="ru-RU">
              <a:solidFill>
                <a:srgbClr val="438086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38086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F89F69-5335-4810-9DB5-0953C6F860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21420224"/>
      </p:ext>
    </p:extLst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7FE513-9E24-4164-B2A8-06EA3701ECCC}" type="datetime1">
              <a:rPr lang="ru-RU" smtClean="0">
                <a:solidFill>
                  <a:srgbClr val="438086"/>
                </a:solidFill>
              </a:rPr>
              <a:pPr>
                <a:defRPr/>
              </a:pPr>
              <a:t>06.04.2012</a:t>
            </a:fld>
            <a:endParaRPr lang="ru-RU">
              <a:solidFill>
                <a:srgbClr val="438086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38086"/>
              </a:solidFill>
            </a:endParaRPr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3C9A6A-7EBF-4363-833D-68FCFEE620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86964274"/>
      </p:ext>
    </p:extLst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E1DEB6-58B7-4EB0-9923-D4BA8C656F08}" type="datetime1">
              <a:rPr lang="ru-RU" smtClean="0">
                <a:solidFill>
                  <a:srgbClr val="438086"/>
                </a:solidFill>
              </a:rPr>
              <a:pPr>
                <a:defRPr/>
              </a:pPr>
              <a:t>06.04.2012</a:t>
            </a:fld>
            <a:endParaRPr lang="ru-RU">
              <a:solidFill>
                <a:srgbClr val="438086"/>
              </a:solidFill>
            </a:endParaRPr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38086"/>
              </a:solidFill>
            </a:endParaRPr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01793-86D5-41C2-993A-72AB70514D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8481253"/>
      </p:ext>
    </p:extLst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A3D557-B254-472F-BFC3-AF4A75DBF433}" type="datetime1">
              <a:rPr lang="ru-RU" smtClean="0">
                <a:solidFill>
                  <a:srgbClr val="438086"/>
                </a:solidFill>
              </a:rPr>
              <a:pPr>
                <a:defRPr/>
              </a:pPr>
              <a:t>06.04.2012</a:t>
            </a:fld>
            <a:endParaRPr lang="ru-RU">
              <a:solidFill>
                <a:srgbClr val="438086"/>
              </a:solidFill>
            </a:endParaRPr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38086"/>
              </a:solidFill>
            </a:endParaRPr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C5A18-EA33-4D9B-ABAC-F2DFF408BD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18544886"/>
      </p:ext>
    </p:extLst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C94A3C-610D-41CE-AF66-314CC2E14998}" type="datetime1">
              <a:rPr lang="ru-RU" smtClean="0">
                <a:solidFill>
                  <a:srgbClr val="438086"/>
                </a:solidFill>
              </a:rPr>
              <a:pPr>
                <a:defRPr/>
              </a:pPr>
              <a:t>06.04.2012</a:t>
            </a:fld>
            <a:endParaRPr lang="ru-RU">
              <a:solidFill>
                <a:srgbClr val="438086"/>
              </a:solidFill>
            </a:endParaRPr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38086"/>
              </a:solidFill>
            </a:endParaRPr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37D541-BB2E-44F4-879B-09BA64CCD6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70611306"/>
      </p:ext>
    </p:extLst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F8E297-DB13-4C46-B213-757F42ED9E78}" type="datetime1">
              <a:rPr lang="ru-RU" smtClean="0">
                <a:solidFill>
                  <a:srgbClr val="438086"/>
                </a:solidFill>
              </a:rPr>
              <a:pPr>
                <a:defRPr/>
              </a:pPr>
              <a:t>06.04.2012</a:t>
            </a:fld>
            <a:endParaRPr lang="ru-RU">
              <a:solidFill>
                <a:srgbClr val="438086"/>
              </a:solidFill>
            </a:endParaRPr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38086"/>
              </a:solidFill>
            </a:endParaRPr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FE6E94-FC49-4BA9-ACEE-C8142D15EC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95892426"/>
      </p:ext>
    </p:extLst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457200"/>
            <a:ext cx="8229600" cy="5410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22F67A-F414-499D-BF34-D62FAC592EE1}" type="datetime1">
              <a:rPr lang="ru-RU" smtClean="0">
                <a:solidFill>
                  <a:srgbClr val="438086"/>
                </a:solidFill>
              </a:rPr>
              <a:pPr>
                <a:defRPr/>
              </a:pPr>
              <a:t>06.04.2012</a:t>
            </a:fld>
            <a:endParaRPr lang="ru-RU">
              <a:solidFill>
                <a:srgbClr val="438086"/>
              </a:solidFill>
            </a:endParaRPr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38086"/>
              </a:solidFill>
            </a:endParaRPr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08339C-3F79-4834-AB4C-6FDE542E80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65136521"/>
      </p:ext>
    </p:extLst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37E4A-7D31-4067-BD69-F27A8798C93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9641488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E97BA-C4FE-4000-9E53-358FCC7576D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6203908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4804C-6E83-4551-816E-F0089B27D51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7922303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F94EB-E22F-4F0E-9163-85D896E183F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1749811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2FABC-E462-4300-84A1-309F92B31B6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6943094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66CE2-7E4D-45D8-8118-C8968742B70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8040494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1BA36-57EA-4F11-8BB5-95BC6EFD817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4815350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7B22F-9D32-4FA3-84AD-FD34F0B643D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3628907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7BB48-7FA9-4B16-A699-74869BBEAE3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233263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977BE-82D1-43D7-BC1A-287A11D473F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956582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E280E-9CD3-44FE-ADC1-A9075DD92C9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6267590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26EE5-DF72-43E2-8A97-2CEDDC8F7AF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6592901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A5B30-4F7A-4E29-A52E-A42776DAF4D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1254643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0D439-A8A7-446D-AFA7-C166082C24C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1118242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76E6D-C554-4D54-B0EB-2EAACA4EB53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5729738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25E3A-859C-43F2-8337-211B6FEE860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275873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38BB7-C2D0-46C4-9BA7-D1ADE3C326C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6984024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71A11-A3F8-4D38-A3EA-46D5DC7B5BB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6776758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B7CE4-41E6-481F-A88C-C2DF6F001C2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2414480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2BC0A-0BAE-4FAF-957E-8B18BD65E3C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0432409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35817-5D77-410B-A90E-4A6839EA989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346066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88DF2-58CB-4B7E-9789-94226EA67D0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8905602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D5760E-3C79-4573-9B0F-E9E2EE14E91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B57FDB-A538-4850-A09E-DDEB3B1DFEC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510474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1D121E-1BDB-46E6-BA0E-203EDA0183E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4CAD34-810D-4030-9DCF-C27B7C347AB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7496617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63659F-F392-4E70-9C68-26FDB10E940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9BB102-3C89-4A1B-9E4D-99E3770322A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68883472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B2A650-F75A-41EF-879C-3DCF2B0765A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938E6A-1FC9-4B43-8F53-F98C678B142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35860104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6DBF15-1873-4D05-99FC-69E97408C1E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FE7647-B5AC-43D8-8C23-D6EE29BF66B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8619564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C7F6AB-2FE6-4F0F-94F4-41113FA3ADE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046456-BF47-495E-9CC1-95C2B59E7B1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1613805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5DDA2-A2F0-4AA1-B655-28D7B20C671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593A99-06FC-4916-9E82-3086557D56B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3642212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B507E5-3D72-4CD1-A818-479CCBD2153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24B395-D259-4FA2-B2B7-45A5F38169D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8900111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2BDB7F-E09D-47C4-A484-1369181EBEB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19F296-914A-4B2E-8B1C-C16D3D910E7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82765837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A4A49B-1CDF-48F0-80B7-0A99D4A4327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37DA17-ABD5-4BA5-B528-F6D1B9AC913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9980626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0AE46D-C337-4BE7-A9CC-BDFC2B0134C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B3FF5E-9C4D-42DA-974E-098014BA297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94203313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457200"/>
            <a:ext cx="8229600" cy="5410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BCF13D-2813-4F6D-9758-6E1A224C137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BE86D5-29C5-4C64-9669-DC9AA055A00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92456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slideLayout" Target="../slideLayouts/slideLayout79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slideLayout" Target="../slideLayouts/slideLayout113.xml"/><Relationship Id="rId2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798964-25C8-4E9D-AEC7-D662635179B1}" type="datetime1">
              <a:rPr lang="ru-RU" smtClean="0"/>
              <a:pPr/>
              <a:t>06.04.2012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C3EB87-8882-4C4F-9D0E-D123AAA8622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00C8AD-2CC3-453F-B1DC-5613A66A26A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17028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3" r:id="rId1"/>
    <p:sldLayoutId id="2147483934" r:id="rId2"/>
    <p:sldLayoutId id="2147483935" r:id="rId3"/>
    <p:sldLayoutId id="2147483936" r:id="rId4"/>
    <p:sldLayoutId id="2147483937" r:id="rId5"/>
    <p:sldLayoutId id="2147483938" r:id="rId6"/>
    <p:sldLayoutId id="2147483939" r:id="rId7"/>
    <p:sldLayoutId id="2147483940" r:id="rId8"/>
    <p:sldLayoutId id="2147483941" r:id="rId9"/>
    <p:sldLayoutId id="2147483942" r:id="rId10"/>
    <p:sldLayoutId id="214748394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9EB3B1-4394-4FBD-926D-A550AB1C78E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71442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7" r:id="rId1"/>
    <p:sldLayoutId id="2147483958" r:id="rId2"/>
    <p:sldLayoutId id="2147483959" r:id="rId3"/>
    <p:sldLayoutId id="2147483960" r:id="rId4"/>
    <p:sldLayoutId id="2147483961" r:id="rId5"/>
    <p:sldLayoutId id="2147483962" r:id="rId6"/>
    <p:sldLayoutId id="2147483963" r:id="rId7"/>
    <p:sldLayoutId id="2147483964" r:id="rId8"/>
    <p:sldLayoutId id="2147483965" r:id="rId9"/>
    <p:sldLayoutId id="2147483966" r:id="rId10"/>
    <p:sldLayoutId id="2147483967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F03DCD-245D-4379-ACC7-18ECA798D00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75210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9" r:id="rId1"/>
    <p:sldLayoutId id="2147483970" r:id="rId2"/>
    <p:sldLayoutId id="2147483971" r:id="rId3"/>
    <p:sldLayoutId id="2147483972" r:id="rId4"/>
    <p:sldLayoutId id="2147483973" r:id="rId5"/>
    <p:sldLayoutId id="2147483974" r:id="rId6"/>
    <p:sldLayoutId id="2147483975" r:id="rId7"/>
    <p:sldLayoutId id="2147483976" r:id="rId8"/>
    <p:sldLayoutId id="2147483977" r:id="rId9"/>
    <p:sldLayoutId id="2147483978" r:id="rId10"/>
    <p:sldLayoutId id="214748397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EC80EB-3B98-4B19-A680-40FAFADE4F9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36661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1" r:id="rId1"/>
    <p:sldLayoutId id="2147483982" r:id="rId2"/>
    <p:sldLayoutId id="2147483983" r:id="rId3"/>
    <p:sldLayoutId id="2147483984" r:id="rId4"/>
    <p:sldLayoutId id="2147483985" r:id="rId5"/>
    <p:sldLayoutId id="2147483986" r:id="rId6"/>
    <p:sldLayoutId id="2147483987" r:id="rId7"/>
    <p:sldLayoutId id="2147483988" r:id="rId8"/>
    <p:sldLayoutId id="2147483989" r:id="rId9"/>
    <p:sldLayoutId id="2147483990" r:id="rId10"/>
    <p:sldLayoutId id="214748399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0" y="366713"/>
            <a:ext cx="9144000" cy="8413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7975"/>
            <a:ext cx="9144000" cy="920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200" y="360363"/>
            <a:ext cx="3733800" cy="904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39738"/>
            <a:ext cx="3733800" cy="1809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025" y="496888"/>
            <a:ext cx="3063875" cy="28575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938" y="588963"/>
            <a:ext cx="16002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 dirty="0">
              <a:solidFill>
                <a:prstClr val="white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 dirty="0">
              <a:solidFill>
                <a:prstClr val="white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725" y="-1588"/>
            <a:ext cx="26988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4125" y="0"/>
            <a:ext cx="7938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 dirty="0">
              <a:solidFill>
                <a:prstClr val="white"/>
              </a:solidFill>
            </a:endParaRPr>
          </a:p>
        </p:txBody>
      </p:sp>
      <p:sp>
        <p:nvSpPr>
          <p:cNvPr id="2063" name="Заголовок 21"/>
          <p:cNvSpPr>
            <a:spLocks noGrp="1"/>
          </p:cNvSpPr>
          <p:nvPr>
            <p:ph type="title"/>
          </p:nvPr>
        </p:nvSpPr>
        <p:spPr bwMode="auto">
          <a:xfrm>
            <a:off x="457200" y="1143000"/>
            <a:ext cx="8229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2064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2249488"/>
            <a:ext cx="8229600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8" y="612775"/>
            <a:ext cx="957262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50667CC-5141-42B1-BED6-69D772FF846E}" type="datetime1">
              <a:rPr lang="ru-RU" smtClean="0">
                <a:solidFill>
                  <a:srgbClr val="438086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06.04.2012</a:t>
            </a:fld>
            <a:endParaRPr lang="ru-RU">
              <a:solidFill>
                <a:srgbClr val="438086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775"/>
            <a:ext cx="1325563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438086"/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038" y="1588"/>
            <a:ext cx="762000" cy="366712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91BAB40-5EC7-41EC-8C41-0ADEFE556B27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17658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3" r:id="rId1"/>
    <p:sldLayoutId id="2147483994" r:id="rId2"/>
    <p:sldLayoutId id="2147483995" r:id="rId3"/>
    <p:sldLayoutId id="2147483996" r:id="rId4"/>
    <p:sldLayoutId id="2147483997" r:id="rId5"/>
    <p:sldLayoutId id="2147483998" r:id="rId6"/>
    <p:sldLayoutId id="2147483999" r:id="rId7"/>
    <p:sldLayoutId id="2147484000" r:id="rId8"/>
    <p:sldLayoutId id="2147484001" r:id="rId9"/>
    <p:sldLayoutId id="2147484002" r:id="rId10"/>
    <p:sldLayoutId id="2147484003" r:id="rId11"/>
    <p:sldLayoutId id="2147484004" r:id="rId12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9pPr>
    </p:titleStyle>
    <p:bodyStyle>
      <a:lvl1pPr marL="365125" indent="-255588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7225" indent="-24606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Georgia" pitchFamily="18" charset="0"/>
        <a:buChar char="▫"/>
        <a:defRPr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2338" indent="-21907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13" indent="-20002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▫"/>
        <a:defRPr sz="2000" kern="1200">
          <a:solidFill>
            <a:srgbClr val="A04DA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0" y="366713"/>
            <a:ext cx="9144000" cy="8413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7975"/>
            <a:ext cx="9144000" cy="920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200" y="360363"/>
            <a:ext cx="3733800" cy="904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39738"/>
            <a:ext cx="3733800" cy="1809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025" y="496888"/>
            <a:ext cx="3063875" cy="28575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938" y="588963"/>
            <a:ext cx="16002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 dirty="0">
              <a:solidFill>
                <a:prstClr val="white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 dirty="0">
              <a:solidFill>
                <a:prstClr val="white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725" y="-1588"/>
            <a:ext cx="26988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4125" y="0"/>
            <a:ext cx="7938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 dirty="0">
              <a:solidFill>
                <a:prstClr val="white"/>
              </a:solidFill>
            </a:endParaRPr>
          </a:p>
        </p:txBody>
      </p:sp>
      <p:sp>
        <p:nvSpPr>
          <p:cNvPr id="2063" name="Заголовок 21"/>
          <p:cNvSpPr>
            <a:spLocks noGrp="1"/>
          </p:cNvSpPr>
          <p:nvPr>
            <p:ph type="title"/>
          </p:nvPr>
        </p:nvSpPr>
        <p:spPr bwMode="auto">
          <a:xfrm>
            <a:off x="457200" y="1143000"/>
            <a:ext cx="8229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2064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2249488"/>
            <a:ext cx="8229600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8" y="612775"/>
            <a:ext cx="957262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4C190D3-34FC-4B60-988D-73493C264E4E}" type="datetime1">
              <a:rPr lang="ru-RU" smtClean="0">
                <a:solidFill>
                  <a:srgbClr val="438086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06.04.2012</a:t>
            </a:fld>
            <a:endParaRPr lang="ru-RU">
              <a:solidFill>
                <a:srgbClr val="438086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775"/>
            <a:ext cx="1325563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438086"/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038" y="1588"/>
            <a:ext cx="762000" cy="366712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91BAB40-5EC7-41EC-8C41-0ADEFE556B27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36990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6" r:id="rId1"/>
    <p:sldLayoutId id="2147484007" r:id="rId2"/>
    <p:sldLayoutId id="2147484008" r:id="rId3"/>
    <p:sldLayoutId id="2147484009" r:id="rId4"/>
    <p:sldLayoutId id="2147484010" r:id="rId5"/>
    <p:sldLayoutId id="2147484011" r:id="rId6"/>
    <p:sldLayoutId id="2147484012" r:id="rId7"/>
    <p:sldLayoutId id="2147484013" r:id="rId8"/>
    <p:sldLayoutId id="2147484014" r:id="rId9"/>
    <p:sldLayoutId id="2147484015" r:id="rId10"/>
    <p:sldLayoutId id="2147484016" r:id="rId11"/>
    <p:sldLayoutId id="2147484017" r:id="rId12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9pPr>
    </p:titleStyle>
    <p:bodyStyle>
      <a:lvl1pPr marL="365125" indent="-255588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7225" indent="-24606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Georgia" pitchFamily="18" charset="0"/>
        <a:buChar char="▫"/>
        <a:defRPr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2338" indent="-21907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13" indent="-20002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▫"/>
        <a:defRPr sz="2000" kern="1200">
          <a:solidFill>
            <a:srgbClr val="A04DA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AECF31-B2CB-4F9F-88D2-70EF1230373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731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9" r:id="rId1"/>
    <p:sldLayoutId id="2147484020" r:id="rId2"/>
    <p:sldLayoutId id="2147484021" r:id="rId3"/>
    <p:sldLayoutId id="2147484022" r:id="rId4"/>
    <p:sldLayoutId id="2147484023" r:id="rId5"/>
    <p:sldLayoutId id="2147484024" r:id="rId6"/>
    <p:sldLayoutId id="2147484025" r:id="rId7"/>
    <p:sldLayoutId id="2147484026" r:id="rId8"/>
    <p:sldLayoutId id="2147484027" r:id="rId9"/>
    <p:sldLayoutId id="2147484028" r:id="rId10"/>
    <p:sldLayoutId id="214748402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9A335B-AE92-4586-B9F7-BA77BB43056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42082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1" r:id="rId1"/>
    <p:sldLayoutId id="2147484032" r:id="rId2"/>
    <p:sldLayoutId id="2147484033" r:id="rId3"/>
    <p:sldLayoutId id="2147484034" r:id="rId4"/>
    <p:sldLayoutId id="2147484035" r:id="rId5"/>
    <p:sldLayoutId id="2147484036" r:id="rId6"/>
    <p:sldLayoutId id="2147484037" r:id="rId7"/>
    <p:sldLayoutId id="2147484038" r:id="rId8"/>
    <p:sldLayoutId id="2147484039" r:id="rId9"/>
    <p:sldLayoutId id="2147484040" r:id="rId10"/>
    <p:sldLayoutId id="214748404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1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C7E446B-0DED-4F7D-BAFA-61CD6A4C990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06.04.2012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8CBE382-2EA1-4809-9174-79056A4BBDB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23327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3" r:id="rId1"/>
    <p:sldLayoutId id="2147484044" r:id="rId2"/>
    <p:sldLayoutId id="2147484045" r:id="rId3"/>
    <p:sldLayoutId id="2147484046" r:id="rId4"/>
    <p:sldLayoutId id="2147484047" r:id="rId5"/>
    <p:sldLayoutId id="2147484048" r:id="rId6"/>
    <p:sldLayoutId id="2147484049" r:id="rId7"/>
    <p:sldLayoutId id="2147484050" r:id="rId8"/>
    <p:sldLayoutId id="2147484051" r:id="rId9"/>
    <p:sldLayoutId id="2147484052" r:id="rId10"/>
    <p:sldLayoutId id="2147484053" r:id="rId11"/>
    <p:sldLayoutId id="2147484054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9.xml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7.xml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1.xml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1.xml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6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0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9" descr="2 уровень презентация-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7504" y="332656"/>
            <a:ext cx="9144000" cy="6885384"/>
          </a:xfrm>
        </p:spPr>
      </p:pic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755576" y="1596862"/>
            <a:ext cx="7571259" cy="3776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just"/>
            <a:r>
              <a:rPr lang="ru-RU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Данное </a:t>
            </a:r>
            <a:r>
              <a:rPr lang="ru-RU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направление деятельности реализуется в рамках </a:t>
            </a:r>
            <a:r>
              <a:rPr lang="ru-RU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мероприятия </a:t>
            </a:r>
            <a:r>
              <a:rPr lang="ru-RU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7.2 КПР университета на </a:t>
            </a:r>
            <a:r>
              <a:rPr lang="ru-RU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2011-2015 гг</a:t>
            </a:r>
            <a:r>
              <a:rPr lang="ru-RU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 Аналогично предыдущему направлению </a:t>
            </a:r>
            <a:r>
              <a:rPr lang="ru-RU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деятельности </a:t>
            </a:r>
            <a:r>
              <a:rPr lang="ru-RU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ежегодно утверждается общий план работы, который включает в себя</a:t>
            </a:r>
            <a:r>
              <a:rPr lang="ru-RU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algn="just"/>
            <a:endParaRPr lang="ru-RU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Tx/>
              <a:buChar char="-"/>
            </a:pPr>
            <a:r>
              <a:rPr lang="ru-RU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развитие </a:t>
            </a:r>
            <a:r>
              <a:rPr lang="ru-RU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системы массовой физкультурно-оздоровительной </a:t>
            </a:r>
            <a:r>
              <a:rPr lang="ru-RU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работы;</a:t>
            </a:r>
          </a:p>
          <a:p>
            <a:pPr marL="285750" indent="-285750" algn="just">
              <a:buFontTx/>
              <a:buChar char="-"/>
            </a:pPr>
            <a:r>
              <a:rPr lang="ru-RU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совершенствование </a:t>
            </a:r>
            <a:r>
              <a:rPr lang="ru-RU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общей материально-технической спортивной </a:t>
            </a:r>
            <a:r>
              <a:rPr lang="ru-RU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базы;</a:t>
            </a:r>
          </a:p>
          <a:p>
            <a:pPr marL="285750" indent="-285750" algn="just">
              <a:buFontTx/>
              <a:buChar char="-"/>
            </a:pPr>
            <a:r>
              <a:rPr lang="ru-RU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просветительско-профилактическую работу (пропаганда ЗОЖ).</a:t>
            </a:r>
            <a:endParaRPr lang="ru-RU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911469" y="1196752"/>
            <a:ext cx="1847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023784"/>
            <a:ext cx="109661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Формирование мотиваций здорового образа жизни</a:t>
            </a:r>
            <a:endParaRPr lang="ru-RU" sz="2000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7584" y="620688"/>
            <a:ext cx="6408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Приоритетные направления воспитательной работы</a:t>
            </a:r>
            <a:endParaRPr lang="ru-RU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45002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9" descr="2 уровень презентация-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260648"/>
            <a:ext cx="9144000" cy="6885384"/>
          </a:xfrm>
        </p:spPr>
      </p:pic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539552" y="1988840"/>
            <a:ext cx="8065393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tabLst>
                <a:tab pos="228600" algn="l"/>
                <a:tab pos="457200" algn="l"/>
              </a:tabLst>
            </a:pPr>
            <a:r>
              <a:rPr lang="ru-RU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организация спартакиад: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</a:tabLst>
            </a:pPr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«</a:t>
            </a:r>
            <a:r>
              <a:rPr lang="ru-RU" sz="16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Спартакиада первокурсников ТПУ» - 7 видов спорта, 500 участников;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</a:tabLst>
            </a:pPr>
            <a:r>
              <a:rPr lang="ru-RU" sz="16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«Спартакиада студентов ТПУ» - 14 видов спорта, более 1300 студентов;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</a:tabLst>
            </a:pPr>
            <a:r>
              <a:rPr lang="ru-RU" sz="16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«Спартакиада общежитий ТПУ» - 12 видов спорта,  более 1500 студентов.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</a:tabLst>
            </a:pPr>
            <a:endParaRPr lang="ru-RU" sz="16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участие в различного уровня соревнованиях вне </a:t>
            </a:r>
            <a:r>
              <a:rPr lang="ru-RU" sz="16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университета: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«Универсиада вузов г. Томска» - 39 видов спорта – 1 место;</a:t>
            </a:r>
          </a:p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«Спартакиада факультетов вузов г. Томска» - 9 видов спорта  – 1 место;</a:t>
            </a:r>
          </a:p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 «Спартакиада вузов г. Томска» - 12 видов спорта – 1 место;</a:t>
            </a:r>
          </a:p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«Универсиада вузов г. Томска» - 39 видов спорта – 1 место;</a:t>
            </a:r>
          </a:p>
          <a:p>
            <a:endParaRPr lang="ru-RU" sz="1600" dirty="0" smtClean="0"/>
          </a:p>
          <a:p>
            <a:pPr algn="just">
              <a:buFont typeface="Arial" pitchFamily="34" charset="0"/>
              <a:buChar char="•"/>
            </a:pPr>
            <a:r>
              <a:rPr lang="ru-RU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организация и проведение спортивных праздников, развитие туристских клубов </a:t>
            </a:r>
            <a:r>
              <a:rPr lang="ru-RU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университета.</a:t>
            </a:r>
          </a:p>
          <a:p>
            <a:pPr algn="just">
              <a:buFont typeface="Arial" pitchFamily="34" charset="0"/>
              <a:buChar char="•"/>
            </a:pPr>
            <a:endParaRPr lang="ru-RU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911469" y="1196752"/>
            <a:ext cx="1847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908720"/>
            <a:ext cx="633670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6600"/>
                </a:solidFill>
              </a:rPr>
              <a:t>Развитие </a:t>
            </a:r>
            <a:r>
              <a:rPr lang="ru-RU" sz="2400" b="1" dirty="0">
                <a:solidFill>
                  <a:srgbClr val="006600"/>
                </a:solidFill>
              </a:rPr>
              <a:t>системы массовой физкультурно-оздоровительной </a:t>
            </a:r>
            <a:r>
              <a:rPr lang="ru-RU" sz="2400" b="1" dirty="0" smtClean="0">
                <a:solidFill>
                  <a:srgbClr val="006600"/>
                </a:solidFill>
              </a:rPr>
              <a:t>работы</a:t>
            </a:r>
            <a:r>
              <a:rPr lang="ru-RU" dirty="0">
                <a:solidFill>
                  <a:srgbClr val="C00000"/>
                </a:solidFill>
              </a:rPr>
              <a:t/>
            </a:r>
            <a:br>
              <a:rPr lang="ru-RU" dirty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83568" y="476672"/>
            <a:ext cx="58326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Формирование мотиваций здорового образа жизни</a:t>
            </a:r>
            <a:endParaRPr lang="ru-RU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61876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9" descr="2 уровень презентация-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85384"/>
          </a:xfrm>
        </p:spPr>
      </p:pic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1115616" y="908720"/>
            <a:ext cx="6768752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СПОРТИВНЫЙ ПРАЗДНИК В СТУДГОРОДКЕ</a:t>
            </a:r>
            <a:endParaRPr lang="ru-RU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6" name="Picture 2" descr="C:\Users\noa\Desktop\Социальная работа\ЗОЖ\Конкурс вуз зож\конкурс 3\Фото 2012\1 (56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556792"/>
            <a:ext cx="5002270" cy="3348627"/>
          </a:xfrm>
          <a:prstGeom prst="rect">
            <a:avLst/>
          </a:prstGeom>
          <a:noFill/>
        </p:spPr>
      </p:pic>
      <p:pic>
        <p:nvPicPr>
          <p:cNvPr id="9" name="Рисунок 5" descr="DSC_0453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39952" y="3717032"/>
            <a:ext cx="3960440" cy="26521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83568" y="332656"/>
            <a:ext cx="58326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Формирование мотиваций здорового образа жизни</a:t>
            </a:r>
            <a:endParaRPr lang="ru-RU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9784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Содержимое 9" descr="2 уровень презентация-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27384"/>
            <a:ext cx="9144000" cy="6885384"/>
          </a:xfrm>
          <a:prstGeom prst="rect">
            <a:avLst/>
          </a:prstGeom>
        </p:spPr>
      </p:pic>
      <p:pic>
        <p:nvPicPr>
          <p:cNvPr id="13" name="Рисунок 2" descr="P8040366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3573016"/>
            <a:ext cx="3648405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5580112" y="1628800"/>
            <a:ext cx="2818656" cy="418058"/>
          </a:xfrm>
        </p:spPr>
        <p:txBody>
          <a:bodyPr>
            <a:normAutofit/>
          </a:bodyPr>
          <a:lstStyle/>
          <a:p>
            <a:pPr algn="l"/>
            <a:r>
              <a:rPr lang="ru-RU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Социально-бытовые условия </a:t>
            </a:r>
            <a:endParaRPr lang="ru-RU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Содержимое 9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pPr algn="ctr">
              <a:buNone/>
            </a:pPr>
            <a:r>
              <a:rPr lang="ru-RU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БО «Политехник»</a:t>
            </a:r>
          </a:p>
          <a:p>
            <a:pPr algn="ctr">
              <a:buNone/>
            </a:pPr>
            <a:endParaRPr lang="ru-RU" dirty="0">
              <a:solidFill>
                <a:srgbClr val="006600"/>
              </a:solidFill>
              <a:latin typeface="Arial Black" pitchFamily="34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251520" y="836712"/>
            <a:ext cx="7920880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buFont typeface="Arial" pitchFamily="34" charset="0"/>
              <a:buChar char="•"/>
            </a:pPr>
            <a:endParaRPr lang="ru-RU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Рисунок 5" descr="P7120759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1412776"/>
            <a:ext cx="5032714" cy="263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Содержимое 4" descr="P7120786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5076056" y="3212976"/>
            <a:ext cx="3168523" cy="2376264"/>
          </a:xfrm>
          <a:prstGeom prst="rect">
            <a:avLst/>
          </a:prstGeom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83568" y="332656"/>
            <a:ext cx="58326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Формирование мотиваций здорового образа жизни</a:t>
            </a:r>
            <a:endParaRPr lang="ru-RU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00406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9" descr="2 уровень презентация-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853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4670" y="188640"/>
            <a:ext cx="8229600" cy="128697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dirty="0" smtClean="0">
                <a:latin typeface="Arial" pitchFamily="34" charset="0"/>
                <a:cs typeface="Arial" pitchFamily="34" charset="0"/>
              </a:rPr>
            </a:b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br>
              <a:rPr lang="ru-RU" dirty="0" smtClean="0">
                <a:latin typeface="Arial" pitchFamily="34" charset="0"/>
                <a:cs typeface="Arial" pitchFamily="34" charset="0"/>
              </a:rPr>
            </a:br>
            <a:r>
              <a:rPr lang="ru-RU" sz="27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«Орион» - клуб дельтапланеристов</a:t>
            </a:r>
            <a:r>
              <a:rPr lang="ru-RU" sz="3300" dirty="0" smtClean="0">
                <a:solidFill>
                  <a:srgbClr val="006600"/>
                </a:solidFill>
                <a:latin typeface="Arial Black" pitchFamily="34" charset="0"/>
                <a:cs typeface="Arial" pitchFamily="34" charset="0"/>
              </a:rPr>
              <a:t/>
            </a:r>
            <a:br>
              <a:rPr lang="ru-RU" sz="3300" dirty="0" smtClean="0">
                <a:solidFill>
                  <a:srgbClr val="006600"/>
                </a:solidFill>
                <a:latin typeface="Arial Black" pitchFamily="34" charset="0"/>
                <a:cs typeface="Arial" pitchFamily="34" charset="0"/>
              </a:rPr>
            </a:br>
            <a:endParaRPr lang="ru-RU" sz="3300" dirty="0">
              <a:solidFill>
                <a:srgbClr val="006600"/>
              </a:solidFill>
              <a:latin typeface="Arial Black" pitchFamily="34" charset="0"/>
            </a:endParaRPr>
          </a:p>
        </p:txBody>
      </p:sp>
      <p:pic>
        <p:nvPicPr>
          <p:cNvPr id="1026" name="Picture 2" descr="C:\Users\noa\Desktop\Социальная работа\ЗОЖ\Конкурс вуз зож\конкурс 3\Фото 2012\А. Никифоров на полетах в Хакасии - копия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484784"/>
            <a:ext cx="3465601" cy="230425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48072" y="343689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200" b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Студенческие спортивно-туристские  клубы</a:t>
            </a:r>
            <a:endParaRPr lang="ru-RU" sz="1200" dirty="0">
              <a:solidFill>
                <a:prstClr val="black"/>
              </a:solidFill>
            </a:endParaRPr>
          </a:p>
        </p:txBody>
      </p:sp>
      <p:pic>
        <p:nvPicPr>
          <p:cNvPr id="2050" name="Picture 2" descr="C:\Users\noa\Desktop\Социальная работа\ЗОЖ\Конкурс вуз зож\конкурс 3\Фото 2012\А. Солодянкин на соревнованиях в Алматы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1484784"/>
            <a:ext cx="3131840" cy="2348880"/>
          </a:xfrm>
          <a:prstGeom prst="rect">
            <a:avLst/>
          </a:prstGeom>
          <a:noFill/>
        </p:spPr>
      </p:pic>
      <p:pic>
        <p:nvPicPr>
          <p:cNvPr id="2051" name="Picture 3" descr="C:\Users\noa\Desktop\Социальная работа\ЗОЖ\Конкурс вуз зож\конкурс 3\Фото 2012\клуб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4048" y="3933056"/>
            <a:ext cx="2990106" cy="2392085"/>
          </a:xfrm>
          <a:prstGeom prst="rect">
            <a:avLst/>
          </a:prstGeom>
          <a:noFill/>
        </p:spPr>
      </p:pic>
      <p:pic>
        <p:nvPicPr>
          <p:cNvPr id="2052" name="Picture 4" descr="C:\Users\noa\Desktop\Социальная работа\ЗОЖ\Конкурс вуз зож\конкурс 3\Фото 2012\И. Волошин на полетах в Каракане, Кемеровская область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7584" y="3861048"/>
            <a:ext cx="3336371" cy="2502278"/>
          </a:xfrm>
          <a:prstGeom prst="rect">
            <a:avLst/>
          </a:prstGeom>
          <a:noFill/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21531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9" descr="2 уровень презентация-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853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rgbClr val="006600"/>
                </a:solidFill>
                <a:latin typeface="Arial Black" pitchFamily="34" charset="0"/>
                <a:cs typeface="Arial" pitchFamily="34" charset="0"/>
              </a:rPr>
              <a:t/>
            </a:r>
            <a:br>
              <a:rPr lang="ru-RU" sz="2800" b="1" dirty="0" smtClean="0">
                <a:solidFill>
                  <a:srgbClr val="006600"/>
                </a:solidFill>
                <a:latin typeface="Arial Black" pitchFamily="34" charset="0"/>
                <a:cs typeface="Arial" pitchFamily="34" charset="0"/>
              </a:rPr>
            </a:br>
            <a:r>
              <a:rPr lang="ru-RU" sz="2800" b="1" dirty="0" smtClean="0">
                <a:solidFill>
                  <a:srgbClr val="006600"/>
                </a:solidFill>
                <a:latin typeface="Arial Black" pitchFamily="34" charset="0"/>
                <a:cs typeface="Arial" pitchFamily="34" charset="0"/>
              </a:rPr>
              <a:t/>
            </a:r>
            <a:br>
              <a:rPr lang="ru-RU" sz="2800" b="1" dirty="0" smtClean="0">
                <a:solidFill>
                  <a:srgbClr val="006600"/>
                </a:solidFill>
                <a:latin typeface="Arial Black" pitchFamily="34" charset="0"/>
                <a:cs typeface="Arial" pitchFamily="34" charset="0"/>
              </a:rPr>
            </a:br>
            <a:r>
              <a:rPr lang="ru-RU" sz="2800" b="1" dirty="0" smtClean="0">
                <a:solidFill>
                  <a:srgbClr val="006600"/>
                </a:solidFill>
                <a:latin typeface="Arial Black" pitchFamily="34" charset="0"/>
                <a:cs typeface="Arial" pitchFamily="34" charset="0"/>
              </a:rPr>
              <a:t/>
            </a:r>
            <a:br>
              <a:rPr lang="ru-RU" sz="2800" b="1" dirty="0" smtClean="0">
                <a:solidFill>
                  <a:srgbClr val="006600"/>
                </a:solidFill>
                <a:latin typeface="Arial Black" pitchFamily="34" charset="0"/>
                <a:cs typeface="Arial" pitchFamily="34" charset="0"/>
              </a:rPr>
            </a:br>
            <a:r>
              <a:rPr lang="ru-RU" sz="2800" b="1" dirty="0" smtClean="0">
                <a:solidFill>
                  <a:srgbClr val="006600"/>
                </a:solidFill>
                <a:latin typeface="Arial Black" pitchFamily="34" charset="0"/>
                <a:cs typeface="Arial" pitchFamily="34" charset="0"/>
              </a:rPr>
              <a:t>«</a:t>
            </a:r>
            <a:r>
              <a:rPr lang="ru-RU" sz="27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Афалина» </a:t>
            </a:r>
            <a:r>
              <a:rPr lang="ru-RU" sz="27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-  клуб любителей подводного плавания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dirty="0" smtClean="0">
                <a:latin typeface="Arial" pitchFamily="34" charset="0"/>
                <a:cs typeface="Arial" pitchFamily="34" charset="0"/>
              </a:rPr>
            </a:br>
            <a:endParaRPr lang="ru-RU" dirty="0"/>
          </a:p>
        </p:txBody>
      </p:sp>
      <p:pic>
        <p:nvPicPr>
          <p:cNvPr id="2050" name="Picture 2" descr="C:\Users\noa\Desktop\Социальная работа\ЗОЖ\Конкурс вуз зож\конкурс 3\Фото 2012\клуб 1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3284984"/>
            <a:ext cx="4428493" cy="2952328"/>
          </a:xfrm>
          <a:prstGeom prst="rect">
            <a:avLst/>
          </a:prstGeom>
          <a:noFill/>
        </p:spPr>
      </p:pic>
      <p:pic>
        <p:nvPicPr>
          <p:cNvPr id="3074" name="Picture 2" descr="C:\Users\noa\Desktop\Социальная работа\ЗОЖ\Конкурс вуз зож\конкурс 3\Фото 2012\Форум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1628800"/>
            <a:ext cx="3923928" cy="2615952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720080" y="332656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Студенческие спортивно-туристские  клубы</a:t>
            </a:r>
            <a:endParaRPr lang="ru-RU" sz="1200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9" descr="2 уровень презентация-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853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b="1" dirty="0" smtClean="0">
                <a:solidFill>
                  <a:srgbClr val="006600"/>
                </a:solidFill>
                <a:latin typeface="Arial Black" pitchFamily="34" charset="0"/>
                <a:cs typeface="Arial" pitchFamily="34" charset="0"/>
              </a:rPr>
              <a:t/>
            </a:r>
            <a:br>
              <a:rPr lang="ru-RU" sz="3000" b="1" dirty="0" smtClean="0">
                <a:solidFill>
                  <a:srgbClr val="006600"/>
                </a:solidFill>
                <a:latin typeface="Arial Black" pitchFamily="34" charset="0"/>
                <a:cs typeface="Arial" pitchFamily="34" charset="0"/>
              </a:rPr>
            </a:br>
            <a:r>
              <a:rPr lang="ru-RU" sz="28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«Ариадна» - клуб скалолазов</a:t>
            </a:r>
            <a:endParaRPr lang="ru-RU" sz="2800" b="1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 descr="C:\Users\noa\Desktop\Социальная работа\ЗОЖ\Конкурс вуз зож\конкурс 3\ФОТО\IMG_416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3548" y="3573016"/>
            <a:ext cx="3996444" cy="266429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792088" y="343689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Студенческие спортивно-туристские  клубы</a:t>
            </a:r>
            <a:endParaRPr lang="ru-RU" sz="1200" dirty="0"/>
          </a:p>
        </p:txBody>
      </p:sp>
      <p:pic>
        <p:nvPicPr>
          <p:cNvPr id="3074" name="Picture 2" descr="C:\Users\noa\Desktop\Социальная работа\ЗОЖ\Конкурс вуз зож\конкурс 3\Фото 2012\клуб2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1880" y="1340768"/>
            <a:ext cx="4860032" cy="3447840"/>
          </a:xfrm>
          <a:prstGeom prst="rect">
            <a:avLst/>
          </a:prstGeom>
          <a:noFill/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9" descr="2 уровень презентация-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85384"/>
          </a:xfrm>
          <a:prstGeom prst="rect">
            <a:avLst/>
          </a:prstGeom>
        </p:spPr>
      </p:pic>
      <p:pic>
        <p:nvPicPr>
          <p:cNvPr id="5125" name="Picture 5" descr="C:\Users\noa\Desktop\Социальная работа\ЗОЖ\Конкурс вуз зож\конкурс 3\Фото 2012\22мая 2011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4293096"/>
            <a:ext cx="2267744" cy="170080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5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lang="ru-RU" sz="2500" b="1" dirty="0" err="1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Вихур</a:t>
            </a:r>
            <a:r>
              <a:rPr lang="ru-RU" sz="25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» </a:t>
            </a:r>
            <a:r>
              <a:rPr lang="ru-RU" sz="25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- клуб автолюбителей</a:t>
            </a:r>
          </a:p>
        </p:txBody>
      </p:sp>
      <p:pic>
        <p:nvPicPr>
          <p:cNvPr id="4098" name="Picture 2" descr="C:\Users\noa\Desktop\Социальная работа\ЗОЖ\Конкурс вуз зож\конкурс 3\Фото 2012\тренировка 19марта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5" y="1268761"/>
            <a:ext cx="4176464" cy="313234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720080" y="343689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Студенческие спортивно-туристские  клубы</a:t>
            </a:r>
            <a:endParaRPr lang="ru-RU" sz="1200" dirty="0"/>
          </a:p>
        </p:txBody>
      </p:sp>
      <p:pic>
        <p:nvPicPr>
          <p:cNvPr id="5122" name="Picture 2" descr="C:\Users\noa\Desktop\Социальная работа\ЗОЖ\Конкурс вуз зож\конкурс 3\Фото 2012\22мая 2011 (2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4048" y="1556792"/>
            <a:ext cx="2880320" cy="2160240"/>
          </a:xfrm>
          <a:prstGeom prst="rect">
            <a:avLst/>
          </a:prstGeom>
          <a:noFill/>
        </p:spPr>
      </p:pic>
      <p:pic>
        <p:nvPicPr>
          <p:cNvPr id="5123" name="Picture 3" descr="C:\Users\noa\Desktop\Социальная работа\ЗОЖ\Конкурс вуз зож\конкурс 3\Фото 2012\22 мая 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39952" y="3356992"/>
            <a:ext cx="4283968" cy="3212976"/>
          </a:xfrm>
          <a:prstGeom prst="rect">
            <a:avLst/>
          </a:prstGeom>
          <a:noFill/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9" descr="2 уровень презентация-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853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836712"/>
            <a:ext cx="8229600" cy="1143000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Совершенствование </a:t>
            </a:r>
            <a:r>
              <a:rPr lang="ru-RU" sz="2000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общей материально-технической спортивной базы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88841"/>
            <a:ext cx="7632848" cy="2592288"/>
          </a:xfrm>
        </p:spPr>
        <p:txBody>
          <a:bodyPr>
            <a:normAutofit/>
          </a:bodyPr>
          <a:lstStyle/>
          <a:p>
            <a:pPr marL="0" indent="0" algn="just">
              <a:buFont typeface="Wingdings" pitchFamily="2" charset="2"/>
              <a:buChar char="v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Строительство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новых спортивных объектов, реконструкция старых спортивных объектов, оснащение новейшими  тренажерами спортивных залов общежитий; заключение договоров аренды на использование отсутствующих в университете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ресурсов.</a:t>
            </a:r>
          </a:p>
          <a:p>
            <a:pPr marL="0" indent="0">
              <a:buNone/>
            </a:pP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Font typeface="Wingdings" pitchFamily="2" charset="2"/>
              <a:buChar char="v"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Для занятий физической культурой в  свободном  ежедневном доступе в университете работает 10 залов аэробики, 14 тренажерных залов, 11 теннисных залов, 5 игровых площадок.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83568" y="332656"/>
            <a:ext cx="58326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Формирование мотиваций здорового образа жизни</a:t>
            </a:r>
            <a:endParaRPr lang="ru-RU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66095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9" descr="2 уровень презентация-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85384"/>
          </a:xfrm>
          <a:prstGeom prst="rect">
            <a:avLst/>
          </a:prstGeom>
        </p:spPr>
      </p:pic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>
          <a:xfrm>
            <a:off x="468313" y="836613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Студенческий городок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 smtClean="0"/>
          </a:p>
        </p:txBody>
      </p:sp>
      <p:sp>
        <p:nvSpPr>
          <p:cNvPr id="23555" name="Содержимое 2"/>
          <p:cNvSpPr>
            <a:spLocks noGrp="1"/>
          </p:cNvSpPr>
          <p:nvPr>
            <p:ph idx="1"/>
          </p:nvPr>
        </p:nvSpPr>
        <p:spPr>
          <a:xfrm>
            <a:off x="827088" y="1412875"/>
            <a:ext cx="7777162" cy="4324350"/>
          </a:xfrm>
        </p:spPr>
        <p:txBody>
          <a:bodyPr/>
          <a:lstStyle/>
          <a:p>
            <a:pPr marL="0" eaLnBrk="1" hangingPunct="1">
              <a:spcBef>
                <a:spcPct val="0"/>
              </a:spcBef>
              <a:buFont typeface="Wingdings" pitchFamily="2" charset="2"/>
              <a:buChar char="Ø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университете 14 студенческих общежитий, в которых проживает более 6 тысяч студентов, аспирантов и магистрантов. </a:t>
            </a:r>
          </a:p>
          <a:p>
            <a:pPr marL="0" eaLnBrk="1" hangingPunct="1">
              <a:spcBef>
                <a:spcPct val="0"/>
              </a:spcBef>
              <a:buFont typeface="Wingdings" pitchFamily="2" charset="2"/>
              <a:buChar char="Ø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студгородке университета работают: </a:t>
            </a:r>
          </a:p>
          <a:p>
            <a:pPr marL="0" eaLnBrk="1" hangingPunct="1">
              <a:spcBef>
                <a:spcPct val="0"/>
              </a:spcBef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10 залов аэробики; </a:t>
            </a:r>
          </a:p>
          <a:p>
            <a:pPr marL="0" eaLnBrk="1" hangingPunct="1">
              <a:spcBef>
                <a:spcPct val="0"/>
              </a:spcBef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14 тренажерных залов; </a:t>
            </a:r>
          </a:p>
          <a:p>
            <a:pPr marL="0" eaLnBrk="1" hangingPunct="1">
              <a:spcBef>
                <a:spcPct val="0"/>
              </a:spcBef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11 теннисных залов, оснащенных современным оборудованием.</a:t>
            </a:r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EFA8427D-6879-45D0-A94D-EF678A8737C9}" type="slidenum">
              <a:rPr lang="ru-RU" sz="1800" smtClean="0">
                <a:solidFill>
                  <a:srgbClr val="FFFFFF"/>
                </a:solidFill>
              </a:rPr>
              <a:pPr eaLnBrk="1" hangingPunct="1"/>
              <a:t>10</a:t>
            </a:fld>
            <a:endParaRPr lang="ru-RU" sz="1800" smtClean="0">
              <a:solidFill>
                <a:srgbClr val="FFFFFF"/>
              </a:solidFill>
            </a:endParaRPr>
          </a:p>
        </p:txBody>
      </p:sp>
      <p:pic>
        <p:nvPicPr>
          <p:cNvPr id="6" name="Picture 5" descr="C:\Users\kostyrev\Desktop\Новая папка\_MG_614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3429000"/>
            <a:ext cx="3780419" cy="2520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pus_157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60032" y="3429000"/>
            <a:ext cx="3672408" cy="24375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683568" y="332656"/>
            <a:ext cx="58326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Формирование мотиваций здорового образа жизни</a:t>
            </a:r>
            <a:endParaRPr lang="ru-RU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43791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Содержимое 9" descr="2 уровень презентация-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85384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288" y="1773238"/>
            <a:ext cx="8229600" cy="4324350"/>
          </a:xfrm>
        </p:spPr>
        <p:txBody>
          <a:bodyPr/>
          <a:lstStyle/>
          <a:p>
            <a:pPr marL="0" eaLnBrk="1" hangingPunct="1">
              <a:spcBef>
                <a:spcPts val="0"/>
              </a:spcBef>
              <a:buFont typeface="Wingdings" pitchFamily="2" charset="2"/>
              <a:buChar char="Ø"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 территории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студгородка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расположены две открытые спортивные площадки для занятий волейболом, баскетболом, футболом.</a:t>
            </a:r>
          </a:p>
          <a:p>
            <a:pPr marL="0" eaLnBrk="1" hangingPunct="1">
              <a:spcBef>
                <a:spcPts val="0"/>
              </a:spcBef>
              <a:buFont typeface="Wingdings" pitchFamily="2" charset="2"/>
              <a:buChar char="Ø"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 прилегающих к общежитиям территориях расположены турниковые спортивные комплексы.</a:t>
            </a:r>
          </a:p>
          <a:p>
            <a:pPr eaLnBrk="1" hangingPunct="1">
              <a:defRPr/>
            </a:pPr>
            <a:endParaRPr lang="ru-RU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68313" y="836613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Студенческий городок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 smtClean="0"/>
          </a:p>
        </p:txBody>
      </p:sp>
      <p:pic>
        <p:nvPicPr>
          <p:cNvPr id="8" name="Рисунок 7" descr="10-10-04-24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04" y="3861048"/>
            <a:ext cx="2784310" cy="2088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DSC_687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28184" y="3861048"/>
            <a:ext cx="2843808" cy="21328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584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3933825"/>
            <a:ext cx="2952750" cy="197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683568" y="332656"/>
            <a:ext cx="58326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Формирование мотиваций здорового образа жизни</a:t>
            </a:r>
            <a:endParaRPr lang="ru-RU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342716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9" descr="2 уровень презентация-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324544" y="0"/>
            <a:ext cx="9144000" cy="6885384"/>
          </a:xfr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611560" y="836712"/>
            <a:ext cx="6768752" cy="405762"/>
          </a:xfrm>
        </p:spPr>
        <p:txBody>
          <a:bodyPr>
            <a:normAutofit/>
          </a:bodyPr>
          <a:lstStyle/>
          <a:p>
            <a:r>
              <a:rPr lang="ru-RU" sz="16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Тренажерные залы в общежитиях университета</a:t>
            </a:r>
            <a:endParaRPr lang="ru-RU" sz="1600" b="1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5" descr="C:\Users\kostyrev\Desktop\Новая папка\_MG_614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7427" y="1324769"/>
            <a:ext cx="3600846" cy="2400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3" descr="DSC_242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5976" y="3789479"/>
            <a:ext cx="3634103" cy="2418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83568" y="332656"/>
            <a:ext cx="58326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Формирование мотиваций здорового образа жизни</a:t>
            </a:r>
            <a:endParaRPr lang="ru-RU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1628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9" descr="2 уровень презентация-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27384"/>
            <a:ext cx="9144000" cy="68853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Спортивный комплекс «Политехник»</a:t>
            </a:r>
            <a:endParaRPr lang="ru-RU" sz="2000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2529" name="Picture 1" descr="C:\Users\noa\Desktop\DSC01290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196752"/>
            <a:ext cx="4459365" cy="2985195"/>
          </a:xfrm>
          <a:prstGeom prst="rect">
            <a:avLst/>
          </a:prstGeom>
          <a:noFill/>
        </p:spPr>
      </p:pic>
      <p:pic>
        <p:nvPicPr>
          <p:cNvPr id="8" name="Рисунок 7" descr="DSC_410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67944" y="3501008"/>
            <a:ext cx="4536960" cy="3023787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755576" y="188640"/>
            <a:ext cx="61206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Формирование мотиваций здорового образа жизни</a:t>
            </a:r>
            <a:endParaRPr lang="ru-RU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02766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9" descr="2 уровень презентация-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85384"/>
          </a:xfrm>
        </p:spPr>
      </p:pic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467544" y="1052736"/>
            <a:ext cx="7848872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4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Просветительско-профилактическая </a:t>
            </a:r>
            <a:r>
              <a:rPr lang="ru-RU" sz="2400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работа (пропаганда ЗОЖ)</a:t>
            </a:r>
            <a:r>
              <a:rPr lang="ru-RU" sz="2400" b="1" dirty="0">
                <a:solidFill>
                  <a:srgbClr val="C00000"/>
                </a:solidFill>
                <a:latin typeface="Arial Black" pitchFamily="34" charset="0"/>
                <a:cs typeface="Arial" pitchFamily="34" charset="0"/>
              </a:rPr>
              <a:t/>
            </a:r>
            <a:br>
              <a:rPr lang="ru-RU" sz="2400" b="1" dirty="0">
                <a:solidFill>
                  <a:srgbClr val="C00000"/>
                </a:solidFill>
                <a:latin typeface="Arial Black" pitchFamily="34" charset="0"/>
                <a:cs typeface="Arial" pitchFamily="34" charset="0"/>
              </a:rPr>
            </a:br>
            <a:endParaRPr lang="en-US" sz="2400" b="1" dirty="0" smtClean="0">
              <a:solidFill>
                <a:srgbClr val="C00000"/>
              </a:solidFill>
              <a:latin typeface="Arial Black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подготовка научно-методического обеспечения работы кураторов, </a:t>
            </a:r>
            <a:r>
              <a:rPr lang="ru-RU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тьюторов</a:t>
            </a:r>
            <a:r>
              <a:rPr lang="ru-RU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, волонтеров, ответственных за воспитательную работу (методические пособия, видеофильмы, организация семинаров);</a:t>
            </a:r>
          </a:p>
          <a:p>
            <a:pPr>
              <a:buFont typeface="Arial" pitchFamily="34" charset="0"/>
              <a:buChar char="•"/>
            </a:pPr>
            <a:endParaRPr lang="ru-RU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привлечение к работе со студентами социальных партнеров (например, встречи-лекции сотрудников Центра медицинской профилактики со студентами, проживающими в общежитиях);</a:t>
            </a:r>
          </a:p>
          <a:p>
            <a:pPr>
              <a:buFont typeface="Arial" pitchFamily="34" charset="0"/>
              <a:buChar char="•"/>
            </a:pPr>
            <a:endParaRPr lang="ru-RU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2009, 2010 годы в ТПУ были объявлены «Годом без табака»: проведены десятки акций студентами-волонтерами (например, «Казнь сигареты»; «Антитабачный  парад» и др.);</a:t>
            </a:r>
          </a:p>
          <a:p>
            <a:pPr>
              <a:buFont typeface="Arial" pitchFamily="34" charset="0"/>
              <a:buChar char="•"/>
            </a:pPr>
            <a:endParaRPr lang="ru-RU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во всех общежитиях размещены стенды с информацией по ЗОЖ;</a:t>
            </a:r>
          </a:p>
          <a:p>
            <a:pPr>
              <a:buFont typeface="Arial" pitchFamily="34" charset="0"/>
              <a:buChar char="•"/>
            </a:pPr>
            <a:endParaRPr lang="ru-RU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традиционно в апреле-мае в течение 9 лет организуются «Дни здоровья ТПУ»;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55576" y="260648"/>
            <a:ext cx="60486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Формирование мотиваций здорового образа жизни</a:t>
            </a:r>
            <a:endParaRPr lang="ru-RU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7831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9" descr="2 уровень презентация-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85384"/>
          </a:xfrm>
        </p:spPr>
      </p:pic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4716016" y="1916832"/>
            <a:ext cx="3888432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b="1" dirty="0" smtClean="0">
                <a:solidFill>
                  <a:srgbClr val="006600"/>
                </a:solidFill>
                <a:latin typeface="Arial Black" pitchFamily="34" charset="0"/>
                <a:cs typeface="Arial" pitchFamily="34" charset="0"/>
              </a:rPr>
              <a:t>ЗАРЯДКА В СТУДГОРОДКЕ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323528" y="1916832"/>
            <a:ext cx="4248472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b="1" dirty="0" smtClean="0">
                <a:solidFill>
                  <a:srgbClr val="006600"/>
                </a:solidFill>
                <a:latin typeface="Arial Black" pitchFamily="34" charset="0"/>
                <a:cs typeface="Arial" pitchFamily="34" charset="0"/>
              </a:rPr>
              <a:t>АКЦИЯ ВОЛОНТЁРОВ ЗА ЗОЖ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 bwMode="auto">
          <a:xfrm>
            <a:off x="467544" y="1340768"/>
            <a:ext cx="7848872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ПРОПАГАНДА ЗДОРОВОГО ОБРАЗА ЖИЗНИ</a:t>
            </a:r>
          </a:p>
          <a:p>
            <a:pPr algn="ctr"/>
            <a:endParaRPr lang="en-US" sz="2400" b="1" dirty="0" smtClean="0">
              <a:solidFill>
                <a:srgbClr val="006600"/>
              </a:solidFill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12" name="Рисунок 3" descr="C:\Documents and Settings\Зам. декана\Рабочий стол\стиль жизни\фильм\проект Наши декады\IMG_29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628553"/>
            <a:ext cx="3959225" cy="296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Содержимое 4" descr="C:\Documents and Settings\Зам. декана\Рабочий стол\стиль жизни\фильм\проект Год без табака\IMG_5013.JPG"/>
          <p:cNvPicPr>
            <a:picLocks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395536" y="2628553"/>
            <a:ext cx="4032250" cy="29527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/>
              <a:pPr/>
              <a:t>15</a:t>
            </a:fld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11560" y="260648"/>
            <a:ext cx="62281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Формирование мотиваций здорового образа жизни</a:t>
            </a:r>
            <a:endParaRPr lang="ru-RU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9" descr="2 уровень презентация-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85384"/>
          </a:xfrm>
        </p:spPr>
      </p:pic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4716016" y="1916832"/>
            <a:ext cx="3888432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b="1" dirty="0" smtClean="0">
                <a:solidFill>
                  <a:srgbClr val="006600"/>
                </a:solidFill>
                <a:latin typeface="Arial Black" pitchFamily="34" charset="0"/>
                <a:cs typeface="Arial" pitchFamily="34" charset="0"/>
              </a:rPr>
              <a:t>АКЦИЯ «БРОСАЙ КУРИТЬ, ВСТАВАЙ НА ЛЫЖИ!»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683568" y="1916832"/>
            <a:ext cx="4248472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b="1" dirty="0" smtClean="0">
                <a:solidFill>
                  <a:srgbClr val="006600"/>
                </a:solidFill>
                <a:latin typeface="Arial Black" pitchFamily="34" charset="0"/>
                <a:cs typeface="Arial" pitchFamily="34" charset="0"/>
              </a:rPr>
              <a:t>АНТИТАБАЧНЫЙ ПАРАД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467544" y="1340768"/>
            <a:ext cx="7848872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400" b="1" dirty="0" smtClean="0">
                <a:solidFill>
                  <a:srgbClr val="006600"/>
                </a:solidFill>
                <a:latin typeface="Arial Black" pitchFamily="34" charset="0"/>
                <a:cs typeface="Arial" pitchFamily="34" charset="0"/>
              </a:rPr>
              <a:t>ПРОФИЛАКТИЧЕСКИЕ МЕРОПРИЯТИЯ</a:t>
            </a:r>
          </a:p>
          <a:p>
            <a:pPr algn="ctr"/>
            <a:endParaRPr lang="en-US" sz="2400" b="1" dirty="0" smtClean="0">
              <a:solidFill>
                <a:srgbClr val="006600"/>
              </a:solidFill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16" name="Picture 2" descr="C:\Users\noa\Desktop\Социальная работа\ЗОЖ\IMG_24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195" y="2708920"/>
            <a:ext cx="3712773" cy="2881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Picture 3" descr="C:\Users\noa\Desktop\Социальная работа\ЗОЖ\лыжня\Лыжи 14-03-2010\DSC_333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4572001" y="2693059"/>
            <a:ext cx="3842032" cy="289618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/>
              <a:pPr/>
              <a:t>16</a:t>
            </a:fld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11560" y="260648"/>
            <a:ext cx="62281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Формирование мотиваций здорового образа жизни</a:t>
            </a:r>
            <a:endParaRPr lang="ru-RU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9" descr="2 уровень презентация-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85384"/>
          </a:xfrm>
        </p:spPr>
      </p:pic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467544" y="692696"/>
            <a:ext cx="7848872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400" b="1" dirty="0" smtClean="0">
                <a:solidFill>
                  <a:srgbClr val="006600"/>
                </a:solidFill>
                <a:latin typeface="Arial Black" pitchFamily="34" charset="0"/>
                <a:cs typeface="Arial" pitchFamily="34" charset="0"/>
              </a:rPr>
              <a:t>ПРОЕКТ «ГОД БЕЗ ТАБАКА»</a:t>
            </a:r>
            <a:endParaRPr lang="en-US" sz="2400" b="1" dirty="0" smtClean="0">
              <a:solidFill>
                <a:srgbClr val="006600"/>
              </a:solidFill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10" name="Picture 5" descr="C:\Users\user\Desktop\Фото волонтеры\РїРµС‡Р°С‚СЊ РЅРѕРІС‹Рµ\печать новые\Изображение 48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5545" y="3684181"/>
            <a:ext cx="2024367" cy="2697147"/>
          </a:xfrm>
          <a:prstGeom prst="rect">
            <a:avLst/>
          </a:prstGeom>
          <a:ln>
            <a:noFill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11" name="Picture 6" descr="C:\Users\user\Desktop\Фото волонтеры\РїРµС‡Р°С‚СЊ РЅРѕРІС‹Рµ\печать новые\IMG_238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3929" y="3717033"/>
            <a:ext cx="3551051" cy="2663900"/>
          </a:xfrm>
          <a:prstGeom prst="rect">
            <a:avLst/>
          </a:prstGeom>
          <a:noFill/>
          <a:ln w="349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4" descr="C:\Users\user\Desktop\Фото волонтеры\РїРµС‡Р°С‚СЊ РЅРѕРІС‹Рµ\печать новые\P102062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5605" y="1340768"/>
            <a:ext cx="3352800" cy="2235200"/>
          </a:xfrm>
          <a:prstGeom prst="rect">
            <a:avLst/>
          </a:prstGeom>
          <a:noFill/>
          <a:ln w="349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6" descr="C:\Users\user\Desktop\Фото волонтеры\РїРµС‡Р°С‚СЊ РЅРѕРІС‹Рµ\печать новые\IMG_242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73997" y="1340768"/>
            <a:ext cx="3354387" cy="2241550"/>
          </a:xfrm>
          <a:prstGeom prst="rect">
            <a:avLst/>
          </a:prstGeom>
          <a:noFill/>
          <a:ln w="349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/>
              <a:pPr/>
              <a:t>17</a:t>
            </a:fld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11560" y="260648"/>
            <a:ext cx="62281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Формирование мотиваций здорового образа жизни</a:t>
            </a:r>
            <a:endParaRPr lang="ru-RU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9" descr="2 уровень презентация-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85384"/>
          </a:xfrm>
        </p:spPr>
      </p:pic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467544" y="692696"/>
            <a:ext cx="7848872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400" b="1" dirty="0" smtClean="0">
                <a:solidFill>
                  <a:srgbClr val="006600"/>
                </a:solidFill>
                <a:latin typeface="Arial Black" pitchFamily="34" charset="0"/>
                <a:cs typeface="Arial" pitchFamily="34" charset="0"/>
              </a:rPr>
              <a:t>ДНИ ЗДОРОВЬЯ В ТПУ</a:t>
            </a:r>
            <a:endParaRPr lang="en-US" sz="2400" b="1" dirty="0" smtClean="0">
              <a:solidFill>
                <a:srgbClr val="006600"/>
              </a:solidFill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10" name="Picture 5" descr="C:\Users\user\Desktop\Фото волонтеры\РїРµС‡Р°С‚СЊ РЅРѕРІС‹Рµ\печать новые\IMG_50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844824"/>
            <a:ext cx="4799862" cy="3600400"/>
          </a:xfrm>
          <a:prstGeom prst="rect">
            <a:avLst/>
          </a:prstGeom>
          <a:noFill/>
          <a:ln w="349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7" descr="C:\Users\user\Desktop\Фото волонтеры\РїРµС‡Р°С‚СЊ РЅРѕРІС‹Рµ\печать новые\IMG_194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89059" y="1844824"/>
            <a:ext cx="2971373" cy="3600400"/>
          </a:xfrm>
          <a:prstGeom prst="rect">
            <a:avLst/>
          </a:prstGeom>
          <a:noFill/>
          <a:ln w="349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/>
              <a:pPr/>
              <a:t>18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11560" y="260648"/>
            <a:ext cx="62281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Формирование мотиваций здорового образа жизни</a:t>
            </a:r>
            <a:endParaRPr lang="ru-RU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9" descr="2 уровень презентация-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85384"/>
          </a:xfrm>
        </p:spPr>
      </p:pic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5148064" y="620688"/>
            <a:ext cx="3456384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b="1" dirty="0" smtClean="0">
                <a:solidFill>
                  <a:srgbClr val="006600"/>
                </a:solidFill>
                <a:latin typeface="Arial Black" pitchFamily="34" charset="0"/>
                <a:cs typeface="Arial" pitchFamily="34" charset="0"/>
              </a:rPr>
              <a:t>ФЕСТИВАЛЬ КАШИ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467544" y="764704"/>
            <a:ext cx="4176464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b="1" dirty="0" smtClean="0">
                <a:solidFill>
                  <a:srgbClr val="006600"/>
                </a:solidFill>
                <a:latin typeface="Arial Black" pitchFamily="34" charset="0"/>
                <a:cs typeface="Arial" pitchFamily="34" charset="0"/>
              </a:rPr>
              <a:t>АКЦИЯ «ЗДОРОВЫЙ ЗАВТРАК»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556792"/>
            <a:ext cx="333375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3717032"/>
            <a:ext cx="3349625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60032" y="1484784"/>
            <a:ext cx="3037874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60032" y="3717032"/>
            <a:ext cx="3267600" cy="2169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627784" y="2564904"/>
            <a:ext cx="3306762" cy="220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/>
              <a:pPr/>
              <a:t>19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611560" y="260648"/>
            <a:ext cx="62281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Формирование мотиваций здорового образа жизни</a:t>
            </a:r>
            <a:endParaRPr lang="ru-RU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9" descr="2 уровень презентация-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85384"/>
          </a:xfr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6768752" cy="405762"/>
          </a:xfrm>
        </p:spPr>
        <p:txBody>
          <a:bodyPr>
            <a:normAutofit/>
          </a:bodyPr>
          <a:lstStyle/>
          <a:p>
            <a:pPr algn="l"/>
            <a:r>
              <a:rPr lang="ru-RU" sz="1200" b="1" dirty="0" err="1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Волонтёрство</a:t>
            </a:r>
            <a:endParaRPr lang="ru-RU" sz="1200" b="1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 bwMode="auto">
          <a:xfrm>
            <a:off x="467544" y="980728"/>
            <a:ext cx="7848872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ru-RU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«Стиль жизни»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– это молодежная организация студентов ТПУ, занимающаяся   формированием позитивного отношения к здоровому образу жизни через творческую и просветительскую деятельность. Создана в 2004 году.</a:t>
            </a:r>
          </a:p>
        </p:txBody>
      </p:sp>
      <p:pic>
        <p:nvPicPr>
          <p:cNvPr id="11" name="Picture 6" descr="C:\Users\user\Desktop\Фото волонтеры\РїРµС‡Р°С‚СЊ РЅРѕРІС‹Рµ\печать новые\IMG_055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953104" y="2665759"/>
            <a:ext cx="3040474" cy="4053302"/>
          </a:xfrm>
          <a:prstGeom prst="rect">
            <a:avLst/>
          </a:prstGeom>
          <a:noFill/>
          <a:ln w="349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5" descr="C:\Users\user\Desktop\Фото волонтеры\РїРµС‡Р°С‚СЊ РЅРѕРІС‹Рµ\печать новые\IMG_823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3140968"/>
            <a:ext cx="3858680" cy="3078206"/>
          </a:xfrm>
          <a:prstGeom prst="rect">
            <a:avLst/>
          </a:prstGeom>
          <a:noFill/>
          <a:ln w="349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/>
              <a:pPr/>
              <a:t>20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260648"/>
            <a:ext cx="62281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Формирование мотиваций здорового образа жизни</a:t>
            </a:r>
            <a:endParaRPr lang="ru-RU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9" descr="2 уровень презентация-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85384"/>
          </a:xfr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6768752" cy="405762"/>
          </a:xfrm>
        </p:spPr>
        <p:txBody>
          <a:bodyPr>
            <a:normAutofit/>
          </a:bodyPr>
          <a:lstStyle/>
          <a:p>
            <a:pPr algn="l"/>
            <a:r>
              <a:rPr lang="ru-RU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Общественное признание</a:t>
            </a:r>
            <a:endParaRPr lang="ru-RU" sz="2000" b="1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323528" y="1052736"/>
            <a:ext cx="7849369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Национальный исследовательский Томский политехнический университет – </a:t>
            </a:r>
          </a:p>
          <a:p>
            <a:pPr algn="ctr"/>
            <a:r>
              <a:rPr lang="ru-RU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абсолютный победитель Всероссийского конкурса «Вуз здорового образа жизни» среди 194 вузов страны признан</a:t>
            </a: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40591" y="2996952"/>
            <a:ext cx="2131809" cy="30949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91079" y="3009655"/>
            <a:ext cx="2002925" cy="3000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5817" y="2998834"/>
            <a:ext cx="2121359" cy="30810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/>
              <a:pPr/>
              <a:t>21</a:t>
            </a:fld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11560" y="260648"/>
            <a:ext cx="62281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Формирование мотиваций здорового образа жизни</a:t>
            </a:r>
            <a:endParaRPr lang="ru-RU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78943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9" descr="2 уровень презентация-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85384"/>
          </a:xfrm>
        </p:spPr>
      </p:pic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395536" y="1196752"/>
            <a:ext cx="8064896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400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Всестороннее развитие личности  </a:t>
            </a:r>
            <a:endParaRPr lang="ru-RU" sz="2400" b="1" dirty="0" smtClean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dirty="0" smtClean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dirty="0" smtClean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•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Возможность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продолжить заниматься любимым видом спорта на профессиональной основе, достичь высоких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результатов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как в личном, так и в командном зачете;</a:t>
            </a:r>
          </a:p>
          <a:p>
            <a:pPr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•Возможность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развить свои творческие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способности;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•Возможность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реализовать себя в студенческом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самоуправлении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 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/>
              <a:pPr/>
              <a:t>22</a:t>
            </a:fld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611560" y="188640"/>
            <a:ext cx="63367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2">
                    <a:lumMod val="90000"/>
                  </a:schemeClr>
                </a:solidFill>
                <a:latin typeface="Arial" pitchFamily="34" charset="0"/>
                <a:cs typeface="Arial" pitchFamily="34" charset="0"/>
              </a:rPr>
              <a:t>Приоритетные направления воспитательной работы</a:t>
            </a:r>
          </a:p>
        </p:txBody>
      </p:sp>
    </p:spTree>
    <p:extLst>
      <p:ext uri="{BB962C8B-B14F-4D97-AF65-F5344CB8AC3E}">
        <p14:creationId xmlns="" xmlns:p14="http://schemas.microsoft.com/office/powerpoint/2010/main" val="2844822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9" descr="2 уровень презентация-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85384"/>
          </a:xfrm>
        </p:spPr>
      </p:pic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251520" y="764704"/>
            <a:ext cx="8064896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Наши </a:t>
            </a:r>
            <a:r>
              <a:rPr lang="ru-RU" dirty="0">
                <a:latin typeface="Arial" pitchFamily="34" charset="0"/>
                <a:cs typeface="Arial" pitchFamily="34" charset="0"/>
              </a:rPr>
              <a:t>спортсмены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>
                <a:latin typeface="Arial" pitchFamily="34" charset="0"/>
                <a:cs typeface="Arial" pitchFamily="34" charset="0"/>
              </a:rPr>
              <a:t>занимают лидирующие места как в индивидуальном, так и в командном зачете, есть у нас и чемпионы Мира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ctr"/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ru-RU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/>
              <a:pPr/>
              <a:t>23</a:t>
            </a:fld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974866" y="260648"/>
            <a:ext cx="36351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Всестороннее развитие личности</a:t>
            </a:r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4479634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57200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2299" name="Picture 11" descr="C:\Users\noa\Desktop\Социальная работа\ЗОЖ\Конкурс вуз зож\Конкурс 2 ЗОЖ\ФОТО ПЕЧАТЬ\DSC_027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276872"/>
            <a:ext cx="4392488" cy="2940426"/>
          </a:xfrm>
          <a:prstGeom prst="rect">
            <a:avLst/>
          </a:prstGeom>
          <a:noFill/>
        </p:spPr>
      </p:pic>
      <p:pic>
        <p:nvPicPr>
          <p:cNvPr id="12300" name="Picture 12" descr="C:\Users\noa\Desktop\Социальная работа\ЗОЖ\Конкурс вуз зож\Конкурс 2 ЗОЖ\ФОТО ПЕЧАТЬ\DSC_28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1556792"/>
            <a:ext cx="2922095" cy="43651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97141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9" descr="2 уровень презентация-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85384"/>
          </a:xfrm>
        </p:spPr>
      </p:pic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467544" y="980728"/>
            <a:ext cx="7848872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 sz="2400" b="1" dirty="0" smtClean="0">
              <a:solidFill>
                <a:srgbClr val="006600"/>
              </a:solidFill>
              <a:latin typeface="Arial Black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Центром организации творческой деятельности является Международный культурный центр (МКЦ) ТПУ.</a:t>
            </a:r>
          </a:p>
          <a:p>
            <a:pPr>
              <a:buFont typeface="Arial" pitchFamily="34" charset="0"/>
              <a:buChar char="•"/>
            </a:pPr>
            <a:endParaRPr lang="ru-RU" sz="20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Количество творческих коллективов: 13.</a:t>
            </a:r>
          </a:p>
          <a:p>
            <a:pPr>
              <a:buFont typeface="Arial" pitchFamily="34" charset="0"/>
              <a:buChar char="•"/>
            </a:pPr>
            <a:endParaRPr lang="ru-RU" sz="20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Количество студентов и сотрудников, занимающихся в коллективах МКЦ: </a:t>
            </a:r>
            <a:r>
              <a:rPr lang="ru-RU" sz="20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2008 год </a:t>
            </a:r>
            <a:r>
              <a:rPr lang="ru-RU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– 144 чел., </a:t>
            </a:r>
            <a:r>
              <a:rPr lang="ru-RU" sz="20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2009 год </a:t>
            </a:r>
            <a:r>
              <a:rPr lang="ru-RU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– 246 чел., </a:t>
            </a:r>
            <a:r>
              <a:rPr lang="ru-RU" sz="20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2010</a:t>
            </a:r>
            <a:r>
              <a:rPr lang="ru-RU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– 397 чел., </a:t>
            </a:r>
            <a:r>
              <a:rPr lang="ru-RU" sz="20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2011</a:t>
            </a:r>
            <a:r>
              <a:rPr lang="ru-RU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– 530 чел.</a:t>
            </a:r>
          </a:p>
          <a:p>
            <a:pPr>
              <a:buFont typeface="Arial" pitchFamily="34" charset="0"/>
              <a:buChar char="•"/>
            </a:pPr>
            <a:endParaRPr lang="ru-RU" sz="20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В течение 2010/2011 учебного года организованно и проведено более </a:t>
            </a:r>
            <a:r>
              <a:rPr lang="ru-RU" sz="20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50</a:t>
            </a:r>
            <a:r>
              <a:rPr lang="ru-RU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крупных массовых студенческих мероприятий.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/>
              <a:pPr/>
              <a:t>24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09270" y="260648"/>
            <a:ext cx="375057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Всестороннее развитие личности  </a:t>
            </a:r>
          </a:p>
        </p:txBody>
      </p:sp>
    </p:spTree>
    <p:extLst>
      <p:ext uri="{BB962C8B-B14F-4D97-AF65-F5344CB8AC3E}">
        <p14:creationId xmlns="" xmlns:p14="http://schemas.microsoft.com/office/powerpoint/2010/main" val="2730999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9" descr="2 уровень презентация-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85384"/>
          </a:xfrm>
        </p:spPr>
      </p:pic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611560" y="620688"/>
            <a:ext cx="7560840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400" b="1" dirty="0" smtClean="0">
                <a:solidFill>
                  <a:srgbClr val="006600"/>
                </a:solidFill>
                <a:latin typeface="Arial Black" pitchFamily="34" charset="0"/>
                <a:cs typeface="Arial" pitchFamily="34" charset="0"/>
              </a:rPr>
              <a:t>«ИНЖЕНЕРНАЯ ЭЛИТА РОССИИ–2011»</a:t>
            </a:r>
            <a:endParaRPr lang="ru-RU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4" descr="C:\Users\noa\AppData\Local\Temp\Rar$DI03.407\PUS_50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21860" y="1700808"/>
            <a:ext cx="6618492" cy="4392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/>
              <a:pPr/>
              <a:t>25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60648"/>
            <a:ext cx="42019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Всестороннее развитие личности  </a:t>
            </a:r>
          </a:p>
        </p:txBody>
      </p:sp>
    </p:spTree>
    <p:extLst>
      <p:ext uri="{BB962C8B-B14F-4D97-AF65-F5344CB8AC3E}">
        <p14:creationId xmlns="" xmlns:p14="http://schemas.microsoft.com/office/powerpoint/2010/main" val="3741795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9" descr="2 уровень презентация-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85384"/>
          </a:xfrm>
        </p:spPr>
      </p:pic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5364088" y="1556792"/>
            <a:ext cx="2736304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b="1" dirty="0" smtClean="0">
                <a:solidFill>
                  <a:srgbClr val="006600"/>
                </a:solidFill>
                <a:latin typeface="Arial Black" pitchFamily="34" charset="0"/>
                <a:cs typeface="Arial" pitchFamily="34" charset="0"/>
              </a:rPr>
              <a:t>ДЕНЬ ЗНАНИЙ</a:t>
            </a:r>
            <a:endParaRPr lang="ru-RU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 bwMode="auto">
          <a:xfrm>
            <a:off x="395536" y="1556792"/>
            <a:ext cx="3888432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b="1" dirty="0" smtClean="0">
                <a:solidFill>
                  <a:srgbClr val="006600"/>
                </a:solidFill>
                <a:latin typeface="Arial Black" pitchFamily="34" charset="0"/>
                <a:cs typeface="Arial" pitchFamily="34" charset="0"/>
              </a:rPr>
              <a:t>ПОСВЯЩЕНИЕ В СТУДЕНТЫ</a:t>
            </a:r>
            <a:endParaRPr lang="ru-RU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2492896"/>
            <a:ext cx="4244975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4" descr="C:\Users\kostyrev\Desktop\09-10-20-8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2492896"/>
            <a:ext cx="3852862" cy="289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/>
              <a:pPr/>
              <a:t>26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260648"/>
            <a:ext cx="42019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Всестороннее развитие личности  </a:t>
            </a:r>
          </a:p>
        </p:txBody>
      </p:sp>
    </p:spTree>
    <p:extLst>
      <p:ext uri="{BB962C8B-B14F-4D97-AF65-F5344CB8AC3E}">
        <p14:creationId xmlns="" xmlns:p14="http://schemas.microsoft.com/office/powerpoint/2010/main" val="485077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9" descr="2 уровень презентация-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27384"/>
            <a:ext cx="9144000" cy="6885384"/>
          </a:xfrm>
        </p:spPr>
      </p:pic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2699792" y="1412776"/>
            <a:ext cx="3888432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b="1" dirty="0" smtClean="0">
                <a:solidFill>
                  <a:srgbClr val="006600"/>
                </a:solidFill>
                <a:latin typeface="Arial Black" pitchFamily="34" charset="0"/>
                <a:cs typeface="Arial" pitchFamily="34" charset="0"/>
              </a:rPr>
              <a:t>ПРАЗДНИК ПЕРВОКУРСНИКА</a:t>
            </a:r>
            <a:endParaRPr lang="ru-RU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2" descr="C:\Users\noa\Desktop\IMG_012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348880"/>
            <a:ext cx="3816102" cy="2794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5975" y="2348880"/>
            <a:ext cx="4213189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/>
              <a:pPr/>
              <a:t>27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83568" y="260648"/>
            <a:ext cx="42019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Всестороннее развитие личности  </a:t>
            </a:r>
          </a:p>
        </p:txBody>
      </p:sp>
    </p:spTree>
    <p:extLst>
      <p:ext uri="{BB962C8B-B14F-4D97-AF65-F5344CB8AC3E}">
        <p14:creationId xmlns="" xmlns:p14="http://schemas.microsoft.com/office/powerpoint/2010/main" val="2420273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9" descr="2 уровень презентация-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85384"/>
          </a:xfrm>
        </p:spPr>
      </p:pic>
      <p:pic>
        <p:nvPicPr>
          <p:cNvPr id="10" name="Picture 6" descr="\\son\Проекты КМР\МОСКВИТИНА\1000\Веселов\DSC_605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8050" y="1196752"/>
            <a:ext cx="3685686" cy="2451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5" descr="\\son\Проекты КМР\МОСКВИТИНА\1000\Пусь\PUS_398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30125" y="3933056"/>
            <a:ext cx="3757283" cy="2379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2" descr="\\son\Проекты КМР\МОСКВИТИНА\1000\Веселов\DSC_617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1196752"/>
            <a:ext cx="3683467" cy="2449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3" descr="\\son\Проекты КМР\МОСКВИТИНА\1000\Коля\_DSC003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6276" y="3969512"/>
            <a:ext cx="3708900" cy="2483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/>
              <a:pPr/>
              <a:t>28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837262" y="260648"/>
            <a:ext cx="375057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Всестороннее развитие личности  </a:t>
            </a:r>
          </a:p>
        </p:txBody>
      </p:sp>
    </p:spTree>
    <p:extLst>
      <p:ext uri="{BB962C8B-B14F-4D97-AF65-F5344CB8AC3E}">
        <p14:creationId xmlns="" xmlns:p14="http://schemas.microsoft.com/office/powerpoint/2010/main" val="696227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9" descr="2 уровень презентация-0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85384"/>
          </a:xfrm>
        </p:spPr>
      </p:pic>
      <p:pic>
        <p:nvPicPr>
          <p:cNvPr id="9" name="Picture 2" descr="C:\карнавал\IMG_537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1212616"/>
            <a:ext cx="3672949" cy="24481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3" descr="C:\карнавал\IMG_567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8710" y="3949684"/>
            <a:ext cx="3611243" cy="2406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4" descr="C:\Со старого компа\Карнавал\РљР°СЂРЅР°РІР°Р»\Карнавал\PUS_884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55977" y="3949684"/>
            <a:ext cx="3770133" cy="2503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5" descr="C:\Со старого компа\Карнавал\РљР°СЂРЅР°РІР°Р»\Карнавал\PUS_886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355979" y="1187310"/>
            <a:ext cx="3723854" cy="2474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EB87-8882-4C4F-9D0E-D123AAA8622F}" type="slidenum">
              <a:rPr lang="ru-RU" smtClean="0">
                <a:solidFill>
                  <a:schemeClr val="tx1"/>
                </a:solidFill>
              </a:rPr>
              <a:pPr/>
              <a:t>29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37262" y="260648"/>
            <a:ext cx="375057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Всестороннее развитие личности  </a:t>
            </a:r>
          </a:p>
        </p:txBody>
      </p:sp>
    </p:spTree>
    <p:extLst>
      <p:ext uri="{BB962C8B-B14F-4D97-AF65-F5344CB8AC3E}">
        <p14:creationId xmlns="" xmlns:p14="http://schemas.microsoft.com/office/powerpoint/2010/main" val="1240676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Содержимое 9" descr="2 уровень презентация-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27384"/>
            <a:ext cx="9144000" cy="6885384"/>
          </a:xfrm>
        </p:spPr>
      </p:pic>
      <p:sp>
        <p:nvSpPr>
          <p:cNvPr id="26626" name="Rectangle 6"/>
          <p:cNvSpPr>
            <a:spLocks noChangeArrowheads="1"/>
          </p:cNvSpPr>
          <p:nvPr/>
        </p:nvSpPr>
        <p:spPr bwMode="auto">
          <a:xfrm>
            <a:off x="611560" y="260648"/>
            <a:ext cx="57150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fontAlgn="base">
              <a:spcBef>
                <a:spcPct val="0"/>
              </a:spcBef>
              <a:spcAft>
                <a:spcPct val="0"/>
              </a:spcAft>
              <a:buClr>
                <a:srgbClr val="EEECE1"/>
              </a:buClr>
              <a:buSzPct val="75000"/>
              <a:buFont typeface="Wingdings" pitchFamily="2" charset="2"/>
              <a:buNone/>
              <a:defRPr/>
            </a:pPr>
            <a:r>
              <a:rPr lang="ru-RU" sz="2400" b="1" dirty="0" smtClean="0">
                <a:solidFill>
                  <a:schemeClr val="bg1"/>
                </a:solidFill>
              </a:rPr>
              <a:t>Студенческое самоуправление</a:t>
            </a:r>
            <a:endParaRPr lang="ru-RU" sz="2400" b="1" dirty="0">
              <a:solidFill>
                <a:schemeClr val="bg1"/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6200000" flipH="1">
            <a:off x="2838450" y="1992313"/>
            <a:ext cx="609600" cy="85725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rot="16200000" flipH="1">
            <a:off x="3750468" y="2008982"/>
            <a:ext cx="785813" cy="28575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5400000">
            <a:off x="4863307" y="2008981"/>
            <a:ext cx="857250" cy="357187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5572125" y="2187575"/>
            <a:ext cx="928688" cy="6429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V="1">
            <a:off x="5929313" y="3116263"/>
            <a:ext cx="1143000" cy="21431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5786438" y="3759200"/>
            <a:ext cx="1285875" cy="28575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16200000" flipH="1">
            <a:off x="5574506" y="3994945"/>
            <a:ext cx="631825" cy="76041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rot="16200000" flipH="1">
            <a:off x="4607719" y="4509294"/>
            <a:ext cx="642937" cy="14287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 flipH="1" flipV="1">
            <a:off x="3429000" y="4402138"/>
            <a:ext cx="857250" cy="28575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rot="5400000" flipH="1" flipV="1">
            <a:off x="2613819" y="3801269"/>
            <a:ext cx="717550" cy="91281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V="1">
            <a:off x="1928813" y="3530600"/>
            <a:ext cx="1214437" cy="214313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2049463" y="2759075"/>
            <a:ext cx="1093787" cy="42862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9" name="Овал 18"/>
          <p:cNvSpPr/>
          <p:nvPr/>
        </p:nvSpPr>
        <p:spPr>
          <a:xfrm>
            <a:off x="3071813" y="2473325"/>
            <a:ext cx="2928937" cy="1857375"/>
          </a:xfrm>
          <a:prstGeom prst="ellipse">
            <a:avLst/>
          </a:prstGeom>
          <a:solidFill>
            <a:srgbClr val="00B05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300" b="1" dirty="0">
                <a:solidFill>
                  <a:srgbClr val="FFFFFF"/>
                </a:solidFill>
              </a:rPr>
              <a:t>СТЦ «Развитие»</a:t>
            </a:r>
          </a:p>
        </p:txBody>
      </p:sp>
      <p:sp>
        <p:nvSpPr>
          <p:cNvPr id="20" name="Овал 19"/>
          <p:cNvSpPr/>
          <p:nvPr/>
        </p:nvSpPr>
        <p:spPr>
          <a:xfrm>
            <a:off x="3071813" y="2473325"/>
            <a:ext cx="2928937" cy="1857375"/>
          </a:xfrm>
          <a:prstGeom prst="ellipse">
            <a:avLst/>
          </a:prstGeom>
          <a:solidFill>
            <a:srgbClr val="00B05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 smtClean="0">
                <a:solidFill>
                  <a:prstClr val="white"/>
                </a:solidFill>
              </a:rPr>
              <a:t>Студенческий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 smtClean="0">
                <a:solidFill>
                  <a:prstClr val="white"/>
                </a:solidFill>
              </a:rPr>
              <a:t>Совет </a:t>
            </a:r>
            <a:r>
              <a:rPr lang="ru-RU" sz="1600" b="1" dirty="0" smtClean="0">
                <a:solidFill>
                  <a:prstClr val="white"/>
                </a:solidFill>
              </a:rPr>
              <a:t>ТПУ</a:t>
            </a:r>
            <a:endParaRPr lang="ru-RU" sz="1600" b="1" dirty="0">
              <a:solidFill>
                <a:prstClr val="white"/>
              </a:solidFill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6300788" y="1544638"/>
            <a:ext cx="1682750" cy="1000125"/>
          </a:xfrm>
          <a:prstGeom prst="ellipse">
            <a:avLst/>
          </a:prstGeom>
          <a:solidFill>
            <a:srgbClr val="00B05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300" b="1" dirty="0">
                <a:solidFill>
                  <a:srgbClr val="FFFFFF"/>
                </a:solidFill>
              </a:rPr>
              <a:t>СТЦ «Развитие»</a:t>
            </a:r>
          </a:p>
        </p:txBody>
      </p:sp>
      <p:sp>
        <p:nvSpPr>
          <p:cNvPr id="22" name="Овал 21"/>
          <p:cNvSpPr/>
          <p:nvPr/>
        </p:nvSpPr>
        <p:spPr>
          <a:xfrm>
            <a:off x="357188" y="2312988"/>
            <a:ext cx="1692275" cy="1000125"/>
          </a:xfrm>
          <a:prstGeom prst="ellipse">
            <a:avLst/>
          </a:prstGeom>
          <a:solidFill>
            <a:srgbClr val="00B05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300" b="1" dirty="0" smtClean="0">
                <a:solidFill>
                  <a:prstClr val="white"/>
                </a:solidFill>
              </a:rPr>
              <a:t>Спортивный </a:t>
            </a:r>
            <a:r>
              <a:rPr lang="ru-RU" sz="1300" b="1" dirty="0">
                <a:solidFill>
                  <a:prstClr val="white"/>
                </a:solidFill>
              </a:rPr>
              <a:t>клуб «Политехник»</a:t>
            </a:r>
          </a:p>
        </p:txBody>
      </p:sp>
      <p:sp>
        <p:nvSpPr>
          <p:cNvPr id="23" name="Овал 22"/>
          <p:cNvSpPr/>
          <p:nvPr/>
        </p:nvSpPr>
        <p:spPr>
          <a:xfrm>
            <a:off x="2571750" y="4902200"/>
            <a:ext cx="1692275" cy="1000125"/>
          </a:xfrm>
          <a:prstGeom prst="ellipse">
            <a:avLst/>
          </a:prstGeom>
          <a:solidFill>
            <a:srgbClr val="00B05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300" b="1" dirty="0" smtClean="0">
                <a:solidFill>
                  <a:prstClr val="white"/>
                </a:solidFill>
              </a:rPr>
              <a:t>Туристские клубы</a:t>
            </a:r>
            <a:endParaRPr lang="ru-RU" sz="1300" b="1" dirty="0">
              <a:solidFill>
                <a:prstClr val="white"/>
              </a:solidFill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4795838" y="942975"/>
            <a:ext cx="1690687" cy="1000125"/>
          </a:xfrm>
          <a:prstGeom prst="ellipse">
            <a:avLst/>
          </a:prstGeom>
          <a:solidFill>
            <a:srgbClr val="00B05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300" b="1" dirty="0">
                <a:solidFill>
                  <a:prstClr val="white"/>
                </a:solidFill>
              </a:rPr>
              <a:t>Совет старост</a:t>
            </a:r>
          </a:p>
        </p:txBody>
      </p:sp>
      <p:sp>
        <p:nvSpPr>
          <p:cNvPr id="25" name="Овал 24"/>
          <p:cNvSpPr/>
          <p:nvPr/>
        </p:nvSpPr>
        <p:spPr>
          <a:xfrm>
            <a:off x="2995613" y="928688"/>
            <a:ext cx="1692275" cy="1000125"/>
          </a:xfrm>
          <a:prstGeom prst="ellipse">
            <a:avLst/>
          </a:prstGeom>
          <a:solidFill>
            <a:srgbClr val="00B05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300" b="1" dirty="0">
                <a:solidFill>
                  <a:prstClr val="white"/>
                </a:solidFill>
              </a:rPr>
              <a:t>Профком студентов</a:t>
            </a:r>
          </a:p>
        </p:txBody>
      </p:sp>
      <p:sp>
        <p:nvSpPr>
          <p:cNvPr id="26" name="Овал 25"/>
          <p:cNvSpPr/>
          <p:nvPr/>
        </p:nvSpPr>
        <p:spPr>
          <a:xfrm>
            <a:off x="1285875" y="1371600"/>
            <a:ext cx="1692275" cy="1000125"/>
          </a:xfrm>
          <a:prstGeom prst="ellipse">
            <a:avLst/>
          </a:prstGeom>
          <a:solidFill>
            <a:srgbClr val="00B05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300" b="1" dirty="0">
                <a:solidFill>
                  <a:prstClr val="white"/>
                </a:solidFill>
              </a:rPr>
              <a:t>Команда </a:t>
            </a:r>
            <a:r>
              <a:rPr lang="en-US" sz="1300" b="1" dirty="0">
                <a:solidFill>
                  <a:prstClr val="white"/>
                </a:solidFill>
              </a:rPr>
              <a:t>SIFE</a:t>
            </a:r>
            <a:endParaRPr lang="ru-RU" sz="1300" b="1" dirty="0">
              <a:solidFill>
                <a:prstClr val="white"/>
              </a:solidFill>
            </a:endParaRPr>
          </a:p>
        </p:txBody>
      </p:sp>
      <p:sp>
        <p:nvSpPr>
          <p:cNvPr id="27" name="Овал 26"/>
          <p:cNvSpPr/>
          <p:nvPr/>
        </p:nvSpPr>
        <p:spPr>
          <a:xfrm>
            <a:off x="357188" y="3387725"/>
            <a:ext cx="1714500" cy="1000125"/>
          </a:xfrm>
          <a:prstGeom prst="ellipse">
            <a:avLst/>
          </a:prstGeom>
          <a:solidFill>
            <a:srgbClr val="00B05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300" b="1" dirty="0">
                <a:solidFill>
                  <a:prstClr val="white"/>
                </a:solidFill>
              </a:rPr>
              <a:t>Студенческий Совет </a:t>
            </a:r>
            <a:r>
              <a:rPr lang="ru-RU" sz="1300" b="1" dirty="0" err="1">
                <a:solidFill>
                  <a:prstClr val="white"/>
                </a:solidFill>
              </a:rPr>
              <a:t>студгородка</a:t>
            </a:r>
            <a:r>
              <a:rPr lang="ru-RU" sz="1300" b="1" dirty="0">
                <a:solidFill>
                  <a:prstClr val="white"/>
                </a:solidFill>
              </a:rPr>
              <a:t> </a:t>
            </a:r>
          </a:p>
        </p:txBody>
      </p:sp>
      <p:sp>
        <p:nvSpPr>
          <p:cNvPr id="28" name="Овал 27"/>
          <p:cNvSpPr/>
          <p:nvPr/>
        </p:nvSpPr>
        <p:spPr>
          <a:xfrm>
            <a:off x="1000125" y="4402138"/>
            <a:ext cx="1692275" cy="1000125"/>
          </a:xfrm>
          <a:prstGeom prst="ellipse">
            <a:avLst/>
          </a:prstGeom>
          <a:solidFill>
            <a:srgbClr val="00B05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300" b="1" dirty="0">
                <a:solidFill>
                  <a:prstClr val="white"/>
                </a:solidFill>
              </a:rPr>
              <a:t>МПЦ «Отечество»</a:t>
            </a:r>
          </a:p>
        </p:txBody>
      </p:sp>
      <p:sp>
        <p:nvSpPr>
          <p:cNvPr id="29" name="Овал 28"/>
          <p:cNvSpPr/>
          <p:nvPr/>
        </p:nvSpPr>
        <p:spPr>
          <a:xfrm>
            <a:off x="4357688" y="4902200"/>
            <a:ext cx="1692275" cy="1000125"/>
          </a:xfrm>
          <a:prstGeom prst="ellipse">
            <a:avLst/>
          </a:prstGeom>
          <a:solidFill>
            <a:srgbClr val="00B05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300" b="1" dirty="0">
                <a:solidFill>
                  <a:prstClr val="white"/>
                </a:solidFill>
              </a:rPr>
              <a:t>ВО «Стиль Жизни»</a:t>
            </a:r>
          </a:p>
        </p:txBody>
      </p:sp>
      <p:sp>
        <p:nvSpPr>
          <p:cNvPr id="30" name="Овал 29"/>
          <p:cNvSpPr/>
          <p:nvPr/>
        </p:nvSpPr>
        <p:spPr>
          <a:xfrm>
            <a:off x="6022975" y="4545013"/>
            <a:ext cx="1692275" cy="1000125"/>
          </a:xfrm>
          <a:prstGeom prst="ellipse">
            <a:avLst/>
          </a:prstGeom>
          <a:solidFill>
            <a:srgbClr val="00B05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300" b="1" dirty="0">
                <a:solidFill>
                  <a:prstClr val="white"/>
                </a:solidFill>
              </a:rPr>
              <a:t>Газета «Интерпол»</a:t>
            </a:r>
          </a:p>
        </p:txBody>
      </p:sp>
      <p:sp>
        <p:nvSpPr>
          <p:cNvPr id="31" name="Овал 30"/>
          <p:cNvSpPr/>
          <p:nvPr/>
        </p:nvSpPr>
        <p:spPr>
          <a:xfrm>
            <a:off x="6927850" y="3619500"/>
            <a:ext cx="1787525" cy="1000125"/>
          </a:xfrm>
          <a:prstGeom prst="ellipse">
            <a:avLst/>
          </a:prstGeom>
          <a:solidFill>
            <a:srgbClr val="00B05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300" b="1" dirty="0">
                <a:solidFill>
                  <a:prstClr val="white"/>
                </a:solidFill>
              </a:rPr>
              <a:t>Студенческие строительные отряды</a:t>
            </a:r>
          </a:p>
        </p:txBody>
      </p:sp>
      <p:sp>
        <p:nvSpPr>
          <p:cNvPr id="32" name="Овал 31"/>
          <p:cNvSpPr/>
          <p:nvPr/>
        </p:nvSpPr>
        <p:spPr>
          <a:xfrm>
            <a:off x="7000875" y="2544763"/>
            <a:ext cx="1692275" cy="1000125"/>
          </a:xfrm>
          <a:prstGeom prst="ellipse">
            <a:avLst/>
          </a:prstGeom>
          <a:solidFill>
            <a:srgbClr val="00B05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300" b="1" dirty="0">
                <a:solidFill>
                  <a:prstClr val="white"/>
                </a:solidFill>
              </a:rPr>
              <a:t>Медиа-центр</a:t>
            </a:r>
          </a:p>
        </p:txBody>
      </p:sp>
      <p:sp>
        <p:nvSpPr>
          <p:cNvPr id="33" name="Номер слайда 3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4CAD34-810D-4030-9DCF-C27B7C347AB2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30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79976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презентация мвв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_презентация мвв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7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8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1658</TotalTime>
  <Words>786</Words>
  <Application>Microsoft Office PowerPoint</Application>
  <PresentationFormat>Экран (4:3)</PresentationFormat>
  <Paragraphs>176</Paragraphs>
  <Slides>30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10</vt:i4>
      </vt:variant>
      <vt:variant>
        <vt:lpstr>Заголовки слайдов</vt:lpstr>
      </vt:variant>
      <vt:variant>
        <vt:i4>30</vt:i4>
      </vt:variant>
    </vt:vector>
  </HeadingPairs>
  <TitlesOfParts>
    <vt:vector size="40" baseType="lpstr">
      <vt:lpstr>Тема Office</vt:lpstr>
      <vt:lpstr>1_Тема Office</vt:lpstr>
      <vt:lpstr>3_Тема Office</vt:lpstr>
      <vt:lpstr>4_Тема Office</vt:lpstr>
      <vt:lpstr>5_Тема Office</vt:lpstr>
      <vt:lpstr>презентация мвв</vt:lpstr>
      <vt:lpstr>1_презентация мвв</vt:lpstr>
      <vt:lpstr>6_Тема Office</vt:lpstr>
      <vt:lpstr>7_Тема Office</vt:lpstr>
      <vt:lpstr>8_Тема Office</vt:lpstr>
      <vt:lpstr>Слайд 1</vt:lpstr>
      <vt:lpstr>Слайд 2</vt:lpstr>
      <vt:lpstr>Слайд 3</vt:lpstr>
      <vt:lpstr>Социально-бытовые условия </vt:lpstr>
      <vt:lpstr>   «Орион» - клуб дельтапланеристов </vt:lpstr>
      <vt:lpstr>   «Афалина» -  клуб любителей подводного плавания </vt:lpstr>
      <vt:lpstr> «Ариадна» - клуб скалолазов</vt:lpstr>
      <vt:lpstr>«Вихур» - клуб автолюбителей</vt:lpstr>
      <vt:lpstr>Совершенствование общей материально-технической спортивной базы </vt:lpstr>
      <vt:lpstr>Студенческий городок </vt:lpstr>
      <vt:lpstr>Студенческий городок </vt:lpstr>
      <vt:lpstr>Тренажерные залы в общежитиях университета</vt:lpstr>
      <vt:lpstr>Спортивный комплекс «Политехник»</vt:lpstr>
      <vt:lpstr>Слайд 14</vt:lpstr>
      <vt:lpstr>Слайд 15</vt:lpstr>
      <vt:lpstr>Слайд 16</vt:lpstr>
      <vt:lpstr>Слайд 17</vt:lpstr>
      <vt:lpstr>Слайд 18</vt:lpstr>
      <vt:lpstr>Слайд 19</vt:lpstr>
      <vt:lpstr>Волонтёрство</vt:lpstr>
      <vt:lpstr>Общественное признание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Ekaterina A. Kiryanova</dc:creator>
  <cp:lastModifiedBy>Admin</cp:lastModifiedBy>
  <cp:revision>200</cp:revision>
  <dcterms:created xsi:type="dcterms:W3CDTF">2011-03-11T03:57:21Z</dcterms:created>
  <dcterms:modified xsi:type="dcterms:W3CDTF">2012-04-06T16:24:12Z</dcterms:modified>
</cp:coreProperties>
</file>